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CA1305-4BD2-48E8-9822-8AB41DDC664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A1305-4BD2-48E8-9822-8AB41DDC664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A1305-4BD2-48E8-9822-8AB41DDC664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A1305-4BD2-48E8-9822-8AB41DDC664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CA1305-4BD2-48E8-9822-8AB41DDC664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CA1305-4BD2-48E8-9822-8AB41DDC6640}"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CA1305-4BD2-48E8-9822-8AB41DDC6640}"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CA1305-4BD2-48E8-9822-8AB41DDC6640}"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A1305-4BD2-48E8-9822-8AB41DDC6640}"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A1305-4BD2-48E8-9822-8AB41DDC6640}"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A1305-4BD2-48E8-9822-8AB41DDC6640}"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CEAE7-B11E-419D-AB09-E7D44DC8B4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A1305-4BD2-48E8-9822-8AB41DDC6640}" type="datetimeFigureOut">
              <a:rPr lang="en-US" smtClean="0"/>
              <a:t>9/5/2024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CEAE7-B11E-419D-AB09-E7D44DC8B4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drishtiias.com/daily-updates/daily-news-analysis/chola-dynasty-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i="1" u="sng" dirty="0" smtClean="0"/>
              <a:t>Indian knowledge system</a:t>
            </a:r>
            <a:endParaRPr lang="en-US" sz="5400" b="1" i="1" u="sng" dirty="0"/>
          </a:p>
        </p:txBody>
      </p:sp>
      <p:sp>
        <p:nvSpPr>
          <p:cNvPr id="3" name="Subtitle 2"/>
          <p:cNvSpPr>
            <a:spLocks noGrp="1"/>
          </p:cNvSpPr>
          <p:nvPr>
            <p:ph type="subTitle" idx="1"/>
          </p:nvPr>
        </p:nvSpPr>
        <p:spPr/>
        <p:txBody>
          <a:bodyPr>
            <a:normAutofit/>
          </a:bodyPr>
          <a:lstStyle/>
          <a:p>
            <a:r>
              <a:rPr lang="en-US" sz="4400" b="1" i="1" u="sng" dirty="0" err="1" smtClean="0">
                <a:solidFill>
                  <a:schemeClr val="tx1"/>
                </a:solidFill>
              </a:rPr>
              <a:t>Nataraja</a:t>
            </a:r>
            <a:r>
              <a:rPr lang="en-US" sz="4400" b="1" i="1" u="sng" dirty="0" smtClean="0">
                <a:solidFill>
                  <a:schemeClr val="tx1"/>
                </a:solidFill>
              </a:rPr>
              <a:t> – a masterpiece of </a:t>
            </a:r>
            <a:r>
              <a:rPr lang="en-US" sz="4400" b="1" i="1" u="sng" dirty="0" err="1" smtClean="0">
                <a:solidFill>
                  <a:schemeClr val="tx1"/>
                </a:solidFill>
              </a:rPr>
              <a:t>indian</a:t>
            </a:r>
            <a:r>
              <a:rPr lang="en-US" sz="4400" b="1" i="1" u="sng" dirty="0" smtClean="0">
                <a:solidFill>
                  <a:schemeClr val="tx1"/>
                </a:solidFill>
              </a:rPr>
              <a:t> art</a:t>
            </a:r>
            <a:endParaRPr lang="en-US" sz="4400" b="1" i="1" u="sng"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err="1"/>
              <a:t>Nataraja</a:t>
            </a:r>
            <a:r>
              <a:rPr lang="en-US" b="1" i="1" u="sng" dirty="0"/>
              <a:t> as Protector and </a:t>
            </a:r>
            <a:r>
              <a:rPr lang="en-US" b="1" i="1" u="sng" dirty="0" err="1"/>
              <a:t>Reassurer</a:t>
            </a:r>
            <a:endParaRPr lang="en-US" i="1" u="sng" dirty="0"/>
          </a:p>
        </p:txBody>
      </p:sp>
      <p:sp>
        <p:nvSpPr>
          <p:cNvPr id="3" name="Content Placeholder 2"/>
          <p:cNvSpPr>
            <a:spLocks noGrp="1"/>
          </p:cNvSpPr>
          <p:nvPr>
            <p:ph idx="1"/>
          </p:nvPr>
        </p:nvSpPr>
        <p:spPr/>
        <p:txBody>
          <a:bodyPr>
            <a:normAutofit lnSpcReduction="10000"/>
          </a:bodyPr>
          <a:lstStyle/>
          <a:p>
            <a:pPr algn="just"/>
            <a:r>
              <a:rPr lang="en-US" b="1" i="1" dirty="0"/>
              <a:t>Despite the formidable symbolism associated with </a:t>
            </a:r>
            <a:r>
              <a:rPr lang="en-US" b="1" i="1" dirty="0" err="1"/>
              <a:t>Nataraja</a:t>
            </a:r>
            <a:r>
              <a:rPr lang="en-US" b="1" i="1" dirty="0"/>
              <a:t>, he also serves as a protector.</a:t>
            </a:r>
          </a:p>
          <a:p>
            <a:pPr algn="just"/>
            <a:r>
              <a:rPr lang="en-US" b="1" i="1" dirty="0"/>
              <a:t>The '</a:t>
            </a:r>
            <a:r>
              <a:rPr lang="en-US" b="1" i="1" dirty="0" err="1"/>
              <a:t>abhayamudra</a:t>
            </a:r>
            <a:r>
              <a:rPr lang="en-US" b="1" i="1" dirty="0"/>
              <a:t>' (fear-allaying gesture) made with his front right hand reassures devotees, offering protection from fear and doubt.</a:t>
            </a:r>
          </a:p>
          <a:p>
            <a:pPr algn="just"/>
            <a:r>
              <a:rPr lang="en-US" b="1" i="1" dirty="0" err="1"/>
              <a:t>Nataraja's</a:t>
            </a:r>
            <a:r>
              <a:rPr lang="en-US" b="1" i="1" dirty="0"/>
              <a:t> raised feet and his gesture with his front left-hand point to his feet, inviting devotees to seek refuge in him.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i="1" u="sng" dirty="0" smtClean="0"/>
              <a:t/>
            </a:r>
            <a:br>
              <a:rPr lang="en-US" b="1" i="1" u="sng" dirty="0" smtClean="0"/>
            </a:br>
            <a:r>
              <a:rPr lang="en-US" b="1" i="1" u="sng" dirty="0" err="1" smtClean="0"/>
              <a:t>Nataraja's</a:t>
            </a:r>
            <a:r>
              <a:rPr lang="en-US" b="1" i="1" u="sng" dirty="0" smtClean="0"/>
              <a:t> Smile</a:t>
            </a:r>
            <a:br>
              <a:rPr lang="en-US" b="1" i="1" u="sng" dirty="0" smtClean="0"/>
            </a:br>
            <a:endParaRPr lang="en-US" b="1" i="1" u="sng" dirty="0"/>
          </a:p>
        </p:txBody>
      </p:sp>
      <p:sp>
        <p:nvSpPr>
          <p:cNvPr id="3" name="Content Placeholder 2"/>
          <p:cNvSpPr>
            <a:spLocks noGrp="1"/>
          </p:cNvSpPr>
          <p:nvPr>
            <p:ph idx="1"/>
          </p:nvPr>
        </p:nvSpPr>
        <p:spPr/>
        <p:txBody>
          <a:bodyPr/>
          <a:lstStyle/>
          <a:p>
            <a:pPr lvl="1" algn="just"/>
            <a:r>
              <a:rPr lang="en-US" b="1" i="1" dirty="0" smtClean="0"/>
              <a:t>One </a:t>
            </a:r>
            <a:r>
              <a:rPr lang="en-US" b="1" i="1" dirty="0"/>
              <a:t>of the distinctive features of </a:t>
            </a:r>
            <a:r>
              <a:rPr lang="en-US" b="1" i="1" dirty="0" err="1"/>
              <a:t>Nataraja's</a:t>
            </a:r>
            <a:r>
              <a:rPr lang="en-US" b="1" i="1" dirty="0"/>
              <a:t> iconography is his almost always present broad smile.</a:t>
            </a:r>
          </a:p>
          <a:p>
            <a:pPr lvl="1" algn="just"/>
            <a:r>
              <a:rPr lang="en-US" b="1" i="1" dirty="0"/>
              <a:t>The French historian Renee </a:t>
            </a:r>
            <a:r>
              <a:rPr lang="en-US" b="1" i="1" dirty="0" err="1"/>
              <a:t>Grousset</a:t>
            </a:r>
            <a:r>
              <a:rPr lang="en-US" b="1" i="1" dirty="0"/>
              <a:t> beautifully described </a:t>
            </a:r>
            <a:r>
              <a:rPr lang="en-US" b="1" i="1" dirty="0" err="1"/>
              <a:t>Nataraja's</a:t>
            </a:r>
            <a:r>
              <a:rPr lang="en-US" b="1" i="1" dirty="0"/>
              <a:t> smile as representing both "death and life, both joy and pain."</a:t>
            </a:r>
          </a:p>
          <a:p>
            <a:pPr algn="just">
              <a:buNone/>
            </a:pPr>
            <a:endParaRPr lang="en-US" b="1"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i="1" u="sng" dirty="0" smtClean="0"/>
              <a:t/>
            </a:r>
            <a:br>
              <a:rPr lang="en-US" b="1" i="1" u="sng" dirty="0" smtClean="0"/>
            </a:br>
            <a:r>
              <a:rPr lang="en-US" b="1" i="1" u="sng" dirty="0" smtClean="0"/>
              <a:t>Lost </a:t>
            </a:r>
            <a:r>
              <a:rPr lang="en-US" b="1" i="1" u="sng" dirty="0"/>
              <a:t>Wax </a:t>
            </a:r>
            <a:r>
              <a:rPr lang="en-US" b="1" i="1" u="sng" dirty="0" smtClean="0"/>
              <a:t>Method</a:t>
            </a:r>
            <a:r>
              <a:rPr lang="en-US" b="1" i="1" u="sng" dirty="0"/>
              <a:t/>
            </a:r>
            <a:br>
              <a:rPr lang="en-US" b="1" i="1" u="sng" dirty="0"/>
            </a:br>
            <a:endParaRPr lang="en-US" b="1" i="1" u="sng" dirty="0"/>
          </a:p>
        </p:txBody>
      </p:sp>
      <p:sp>
        <p:nvSpPr>
          <p:cNvPr id="3" name="Content Placeholder 2"/>
          <p:cNvSpPr>
            <a:spLocks noGrp="1"/>
          </p:cNvSpPr>
          <p:nvPr>
            <p:ph idx="1"/>
          </p:nvPr>
        </p:nvSpPr>
        <p:spPr/>
        <p:txBody>
          <a:bodyPr>
            <a:normAutofit fontScale="62500" lnSpcReduction="20000"/>
          </a:bodyPr>
          <a:lstStyle/>
          <a:p>
            <a:pPr algn="just"/>
            <a:r>
              <a:rPr lang="en-US" b="1" i="1" dirty="0"/>
              <a:t>Sculptors who created the </a:t>
            </a:r>
            <a:r>
              <a:rPr lang="en-US" b="1" i="1" dirty="0" err="1"/>
              <a:t>Nataraja</a:t>
            </a:r>
            <a:r>
              <a:rPr lang="en-US" b="1" i="1" dirty="0"/>
              <a:t> statue which is placed at the Bharat </a:t>
            </a:r>
            <a:r>
              <a:rPr lang="en-US" b="1" i="1" dirty="0" err="1"/>
              <a:t>Mandapam</a:t>
            </a:r>
            <a:r>
              <a:rPr lang="en-US" b="1" i="1" dirty="0"/>
              <a:t>, New Delhi, trace their lineage 34 generations back to the Cholas.</a:t>
            </a:r>
          </a:p>
          <a:p>
            <a:pPr algn="just"/>
            <a:r>
              <a:rPr lang="en-US" b="1" i="1" dirty="0"/>
              <a:t>The crafting process used is the traditional 'lost-wax' casting method, indigenous to the </a:t>
            </a:r>
            <a:r>
              <a:rPr lang="en-US" b="1" i="1" dirty="0" err="1"/>
              <a:t>Chola</a:t>
            </a:r>
            <a:r>
              <a:rPr lang="en-US" b="1" i="1" dirty="0"/>
              <a:t> era.</a:t>
            </a:r>
          </a:p>
          <a:p>
            <a:pPr lvl="1" algn="just"/>
            <a:r>
              <a:rPr lang="en-US" b="1" i="1" dirty="0"/>
              <a:t>The lost-wax method dates back at least 6,000 years, a copper amulet crafted using this method at a </a:t>
            </a:r>
            <a:r>
              <a:rPr lang="en-US" b="1" i="1" dirty="0" err="1"/>
              <a:t>neolithic</a:t>
            </a:r>
            <a:r>
              <a:rPr lang="en-US" b="1" i="1" dirty="0"/>
              <a:t> site in </a:t>
            </a:r>
            <a:r>
              <a:rPr lang="en-US" b="1" i="1" dirty="0" err="1"/>
              <a:t>Mehrgarh</a:t>
            </a:r>
            <a:r>
              <a:rPr lang="en-US" b="1" i="1" dirty="0"/>
              <a:t>, </a:t>
            </a:r>
            <a:r>
              <a:rPr lang="en-US" b="1" i="1" dirty="0" err="1"/>
              <a:t>Balochistan</a:t>
            </a:r>
            <a:r>
              <a:rPr lang="en-US" b="1" i="1" dirty="0"/>
              <a:t> (present day Pakistan) is dated to circa 4,000 BC.</a:t>
            </a:r>
          </a:p>
          <a:p>
            <a:pPr lvl="2" algn="just"/>
            <a:r>
              <a:rPr lang="en-US" b="1" i="1" dirty="0"/>
              <a:t>Notably, the Dancing Girl of </a:t>
            </a:r>
            <a:r>
              <a:rPr lang="en-US" b="1" i="1" dirty="0" err="1"/>
              <a:t>Mohenjo</a:t>
            </a:r>
            <a:r>
              <a:rPr lang="en-US" b="1" i="1" dirty="0"/>
              <a:t> </a:t>
            </a:r>
            <a:r>
              <a:rPr lang="en-US" b="1" i="1" dirty="0" err="1"/>
              <a:t>Daro</a:t>
            </a:r>
            <a:r>
              <a:rPr lang="en-US" b="1" i="1" dirty="0"/>
              <a:t> was also crafted using this technique.</a:t>
            </a:r>
          </a:p>
          <a:p>
            <a:pPr algn="just"/>
            <a:r>
              <a:rPr lang="en-US" b="1" i="1" dirty="0"/>
              <a:t>This method involves creating a detailed wax model, coating it with alluvial soil, heating to burn away the wax, and filling the mold with molten metal.</a:t>
            </a:r>
          </a:p>
          <a:p>
            <a:pPr algn="just"/>
            <a:r>
              <a:rPr lang="en-US" b="1" i="1" dirty="0"/>
              <a:t>The Cholas excelled in the lost wax method for producing elaborate metallic sculptures.</a:t>
            </a:r>
          </a:p>
          <a:p>
            <a:pPr algn="just"/>
            <a:r>
              <a:rPr lang="en-US" b="1" i="1" dirty="0"/>
              <a:t>This technique was used to create intricate sculptures for millennia.</a:t>
            </a:r>
          </a:p>
          <a:p>
            <a:pPr algn="just"/>
            <a:r>
              <a:rPr lang="en-US" b="1" i="1" dirty="0" smtClean="0"/>
              <a:t/>
            </a:r>
            <a:br>
              <a:rPr lang="en-US" b="1" i="1" dirty="0" smtClean="0"/>
            </a:br>
            <a:endParaRPr lang="en-US"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llest-nataraja-statue.jpg"/>
          <p:cNvPicPr>
            <a:picLocks noGrp="1" noChangeAspect="1"/>
          </p:cNvPicPr>
          <p:nvPr>
            <p:ph idx="1"/>
          </p:nvPr>
        </p:nvPicPr>
        <p:blipFill>
          <a:blip r:embed="rId2"/>
          <a:stretch>
            <a:fillRect/>
          </a:stretch>
        </p:blipFill>
        <p:spPr>
          <a:xfrm>
            <a:off x="685800" y="1219200"/>
            <a:ext cx="7737872" cy="5029200"/>
          </a:xfrm>
        </p:spPr>
      </p:pic>
      <p:sp>
        <p:nvSpPr>
          <p:cNvPr id="5" name="TextBox 4"/>
          <p:cNvSpPr txBox="1"/>
          <p:nvPr/>
        </p:nvSpPr>
        <p:spPr>
          <a:xfrm>
            <a:off x="762000" y="304801"/>
            <a:ext cx="7543800" cy="1323439"/>
          </a:xfrm>
          <a:prstGeom prst="rect">
            <a:avLst/>
          </a:prstGeom>
          <a:noFill/>
        </p:spPr>
        <p:txBody>
          <a:bodyPr wrap="square" rtlCol="0">
            <a:spAutoFit/>
          </a:bodyPr>
          <a:lstStyle/>
          <a:p>
            <a:pPr algn="ctr"/>
            <a:r>
              <a:rPr lang="en-US" sz="4000" b="1" i="1" u="sng" dirty="0" err="1" smtClean="0"/>
              <a:t>Nataraja</a:t>
            </a:r>
            <a:r>
              <a:rPr lang="en-US" sz="4000" b="1" i="1" u="sng" dirty="0" smtClean="0"/>
              <a:t> </a:t>
            </a:r>
            <a:r>
              <a:rPr lang="en-US" sz="4000" b="1" i="1" u="sng" dirty="0"/>
              <a:t>Sculpture at G20 Summit</a:t>
            </a:r>
          </a:p>
          <a:p>
            <a:pPr algn="ctr"/>
            <a:endParaRPr lang="en-US" sz="4000" b="1" i="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6000" b="1" i="1" u="sng" dirty="0" err="1" smtClean="0"/>
              <a:t>nataraja</a:t>
            </a:r>
            <a:endParaRPr lang="en-US" sz="6000" b="1" i="1" u="sng" dirty="0"/>
          </a:p>
        </p:txBody>
      </p:sp>
      <p:pic>
        <p:nvPicPr>
          <p:cNvPr id="4" name="Content Placeholder 3" descr="51f2c7c81a24e125814f421404831d92.jpg"/>
          <p:cNvPicPr>
            <a:picLocks noGrp="1" noChangeAspect="1"/>
          </p:cNvPicPr>
          <p:nvPr>
            <p:ph idx="1"/>
          </p:nvPr>
        </p:nvPicPr>
        <p:blipFill>
          <a:blip r:embed="rId2"/>
          <a:stretch>
            <a:fillRect/>
          </a:stretch>
        </p:blipFill>
        <p:spPr>
          <a:xfrm>
            <a:off x="1975026" y="1371600"/>
            <a:ext cx="4882974" cy="47545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u="sng" dirty="0" smtClean="0"/>
              <a:t>introduction</a:t>
            </a:r>
            <a:endParaRPr lang="en-US" sz="4800" b="1" i="1" u="sng" dirty="0"/>
          </a:p>
        </p:txBody>
      </p:sp>
      <p:sp>
        <p:nvSpPr>
          <p:cNvPr id="3" name="Content Placeholder 2"/>
          <p:cNvSpPr>
            <a:spLocks noGrp="1"/>
          </p:cNvSpPr>
          <p:nvPr>
            <p:ph idx="1"/>
          </p:nvPr>
        </p:nvSpPr>
        <p:spPr/>
        <p:txBody>
          <a:bodyPr/>
          <a:lstStyle/>
          <a:p>
            <a:pPr algn="just"/>
            <a:r>
              <a:rPr lang="en-US" b="1" i="1" dirty="0" err="1"/>
              <a:t>Nataraja</a:t>
            </a:r>
            <a:r>
              <a:rPr lang="en-US" b="1" i="1" dirty="0"/>
              <a:t> is the name given to the form the Hindu god Shiva embodies as the cosmic dancer and is often represented in sculpture. </a:t>
            </a:r>
            <a:r>
              <a:rPr lang="en-US" b="1" i="1" dirty="0" err="1"/>
              <a:t>Nataraja</a:t>
            </a:r>
            <a:r>
              <a:rPr lang="en-US" b="1" i="1" dirty="0"/>
              <a:t> means "the Lord of the Dance" in Sanskrit (from </a:t>
            </a:r>
            <a:r>
              <a:rPr lang="en-US" b="1" i="1" dirty="0" err="1"/>
              <a:t>nata</a:t>
            </a:r>
            <a:r>
              <a:rPr lang="en-US" b="1" i="1" dirty="0"/>
              <a:t> meaning "dance, performance," and raja meaning "lord").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u="sng" dirty="0" smtClean="0"/>
              <a:t>introduction</a:t>
            </a:r>
            <a:endParaRPr lang="en-US" sz="4800" dirty="0"/>
          </a:p>
        </p:txBody>
      </p:sp>
      <p:sp>
        <p:nvSpPr>
          <p:cNvPr id="3" name="Content Placeholder 2"/>
          <p:cNvSpPr>
            <a:spLocks noGrp="1"/>
          </p:cNvSpPr>
          <p:nvPr>
            <p:ph idx="1"/>
          </p:nvPr>
        </p:nvSpPr>
        <p:spPr/>
        <p:txBody>
          <a:bodyPr>
            <a:normAutofit fontScale="77500" lnSpcReduction="20000"/>
          </a:bodyPr>
          <a:lstStyle/>
          <a:p>
            <a:pPr algn="just"/>
            <a:r>
              <a:rPr lang="en-US" b="1" i="1" dirty="0"/>
              <a:t>The </a:t>
            </a:r>
            <a:r>
              <a:rPr lang="en-US" b="1" i="1" dirty="0" err="1"/>
              <a:t>Nataraja</a:t>
            </a:r>
            <a:r>
              <a:rPr lang="en-US" b="1" i="1" dirty="0"/>
              <a:t> statue represents the Hindu god Shiva as the cosmic dancer, a form particularly revered in South Indian </a:t>
            </a:r>
            <a:r>
              <a:rPr lang="en-US" b="1" i="1" dirty="0" err="1"/>
              <a:t>Shaivite</a:t>
            </a:r>
            <a:r>
              <a:rPr lang="en-US" b="1" i="1" dirty="0"/>
              <a:t> temples. In this depiction, Shiva is shown with four arms, dancing on a dwarf symbolizing human ignorance. His back right hand holds a </a:t>
            </a:r>
            <a:r>
              <a:rPr lang="en-US" b="1" i="1" dirty="0" err="1"/>
              <a:t>damaru</a:t>
            </a:r>
            <a:r>
              <a:rPr lang="en-US" b="1" i="1" dirty="0"/>
              <a:t> (drum), the front right hand is in the </a:t>
            </a:r>
            <a:r>
              <a:rPr lang="en-US" b="1" i="1" dirty="0" err="1"/>
              <a:t>abhaya</a:t>
            </a:r>
            <a:r>
              <a:rPr lang="en-US" b="1" i="1" dirty="0"/>
              <a:t> </a:t>
            </a:r>
            <a:r>
              <a:rPr lang="en-US" b="1" i="1" dirty="0" err="1"/>
              <a:t>mudra</a:t>
            </a:r>
            <a:r>
              <a:rPr lang="en-US" b="1" i="1" dirty="0"/>
              <a:t> (fear-not gesture), the back left hand carries fire, and the front left hand points to his uplifted left foot. Encircled by a ring of flames, the statue symbolizes Shiva's role in the cosmic cycle of creation, protection, destruction, embodiment, and release. This dance, known as the </a:t>
            </a:r>
            <a:r>
              <a:rPr lang="en-US" b="1" i="1" dirty="0" err="1"/>
              <a:t>tandava</a:t>
            </a:r>
            <a:r>
              <a:rPr lang="en-US" b="1" i="1" dirty="0"/>
              <a:t>, is associated with the dissolution of the universe at the end of an eon and is believed to have been performed in Chidambaram, a significant </a:t>
            </a:r>
            <a:r>
              <a:rPr lang="en-US" b="1" i="1" dirty="0" err="1"/>
              <a:t>Shaiva</a:t>
            </a:r>
            <a:r>
              <a:rPr lang="en-US" b="1" i="1" dirty="0"/>
              <a:t> center in South India.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Autofit/>
          </a:bodyPr>
          <a:lstStyle/>
          <a:p>
            <a:pPr algn="just"/>
            <a:r>
              <a:rPr lang="en-US" sz="2400" b="1" i="1" dirty="0"/>
              <a:t>The cultural significance of the </a:t>
            </a:r>
            <a:r>
              <a:rPr lang="en-US" sz="2400" b="1" i="1" dirty="0" err="1"/>
              <a:t>Nataraja</a:t>
            </a:r>
            <a:r>
              <a:rPr lang="en-US" sz="2400" b="1" i="1" dirty="0"/>
              <a:t> statue in Hinduism is profound. It symbolizes Shiva's role in the cosmic cycle, representing his five activities: creation, protection, destruction, embodiment, and release. The dance, performed in Chidambaram, is believed to be at the universe's center and the human heart, highlighting the interconnectedness of the cosmos and individual spirituality. This form of Shiva is not only a religious symbol but also an artistic representation of divine rhythm and cosmic balance, illustrating the integration of art, spirituality, and philosophy in Hindu culture.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6.2-1.png"/>
          <p:cNvPicPr>
            <a:picLocks noGrp="1" noChangeAspect="1"/>
          </p:cNvPicPr>
          <p:nvPr>
            <p:ph idx="1"/>
          </p:nvPr>
        </p:nvPicPr>
        <p:blipFill>
          <a:blip r:embed="rId2"/>
          <a:stretch>
            <a:fillRect/>
          </a:stretch>
        </p:blipFill>
        <p:spPr>
          <a:xfrm>
            <a:off x="1371600" y="838200"/>
            <a:ext cx="6571635" cy="4648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lgn="just"/>
            <a:r>
              <a:rPr lang="en-US" sz="2400" b="1" i="1" dirty="0"/>
              <a:t>Emergence of </a:t>
            </a:r>
            <a:r>
              <a:rPr lang="en-US" sz="2400" b="1" i="1" dirty="0" err="1"/>
              <a:t>Nataraja</a:t>
            </a:r>
            <a:r>
              <a:rPr lang="en-US" sz="2400" b="1" i="1" dirty="0"/>
              <a:t> </a:t>
            </a:r>
            <a:r>
              <a:rPr lang="en-US" sz="2400" b="1" i="1" dirty="0" smtClean="0"/>
              <a:t>Form</a:t>
            </a:r>
            <a:endParaRPr lang="en-US" sz="2400" b="1" i="1" dirty="0"/>
          </a:p>
          <a:p>
            <a:pPr lvl="1" algn="just"/>
            <a:r>
              <a:rPr lang="en-US" sz="2000" b="1" i="1" dirty="0"/>
              <a:t>The concept of Shiva as a dancer, known as </a:t>
            </a:r>
            <a:r>
              <a:rPr lang="en-US" sz="2000" b="1" i="1" dirty="0" err="1"/>
              <a:t>Nataraja</a:t>
            </a:r>
            <a:r>
              <a:rPr lang="en-US" sz="2000" b="1" i="1" dirty="0"/>
              <a:t>, began to take shape around the 5</a:t>
            </a:r>
            <a:r>
              <a:rPr lang="en-US" sz="2000" b="1" i="1" baseline="30000" dirty="0"/>
              <a:t>th</a:t>
            </a:r>
            <a:r>
              <a:rPr lang="en-US" sz="2000" b="1" i="1" dirty="0"/>
              <a:t> century AD.</a:t>
            </a:r>
          </a:p>
          <a:p>
            <a:pPr lvl="1" algn="just"/>
            <a:r>
              <a:rPr lang="en-US" sz="2000" b="1" i="1" dirty="0"/>
              <a:t>Early depictions of Shiva's dance laid the foundation for the multifaceted symbolism associated with the </a:t>
            </a:r>
            <a:r>
              <a:rPr lang="en-US" sz="2000" b="1" i="1" dirty="0" err="1"/>
              <a:t>Nataraja</a:t>
            </a:r>
            <a:r>
              <a:rPr lang="en-US" sz="2000" b="1" i="1" dirty="0"/>
              <a:t> form</a:t>
            </a:r>
            <a:r>
              <a:rPr lang="en-US" sz="2000" b="1" i="1" dirty="0" smtClean="0"/>
              <a:t>.</a:t>
            </a:r>
          </a:p>
          <a:p>
            <a:pPr algn="just"/>
            <a:r>
              <a:rPr lang="en-US" sz="2400" b="1" i="1" dirty="0"/>
              <a:t>Shiva Under the Cholas:</a:t>
            </a:r>
          </a:p>
          <a:p>
            <a:pPr lvl="1" algn="just"/>
            <a:r>
              <a:rPr lang="en-US" sz="2000" b="1" i="1" dirty="0"/>
              <a:t>During the reign of the </a:t>
            </a:r>
            <a:r>
              <a:rPr lang="en-US" sz="2000" b="1" i="1" dirty="0" err="1">
                <a:hlinkClick r:id="rId2"/>
              </a:rPr>
              <a:t>Chola</a:t>
            </a:r>
            <a:r>
              <a:rPr lang="en-US" sz="2000" b="1" i="1" dirty="0">
                <a:hlinkClick r:id="rId2"/>
              </a:rPr>
              <a:t> dynasty</a:t>
            </a:r>
            <a:r>
              <a:rPr lang="en-US" sz="2000" b="1" i="1" dirty="0"/>
              <a:t> (9</a:t>
            </a:r>
            <a:r>
              <a:rPr lang="en-US" sz="2000" b="1" i="1" baseline="30000" dirty="0"/>
              <a:t>th</a:t>
            </a:r>
            <a:r>
              <a:rPr lang="en-US" sz="2000" b="1" i="1" dirty="0"/>
              <a:t>-11</a:t>
            </a:r>
            <a:r>
              <a:rPr lang="en-US" sz="2000" b="1" i="1" baseline="30000" dirty="0"/>
              <a:t>th</a:t>
            </a:r>
            <a:r>
              <a:rPr lang="en-US" sz="2000" b="1" i="1" dirty="0"/>
              <a:t> centuries AD), Shiva's </a:t>
            </a:r>
            <a:r>
              <a:rPr lang="en-US" sz="2000" b="1" i="1" dirty="0" err="1"/>
              <a:t>Nataraja</a:t>
            </a:r>
            <a:r>
              <a:rPr lang="en-US" sz="2000" b="1" i="1" dirty="0"/>
              <a:t> form underwent significant development.</a:t>
            </a:r>
          </a:p>
          <a:p>
            <a:pPr lvl="1" algn="just"/>
            <a:r>
              <a:rPr lang="en-US" sz="2000" b="1" i="1" dirty="0"/>
              <a:t>The Cholas, known for their patronage of art and culture, played a pivotal role in shaping </a:t>
            </a:r>
            <a:r>
              <a:rPr lang="en-US" sz="2000" b="1" i="1" dirty="0" err="1"/>
              <a:t>Nataraja's</a:t>
            </a:r>
            <a:r>
              <a:rPr lang="en-US" sz="2000" b="1" i="1" dirty="0"/>
              <a:t> cultural significance.</a:t>
            </a:r>
          </a:p>
          <a:p>
            <a:pPr lvl="1" algn="just"/>
            <a:r>
              <a:rPr lang="en-US" sz="2000" b="1" i="1" dirty="0"/>
              <a:t>The Cholas were devout </a:t>
            </a:r>
            <a:r>
              <a:rPr lang="en-US" sz="2000" b="1" i="1" dirty="0" err="1"/>
              <a:t>Shaivites</a:t>
            </a:r>
            <a:r>
              <a:rPr lang="en-US" sz="2000" b="1" i="1" dirty="0"/>
              <a:t>, emphasizing the worship of Lord Shiva.</a:t>
            </a:r>
          </a:p>
          <a:p>
            <a:pPr lvl="2" algn="just"/>
            <a:r>
              <a:rPr lang="en-US" sz="2000" b="1" i="1" dirty="0"/>
              <a:t>They constructed grand Shiva temples throughout their territories, with the </a:t>
            </a:r>
            <a:r>
              <a:rPr lang="en-US" sz="2000" b="1" i="1" dirty="0" err="1"/>
              <a:t>Brihadeeswara</a:t>
            </a:r>
            <a:r>
              <a:rPr lang="en-US" sz="2000" b="1" i="1" dirty="0"/>
              <a:t> Temple in </a:t>
            </a:r>
            <a:r>
              <a:rPr lang="en-US" sz="2000" b="1" i="1" dirty="0" err="1"/>
              <a:t>Thanjavur</a:t>
            </a:r>
            <a:r>
              <a:rPr lang="en-US" sz="2000" b="1" i="1" dirty="0"/>
              <a:t> being a prominent example. with a particular focus on </a:t>
            </a:r>
            <a:r>
              <a:rPr lang="en-US" sz="2000" b="1" i="1" dirty="0" err="1"/>
              <a:t>Shaiva</a:t>
            </a:r>
            <a:r>
              <a:rPr lang="en-US" sz="2000" b="1" i="1" dirty="0"/>
              <a:t> figures in their sculptures.</a:t>
            </a:r>
          </a:p>
          <a:p>
            <a:pPr lvl="1" algn="just">
              <a:buNone/>
            </a:pPr>
            <a:endParaRPr lang="en-US" sz="2000" b="1"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Evolution of </a:t>
            </a:r>
            <a:r>
              <a:rPr lang="en-US" b="1" i="1" u="sng" dirty="0" err="1" smtClean="0"/>
              <a:t>Nataraja</a:t>
            </a:r>
            <a:r>
              <a:rPr lang="en-US" b="1" i="1" u="sng" dirty="0" smtClean="0"/>
              <a:t> Iconography</a:t>
            </a:r>
            <a:endParaRPr lang="en-US" i="1" u="sng" dirty="0"/>
          </a:p>
        </p:txBody>
      </p:sp>
      <p:sp>
        <p:nvSpPr>
          <p:cNvPr id="3" name="Content Placeholder 2"/>
          <p:cNvSpPr>
            <a:spLocks noGrp="1"/>
          </p:cNvSpPr>
          <p:nvPr>
            <p:ph idx="1"/>
          </p:nvPr>
        </p:nvSpPr>
        <p:spPr/>
        <p:txBody>
          <a:bodyPr>
            <a:normAutofit fontScale="70000" lnSpcReduction="20000"/>
          </a:bodyPr>
          <a:lstStyle/>
          <a:p>
            <a:r>
              <a:rPr lang="en-US" dirty="0" err="1" smtClean="0"/>
              <a:t>Nataraja's</a:t>
            </a:r>
            <a:r>
              <a:rPr lang="en-US" dirty="0" smtClean="0"/>
              <a:t> </a:t>
            </a:r>
            <a:r>
              <a:rPr lang="en-US" dirty="0"/>
              <a:t>symbolism grew more complex under the Cholas.</a:t>
            </a:r>
          </a:p>
          <a:p>
            <a:r>
              <a:rPr lang="en-US" dirty="0"/>
              <a:t>Lord Shiva is a complex deity in the </a:t>
            </a:r>
            <a:r>
              <a:rPr lang="en-US" dirty="0" err="1"/>
              <a:t>Puranic</a:t>
            </a:r>
            <a:r>
              <a:rPr lang="en-US" dirty="0"/>
              <a:t> pantheon, embodying </a:t>
            </a:r>
            <a:r>
              <a:rPr lang="en-US" b="1" dirty="0"/>
              <a:t>both destructive and ascetic qualities.</a:t>
            </a:r>
            <a:endParaRPr lang="en-US" dirty="0"/>
          </a:p>
          <a:p>
            <a:r>
              <a:rPr lang="en-US" dirty="0" err="1"/>
              <a:t>Nataraja</a:t>
            </a:r>
            <a:r>
              <a:rPr lang="en-US" dirty="0"/>
              <a:t>, the 'Lord of Dance,' is celebrated for his invention of 108 diverse dances. The dancing Shiva became associated with both </a:t>
            </a:r>
            <a:r>
              <a:rPr lang="en-US" b="1" dirty="0"/>
              <a:t>creation and destruction, embodying the dualities of life.</a:t>
            </a:r>
            <a:endParaRPr lang="en-US" dirty="0"/>
          </a:p>
          <a:p>
            <a:r>
              <a:rPr lang="en-US" dirty="0"/>
              <a:t>The dance was seen as a cosmic dance, with Shiva as the </a:t>
            </a:r>
            <a:r>
              <a:rPr lang="en-US" b="1" dirty="0"/>
              <a:t>cosmic dancer, and the world as the stage.</a:t>
            </a:r>
            <a:endParaRPr lang="en-US" dirty="0"/>
          </a:p>
          <a:p>
            <a:r>
              <a:rPr lang="en-US" b="1" dirty="0"/>
              <a:t>Iconic Elements of </a:t>
            </a:r>
            <a:r>
              <a:rPr lang="en-US" b="1" dirty="0" err="1"/>
              <a:t>Nataraja</a:t>
            </a:r>
            <a:endParaRPr lang="en-US" dirty="0"/>
          </a:p>
          <a:p>
            <a:pPr lvl="1"/>
            <a:r>
              <a:rPr lang="en-US" dirty="0"/>
              <a:t>In iconic representations, </a:t>
            </a:r>
            <a:r>
              <a:rPr lang="en-US" dirty="0" err="1"/>
              <a:t>Nataraja</a:t>
            </a:r>
            <a:r>
              <a:rPr lang="en-US" dirty="0"/>
              <a:t> is depicted within a</a:t>
            </a:r>
            <a:r>
              <a:rPr lang="en-US" b="1" dirty="0"/>
              <a:t> flaming aureole or halo, symbolizing the circle of the world.</a:t>
            </a:r>
            <a:endParaRPr lang="en-US" dirty="0"/>
          </a:p>
          <a:p>
            <a:pPr lvl="1"/>
            <a:r>
              <a:rPr lang="en-US" dirty="0"/>
              <a:t>His long, flowing dreadlocks signify the</a:t>
            </a:r>
            <a:r>
              <a:rPr lang="en-US" b="1" dirty="0"/>
              <a:t> energy and dynamism of his dance.</a:t>
            </a:r>
            <a:endParaRPr lang="en-US" dirty="0"/>
          </a:p>
          <a:p>
            <a:pPr lvl="2"/>
            <a:r>
              <a:rPr lang="en-US" dirty="0" err="1"/>
              <a:t>Nataraja</a:t>
            </a:r>
            <a:r>
              <a:rPr lang="en-US" dirty="0"/>
              <a:t> is typically shown with four arms, each holding symbolic objects that convey deeper meanings.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a:t>Symbolism in </a:t>
            </a:r>
            <a:r>
              <a:rPr lang="en-US" b="1" i="1" u="sng" dirty="0" err="1"/>
              <a:t>Nataraja's</a:t>
            </a:r>
            <a:r>
              <a:rPr lang="en-US" b="1" i="1" u="sng" dirty="0"/>
              <a:t> Attributes</a:t>
            </a:r>
            <a:endParaRPr lang="en-US" i="1" u="sng" dirty="0"/>
          </a:p>
        </p:txBody>
      </p:sp>
      <p:sp>
        <p:nvSpPr>
          <p:cNvPr id="3" name="Content Placeholder 2"/>
          <p:cNvSpPr>
            <a:spLocks noGrp="1"/>
          </p:cNvSpPr>
          <p:nvPr>
            <p:ph idx="1"/>
          </p:nvPr>
        </p:nvSpPr>
        <p:spPr/>
        <p:txBody>
          <a:bodyPr>
            <a:normAutofit fontScale="70000" lnSpcReduction="20000"/>
          </a:bodyPr>
          <a:lstStyle/>
          <a:p>
            <a:pPr algn="just"/>
            <a:r>
              <a:rPr lang="en-US" dirty="0" err="1"/>
              <a:t>Nataraja</a:t>
            </a:r>
            <a:r>
              <a:rPr lang="en-US" dirty="0"/>
              <a:t> holds a </a:t>
            </a:r>
            <a:r>
              <a:rPr lang="en-US" b="1" dirty="0" err="1"/>
              <a:t>damru</a:t>
            </a:r>
            <a:r>
              <a:rPr lang="en-US" b="1" dirty="0"/>
              <a:t> (hand drum) in his upper right hand, which draws all creatures into his rhythmic motion</a:t>
            </a:r>
            <a:r>
              <a:rPr lang="en-US" dirty="0"/>
              <a:t>, and in his </a:t>
            </a:r>
            <a:r>
              <a:rPr lang="en-US" b="1" dirty="0"/>
              <a:t>upper left arm, he wields Agni (fire), symbolizing his power to destroy the universe.</a:t>
            </a:r>
            <a:endParaRPr lang="en-US" dirty="0"/>
          </a:p>
          <a:p>
            <a:pPr algn="just"/>
            <a:r>
              <a:rPr lang="en-US" dirty="0"/>
              <a:t>Beneath one of </a:t>
            </a:r>
            <a:r>
              <a:rPr lang="en-US" dirty="0" err="1"/>
              <a:t>Nataraja's</a:t>
            </a:r>
            <a:r>
              <a:rPr lang="en-US" dirty="0"/>
              <a:t> feet lies a crushed dwarf-like figure, representing illusion and worldly distractions.</a:t>
            </a:r>
          </a:p>
          <a:p>
            <a:pPr algn="just"/>
            <a:r>
              <a:rPr lang="en-US" dirty="0"/>
              <a:t>In ornamentation, one ear of Shiva has a </a:t>
            </a:r>
            <a:r>
              <a:rPr lang="en-US" b="1" dirty="0"/>
              <a:t>male earring while the other has a female.</a:t>
            </a:r>
            <a:endParaRPr lang="en-US" dirty="0"/>
          </a:p>
          <a:p>
            <a:pPr lvl="1" algn="just"/>
            <a:r>
              <a:rPr lang="en-US" dirty="0"/>
              <a:t>This represents the fusion of male and female and is often referred to as </a:t>
            </a:r>
            <a:r>
              <a:rPr lang="en-US" b="1" dirty="0" err="1"/>
              <a:t>Ardhanarishwar</a:t>
            </a:r>
            <a:r>
              <a:rPr lang="en-US" b="1" dirty="0"/>
              <a:t>.</a:t>
            </a:r>
            <a:endParaRPr lang="en-US" dirty="0"/>
          </a:p>
          <a:p>
            <a:pPr algn="just"/>
            <a:r>
              <a:rPr lang="en-US" dirty="0"/>
              <a:t>A snake is twisted around the arm of Shiva. The snake </a:t>
            </a:r>
            <a:r>
              <a:rPr lang="en-US" dirty="0" err="1"/>
              <a:t>symbolises</a:t>
            </a:r>
            <a:r>
              <a:rPr lang="en-US" dirty="0"/>
              <a:t> the</a:t>
            </a:r>
            <a:r>
              <a:rPr lang="en-US" b="1" dirty="0"/>
              <a:t> </a:t>
            </a:r>
            <a:r>
              <a:rPr lang="en-US" b="1" dirty="0" err="1"/>
              <a:t>kundalini</a:t>
            </a:r>
            <a:r>
              <a:rPr lang="en-US" b="1" dirty="0"/>
              <a:t> power,</a:t>
            </a:r>
            <a:r>
              <a:rPr lang="en-US" dirty="0"/>
              <a:t> which resides in the </a:t>
            </a:r>
            <a:r>
              <a:rPr lang="en-US" b="1" dirty="0"/>
              <a:t>human spine in the dormant stage. If aroused, one can attain true consciousness.</a:t>
            </a:r>
            <a:endParaRPr lang="en-US" dirty="0"/>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456</Words>
  <Application>Microsoft Office PowerPoint</Application>
  <PresentationFormat>On-screen Show (4:3)</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Indian knowledge system</vt:lpstr>
      <vt:lpstr>nataraja</vt:lpstr>
      <vt:lpstr>introduction</vt:lpstr>
      <vt:lpstr>introduction</vt:lpstr>
      <vt:lpstr>Slide 5</vt:lpstr>
      <vt:lpstr>Slide 6</vt:lpstr>
      <vt:lpstr>Slide 7</vt:lpstr>
      <vt:lpstr>Evolution of Nataraja Iconography</vt:lpstr>
      <vt:lpstr>Symbolism in Nataraja's Attributes</vt:lpstr>
      <vt:lpstr>Nataraja as Protector and Reassurer</vt:lpstr>
      <vt:lpstr> Nataraja's Smile </vt:lpstr>
      <vt:lpstr> Lost Wax Method </vt:lpstr>
      <vt:lpstr>Slide 13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knowledge system</dc:title>
  <dc:creator>HGPI</dc:creator>
  <cp:lastModifiedBy>HGPI</cp:lastModifiedBy>
  <cp:revision>11</cp:revision>
  <dcterms:created xsi:type="dcterms:W3CDTF">2024-09-05T04:57:50Z</dcterms:created>
  <dcterms:modified xsi:type="dcterms:W3CDTF">2024-09-05T05:21:25Z</dcterms:modified>
</cp:coreProperties>
</file>