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CCD-8537-8B4B-877A-58EE5F941118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0B7E-7B36-AB4B-9B1D-4761B31D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0B7E-7B36-AB4B-9B1D-4761B31D00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13BFD-BA45-744E-A206-4A93E31DB39C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3CE5-434B-284A-A371-4C0A7370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graph&#10;&#10;Description automatically generated">
            <a:extLst>
              <a:ext uri="{FF2B5EF4-FFF2-40B4-BE49-F238E27FC236}">
                <a16:creationId xmlns:a16="http://schemas.microsoft.com/office/drawing/2014/main" id="{3FD567E7-7213-C258-8CE7-60C558D4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" y="797699"/>
            <a:ext cx="3797746" cy="428479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DD6ACB-9072-78A8-881E-4F91BD0D4EDB}"/>
              </a:ext>
            </a:extLst>
          </p:cNvPr>
          <p:cNvSpPr/>
          <p:nvPr/>
        </p:nvSpPr>
        <p:spPr>
          <a:xfrm>
            <a:off x="490552" y="97828"/>
            <a:ext cx="10974503" cy="544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AIM: Investigate 5 human rabies deaths in East Africa 2018-2022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A11136-EA63-09C2-570B-71EB3DFA34F3}"/>
              </a:ext>
            </a:extLst>
          </p:cNvPr>
          <p:cNvSpPr/>
          <p:nvPr/>
        </p:nvSpPr>
        <p:spPr>
          <a:xfrm>
            <a:off x="41199" y="5237642"/>
            <a:ext cx="3472946" cy="948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PHYLOGENETIC INVESTIGATION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All cases due to dog-mediated rabies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Transboundary circulation evident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Multiple co-circulating lineages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C1C64A-474A-48A5-9CED-09B5E437D76F}"/>
              </a:ext>
            </a:extLst>
          </p:cNvPr>
          <p:cNvSpPr/>
          <p:nvPr/>
        </p:nvSpPr>
        <p:spPr>
          <a:xfrm>
            <a:off x="7259333" y="4959087"/>
            <a:ext cx="4932668" cy="1801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400" dirty="0"/>
              <a:t>CONCLUSIONS &amp; RECOMMENDATIONS: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Train medical staff on bite management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Improve access to free PEP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Increase rabies awareness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Enhance diagnosis with rapid tests and genomics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GB" sz="1400" dirty="0"/>
              <a:t>Coordinate regional efforts for the 'Zero by 30' goal through better PEP access and mass dog vaccination.</a:t>
            </a:r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DAA5EC-58E1-BA31-A4D5-A752E0599AA8}"/>
              </a:ext>
            </a:extLst>
          </p:cNvPr>
          <p:cNvSpPr/>
          <p:nvPr/>
        </p:nvSpPr>
        <p:spPr>
          <a:xfrm>
            <a:off x="3650266" y="5160067"/>
            <a:ext cx="3472946" cy="11031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EPIDEMIOLOGICAL INVESTIGATION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3 had no post-exposure vaccination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1 had only 1 vaccine dose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1 had all doses but incorrect timeline</a:t>
            </a:r>
          </a:p>
        </p:txBody>
      </p:sp>
      <p:pic>
        <p:nvPicPr>
          <p:cNvPr id="9" name="Picture 8" descr="A map of africa with different colored squares&#10;&#10;Description automatically generated">
            <a:extLst>
              <a:ext uri="{FF2B5EF4-FFF2-40B4-BE49-F238E27FC236}">
                <a16:creationId xmlns:a16="http://schemas.microsoft.com/office/drawing/2014/main" id="{B8DBE1C0-41ED-E345-31BE-A4EA9722E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41" y="806456"/>
            <a:ext cx="2957707" cy="42760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5F72ED-5F1E-84D1-105B-2943646E65AE}"/>
              </a:ext>
            </a:extLst>
          </p:cNvPr>
          <p:cNvSpPr txBox="1"/>
          <p:nvPr/>
        </p:nvSpPr>
        <p:spPr>
          <a:xfrm>
            <a:off x="821814" y="806456"/>
            <a:ext cx="1136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Lineages: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4F6A1-A7F0-3013-61F6-3161FA23753D}"/>
              </a:ext>
            </a:extLst>
          </p:cNvPr>
          <p:cNvGrpSpPr/>
          <p:nvPr/>
        </p:nvGrpSpPr>
        <p:grpSpPr>
          <a:xfrm>
            <a:off x="813700" y="1022529"/>
            <a:ext cx="849213" cy="276999"/>
            <a:chOff x="813700" y="1022529"/>
            <a:chExt cx="849213" cy="276999"/>
          </a:xfrm>
        </p:grpSpPr>
        <p:pic>
          <p:nvPicPr>
            <p:cNvPr id="14" name="Picture 13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CB679D83-AB24-707E-0010-D2401DE11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617" r="29867" b="55086"/>
            <a:stretch/>
          </p:blipFill>
          <p:spPr>
            <a:xfrm>
              <a:off x="1390225" y="1024752"/>
              <a:ext cx="272688" cy="236723"/>
            </a:xfrm>
            <a:prstGeom prst="rect">
              <a:avLst/>
            </a:prstGeom>
          </p:spPr>
        </p:pic>
        <p:pic>
          <p:nvPicPr>
            <p:cNvPr id="24" name="Picture 23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5A75AA11-43C1-4B1A-9418-B9E10451A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838" t="52582" r="31144" b="-5140"/>
            <a:stretch/>
          </p:blipFill>
          <p:spPr>
            <a:xfrm>
              <a:off x="813700" y="1022529"/>
              <a:ext cx="264462" cy="276999"/>
            </a:xfrm>
            <a:prstGeom prst="rect">
              <a:avLst/>
            </a:prstGeom>
          </p:spPr>
        </p:pic>
        <p:pic>
          <p:nvPicPr>
            <p:cNvPr id="26" name="Picture 25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A3A275D6-4C7E-4A03-C596-D230E4BA2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582" r="87342" b="2502"/>
            <a:stretch/>
          </p:blipFill>
          <p:spPr>
            <a:xfrm>
              <a:off x="1255998" y="1024646"/>
              <a:ext cx="208985" cy="236723"/>
            </a:xfrm>
            <a:prstGeom prst="rect">
              <a:avLst/>
            </a:prstGeom>
          </p:spPr>
        </p:pic>
        <p:pic>
          <p:nvPicPr>
            <p:cNvPr id="27" name="Picture 26" descr="A number and dots on a white background&#10;&#10;Description automatically generated">
              <a:extLst>
                <a:ext uri="{FF2B5EF4-FFF2-40B4-BE49-F238E27FC236}">
                  <a16:creationId xmlns:a16="http://schemas.microsoft.com/office/drawing/2014/main" id="{1F3A2544-D465-D205-B503-D1EA9A886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7342" b="55175"/>
            <a:stretch/>
          </p:blipFill>
          <p:spPr>
            <a:xfrm>
              <a:off x="1073444" y="1030451"/>
              <a:ext cx="208985" cy="236253"/>
            </a:xfrm>
            <a:prstGeom prst="rect">
              <a:avLst/>
            </a:prstGeom>
          </p:spPr>
        </p:pic>
      </p:grpSp>
      <p:pic>
        <p:nvPicPr>
          <p:cNvPr id="31" name="Picture 30" descr="A map of the african continent&#10;&#10;Description automatically generated">
            <a:extLst>
              <a:ext uri="{FF2B5EF4-FFF2-40B4-BE49-F238E27FC236}">
                <a16:creationId xmlns:a16="http://schemas.microsoft.com/office/drawing/2014/main" id="{85188D5D-ADBB-F889-6856-E44956670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333" y="785944"/>
            <a:ext cx="4428949" cy="40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93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Campbell (PGR)</dc:creator>
  <cp:lastModifiedBy>Katie Hampson</cp:lastModifiedBy>
  <cp:revision>4</cp:revision>
  <dcterms:created xsi:type="dcterms:W3CDTF">2024-06-24T14:59:54Z</dcterms:created>
  <dcterms:modified xsi:type="dcterms:W3CDTF">2024-06-26T18:26:34Z</dcterms:modified>
</cp:coreProperties>
</file>