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06"/>
  </p:normalViewPr>
  <p:slideViewPr>
    <p:cSldViewPr snapToGrid="0">
      <p:cViewPr varScale="1">
        <p:scale>
          <a:sx n="111" d="100"/>
          <a:sy n="111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CCD-8537-8B4B-877A-58EE5F941118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0B7E-7B36-AB4B-9B1D-4761B31D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0B7E-7B36-AB4B-9B1D-4761B31D00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0B7E-7B36-AB4B-9B1D-4761B31D00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6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13BFD-BA45-744E-A206-4A93E31DB39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graph&#10;&#10;Description automatically generated">
            <a:extLst>
              <a:ext uri="{FF2B5EF4-FFF2-40B4-BE49-F238E27FC236}">
                <a16:creationId xmlns:a16="http://schemas.microsoft.com/office/drawing/2014/main" id="{3FD567E7-7213-C258-8CE7-60C558D4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" y="797699"/>
            <a:ext cx="3797746" cy="428479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DD6ACB-9072-78A8-881E-4F91BD0D4EDB}"/>
              </a:ext>
            </a:extLst>
          </p:cNvPr>
          <p:cNvSpPr/>
          <p:nvPr/>
        </p:nvSpPr>
        <p:spPr>
          <a:xfrm>
            <a:off x="490552" y="97828"/>
            <a:ext cx="10974503" cy="544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AIM: Investigate 5 human rabies deaths in East Africa 2018-2022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A11136-EA63-09C2-570B-71EB3DFA34F3}"/>
              </a:ext>
            </a:extLst>
          </p:cNvPr>
          <p:cNvSpPr/>
          <p:nvPr/>
        </p:nvSpPr>
        <p:spPr>
          <a:xfrm>
            <a:off x="41199" y="5237642"/>
            <a:ext cx="3472946" cy="948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PHYLOGENETIC INVESTIGATION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/>
              <a:t>All cases due to dog-mediated rabies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/>
              <a:t>Transboundary circulation evident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/>
              <a:t>Multiple co-circulating lineages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1C1C64A-474A-48A5-9CED-09B5E437D76F}"/>
              </a:ext>
            </a:extLst>
          </p:cNvPr>
          <p:cNvSpPr/>
          <p:nvPr/>
        </p:nvSpPr>
        <p:spPr>
          <a:xfrm>
            <a:off x="7259333" y="4959087"/>
            <a:ext cx="4932668" cy="1801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dirty="0"/>
              <a:t>CONCLUSIONS &amp; RECOMMENDATIONS: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Train medical staff on bite management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Improve access to free PEP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Increase rabies awareness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Enhance diagnosis with rapid tests and genomics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Coordinate regional efforts for the 'Zero by 30' goal through better PEP access and mass dog vaccination.</a:t>
            </a:r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DAA5EC-58E1-BA31-A4D5-A752E0599AA8}"/>
              </a:ext>
            </a:extLst>
          </p:cNvPr>
          <p:cNvSpPr/>
          <p:nvPr/>
        </p:nvSpPr>
        <p:spPr>
          <a:xfrm>
            <a:off x="3650266" y="5160067"/>
            <a:ext cx="3472946" cy="11031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EPIDEMIOLOGICAL INVESTIGATION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3 had no post-exposure vaccination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1 had only 1 vaccine dose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1 had all doses but incorrect timeline</a:t>
            </a:r>
          </a:p>
        </p:txBody>
      </p:sp>
      <p:pic>
        <p:nvPicPr>
          <p:cNvPr id="9" name="Picture 8" descr="A map of africa with different colored squares&#10;&#10;Description automatically generated">
            <a:extLst>
              <a:ext uri="{FF2B5EF4-FFF2-40B4-BE49-F238E27FC236}">
                <a16:creationId xmlns:a16="http://schemas.microsoft.com/office/drawing/2014/main" id="{B8DBE1C0-41ED-E345-31BE-A4EA9722E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41" y="806456"/>
            <a:ext cx="2957707" cy="42760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5F72ED-5F1E-84D1-105B-2943646E65AE}"/>
              </a:ext>
            </a:extLst>
          </p:cNvPr>
          <p:cNvSpPr txBox="1"/>
          <p:nvPr/>
        </p:nvSpPr>
        <p:spPr>
          <a:xfrm>
            <a:off x="821814" y="806456"/>
            <a:ext cx="113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Lineages: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54F6A1-A7F0-3013-61F6-3161FA23753D}"/>
              </a:ext>
            </a:extLst>
          </p:cNvPr>
          <p:cNvGrpSpPr/>
          <p:nvPr/>
        </p:nvGrpSpPr>
        <p:grpSpPr>
          <a:xfrm>
            <a:off x="813700" y="1022529"/>
            <a:ext cx="849213" cy="276999"/>
            <a:chOff x="813700" y="1022529"/>
            <a:chExt cx="849213" cy="276999"/>
          </a:xfrm>
        </p:grpSpPr>
        <p:pic>
          <p:nvPicPr>
            <p:cNvPr id="14" name="Picture 13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CB679D83-AB24-707E-0010-D2401DE11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617" r="29867" b="55086"/>
            <a:stretch/>
          </p:blipFill>
          <p:spPr>
            <a:xfrm>
              <a:off x="1390225" y="1024752"/>
              <a:ext cx="272688" cy="236723"/>
            </a:xfrm>
            <a:prstGeom prst="rect">
              <a:avLst/>
            </a:prstGeom>
          </p:spPr>
        </p:pic>
        <p:pic>
          <p:nvPicPr>
            <p:cNvPr id="24" name="Picture 23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5A75AA11-43C1-4B1A-9418-B9E10451A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838" t="52582" r="31144" b="-5140"/>
            <a:stretch/>
          </p:blipFill>
          <p:spPr>
            <a:xfrm>
              <a:off x="813700" y="1022529"/>
              <a:ext cx="264462" cy="276999"/>
            </a:xfrm>
            <a:prstGeom prst="rect">
              <a:avLst/>
            </a:prstGeom>
          </p:spPr>
        </p:pic>
        <p:pic>
          <p:nvPicPr>
            <p:cNvPr id="26" name="Picture 25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A3A275D6-4C7E-4A03-C596-D230E4BA2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2582" r="87342" b="2502"/>
            <a:stretch/>
          </p:blipFill>
          <p:spPr>
            <a:xfrm>
              <a:off x="1255998" y="1024646"/>
              <a:ext cx="208985" cy="236723"/>
            </a:xfrm>
            <a:prstGeom prst="rect">
              <a:avLst/>
            </a:prstGeom>
          </p:spPr>
        </p:pic>
        <p:pic>
          <p:nvPicPr>
            <p:cNvPr id="27" name="Picture 26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1F3A2544-D465-D205-B503-D1EA9A886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7342" b="55175"/>
            <a:stretch/>
          </p:blipFill>
          <p:spPr>
            <a:xfrm>
              <a:off x="1073444" y="1030451"/>
              <a:ext cx="208985" cy="236253"/>
            </a:xfrm>
            <a:prstGeom prst="rect">
              <a:avLst/>
            </a:prstGeom>
          </p:spPr>
        </p:pic>
      </p:grpSp>
      <p:pic>
        <p:nvPicPr>
          <p:cNvPr id="31" name="Picture 30" descr="A map of the african continent&#10;&#10;Description automatically generated">
            <a:extLst>
              <a:ext uri="{FF2B5EF4-FFF2-40B4-BE49-F238E27FC236}">
                <a16:creationId xmlns:a16="http://schemas.microsoft.com/office/drawing/2014/main" id="{85188D5D-ADBB-F889-6856-E44956670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333" y="785944"/>
            <a:ext cx="4428949" cy="40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1E7D3-2ABB-731B-6538-9FA7199E6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3"/>
          <a:stretch/>
        </p:blipFill>
        <p:spPr>
          <a:xfrm>
            <a:off x="4471525" y="1774209"/>
            <a:ext cx="2816797" cy="37226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4BAF7C6-626B-248E-BD46-9135513EE7D2}"/>
              </a:ext>
            </a:extLst>
          </p:cNvPr>
          <p:cNvGrpSpPr/>
          <p:nvPr/>
        </p:nvGrpSpPr>
        <p:grpSpPr>
          <a:xfrm>
            <a:off x="7388795" y="2552673"/>
            <a:ext cx="1228492" cy="578260"/>
            <a:chOff x="1637414" y="3136606"/>
            <a:chExt cx="1500691" cy="92768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BC8F58-70AE-C5A2-66F4-A7238AE086E5}"/>
                </a:ext>
              </a:extLst>
            </p:cNvPr>
            <p:cNvCxnSpPr/>
            <p:nvPr/>
          </p:nvCxnSpPr>
          <p:spPr>
            <a:xfrm>
              <a:off x="1637414" y="3524694"/>
              <a:ext cx="4465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6439F9-9BBD-0987-2957-F3A6F616DDA9}"/>
                </a:ext>
              </a:extLst>
            </p:cNvPr>
            <p:cNvCxnSpPr/>
            <p:nvPr/>
          </p:nvCxnSpPr>
          <p:spPr>
            <a:xfrm>
              <a:off x="2091066" y="3294322"/>
              <a:ext cx="4465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475FC1-C379-F119-E9EE-50F1A1CBC2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3981" y="3777211"/>
              <a:ext cx="2480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E8C0F1-C31D-DD2E-B0EB-2C77780B3E0A}"/>
                </a:ext>
              </a:extLst>
            </p:cNvPr>
            <p:cNvCxnSpPr>
              <a:cxnSpLocks/>
            </p:cNvCxnSpPr>
            <p:nvPr/>
          </p:nvCxnSpPr>
          <p:spPr>
            <a:xfrm>
              <a:off x="2346249" y="3900378"/>
              <a:ext cx="7918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315418-026E-7B9D-E88D-A01046A0B98C}"/>
                </a:ext>
              </a:extLst>
            </p:cNvPr>
            <p:cNvCxnSpPr>
              <a:cxnSpLocks/>
            </p:cNvCxnSpPr>
            <p:nvPr/>
          </p:nvCxnSpPr>
          <p:spPr>
            <a:xfrm>
              <a:off x="2652381" y="3753886"/>
              <a:ext cx="2480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59C67A-ABFE-FF9F-25A4-D551CF11697D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4064295"/>
              <a:ext cx="2480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C3747C-CC5C-BAFE-AF11-AA1BE9EC0DBE}"/>
                </a:ext>
              </a:extLst>
            </p:cNvPr>
            <p:cNvCxnSpPr>
              <a:cxnSpLocks/>
            </p:cNvCxnSpPr>
            <p:nvPr/>
          </p:nvCxnSpPr>
          <p:spPr>
            <a:xfrm>
              <a:off x="2091067" y="3281915"/>
              <a:ext cx="0" cy="4758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886E00-C599-CA64-79AF-4A4EDEA728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157" y="3593805"/>
              <a:ext cx="0" cy="306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018D2F-1134-D772-C27D-42B95F0896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75" y="3593804"/>
              <a:ext cx="1341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679759-C37D-D1C7-DF88-63E2A4271467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3757722"/>
              <a:ext cx="0" cy="306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F0BFEA-13C9-F801-58F7-4214857B3239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46" y="3147238"/>
              <a:ext cx="1326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B53F5A-1799-CC87-04D5-D1AD8B4DAF0B}"/>
                </a:ext>
              </a:extLst>
            </p:cNvPr>
            <p:cNvCxnSpPr>
              <a:cxnSpLocks/>
            </p:cNvCxnSpPr>
            <p:nvPr/>
          </p:nvCxnSpPr>
          <p:spPr>
            <a:xfrm>
              <a:off x="2534079" y="3136606"/>
              <a:ext cx="0" cy="306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9CE365-D3C0-D119-C056-84EFDC04BAE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529" y="3429000"/>
              <a:ext cx="1266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A902F6-B52A-C160-E5C7-41842F4DB72D}"/>
              </a:ext>
            </a:extLst>
          </p:cNvPr>
          <p:cNvGrpSpPr/>
          <p:nvPr/>
        </p:nvGrpSpPr>
        <p:grpSpPr>
          <a:xfrm flipV="1">
            <a:off x="7751031" y="3184393"/>
            <a:ext cx="1520277" cy="563347"/>
            <a:chOff x="1637414" y="3136606"/>
            <a:chExt cx="1265273" cy="92768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D5D5D6-3518-24A1-7CCC-2F83406F9FAA}"/>
                </a:ext>
              </a:extLst>
            </p:cNvPr>
            <p:cNvCxnSpPr/>
            <p:nvPr/>
          </p:nvCxnSpPr>
          <p:spPr>
            <a:xfrm>
              <a:off x="1637414" y="3524694"/>
              <a:ext cx="446567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AD88A4-B4E0-B85D-7006-F607825F1023}"/>
                </a:ext>
              </a:extLst>
            </p:cNvPr>
            <p:cNvCxnSpPr/>
            <p:nvPr/>
          </p:nvCxnSpPr>
          <p:spPr>
            <a:xfrm>
              <a:off x="2091066" y="3294322"/>
              <a:ext cx="446567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091E93-09FE-2362-AD85-27711445DB58}"/>
                </a:ext>
              </a:extLst>
            </p:cNvPr>
            <p:cNvCxnSpPr>
              <a:cxnSpLocks/>
            </p:cNvCxnSpPr>
            <p:nvPr/>
          </p:nvCxnSpPr>
          <p:spPr>
            <a:xfrm>
              <a:off x="2083981" y="3777211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BF5BAC-9104-B3CE-9F55-63FEDEE32A86}"/>
                </a:ext>
              </a:extLst>
            </p:cNvPr>
            <p:cNvCxnSpPr/>
            <p:nvPr/>
          </p:nvCxnSpPr>
          <p:spPr>
            <a:xfrm>
              <a:off x="2346249" y="3900378"/>
              <a:ext cx="446567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997B8B-1D72-75A8-A3AE-0E831C4EE8FF}"/>
                </a:ext>
              </a:extLst>
            </p:cNvPr>
            <p:cNvCxnSpPr>
              <a:cxnSpLocks/>
            </p:cNvCxnSpPr>
            <p:nvPr/>
          </p:nvCxnSpPr>
          <p:spPr>
            <a:xfrm>
              <a:off x="2651639" y="3731562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94B004-E77B-8343-68B1-62EFBAB70D56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4064295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B0E037-A706-79C1-8897-8653EE3EFDF9}"/>
                </a:ext>
              </a:extLst>
            </p:cNvPr>
            <p:cNvCxnSpPr>
              <a:cxnSpLocks/>
            </p:cNvCxnSpPr>
            <p:nvPr/>
          </p:nvCxnSpPr>
          <p:spPr>
            <a:xfrm>
              <a:off x="2091067" y="3281915"/>
              <a:ext cx="0" cy="475807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B7902B-3821-5180-D2CD-3C5211A9987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157" y="3593805"/>
              <a:ext cx="0" cy="306573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DF4249-D03E-99E4-A2A0-09BD2781C9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75" y="3593805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2F22A-1740-8300-0C03-4299F12A8CCD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3757722"/>
              <a:ext cx="0" cy="306573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CAFFB9-03D4-3D5E-BAED-BF74CB06D418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46" y="3147238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6AA4E5-4C07-280B-9DB3-2B846366E850}"/>
                </a:ext>
              </a:extLst>
            </p:cNvPr>
            <p:cNvCxnSpPr>
              <a:cxnSpLocks/>
            </p:cNvCxnSpPr>
            <p:nvPr/>
          </p:nvCxnSpPr>
          <p:spPr>
            <a:xfrm>
              <a:off x="2534079" y="3136606"/>
              <a:ext cx="0" cy="306573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1842F4-79A9-5658-332B-91B0C60C242D}"/>
                </a:ext>
              </a:extLst>
            </p:cNvPr>
            <p:cNvCxnSpPr>
              <a:cxnSpLocks/>
            </p:cNvCxnSpPr>
            <p:nvPr/>
          </p:nvCxnSpPr>
          <p:spPr>
            <a:xfrm>
              <a:off x="2544722" y="3429000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D7D82314-DBCE-B8CE-C283-5C0766AFD658}"/>
              </a:ext>
            </a:extLst>
          </p:cNvPr>
          <p:cNvSpPr/>
          <p:nvPr/>
        </p:nvSpPr>
        <p:spPr>
          <a:xfrm rot="19931808">
            <a:off x="5950424" y="2825087"/>
            <a:ext cx="586854" cy="409432"/>
          </a:xfrm>
          <a:prstGeom prst="arc">
            <a:avLst>
              <a:gd name="adj1" fmla="val 9206093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cs typeface="Calibri" panose="020F0502020204030204" pitchFamily="34" charset="0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4FE09508-7BFE-0298-EDB1-13B14103CD6F}"/>
              </a:ext>
            </a:extLst>
          </p:cNvPr>
          <p:cNvSpPr/>
          <p:nvPr/>
        </p:nvSpPr>
        <p:spPr>
          <a:xfrm rot="9306273">
            <a:off x="5848909" y="3052047"/>
            <a:ext cx="586854" cy="417313"/>
          </a:xfrm>
          <a:prstGeom prst="arc">
            <a:avLst>
              <a:gd name="adj1" fmla="val 9206093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cs typeface="Calibri" panose="020F0502020204030204" pitchFamily="34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FF4FCA9A-5796-16FF-B8BD-0482E0A718D3}"/>
              </a:ext>
            </a:extLst>
          </p:cNvPr>
          <p:cNvSpPr/>
          <p:nvPr/>
        </p:nvSpPr>
        <p:spPr>
          <a:xfrm rot="6676724" flipH="1">
            <a:off x="5308714" y="3123851"/>
            <a:ext cx="397664" cy="447799"/>
          </a:xfrm>
          <a:prstGeom prst="arc">
            <a:avLst>
              <a:gd name="adj1" fmla="val 16200000"/>
              <a:gd name="adj2" fmla="val 12471394"/>
            </a:avLst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cs typeface="Calibri" panose="020F0502020204030204" pitchFamily="34" charset="0"/>
            </a:endParaRPr>
          </a:p>
        </p:txBody>
      </p:sp>
      <p:pic>
        <p:nvPicPr>
          <p:cNvPr id="1026" name="Picture 2" descr="Hospital buildings - Free medical icons">
            <a:extLst>
              <a:ext uri="{FF2B5EF4-FFF2-40B4-BE49-F238E27FC236}">
                <a16:creationId xmlns:a16="http://schemas.microsoft.com/office/drawing/2014/main" id="{BC382C38-0216-4938-29CA-F917E5F0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27" y="2381322"/>
            <a:ext cx="924019" cy="92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60+ Covid Test Kit Icon Stock Illustrations, Royalty-Free Vector Graphics  &amp; Clip Art - iStock">
            <a:extLst>
              <a:ext uri="{FF2B5EF4-FFF2-40B4-BE49-F238E27FC236}">
                <a16:creationId xmlns:a16="http://schemas.microsoft.com/office/drawing/2014/main" id="{0E906114-AB96-73F3-594D-5C9463230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2" t="-18151" r="14996" b="18151"/>
          <a:stretch/>
        </p:blipFill>
        <p:spPr bwMode="auto">
          <a:xfrm rot="16200000">
            <a:off x="2942628" y="3803398"/>
            <a:ext cx="267576" cy="74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6B6F21-2302-1EE8-5D6D-53AA239B3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886" y="1661243"/>
            <a:ext cx="949450" cy="720079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BE73C8E-B773-F745-4B59-0BD362835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818" y="3779111"/>
            <a:ext cx="646316" cy="64631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31842E3-ABFA-7A4D-41FB-98D870A17689}"/>
              </a:ext>
            </a:extLst>
          </p:cNvPr>
          <p:cNvSpPr txBox="1"/>
          <p:nvPr/>
        </p:nvSpPr>
        <p:spPr>
          <a:xfrm>
            <a:off x="2987251" y="503866"/>
            <a:ext cx="569112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cs typeface="Calibri" panose="020F0502020204030204" pitchFamily="34" charset="0"/>
              </a:rPr>
              <a:t>Investigation of 5 human rabies deaths in Tanzania &amp; Kenya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2B80E1-9841-CA05-B88A-51444E7F6B2F}"/>
              </a:ext>
            </a:extLst>
          </p:cNvPr>
          <p:cNvSpPr txBox="1"/>
          <p:nvPr/>
        </p:nvSpPr>
        <p:spPr>
          <a:xfrm>
            <a:off x="1528006" y="4582447"/>
            <a:ext cx="2856265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Calibri" panose="020F0502020204030204" pitchFamily="34" charset="0"/>
              </a:rPr>
              <a:t>Rapid diagnostic testing</a:t>
            </a:r>
          </a:p>
          <a:p>
            <a:pPr algn="ctr"/>
            <a:r>
              <a:rPr lang="en-US" sz="1400" dirty="0">
                <a:cs typeface="Calibri" panose="020F0502020204030204" pitchFamily="34" charset="0"/>
              </a:rPr>
              <a:t>Immunohistochemistry</a:t>
            </a:r>
          </a:p>
          <a:p>
            <a:pPr algn="ctr"/>
            <a:endParaRPr lang="en-US" sz="1400" dirty="0">
              <a:cs typeface="Calibri" panose="020F0502020204030204" pitchFamily="34" charset="0"/>
            </a:endParaRPr>
          </a:p>
          <a:p>
            <a:pPr algn="ctr"/>
            <a:endParaRPr lang="en-US" sz="1400" dirty="0"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cs typeface="Calibri" panose="020F0502020204030204" pitchFamily="34" charset="0"/>
              </a:rPr>
              <a:t>Whole genome sequencing</a:t>
            </a:r>
          </a:p>
          <a:p>
            <a:pPr algn="ctr"/>
            <a:r>
              <a:rPr lang="en-US" sz="1400" dirty="0">
                <a:cs typeface="Calibri" panose="020F0502020204030204" pitchFamily="34" charset="0"/>
              </a:rPr>
              <a:t>Phylogenetic analysis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C39C1825-8826-969A-DAEA-67EAA0CEF6DC}"/>
              </a:ext>
            </a:extLst>
          </p:cNvPr>
          <p:cNvCxnSpPr>
            <a:cxnSpLocks/>
          </p:cNvCxnSpPr>
          <p:nvPr/>
        </p:nvCxnSpPr>
        <p:spPr>
          <a:xfrm>
            <a:off x="2919699" y="5131450"/>
            <a:ext cx="0" cy="2869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6C8B43-E6A2-1B49-28ED-058B905A786F}"/>
              </a:ext>
            </a:extLst>
          </p:cNvPr>
          <p:cNvSpPr txBox="1"/>
          <p:nvPr/>
        </p:nvSpPr>
        <p:spPr>
          <a:xfrm>
            <a:off x="-13689" y="2257878"/>
            <a:ext cx="30817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Calibri" panose="020F0502020204030204" pitchFamily="34" charset="0"/>
              </a:rPr>
              <a:t>EPIDEMIOLOGICAL INVESTIGATION</a:t>
            </a:r>
          </a:p>
          <a:p>
            <a:pPr algn="ctr"/>
            <a:r>
              <a:rPr lang="en-US" sz="1400" dirty="0">
                <a:cs typeface="Calibri" panose="020F0502020204030204" pitchFamily="34" charset="0"/>
              </a:rPr>
              <a:t>3/5 had no post-exposure vaccination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 pitchFamily="34" charset="0"/>
              </a:rPr>
              <a:t>1 had only 1 vaccine dose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 pitchFamily="34" charset="0"/>
              </a:rPr>
              <a:t>1 had all doses but incorrect timeline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25AFF-3400-5409-EB4D-11E68AB0C328}"/>
              </a:ext>
            </a:extLst>
          </p:cNvPr>
          <p:cNvSpPr txBox="1"/>
          <p:nvPr/>
        </p:nvSpPr>
        <p:spPr>
          <a:xfrm>
            <a:off x="7122737" y="4100108"/>
            <a:ext cx="47676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cs typeface="Calibri" panose="020F0502020204030204" pitchFamily="34" charset="0"/>
              </a:rPr>
              <a:t>CONCLUSIONS and RECOMMENDATION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All the cases due to Dog-mediated rabies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Co-circulating viral lineages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Endemic transboundary spread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Coordinate regional efforts for the 'Zero by 30' goal through better PEP access and mass dog vaccination.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Train medical staff on bite management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Improve access to free PEP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Increase rabies awareness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>
                <a:cs typeface="Calibri" panose="020F0502020204030204" pitchFamily="34" charset="0"/>
              </a:rPr>
              <a:t>Enhance diagnosis with rapid tests and genomics </a:t>
            </a:r>
          </a:p>
          <a:p>
            <a:pPr algn="ctr"/>
            <a:endParaRPr lang="en-US" sz="1400" b="1" dirty="0">
              <a:cs typeface="Calibri" panose="020F0502020204030204" pitchFamily="34" charset="0"/>
            </a:endParaRPr>
          </a:p>
          <a:p>
            <a:pPr marL="285750" indent="-285750" algn="ctr">
              <a:buFont typeface="Wingdings" pitchFamily="2" charset="2"/>
              <a:buChar char="v"/>
            </a:pPr>
            <a:endParaRPr lang="en-US" sz="14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5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{6BDC99A6-7B0D-3644-98A0-58A8D2657072}tf10001120</Template>
  <TotalTime>110</TotalTime>
  <Words>190</Words>
  <Application>Microsoft Macintosh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Campbell (PGR)</dc:creator>
  <cp:lastModifiedBy>Gurdeep Jaswant</cp:lastModifiedBy>
  <cp:revision>5</cp:revision>
  <dcterms:created xsi:type="dcterms:W3CDTF">2024-06-24T14:59:54Z</dcterms:created>
  <dcterms:modified xsi:type="dcterms:W3CDTF">2024-08-12T14:35:37Z</dcterms:modified>
</cp:coreProperties>
</file>