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80"/>
    <p:restoredTop sz="94683"/>
  </p:normalViewPr>
  <p:slideViewPr>
    <p:cSldViewPr snapToGrid="0">
      <p:cViewPr varScale="1">
        <p:scale>
          <a:sx n="94" d="100"/>
          <a:sy n="94" d="100"/>
        </p:scale>
        <p:origin x="4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8700E-03BD-464F-87F7-17A6758B764F}" type="datetimeFigureOut">
              <a:rPr lang="en-US" smtClean="0"/>
              <a:t>8/15/24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43ABB-9615-C14B-A8E4-C9B668012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8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D4F5-4DCB-BC7E-58A7-D4973A116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DB465-A437-5B3A-2D2D-04CA84BEE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7E4E7-9C9C-B6F0-FF26-9A2B1A219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D96E-8D6F-7E48-AF6E-8AC02EE5E2AA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86E56-EBE6-0B63-7126-67503C9F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BA243-8466-B1FE-D8B1-7B4C7135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159E-1567-2C4D-AE0F-55F0BAD9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7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1013-CDB4-35B8-FB57-8C339CD6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F13AF-7FAE-8F93-C065-5F9D79AEC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CBD74-59E8-92E8-F956-7237E4D2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D96E-8D6F-7E48-AF6E-8AC02EE5E2AA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D4FC3-2981-71AF-85AE-06D8AAB9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1B73F-D78F-E245-728A-5412C9DD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159E-1567-2C4D-AE0F-55F0BAD9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5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08C1B-66D1-1B73-4A4D-8E537A4F9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F6399-BE68-1AE1-6B94-CEB5563CC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C8C02-6506-F42D-311F-8BE70214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D96E-8D6F-7E48-AF6E-8AC02EE5E2AA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4A83C-F7A5-81E9-562D-FC23F0DC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08D20-ADE1-0850-24A6-8F6B05EE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159E-1567-2C4D-AE0F-55F0BAD9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3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8F5B-4118-EF69-6707-42BB64525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E9D6D-5AB0-931D-EAD7-E88F45FED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B6030-DA69-0DC1-9F00-A5682602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D96E-8D6F-7E48-AF6E-8AC02EE5E2AA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41E86-CFEF-9580-B2B4-AC8DB165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71C01-8C3C-AD5C-1BCE-B9A10994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159E-1567-2C4D-AE0F-55F0BAD9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0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3DC6-4338-8E15-F490-9302D9B4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45267-84E7-A689-3782-30C849A05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3D905-A70C-A475-3540-140B339E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D96E-8D6F-7E48-AF6E-8AC02EE5E2AA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E79D3-73B4-C8CC-8113-7B8AB6B4E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FB16A-4BD9-BD16-6060-BA883725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159E-1567-2C4D-AE0F-55F0BAD9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4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4F6B2-46D6-9B5F-C19C-1495BC04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9DD1A-9A06-8D00-DE8E-C0368BEF1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98EC3-CC7A-3B45-EAB4-D9A30AD30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D984-B956-1ACF-DE3A-85C625D8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D96E-8D6F-7E48-AF6E-8AC02EE5E2AA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D093C-E33A-B4B7-586B-ADCD20260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B0B24-2B5E-9AC5-7B29-8F5E91DF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159E-1567-2C4D-AE0F-55F0BAD9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8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B44D-EF68-D6E2-A9C2-0E148D0DC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14652-6757-E860-739E-05BF45508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CFB04-C638-75E6-0FD3-9AF0F14E6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7968A-EE1B-3E45-E2F6-1C6FF9BD4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5F66C-DF4F-E562-4FFE-4C6528F40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93D335-06D8-895A-0E04-341F8646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D96E-8D6F-7E48-AF6E-8AC02EE5E2AA}" type="datetimeFigureOut">
              <a:rPr lang="en-US" smtClean="0"/>
              <a:t>8/15/24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BE5283-B93F-6A50-F26C-915F6C81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14ADC-E5FD-3E51-38AF-9211696E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159E-1567-2C4D-AE0F-55F0BAD9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2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1E9B-A88B-CA38-5467-69430F93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5A2BF-91A4-4BCC-A1B6-354CA484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D96E-8D6F-7E48-AF6E-8AC02EE5E2AA}" type="datetimeFigureOut">
              <a:rPr lang="en-US" smtClean="0"/>
              <a:t>8/15/24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19DB1-C5ED-B27D-2E84-78F0BC2F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181AB-4DE0-8DBD-6BD3-6C9CFF5E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159E-1567-2C4D-AE0F-55F0BAD9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0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B3BE4-F903-359D-B5B0-1233CDE4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D96E-8D6F-7E48-AF6E-8AC02EE5E2AA}" type="datetimeFigureOut">
              <a:rPr lang="en-US" smtClean="0"/>
              <a:t>8/15/24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1A2E49-DF71-8915-57EB-436614D7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886F0-A6F1-A6D0-B340-6FE04A0E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159E-1567-2C4D-AE0F-55F0BAD9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4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A252-A289-7372-BE9A-40CBED74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26101-C668-6202-12A1-D79E82EE4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49884-5BEC-811E-DC87-BF5CFB874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56239-0B8F-9D4F-D3B4-3A5A44D8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D96E-8D6F-7E48-AF6E-8AC02EE5E2AA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1FE16-131C-5161-9F20-D8941CB8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57C86-4DF3-5685-4F1A-8AAE40A1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159E-1567-2C4D-AE0F-55F0BAD9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9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9545-5FCF-5F3A-C687-023168FE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35953-646A-524F-8BD5-30D0DB785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BC3B0-5F09-AEB5-637B-243EEB997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EAF4A-61E2-09F0-766A-DC2E389D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D96E-8D6F-7E48-AF6E-8AC02EE5E2AA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63DF3-2691-9310-7155-95813A895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2FD1E-2122-A4B0-6295-188EE9E7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159E-1567-2C4D-AE0F-55F0BAD9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0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D61BD-03C6-D545-2BB8-088BCBB40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4492C-916B-EACE-9F41-C44FA3677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2A26-27E8-8BD7-3AFA-5DC275659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7D96E-8D6F-7E48-AF6E-8AC02EE5E2AA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764D4-A33D-44F2-7883-01F4090DD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86F58-DC19-C504-5174-5691FB42F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6A159E-1567-2C4D-AE0F-55F0BAD9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1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E1E7D3-2ABB-731B-6538-9FA7199E6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93"/>
          <a:stretch/>
        </p:blipFill>
        <p:spPr>
          <a:xfrm>
            <a:off x="4471525" y="1774209"/>
            <a:ext cx="2816797" cy="372267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94BAF7C6-626B-248E-BD46-9135513EE7D2}"/>
              </a:ext>
            </a:extLst>
          </p:cNvPr>
          <p:cNvGrpSpPr/>
          <p:nvPr/>
        </p:nvGrpSpPr>
        <p:grpSpPr>
          <a:xfrm>
            <a:off x="7613100" y="3199372"/>
            <a:ext cx="1228492" cy="578260"/>
            <a:chOff x="1637414" y="3136606"/>
            <a:chExt cx="1500691" cy="92768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1BC8F58-70AE-C5A2-66F4-A7238AE086E5}"/>
                </a:ext>
              </a:extLst>
            </p:cNvPr>
            <p:cNvCxnSpPr/>
            <p:nvPr/>
          </p:nvCxnSpPr>
          <p:spPr>
            <a:xfrm>
              <a:off x="1637414" y="3524694"/>
              <a:ext cx="44656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F6439F9-9BBD-0987-2957-F3A6F616DDA9}"/>
                </a:ext>
              </a:extLst>
            </p:cNvPr>
            <p:cNvCxnSpPr/>
            <p:nvPr/>
          </p:nvCxnSpPr>
          <p:spPr>
            <a:xfrm>
              <a:off x="2091066" y="3294322"/>
              <a:ext cx="44656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475FC1-C379-F119-E9EE-50F1A1CBC2EF}"/>
                </a:ext>
              </a:extLst>
            </p:cNvPr>
            <p:cNvCxnSpPr>
              <a:cxnSpLocks/>
            </p:cNvCxnSpPr>
            <p:nvPr/>
          </p:nvCxnSpPr>
          <p:spPr>
            <a:xfrm>
              <a:off x="2083981" y="3777211"/>
              <a:ext cx="24809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2E8C0F1-C31D-DD2E-B0EB-2C77780B3E0A}"/>
                </a:ext>
              </a:extLst>
            </p:cNvPr>
            <p:cNvCxnSpPr>
              <a:cxnSpLocks/>
            </p:cNvCxnSpPr>
            <p:nvPr/>
          </p:nvCxnSpPr>
          <p:spPr>
            <a:xfrm>
              <a:off x="2346249" y="3900378"/>
              <a:ext cx="79185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D315418-026E-7B9D-E88D-A01046A0B98C}"/>
                </a:ext>
              </a:extLst>
            </p:cNvPr>
            <p:cNvCxnSpPr>
              <a:cxnSpLocks/>
            </p:cNvCxnSpPr>
            <p:nvPr/>
          </p:nvCxnSpPr>
          <p:spPr>
            <a:xfrm>
              <a:off x="2652381" y="3753886"/>
              <a:ext cx="24809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259C67A-ABFE-FF9F-25A4-D551CF11697D}"/>
                </a:ext>
              </a:extLst>
            </p:cNvPr>
            <p:cNvCxnSpPr>
              <a:cxnSpLocks/>
            </p:cNvCxnSpPr>
            <p:nvPr/>
          </p:nvCxnSpPr>
          <p:spPr>
            <a:xfrm>
              <a:off x="2654593" y="4064295"/>
              <a:ext cx="24809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AC3747C-CC5C-BAFE-AF11-AA1BE9EC0DBE}"/>
                </a:ext>
              </a:extLst>
            </p:cNvPr>
            <p:cNvCxnSpPr>
              <a:cxnSpLocks/>
            </p:cNvCxnSpPr>
            <p:nvPr/>
          </p:nvCxnSpPr>
          <p:spPr>
            <a:xfrm>
              <a:off x="2091067" y="3281915"/>
              <a:ext cx="0" cy="4758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4886E00-C599-CA64-79AF-4A4EDEA7284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157" y="3593805"/>
              <a:ext cx="0" cy="30657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2018D2F-1134-D772-C27D-42B95F08961B}"/>
                </a:ext>
              </a:extLst>
            </p:cNvPr>
            <p:cNvCxnSpPr>
              <a:cxnSpLocks/>
            </p:cNvCxnSpPr>
            <p:nvPr/>
          </p:nvCxnSpPr>
          <p:spPr>
            <a:xfrm>
              <a:off x="2332075" y="3593804"/>
              <a:ext cx="13417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679759-C37D-D1C7-DF88-63E2A4271467}"/>
                </a:ext>
              </a:extLst>
            </p:cNvPr>
            <p:cNvCxnSpPr>
              <a:cxnSpLocks/>
            </p:cNvCxnSpPr>
            <p:nvPr/>
          </p:nvCxnSpPr>
          <p:spPr>
            <a:xfrm>
              <a:off x="2654593" y="3757722"/>
              <a:ext cx="0" cy="30657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3F0BFEA-13C9-F801-58F7-4214857B3239}"/>
                </a:ext>
              </a:extLst>
            </p:cNvPr>
            <p:cNvCxnSpPr>
              <a:cxnSpLocks/>
            </p:cNvCxnSpPr>
            <p:nvPr/>
          </p:nvCxnSpPr>
          <p:spPr>
            <a:xfrm>
              <a:off x="2530546" y="3147238"/>
              <a:ext cx="13266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7B53F5A-1799-CC87-04D5-D1AD8B4DAF0B}"/>
                </a:ext>
              </a:extLst>
            </p:cNvPr>
            <p:cNvCxnSpPr>
              <a:cxnSpLocks/>
            </p:cNvCxnSpPr>
            <p:nvPr/>
          </p:nvCxnSpPr>
          <p:spPr>
            <a:xfrm>
              <a:off x="2534079" y="3136606"/>
              <a:ext cx="0" cy="30657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E9CE365-D3C0-D119-C056-84EFDC04BAE6}"/>
                </a:ext>
              </a:extLst>
            </p:cNvPr>
            <p:cNvCxnSpPr>
              <a:cxnSpLocks/>
            </p:cNvCxnSpPr>
            <p:nvPr/>
          </p:nvCxnSpPr>
          <p:spPr>
            <a:xfrm>
              <a:off x="2536529" y="3429000"/>
              <a:ext cx="12668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EA902F6-B52A-C160-E5C7-41842F4DB72D}"/>
              </a:ext>
            </a:extLst>
          </p:cNvPr>
          <p:cNvGrpSpPr/>
          <p:nvPr/>
        </p:nvGrpSpPr>
        <p:grpSpPr>
          <a:xfrm flipV="1">
            <a:off x="7295785" y="1974417"/>
            <a:ext cx="1520277" cy="563347"/>
            <a:chOff x="1637414" y="3136606"/>
            <a:chExt cx="1265273" cy="927689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2D5D5D6-3518-24A1-7CCC-2F83406F9FAA}"/>
                </a:ext>
              </a:extLst>
            </p:cNvPr>
            <p:cNvCxnSpPr/>
            <p:nvPr/>
          </p:nvCxnSpPr>
          <p:spPr>
            <a:xfrm>
              <a:off x="1637414" y="3524694"/>
              <a:ext cx="446567" cy="0"/>
            </a:xfrm>
            <a:prstGeom prst="line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4AD88A4-B4E0-B85D-7006-F607825F1023}"/>
                </a:ext>
              </a:extLst>
            </p:cNvPr>
            <p:cNvCxnSpPr/>
            <p:nvPr/>
          </p:nvCxnSpPr>
          <p:spPr>
            <a:xfrm>
              <a:off x="2091066" y="3294322"/>
              <a:ext cx="446567" cy="0"/>
            </a:xfrm>
            <a:prstGeom prst="line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4091E93-09FE-2362-AD85-27711445DB58}"/>
                </a:ext>
              </a:extLst>
            </p:cNvPr>
            <p:cNvCxnSpPr>
              <a:cxnSpLocks/>
            </p:cNvCxnSpPr>
            <p:nvPr/>
          </p:nvCxnSpPr>
          <p:spPr>
            <a:xfrm>
              <a:off x="2083981" y="3777211"/>
              <a:ext cx="248094" cy="0"/>
            </a:xfrm>
            <a:prstGeom prst="line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DBF5BAC-9104-B3CE-9F55-63FEDEE32A86}"/>
                </a:ext>
              </a:extLst>
            </p:cNvPr>
            <p:cNvCxnSpPr/>
            <p:nvPr/>
          </p:nvCxnSpPr>
          <p:spPr>
            <a:xfrm>
              <a:off x="2346249" y="3900378"/>
              <a:ext cx="446567" cy="0"/>
            </a:xfrm>
            <a:prstGeom prst="line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C997B8B-1D72-75A8-A3AE-0E831C4EE8FF}"/>
                </a:ext>
              </a:extLst>
            </p:cNvPr>
            <p:cNvCxnSpPr>
              <a:cxnSpLocks/>
            </p:cNvCxnSpPr>
            <p:nvPr/>
          </p:nvCxnSpPr>
          <p:spPr>
            <a:xfrm>
              <a:off x="2651639" y="3731562"/>
              <a:ext cx="248094" cy="0"/>
            </a:xfrm>
            <a:prstGeom prst="line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94B004-E77B-8343-68B1-62EFBAB70D56}"/>
                </a:ext>
              </a:extLst>
            </p:cNvPr>
            <p:cNvCxnSpPr>
              <a:cxnSpLocks/>
            </p:cNvCxnSpPr>
            <p:nvPr/>
          </p:nvCxnSpPr>
          <p:spPr>
            <a:xfrm>
              <a:off x="2654593" y="4064295"/>
              <a:ext cx="248094" cy="0"/>
            </a:xfrm>
            <a:prstGeom prst="line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1B0E037-A706-79C1-8897-8653EE3EFDF9}"/>
                </a:ext>
              </a:extLst>
            </p:cNvPr>
            <p:cNvCxnSpPr>
              <a:cxnSpLocks/>
            </p:cNvCxnSpPr>
            <p:nvPr/>
          </p:nvCxnSpPr>
          <p:spPr>
            <a:xfrm>
              <a:off x="2091067" y="3281915"/>
              <a:ext cx="0" cy="475807"/>
            </a:xfrm>
            <a:prstGeom prst="line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7B7902B-3821-5180-D2CD-3C5211A99870}"/>
                </a:ext>
              </a:extLst>
            </p:cNvPr>
            <p:cNvCxnSpPr>
              <a:cxnSpLocks/>
            </p:cNvCxnSpPr>
            <p:nvPr/>
          </p:nvCxnSpPr>
          <p:spPr>
            <a:xfrm>
              <a:off x="2339157" y="3593805"/>
              <a:ext cx="0" cy="306573"/>
            </a:xfrm>
            <a:prstGeom prst="line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EDF4249-D03E-99E4-A2A0-09BD2781C972}"/>
                </a:ext>
              </a:extLst>
            </p:cNvPr>
            <p:cNvCxnSpPr>
              <a:cxnSpLocks/>
            </p:cNvCxnSpPr>
            <p:nvPr/>
          </p:nvCxnSpPr>
          <p:spPr>
            <a:xfrm>
              <a:off x="2332075" y="3593805"/>
              <a:ext cx="248094" cy="0"/>
            </a:xfrm>
            <a:prstGeom prst="line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2E2F22A-1740-8300-0C03-4299F12A8CCD}"/>
                </a:ext>
              </a:extLst>
            </p:cNvPr>
            <p:cNvCxnSpPr>
              <a:cxnSpLocks/>
            </p:cNvCxnSpPr>
            <p:nvPr/>
          </p:nvCxnSpPr>
          <p:spPr>
            <a:xfrm>
              <a:off x="2654593" y="3757722"/>
              <a:ext cx="0" cy="306573"/>
            </a:xfrm>
            <a:prstGeom prst="line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FCAFFB9-03D4-3D5E-BAED-BF74CB06D418}"/>
                </a:ext>
              </a:extLst>
            </p:cNvPr>
            <p:cNvCxnSpPr>
              <a:cxnSpLocks/>
            </p:cNvCxnSpPr>
            <p:nvPr/>
          </p:nvCxnSpPr>
          <p:spPr>
            <a:xfrm>
              <a:off x="2530546" y="3147238"/>
              <a:ext cx="248094" cy="0"/>
            </a:xfrm>
            <a:prstGeom prst="line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76AA4E5-4C07-280B-9DB3-2B846366E850}"/>
                </a:ext>
              </a:extLst>
            </p:cNvPr>
            <p:cNvCxnSpPr>
              <a:cxnSpLocks/>
            </p:cNvCxnSpPr>
            <p:nvPr/>
          </p:nvCxnSpPr>
          <p:spPr>
            <a:xfrm>
              <a:off x="2534079" y="3136606"/>
              <a:ext cx="0" cy="306573"/>
            </a:xfrm>
            <a:prstGeom prst="line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91842F4-79A9-5658-332B-91B0C60C242D}"/>
                </a:ext>
              </a:extLst>
            </p:cNvPr>
            <p:cNvCxnSpPr>
              <a:cxnSpLocks/>
            </p:cNvCxnSpPr>
            <p:nvPr/>
          </p:nvCxnSpPr>
          <p:spPr>
            <a:xfrm>
              <a:off x="2544722" y="3429000"/>
              <a:ext cx="248094" cy="0"/>
            </a:xfrm>
            <a:prstGeom prst="line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D7D82314-DBCE-B8CE-C283-5C0766AFD658}"/>
              </a:ext>
            </a:extLst>
          </p:cNvPr>
          <p:cNvSpPr/>
          <p:nvPr/>
        </p:nvSpPr>
        <p:spPr>
          <a:xfrm rot="19931808">
            <a:off x="5950424" y="2825087"/>
            <a:ext cx="586854" cy="409432"/>
          </a:xfrm>
          <a:prstGeom prst="arc">
            <a:avLst>
              <a:gd name="adj1" fmla="val 9206093"/>
              <a:gd name="adj2" fmla="val 0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4FE09508-7BFE-0298-EDB1-13B14103CD6F}"/>
              </a:ext>
            </a:extLst>
          </p:cNvPr>
          <p:cNvSpPr/>
          <p:nvPr/>
        </p:nvSpPr>
        <p:spPr>
          <a:xfrm rot="9306273">
            <a:off x="5848909" y="3052047"/>
            <a:ext cx="586854" cy="417313"/>
          </a:xfrm>
          <a:prstGeom prst="arc">
            <a:avLst>
              <a:gd name="adj1" fmla="val 9206093"/>
              <a:gd name="adj2" fmla="val 0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FF4FCA9A-5796-16FF-B8BD-0482E0A718D3}"/>
              </a:ext>
            </a:extLst>
          </p:cNvPr>
          <p:cNvSpPr/>
          <p:nvPr/>
        </p:nvSpPr>
        <p:spPr>
          <a:xfrm rot="6676724" flipH="1">
            <a:off x="5308714" y="3123851"/>
            <a:ext cx="397664" cy="447799"/>
          </a:xfrm>
          <a:prstGeom prst="arc">
            <a:avLst>
              <a:gd name="adj1" fmla="val 16200000"/>
              <a:gd name="adj2" fmla="val 12471394"/>
            </a:avLst>
          </a:prstGeom>
          <a:ln w="38100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spital buildings - Free medical icons">
            <a:extLst>
              <a:ext uri="{FF2B5EF4-FFF2-40B4-BE49-F238E27FC236}">
                <a16:creationId xmlns:a16="http://schemas.microsoft.com/office/drawing/2014/main" id="{BC382C38-0216-4938-29CA-F917E5F06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146" y="2096039"/>
            <a:ext cx="924019" cy="92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460+ Covid Test Kit Icon Stock Illustrations, Royalty-Free Vector Graphics  &amp; Clip Art - iStock">
            <a:extLst>
              <a:ext uri="{FF2B5EF4-FFF2-40B4-BE49-F238E27FC236}">
                <a16:creationId xmlns:a16="http://schemas.microsoft.com/office/drawing/2014/main" id="{0E906114-AB96-73F3-594D-5C9463230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82" t="-18151" r="14996" b="18151"/>
          <a:stretch/>
        </p:blipFill>
        <p:spPr bwMode="auto">
          <a:xfrm rot="16200000">
            <a:off x="3282343" y="3159477"/>
            <a:ext cx="267576" cy="74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76B6F21-2302-1EE8-5D6D-53AA239B3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5015" y="2444042"/>
            <a:ext cx="949450" cy="720079"/>
          </a:xfrm>
          <a:prstGeom prst="rect">
            <a:avLst/>
          </a:prstGeom>
          <a:noFill/>
          <a:ln w="25400">
            <a:noFill/>
          </a:ln>
          <a:effectLst/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BE73C8E-B773-F745-4B59-0BD3628351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8279" y="3155077"/>
            <a:ext cx="646316" cy="64631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331842E3-ABFA-7A4D-41FB-98D870A17689}"/>
              </a:ext>
            </a:extLst>
          </p:cNvPr>
          <p:cNvSpPr txBox="1"/>
          <p:nvPr/>
        </p:nvSpPr>
        <p:spPr>
          <a:xfrm>
            <a:off x="2577375" y="1671155"/>
            <a:ext cx="5255452" cy="3077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Investigation of 5 human rabies deaths in Tanzania &amp; Kenya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2B80E1-9841-CA05-B88A-51444E7F6B2F}"/>
              </a:ext>
            </a:extLst>
          </p:cNvPr>
          <p:cNvSpPr txBox="1"/>
          <p:nvPr/>
        </p:nvSpPr>
        <p:spPr>
          <a:xfrm>
            <a:off x="2577375" y="2050203"/>
            <a:ext cx="2435568" cy="115416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Post-exposure </a:t>
            </a:r>
          </a:p>
          <a:p>
            <a:pPr algn="ctr"/>
            <a:r>
              <a:rPr lang="en-US" sz="1100" b="1" i="1" dirty="0"/>
              <a:t>prophylaxis: </a:t>
            </a:r>
          </a:p>
          <a:p>
            <a:pPr algn="ctr"/>
            <a:r>
              <a:rPr lang="en-US" sz="1100" i="1" dirty="0"/>
              <a:t>3 had no vaccination</a:t>
            </a:r>
          </a:p>
          <a:p>
            <a:pPr algn="ctr"/>
            <a:r>
              <a:rPr lang="en-US" sz="1100" i="1" dirty="0"/>
              <a:t>1 incomplete vaccination </a:t>
            </a:r>
          </a:p>
          <a:p>
            <a:pPr algn="ctr"/>
            <a:r>
              <a:rPr lang="en-US" sz="1100" i="1" dirty="0"/>
              <a:t>1 incorrect regimen </a:t>
            </a:r>
          </a:p>
          <a:p>
            <a:pPr algn="ctr"/>
            <a:endParaRPr lang="en-US" sz="1400" dirty="0"/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C39C1825-8826-969A-DAEA-67EAA0CEF6DC}"/>
              </a:ext>
            </a:extLst>
          </p:cNvPr>
          <p:cNvCxnSpPr>
            <a:cxnSpLocks/>
          </p:cNvCxnSpPr>
          <p:nvPr/>
        </p:nvCxnSpPr>
        <p:spPr>
          <a:xfrm>
            <a:off x="3095374" y="4322674"/>
            <a:ext cx="0" cy="18549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E7CF09B7-0D64-32E0-13FA-08CE14003061}"/>
              </a:ext>
            </a:extLst>
          </p:cNvPr>
          <p:cNvSpPr txBox="1"/>
          <p:nvPr/>
        </p:nvSpPr>
        <p:spPr>
          <a:xfrm>
            <a:off x="6271960" y="3938937"/>
            <a:ext cx="3849243" cy="116955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CONCLUSIONS</a:t>
            </a:r>
          </a:p>
          <a:p>
            <a:pPr algn="ctr"/>
            <a:r>
              <a:rPr lang="en-US" sz="1400" dirty="0"/>
              <a:t>- Dog-mediated rabies</a:t>
            </a:r>
          </a:p>
          <a:p>
            <a:pPr algn="ctr"/>
            <a:r>
              <a:rPr lang="en-US" sz="1400" dirty="0"/>
              <a:t>- Co-circulating viral lineages</a:t>
            </a:r>
          </a:p>
          <a:p>
            <a:pPr algn="ctr"/>
            <a:r>
              <a:rPr lang="en-US" sz="1400" dirty="0"/>
              <a:t>- Endemic transboundary spread</a:t>
            </a:r>
          </a:p>
          <a:p>
            <a:pPr algn="ctr"/>
            <a:r>
              <a:rPr lang="en-US" sz="1400" dirty="0"/>
              <a:t>- Inadequate vaccine access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A8CA5A-7173-BBB3-F88F-E45C3552025F}"/>
              </a:ext>
            </a:extLst>
          </p:cNvPr>
          <p:cNvSpPr txBox="1"/>
          <p:nvPr/>
        </p:nvSpPr>
        <p:spPr>
          <a:xfrm>
            <a:off x="1667242" y="3832721"/>
            <a:ext cx="2856265" cy="116955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Rapid diagnostic testing</a:t>
            </a:r>
          </a:p>
          <a:p>
            <a:pPr algn="ctr"/>
            <a:r>
              <a:rPr lang="en-US" sz="1400" dirty="0"/>
              <a:t>Immunohistochemistry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Whole genome sequencing</a:t>
            </a:r>
          </a:p>
          <a:p>
            <a:pPr algn="ctr"/>
            <a:r>
              <a:rPr lang="en-US" sz="1400" dirty="0"/>
              <a:t>Phylogenetic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F0116B-A986-74CF-CCC2-64614938C040}"/>
              </a:ext>
            </a:extLst>
          </p:cNvPr>
          <p:cNvSpPr txBox="1"/>
          <p:nvPr/>
        </p:nvSpPr>
        <p:spPr>
          <a:xfrm>
            <a:off x="1957638" y="5265495"/>
            <a:ext cx="7099816" cy="95410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Recommendations</a:t>
            </a:r>
            <a:endParaRPr lang="en-US" sz="1400" dirty="0"/>
          </a:p>
          <a:p>
            <a:pPr marL="285750" indent="-285750" algn="ctr">
              <a:buFont typeface="Wingdings" pitchFamily="2" charset="2"/>
              <a:buChar char="v"/>
            </a:pPr>
            <a:r>
              <a:rPr lang="en-US" sz="1400" dirty="0"/>
              <a:t>Coordinate dog vaccination across region &amp; increase community awareness</a:t>
            </a:r>
          </a:p>
          <a:p>
            <a:pPr marL="285750" indent="-285750" algn="ctr">
              <a:buFont typeface="Wingdings" pitchFamily="2" charset="2"/>
              <a:buChar char="v"/>
            </a:pPr>
            <a:r>
              <a:rPr lang="en-US" sz="1400" dirty="0"/>
              <a:t>Train medical staff in bite management &amp; improve access to post-exposure vaccines</a:t>
            </a:r>
          </a:p>
          <a:p>
            <a:pPr marL="285750" indent="-285750" algn="ctr">
              <a:buFont typeface="Wingdings" pitchFamily="2" charset="2"/>
              <a:buChar char="v"/>
            </a:pPr>
            <a:r>
              <a:rPr lang="en-US" sz="1400" dirty="0"/>
              <a:t>Enhance surveillance with rapid tests &amp; genomics</a:t>
            </a:r>
          </a:p>
        </p:txBody>
      </p:sp>
    </p:spTree>
    <p:extLst>
      <p:ext uri="{BB962C8B-B14F-4D97-AF65-F5344CB8AC3E}">
        <p14:creationId xmlns:p14="http://schemas.microsoft.com/office/powerpoint/2010/main" val="350035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77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criselda bautista</dc:creator>
  <cp:lastModifiedBy>Katie Hampson</cp:lastModifiedBy>
  <cp:revision>6</cp:revision>
  <dcterms:created xsi:type="dcterms:W3CDTF">2024-08-07T17:53:19Z</dcterms:created>
  <dcterms:modified xsi:type="dcterms:W3CDTF">2024-08-15T22:54:38Z</dcterms:modified>
</cp:coreProperties>
</file>