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A8E5E-4EE6-2D88-9EC0-E5F04652D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Sample Size Effects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9B8B97D-5EA9-1053-E92F-63DD9A99C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Maksym Shevchenko, AI-2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75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B390-49AF-1DEA-C0C0-0874E50C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Performance estimation. Error Function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5D5261-6063-C2E1-2C65-2C0CD644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084" y="2286000"/>
            <a:ext cx="9188117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EC.    </a:t>
            </a:r>
            <a:r>
              <a:rPr lang="en-US" dirty="0"/>
              <a:t>Error Counting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SM.   </a:t>
            </a:r>
            <a:r>
              <a:rPr lang="en-US" dirty="0"/>
              <a:t>Smooth Modification of EC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D36664-12EB-B63D-AE66-EE909ECB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17" y="2706525"/>
            <a:ext cx="5372850" cy="11241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2E9E71-29E4-2B8D-0712-9BF1187B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2" y="4634093"/>
            <a:ext cx="630643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8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B390-49AF-1DEA-C0C0-0874E50C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Performance estimation. Error Function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5D5261-6063-C2E1-2C65-2C0CD644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084" y="2286000"/>
            <a:ext cx="9188117" cy="4023360"/>
          </a:xfrm>
        </p:spPr>
        <p:txBody>
          <a:bodyPr/>
          <a:lstStyle/>
          <a:p>
            <a:pPr marL="457200" indent="-457200">
              <a:buAutoNum type="alphaUcPeriod" startAt="42"/>
            </a:pPr>
            <a:r>
              <a:rPr lang="en-US" dirty="0"/>
              <a:t>Posterior probability estimate</a:t>
            </a:r>
          </a:p>
          <a:p>
            <a:pPr marL="457200" indent="-457200">
              <a:buAutoNum type="alphaUcPeriod" startAt="42"/>
            </a:pPr>
            <a:endParaRPr lang="en-US" dirty="0"/>
          </a:p>
          <a:p>
            <a:pPr marL="457200" indent="-457200">
              <a:buAutoNum type="alphaUcPeriod" startAt="42"/>
            </a:pPr>
            <a:endParaRPr lang="en-US" dirty="0"/>
          </a:p>
          <a:p>
            <a:pPr marL="457200" indent="-457200">
              <a:buAutoNum type="alphaUcPeriod" startAt="42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QP.    </a:t>
            </a:r>
            <a:r>
              <a:rPr lang="en-US" dirty="0"/>
              <a:t>Quasiparametric estimate</a:t>
            </a:r>
          </a:p>
          <a:p>
            <a:pPr marL="0" indent="0">
              <a:buNone/>
            </a:pPr>
            <a:r>
              <a:rPr lang="en-US" dirty="0"/>
              <a:t>	  PMC is found analytically from sample means and variances                                           		of the values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56266D-F4BA-EA31-07C6-3806F45A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76" y="2695473"/>
            <a:ext cx="4820323" cy="733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8B08F1-2758-583A-4A35-9E269BBD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079" y="3062236"/>
            <a:ext cx="2257740" cy="9907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820830-D51C-DA21-7642-C8FE29EBB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757" y="5041705"/>
            <a:ext cx="1436917" cy="3488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E9DFFC-129C-E40F-0D1E-ADF879D1D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819" y="5105874"/>
            <a:ext cx="2569384" cy="3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6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2FA7E-A0E0-454D-B260-253B5AD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Performance estimation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D37EC8-27BA-F212-EA9E-A9F0518C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1" y="1802166"/>
            <a:ext cx="4215864" cy="46918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EC75E1-AC2B-7B02-B7C0-D27E2D54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38" y="3269204"/>
            <a:ext cx="1876472" cy="707994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97C57-175E-B2D8-F002-F8B1EC5B9405}"/>
              </a:ext>
            </a:extLst>
          </p:cNvPr>
          <p:cNvSpPr/>
          <p:nvPr/>
        </p:nvSpPr>
        <p:spPr>
          <a:xfrm>
            <a:off x="2033238" y="3269205"/>
            <a:ext cx="1876472" cy="7079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81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5F812-2625-CA22-A21B-39E63052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Feature selection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7A6A27-445E-C788-C5E0-315FE96B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A.   </a:t>
            </a:r>
            <a:r>
              <a:rPr lang="en-US" dirty="0"/>
              <a:t>Optimal Number of Features</a:t>
            </a:r>
          </a:p>
          <a:p>
            <a:pPr marL="457200" indent="-457200">
              <a:buAutoNum type="alphaUcPeriod" startAt="2"/>
            </a:pPr>
            <a:r>
              <a:rPr lang="en-US" dirty="0"/>
              <a:t>Accuracy of Feature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error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Apparent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Ideal PMC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True PMC</a:t>
            </a:r>
          </a:p>
          <a:p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CA8AC7-C7B7-29B4-4F51-205CF1FB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28" y="2731625"/>
            <a:ext cx="6887184" cy="37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F59E2-E719-4AFE-392E-FD68FB30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Sample size determination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2A3CD-F05A-67EA-8D74-EF3CD09B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45" y="2084832"/>
            <a:ext cx="1438476" cy="5334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1AF483-99DB-A12B-AEE4-998FF7C0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18" y="3346548"/>
            <a:ext cx="4505954" cy="819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8AE2A3-3790-0E24-B8FA-42977B17A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89" y="3608899"/>
            <a:ext cx="1362265" cy="485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220C6B-D4AB-2E20-578F-51343A32C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40" y="4976922"/>
            <a:ext cx="1838582" cy="6573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6E90E4-D786-0D2F-CBA1-2D5AF09EE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922" y="2858487"/>
            <a:ext cx="2909612" cy="1141025"/>
          </a:xfrm>
          <a:prstGeom prst="rect">
            <a:avLst/>
          </a:prstGeom>
        </p:spPr>
      </p:pic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4DC03956-0BB4-608F-9D22-145256D782C3}"/>
              </a:ext>
            </a:extLst>
          </p:cNvPr>
          <p:cNvSpPr/>
          <p:nvPr/>
        </p:nvSpPr>
        <p:spPr>
          <a:xfrm>
            <a:off x="913466" y="2002419"/>
            <a:ext cx="1783435" cy="7176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21A031C0-0010-BDD3-40DA-81D314C2B2E6}"/>
              </a:ext>
            </a:extLst>
          </p:cNvPr>
          <p:cNvSpPr/>
          <p:nvPr/>
        </p:nvSpPr>
        <p:spPr>
          <a:xfrm>
            <a:off x="1736875" y="3262746"/>
            <a:ext cx="6002879" cy="9405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2895C711-5F70-D982-E815-E7C4556A8F1D}"/>
              </a:ext>
            </a:extLst>
          </p:cNvPr>
          <p:cNvSpPr/>
          <p:nvPr/>
        </p:nvSpPr>
        <p:spPr>
          <a:xfrm>
            <a:off x="8368923" y="2766774"/>
            <a:ext cx="2909612" cy="14364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504BEB22-7E5D-0F81-2353-EE544E9C4FEC}"/>
              </a:ext>
            </a:extLst>
          </p:cNvPr>
          <p:cNvSpPr/>
          <p:nvPr/>
        </p:nvSpPr>
        <p:spPr>
          <a:xfrm>
            <a:off x="6388718" y="4781368"/>
            <a:ext cx="2190640" cy="10452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575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F59E2-E719-4AFE-392E-FD68FB30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Sample size determination</a:t>
            </a:r>
            <a:endParaRPr lang="uk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4DC03956-0BB4-608F-9D22-145256D782C3}"/>
              </a:ext>
            </a:extLst>
          </p:cNvPr>
          <p:cNvSpPr/>
          <p:nvPr/>
        </p:nvSpPr>
        <p:spPr>
          <a:xfrm>
            <a:off x="878742" y="3226514"/>
            <a:ext cx="2628387" cy="7176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21A031C0-0010-BDD3-40DA-81D314C2B2E6}"/>
              </a:ext>
            </a:extLst>
          </p:cNvPr>
          <p:cNvSpPr/>
          <p:nvPr/>
        </p:nvSpPr>
        <p:spPr>
          <a:xfrm>
            <a:off x="2390750" y="2069683"/>
            <a:ext cx="6842483" cy="7176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2895C711-5F70-D982-E815-E7C4556A8F1D}"/>
              </a:ext>
            </a:extLst>
          </p:cNvPr>
          <p:cNvSpPr/>
          <p:nvPr/>
        </p:nvSpPr>
        <p:spPr>
          <a:xfrm>
            <a:off x="2814554" y="4566097"/>
            <a:ext cx="4986783" cy="9964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504BEB22-7E5D-0F81-2353-EE544E9C4FEC}"/>
              </a:ext>
            </a:extLst>
          </p:cNvPr>
          <p:cNvSpPr/>
          <p:nvPr/>
        </p:nvSpPr>
        <p:spPr>
          <a:xfrm>
            <a:off x="6277772" y="3074284"/>
            <a:ext cx="4023695" cy="9964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5170C6-7B7D-2A32-94B5-2405F06A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81" y="2206522"/>
            <a:ext cx="3848637" cy="3334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C940CE-1134-D88B-1D09-088B4EDB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18" y="2235937"/>
            <a:ext cx="2695951" cy="4001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2FF483-3B28-6211-1230-7707FCFB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339694"/>
            <a:ext cx="2372056" cy="51442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64E9BFD-E0B6-3B68-48A9-F1A6601BA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18" y="3226514"/>
            <a:ext cx="3772426" cy="7144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71D3CC-2AB0-55E8-FE91-20E6670BD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418" y="4766695"/>
            <a:ext cx="452500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4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76104-F5B0-86F4-E853-B323361F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81BA6CB-A5F7-7ED5-63CD-8F46074A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Pay careful attention in selecting design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Pay attention to test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Chose best features subset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attentive to performance</a:t>
            </a:r>
          </a:p>
        </p:txBody>
      </p:sp>
    </p:spTree>
    <p:extLst>
      <p:ext uri="{BB962C8B-B14F-4D97-AF65-F5344CB8AC3E}">
        <p14:creationId xmlns:p14="http://schemas.microsoft.com/office/powerpoint/2010/main" val="85516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A8E5E-4EE6-2D88-9EC0-E5F04652D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9B8B97D-5EA9-1053-E92F-63DD9A99C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520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16180-333B-0441-8C02-2350C620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B4AAAB-A355-266F-B16F-EACC77DE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Sensitivity of Classifiers to design sample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Sample size determination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44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08F13-8DE8-97D4-57B7-F571869D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Introduction. Notation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E1783E3-C4A5-5893-F6D2-B72D3B178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711" y="2084832"/>
            <a:ext cx="7240905" cy="4022725"/>
          </a:xfrm>
        </p:spPr>
      </p:pic>
    </p:spTree>
    <p:extLst>
      <p:ext uri="{BB962C8B-B14F-4D97-AF65-F5344CB8AC3E}">
        <p14:creationId xmlns:p14="http://schemas.microsoft.com/office/powerpoint/2010/main" val="357665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87F03-8088-A7E6-9AF8-3CE0387F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Classification algorithms. PMC types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05F34E5-6CDA-9C8D-0B0A-19F0B8F4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715" y="2286000"/>
            <a:ext cx="9199486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Bayes PMC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Conditional PMC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Expected PMC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Asymptotic PMC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5BA7B3-8D43-0C29-C81D-AB1223E3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2" y="2417369"/>
            <a:ext cx="361374" cy="3454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2F8893-5DA0-9FB7-3A40-A54B0610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261" y="3108266"/>
            <a:ext cx="402512" cy="3749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28E542-3829-A82D-42C1-46DFC0627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87" y="3815745"/>
            <a:ext cx="626548" cy="3749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2440C4-1E3D-26EA-FAA2-4C76C021A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43" y="4478742"/>
            <a:ext cx="2345457" cy="5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C967-CB7D-CCA1-D277-710DC6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Classification algorithms. Classifiers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BC0C87-581D-C233-1131-87F7A7FB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UcPeriod" startAt="5"/>
            </a:pPr>
            <a:r>
              <a:rPr lang="en-US" dirty="0"/>
              <a:t>Euclidean Distance Classifier</a:t>
            </a:r>
          </a:p>
          <a:p>
            <a:pPr marL="457200" indent="-457200">
              <a:buAutoNum type="alphaUcPeriod" startAt="5"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lphaUcPeriod" startAt="6"/>
            </a:pPr>
            <a:r>
              <a:rPr lang="en-US" dirty="0"/>
              <a:t>Fisher’s Linear Discriminant</a:t>
            </a:r>
          </a:p>
          <a:p>
            <a:pPr marL="457200" indent="-457200">
              <a:buAutoNum type="alphaUcPeriod" startAt="6"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B479AA-394C-4B6F-AFA2-0FDE9042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71" y="2657367"/>
            <a:ext cx="4915586" cy="1543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247BDE-A9CD-060F-733A-62EE2AB02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45" y="4754520"/>
            <a:ext cx="477269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2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C967-CB7D-CCA1-D277-710DC6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Classification algorithms. Classifiers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BC0C87-581D-C233-1131-87F7A7FB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 marL="457200" indent="-457200">
              <a:buAutoNum type="alphaUcPeriod" startAt="17"/>
            </a:pPr>
            <a:r>
              <a:rPr lang="en-US" dirty="0"/>
              <a:t>Quadratic Discriminant Function</a:t>
            </a:r>
          </a:p>
          <a:p>
            <a:pPr marL="457200" indent="-457200">
              <a:buAutoNum type="alphaUcPeriod" startAt="17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 startAt="16"/>
            </a:pPr>
            <a:r>
              <a:rPr lang="en-US" dirty="0"/>
              <a:t>Parzen Window Classifier</a:t>
            </a:r>
          </a:p>
          <a:p>
            <a:pPr marL="457200" indent="-457200">
              <a:buAutoNum type="alphaUcPeriod" startAt="16"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7F35A-F618-1682-5D08-C5D5ABBC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29" y="2566004"/>
            <a:ext cx="4801270" cy="11241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C2B630-91D7-6129-0F37-5E1CA9E9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86" y="4125725"/>
            <a:ext cx="5220429" cy="6668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C169FB-8020-59F7-9738-EE9FC6C5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05" y="4996630"/>
            <a:ext cx="4134427" cy="714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7E6D63-F034-3073-84FC-601C19C2E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084" y="5034735"/>
            <a:ext cx="374384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3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C967-CB7D-CCA1-D277-710DC61F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Classification algorithms. Classifiers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BC0C87-581D-C233-1131-87F7A7FB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UcPeriod" startAt="11"/>
            </a:pPr>
            <a:r>
              <a:rPr lang="en-US" dirty="0"/>
              <a:t>K-Nearest-Neighbor Classifier</a:t>
            </a:r>
          </a:p>
          <a:p>
            <a:pPr marL="457200" indent="-457200">
              <a:buAutoNum type="alphaUcPeriod" startAt="11"/>
            </a:pPr>
            <a:endParaRPr lang="en-US" dirty="0"/>
          </a:p>
          <a:p>
            <a:pPr marL="356616" lvl="2" indent="0">
              <a:buNone/>
            </a:pPr>
            <a:r>
              <a:rPr lang="en-US" sz="1800" dirty="0"/>
              <a:t>class of the input pattern X is chosen as the class of the majority of its K nearest neighbors </a:t>
            </a:r>
          </a:p>
          <a:p>
            <a:pPr marL="356616" lvl="2" indent="0">
              <a:buNone/>
            </a:pPr>
            <a:endParaRPr lang="en-US" sz="1800" dirty="0"/>
          </a:p>
          <a:p>
            <a:pPr marL="457200" indent="-457200">
              <a:buAutoNum type="alphaUcPeriod" startAt="13"/>
            </a:pPr>
            <a:r>
              <a:rPr lang="en-US" dirty="0"/>
              <a:t>Multinomial Classifier 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F084E-0AFA-3D7E-DB73-2E8E0DE0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71" y="4378703"/>
            <a:ext cx="245779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40DC8-754C-5AEA-385E-4A6529F0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Sensitivity of Classifiers to design sample size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D0C4EB1B-9C4E-EB11-6F6C-AA5C2E262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37" y="1948883"/>
            <a:ext cx="5334744" cy="29626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45DACD-A639-DF79-CA43-1740228D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22" y="3211121"/>
            <a:ext cx="5353797" cy="3400900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8795470-D471-FBD7-57B8-49542A664656}"/>
              </a:ext>
            </a:extLst>
          </p:cNvPr>
          <p:cNvSpPr/>
          <p:nvPr/>
        </p:nvSpPr>
        <p:spPr>
          <a:xfrm>
            <a:off x="450537" y="1948883"/>
            <a:ext cx="5334744" cy="305812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8005058-0705-BBF2-8198-54F5171B66B4}"/>
              </a:ext>
            </a:extLst>
          </p:cNvPr>
          <p:cNvSpPr/>
          <p:nvPr/>
        </p:nvSpPr>
        <p:spPr>
          <a:xfrm>
            <a:off x="6233322" y="3214661"/>
            <a:ext cx="5334744" cy="33973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7EAB70-AE3B-1A13-FD9D-DC9266F7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47" y="1948883"/>
            <a:ext cx="1952906" cy="10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1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B390-49AF-1DEA-C0C0-0874E50C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Performance estimation. Train/Test split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5D5261-6063-C2E1-2C65-2C0CD644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R.   </a:t>
            </a:r>
            <a:r>
              <a:rPr lang="en-US" dirty="0"/>
              <a:t>Resubstitution Method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H.   </a:t>
            </a:r>
            <a:r>
              <a:rPr lang="en-US" dirty="0"/>
              <a:t>Hold-Out Method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L.    </a:t>
            </a:r>
            <a:r>
              <a:rPr lang="en-US" dirty="0"/>
              <a:t>Cross-Validation Method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B.    </a:t>
            </a:r>
            <a:r>
              <a:rPr lang="en-US" dirty="0"/>
              <a:t>Bootstrap Method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462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</TotalTime>
  <Words>249</Words>
  <Application>Microsoft Office PowerPoint</Application>
  <PresentationFormat>Широкий екран</PresentationFormat>
  <Paragraphs>70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3" baseType="lpstr">
      <vt:lpstr>Calibri</vt:lpstr>
      <vt:lpstr>Tw Cen MT</vt:lpstr>
      <vt:lpstr>Tw Cen MT Condensed</vt:lpstr>
      <vt:lpstr>Wingdings</vt:lpstr>
      <vt:lpstr>Wingdings 3</vt:lpstr>
      <vt:lpstr>Інтеграл</vt:lpstr>
      <vt:lpstr>Small Sample Size Effects</vt:lpstr>
      <vt:lpstr>Agenda</vt:lpstr>
      <vt:lpstr>1. Introduction. Notation</vt:lpstr>
      <vt:lpstr>2. Classification algorithms. PMC types</vt:lpstr>
      <vt:lpstr>2. Classification algorithms. Classifiers</vt:lpstr>
      <vt:lpstr>2. Classification algorithms. Classifiers</vt:lpstr>
      <vt:lpstr>2. Classification algorithms. Classifiers</vt:lpstr>
      <vt:lpstr>3. Sensitivity of Classifiers to design sample size</vt:lpstr>
      <vt:lpstr>4. Performance estimation. Train/Test split</vt:lpstr>
      <vt:lpstr>4. Performance estimation. Error Function</vt:lpstr>
      <vt:lpstr>4. Performance estimation. Error Function</vt:lpstr>
      <vt:lpstr>4. Performance estimation</vt:lpstr>
      <vt:lpstr>5. Feature selection</vt:lpstr>
      <vt:lpstr>6. Sample size determination</vt:lpstr>
      <vt:lpstr>6. Sample size determination</vt:lpstr>
      <vt:lpstr>7. Conclusion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Sample Size Effects</dc:title>
  <dc:creator>maksy</dc:creator>
  <cp:lastModifiedBy>maksy</cp:lastModifiedBy>
  <cp:revision>6</cp:revision>
  <dcterms:created xsi:type="dcterms:W3CDTF">2023-02-16T21:31:05Z</dcterms:created>
  <dcterms:modified xsi:type="dcterms:W3CDTF">2023-02-17T00:36:21Z</dcterms:modified>
</cp:coreProperties>
</file>