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rtl="0"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E10CE4-0AEF-4BAF-A7E0-9658501A1783}" type="datetime1">
              <a:rPr lang="uk-UA" smtClean="0"/>
              <a:t>10.11.2021</a:t>
            </a:fld>
            <a:endParaRPr lang="en-US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96D678-0CBC-4120-B2EA-DA48EA9EEA6C}" type="datetime1">
              <a:rPr lang="uk-UA" smtClean="0"/>
              <a:t>10.11.2021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uk"/>
              <a:t>Зразки заголовків</a:t>
            </a:r>
            <a:endParaRPr lang="en-US"/>
          </a:p>
          <a:p>
            <a:pPr lvl="1" rtl="0"/>
            <a:r>
              <a:rPr lang="uk"/>
              <a:t>Другий рівень</a:t>
            </a:r>
          </a:p>
          <a:p>
            <a:pPr lvl="2" rtl="0"/>
            <a:r>
              <a:rPr lang="uk"/>
              <a:t>Третій рівень</a:t>
            </a:r>
          </a:p>
          <a:p>
            <a:pPr lvl="3" rtl="0"/>
            <a:r>
              <a:rPr lang="uk"/>
              <a:t>Четвертий рівень</a:t>
            </a:r>
          </a:p>
          <a:p>
            <a:pPr lvl="4" rtl="0"/>
            <a:r>
              <a:rPr lang="uk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cxnSp>
        <p:nvCxnSpPr>
          <p:cNvPr id="9" name="Пряма сполучна ліні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D1EC39-490E-4AE8-92CB-DE9518FDD1BD}" type="datetime1">
              <a:rPr lang="uk-UA" smtClean="0"/>
              <a:t>10.11.2021</a:t>
            </a:fld>
            <a:endParaRPr lang="en-US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4A78F6-72DB-416E-B2B1-9040BCAD9E9D}" type="datetime1">
              <a:rPr lang="uk-UA" smtClean="0"/>
              <a:t>10.11.2021</a:t>
            </a:fld>
            <a:endParaRPr lang="en-US" dirty="0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и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12714-5B97-4F13-9792-6D53EADE4894}" type="datetime1">
              <a:rPr lang="uk-UA" smtClean="0"/>
              <a:t>10.11.2021</a:t>
            </a:fld>
            <a:endParaRPr lang="en-US" dirty="0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Місце для номера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F0AF5F-7003-4DD2-8176-01461E5D019D}" type="datetime1">
              <a:rPr lang="uk-UA" smtClean="0"/>
              <a:t>10.11.2021</a:t>
            </a:fld>
            <a:endParaRPr lang="en-US" dirty="0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9" name="Пряма сполучна ліні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C50B06-0C76-4044-B569-A7DE6500F95B}" type="datetime1">
              <a:rPr lang="uk-UA" smtClean="0"/>
              <a:t>10.11.2021</a:t>
            </a:fld>
            <a:endParaRPr lang="en-US" dirty="0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Місце для номера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лемент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28E885-5816-420A-9D42-2FEF30285AD2}" type="datetime1">
              <a:rPr lang="uk-UA" smtClean="0"/>
              <a:t>10.11.2021</a:t>
            </a:fld>
            <a:endParaRPr lang="en-US" dirty="0"/>
          </a:p>
        </p:txBody>
      </p:sp>
      <p:sp>
        <p:nvSpPr>
          <p:cNvPr id="9" name="Місце для нижнього колонтитула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Місце для номера слайда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 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F90331-8470-4DAA-A3A0-CA149191E13B}" type="datetime1">
              <a:rPr lang="uk-UA" smtClean="0"/>
              <a:t>10.11.2021</a:t>
            </a:fld>
            <a:endParaRPr lang="en-US" dirty="0"/>
          </a:p>
        </p:txBody>
      </p:sp>
      <p:sp>
        <p:nvSpPr>
          <p:cNvPr id="11" name="Місце для нижнього колонтитула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Місце для номера слайда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6" name="Місце для дати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C95A89-DE92-4CEC-84F2-B31945BCA6E4}" type="datetime1">
              <a:rPr lang="uk-UA" smtClean="0"/>
              <a:t>10.11.2021</a:t>
            </a:fld>
            <a:endParaRPr lang="en-US" dirty="0"/>
          </a:p>
        </p:txBody>
      </p:sp>
      <p:sp>
        <p:nvSpPr>
          <p:cNvPr id="7" name="Місце для нижнього колонтитула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Місце для номера слайда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1F2CEA-8735-4CB5-A8E4-796AAFC6E7DA}" type="datetime1">
              <a:rPr lang="uk-UA" smtClean="0"/>
              <a:t>10.11.2021</a:t>
            </a:fld>
            <a:endParaRPr lang="en-US" dirty="0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uk-UA"/>
              <a:t>Клацніть, щоб відредагувати стилі зразків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89DF9F9-C3E5-4342-B0AC-4484E4AF4438}" type="datetime1">
              <a:rPr lang="uk-UA" smtClean="0"/>
              <a:t>10.11.2021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Місце для номера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Місце для зображення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B7FA476F-E2E0-4285-BE13-EC00DD3E8A1C}" type="datetime1">
              <a:rPr lang="uk-UA" smtClean="0"/>
              <a:t>10.11.2021</a:t>
            </a:fld>
            <a:endParaRPr lang="en-US" dirty="0"/>
          </a:p>
        </p:txBody>
      </p:sp>
      <p:sp>
        <p:nvSpPr>
          <p:cNvPr id="6" name="Місце для нижнього колонтитула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uk" dirty="0"/>
              <a:t>Зразок заголовка</a:t>
            </a:r>
            <a:endParaRPr lang="en-US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uk" dirty="0"/>
              <a:t>Зразки заголовків</a:t>
            </a:r>
          </a:p>
          <a:p>
            <a:pPr lvl="1" rtl="0"/>
            <a:r>
              <a:rPr lang="uk" dirty="0"/>
              <a:t>Другий рівень</a:t>
            </a:r>
          </a:p>
          <a:p>
            <a:pPr lvl="2" rtl="0"/>
            <a:r>
              <a:rPr lang="uk" dirty="0"/>
              <a:t>Третій рівень</a:t>
            </a:r>
          </a:p>
          <a:p>
            <a:pPr lvl="3" rtl="0"/>
            <a:r>
              <a:rPr lang="uk" dirty="0"/>
              <a:t>Четвертий рівень</a:t>
            </a:r>
          </a:p>
          <a:p>
            <a:pPr lvl="4" rtl="0"/>
            <a:r>
              <a:rPr lang="uk" dirty="0"/>
              <a:t>П’ятий рівень</a:t>
            </a:r>
            <a:endParaRPr lang="en-US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72DE5ED-A30D-4234-8893-A9691FA5F80E}" type="datetime1">
              <a:rPr lang="uk-UA" smtClean="0"/>
              <a:t>10.11.2021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  <p:cxnSp>
        <p:nvCxnSpPr>
          <p:cNvPr id="10" name="Пряма сполучна ліні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dd.ics.uci.edu/databases/reuters21578/reuters21578.html" TargetMode="External"/><Relationship Id="rId2" Type="http://schemas.openxmlformats.org/officeDocument/2006/relationships/hyperlink" Target="https://github.com/Gurdel/Magistracy/tree/main/Artificial%20Intelligence/Reuter%20classific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кут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sz="6600" dirty="0"/>
              <a:t>Reuters-21578 classification</a:t>
            </a:r>
            <a:endParaRPr lang="uk" sz="66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Maksym Shevchenko</a:t>
            </a:r>
          </a:p>
          <a:p>
            <a:pPr rt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AI-1</a:t>
            </a:r>
            <a:endParaRPr lang="uk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 descr="Зображення опис якого включає слова: будівля, сидіти, лавка, збоку&#10;&#10;Автоматично створений опис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 сполучна ліні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1FA83-BE52-4172-9665-CC642961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81C1059-C216-41E8-B58A-838485DE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documents in the Reuters-21578 collection appeared on the Reuters newswire in 1987.</a:t>
            </a:r>
          </a:p>
          <a:p>
            <a:r>
              <a:rPr lang="en-US" dirty="0"/>
              <a:t>Dataset consists of 22 data files, an SGML DTD file describing the data file format, and six files describing the categories used to index the data.</a:t>
            </a:r>
          </a:p>
          <a:p>
            <a:r>
              <a:rPr lang="en-US" dirty="0"/>
              <a:t>The Reuters-21578 collection is distributed in 22 files. Each of the first 21 files (reut2-000.sgm through reut2-020.sgm) contain 1000 documents, while the last (reut2-021.sgm) contains 578 documents.  </a:t>
            </a:r>
          </a:p>
          <a:p>
            <a:r>
              <a:rPr lang="en-US" dirty="0"/>
              <a:t>The files are in SGML format.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723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100B1-F61B-48F4-AE74-944812A2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BA5F032-D76D-4359-8CE1-07EDE97D9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&lt;!DOCTYPE </a:t>
            </a:r>
            <a:r>
              <a:rPr lang="en-US" sz="1300" dirty="0" err="1"/>
              <a:t>lewis</a:t>
            </a:r>
            <a:r>
              <a:rPr lang="en-US" sz="1300" dirty="0"/>
              <a:t> SYSTEM "lewis.dtd"&gt;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&lt;REUTERS</a:t>
            </a:r>
            <a:r>
              <a:rPr lang="en-US" sz="1300" dirty="0">
                <a:solidFill>
                  <a:srgbClr val="C00000"/>
                </a:solidFill>
              </a:rPr>
              <a:t> TOPICS=</a:t>
            </a:r>
            <a:r>
              <a:rPr lang="en-US" sz="1300" b="1" dirty="0">
                <a:solidFill>
                  <a:srgbClr val="C00000"/>
                </a:solidFill>
              </a:rPr>
              <a:t>"YES"</a:t>
            </a:r>
            <a:r>
              <a:rPr lang="en-US" sz="1300" dirty="0"/>
              <a:t> LEWISSPLIT="TRAIN" CGISPLIT="TRAINING-SET" OLDID="19419" NEWID="3001"&gt;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&lt;DATE&gt; 9-MAR-1987 04:58:41.12&lt;/DATE&gt;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C00000"/>
                </a:solidFill>
              </a:rPr>
              <a:t>&lt;TOPICS&gt;&lt;D&gt;money-</a:t>
            </a:r>
            <a:r>
              <a:rPr lang="en-US" sz="1300" b="1" dirty="0" err="1">
                <a:solidFill>
                  <a:srgbClr val="C00000"/>
                </a:solidFill>
              </a:rPr>
              <a:t>fx</a:t>
            </a:r>
            <a:r>
              <a:rPr lang="en-US" sz="1300" b="1" dirty="0">
                <a:solidFill>
                  <a:srgbClr val="C00000"/>
                </a:solidFill>
              </a:rPr>
              <a:t>&lt;/D&gt;&lt;/TOPICS&gt;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&lt;PLACES&gt;&lt;/PLACES&gt;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&lt;PEOPLE&gt;&lt;/PEOPLE&gt;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&lt;ORGS&gt;&lt;/ORGS&gt;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&lt;EXCHANGES&gt;&lt;/EXCHANGES&gt;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&lt;COMPANIES&gt;&lt;/COMPANIES&gt;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&lt;UNKNOWN&gt;&lt;/UNKNOWN&gt;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C00000"/>
                </a:solidFill>
              </a:rPr>
              <a:t>&lt;TEXT&gt;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00000"/>
                </a:solidFill>
              </a:rPr>
              <a:t>&lt;TITLE&gt;U.K. MONEY MARKET SHORTAGE FORECAST AT 250 MLN STG&lt;/TITLE&gt;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&lt;DATELINE&gt;    LONDON, March 9 - &lt;/DATELINE&gt;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00000"/>
                </a:solidFill>
              </a:rPr>
              <a:t>&lt;BODY&gt;The Bank of England said…&lt;/BODY&gt;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C00000"/>
                </a:solidFill>
              </a:rPr>
              <a:t>&lt;/TEXT&gt;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/>
              <a:t>&lt;/REUTERS&gt;</a:t>
            </a:r>
            <a:endParaRPr lang="uk-UA" sz="1300" dirty="0"/>
          </a:p>
        </p:txBody>
      </p:sp>
    </p:spTree>
    <p:extLst>
      <p:ext uri="{BB962C8B-B14F-4D97-AF65-F5344CB8AC3E}">
        <p14:creationId xmlns:p14="http://schemas.microsoft.com/office/powerpoint/2010/main" val="14491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1BA49-D10C-4130-9766-1A764B43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dataset creation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8A9DE57-2AFF-4607-B45D-3919270A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Get dictionary of topics and text from .</a:t>
            </a:r>
            <a:r>
              <a:rPr lang="en-US" dirty="0" err="1"/>
              <a:t>sgm</a:t>
            </a:r>
            <a:r>
              <a:rPr lang="en-US" dirty="0"/>
              <a:t> files</a:t>
            </a:r>
          </a:p>
          <a:p>
            <a:r>
              <a:rPr lang="en-US" dirty="0"/>
              <a:t>2) Process text by removing:</a:t>
            </a:r>
          </a:p>
          <a:p>
            <a:pPr lvl="2"/>
            <a:r>
              <a:rPr lang="en-US" dirty="0"/>
              <a:t>- special symbols</a:t>
            </a:r>
          </a:p>
          <a:p>
            <a:pPr lvl="2"/>
            <a:r>
              <a:rPr lang="en-US" dirty="0"/>
              <a:t>- typographical symbols</a:t>
            </a:r>
          </a:p>
          <a:p>
            <a:pPr lvl="2"/>
            <a:r>
              <a:rPr lang="en-US" dirty="0"/>
              <a:t>- punctuation marks</a:t>
            </a:r>
          </a:p>
          <a:p>
            <a:pPr lvl="2"/>
            <a:r>
              <a:rPr lang="en-US" dirty="0"/>
              <a:t>- multiple spaces</a:t>
            </a:r>
          </a:p>
          <a:p>
            <a:r>
              <a:rPr lang="en-US" dirty="0"/>
              <a:t>3) Replace numbers with special word “int”</a:t>
            </a:r>
          </a:p>
          <a:p>
            <a:r>
              <a:rPr lang="en-US" dirty="0"/>
              <a:t>4) Convert text to lowercase</a:t>
            </a:r>
          </a:p>
          <a:p>
            <a:r>
              <a:rPr lang="en-US" dirty="0"/>
              <a:t>5) Write result to .csv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0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0A010-92FF-4ECD-B1C2-AA523D5D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Pre-classification processing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A08E9EF-3C86-468A-AE51-07361CC46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Read dataset using pandas</a:t>
            </a:r>
          </a:p>
          <a:p>
            <a:r>
              <a:rPr lang="en-US" dirty="0"/>
              <a:t>2) Lemmatize text using </a:t>
            </a:r>
            <a:r>
              <a:rPr lang="en-US" dirty="0" err="1"/>
              <a:t>nltk.stem.WordNetLemmatizer</a:t>
            </a:r>
            <a:endParaRPr lang="en-US" dirty="0"/>
          </a:p>
          <a:p>
            <a:r>
              <a:rPr lang="en-US" dirty="0"/>
              <a:t>3) Remove </a:t>
            </a:r>
            <a:r>
              <a:rPr lang="en-US" dirty="0" err="1"/>
              <a:t>stopwords</a:t>
            </a:r>
            <a:r>
              <a:rPr lang="en-US" dirty="0"/>
              <a:t> using </a:t>
            </a:r>
            <a:r>
              <a:rPr lang="en-US" dirty="0" err="1"/>
              <a:t>nltk.corpus.stopwords.words</a:t>
            </a:r>
            <a:r>
              <a:rPr lang="en-US" dirty="0"/>
              <a:t>('</a:t>
            </a:r>
            <a:r>
              <a:rPr lang="en-US" dirty="0" err="1"/>
              <a:t>english</a:t>
            </a:r>
            <a:r>
              <a:rPr lang="en-US" dirty="0"/>
              <a:t>’)</a:t>
            </a:r>
          </a:p>
          <a:p>
            <a:r>
              <a:rPr lang="en-US" dirty="0"/>
              <a:t>4) Vectorize text using bag of words (</a:t>
            </a:r>
            <a:r>
              <a:rPr lang="en-US" dirty="0" err="1"/>
              <a:t>sklearn.feature_extraction.text.CountVectorizer</a:t>
            </a:r>
            <a:r>
              <a:rPr lang="en-US" dirty="0"/>
              <a:t>)</a:t>
            </a:r>
          </a:p>
          <a:p>
            <a:r>
              <a:rPr lang="en-US" dirty="0"/>
              <a:t>5) Normalize text using </a:t>
            </a:r>
            <a:r>
              <a:rPr lang="en-US" dirty="0" err="1"/>
              <a:t>sklearn.feature_extraction.text.TfidfTransformer</a:t>
            </a:r>
            <a:endParaRPr lang="en-US" dirty="0"/>
          </a:p>
          <a:p>
            <a:r>
              <a:rPr lang="en-US" dirty="0"/>
              <a:t>6) Split dataset to train and test data</a:t>
            </a:r>
          </a:p>
          <a:p>
            <a:r>
              <a:rPr lang="en-US" dirty="0"/>
              <a:t>After these steps perform classification using the pre-build in </a:t>
            </a:r>
            <a:r>
              <a:rPr lang="en-US" dirty="0" err="1"/>
              <a:t>sklearn</a:t>
            </a:r>
            <a:r>
              <a:rPr lang="en-US" dirty="0"/>
              <a:t> models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6292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F300F-32B9-46FB-9636-E1674604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uk-UA" dirty="0"/>
          </a:p>
        </p:txBody>
      </p:sp>
      <p:pic>
        <p:nvPicPr>
          <p:cNvPr id="10" name="Місце для вмісту 9">
            <a:extLst>
              <a:ext uri="{FF2B5EF4-FFF2-40B4-BE49-F238E27FC236}">
                <a16:creationId xmlns:a16="http://schemas.microsoft.com/office/drawing/2014/main" id="{32FBE81A-2A0A-4647-9C67-FDDF48EF6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6621" y="286604"/>
            <a:ext cx="5666655" cy="6072322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63C1584-6748-4B70-9745-2D2CE847D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37" y="2582775"/>
            <a:ext cx="1830963" cy="228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2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562CD-F97F-44C2-983D-E49B96C1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AFEA70A-2B77-4925-86B3-F9A81D94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hlinkClick r:id="rId2"/>
              </a:rPr>
              <a:t>GitHub Repository</a:t>
            </a:r>
            <a:endParaRPr lang="en-US" sz="2400" dirty="0"/>
          </a:p>
          <a:p>
            <a:pPr lvl="1"/>
            <a:r>
              <a:rPr lang="en-US" sz="2400" dirty="0">
                <a:hlinkClick r:id="rId3"/>
              </a:rPr>
              <a:t>Dataset</a:t>
            </a:r>
            <a:endParaRPr lang="uk-UA" sz="2400" dirty="0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9D2210A-3DB8-4FC1-BF59-2D8C1CAA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F0AF5F-7003-4DD2-8176-01461E5D019D}" type="datetime1">
              <a:rPr lang="uk-UA" smtClean="0"/>
              <a:t>10.11.2021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76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15_TF56160789" id="{338CDFFA-6E0B-4EAE-98BA-0FA535F408CC}" vid="{598B8DAB-B99F-41D6-934E-B509BA09E80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{C6CEFE05-24B6-4330-9EEA-DD88830F122D}tf56160789_win32</Template>
  <TotalTime>97</TotalTime>
  <Words>377</Words>
  <Application>Microsoft Office PowerPoint</Application>
  <PresentationFormat>Широкий екран</PresentationFormat>
  <Paragraphs>48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Reuters-21578 classification</vt:lpstr>
      <vt:lpstr>Input</vt:lpstr>
      <vt:lpstr>File structure</vt:lpstr>
      <vt:lpstr>Input dataset creation</vt:lpstr>
      <vt:lpstr>Pre-classification processing</vt:lpstr>
      <vt:lpstr>Results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Reuters-21578 classification</dc:title>
  <dc:creator>Maksym Shevchenko</dc:creator>
  <cp:lastModifiedBy>Maksym Shevchenko</cp:lastModifiedBy>
  <cp:revision>4</cp:revision>
  <dcterms:created xsi:type="dcterms:W3CDTF">2021-11-10T10:29:48Z</dcterms:created>
  <dcterms:modified xsi:type="dcterms:W3CDTF">2021-11-10T12:07:13Z</dcterms:modified>
</cp:coreProperties>
</file>