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7" r:id="rId4"/>
    <p:sldId id="278" r:id="rId5"/>
    <p:sldId id="279" r:id="rId6"/>
    <p:sldId id="280" r:id="rId7"/>
    <p:sldId id="281" r:id="rId8"/>
    <p:sldId id="284" r:id="rId9"/>
    <p:sldId id="282" r:id="rId10"/>
    <p:sldId id="285" r:id="rId11"/>
    <p:sldId id="283" r:id="rId12"/>
    <p:sldId id="286" r:id="rId13"/>
    <p:sldId id="287" r:id="rId14"/>
    <p:sldId id="288" r:id="rId15"/>
  </p:sldIdLst>
  <p:sldSz cx="12188825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0" d="100"/>
          <a:sy n="60" d="100"/>
        </p:scale>
        <p:origin x="96" y="12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6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BDEBF6-25FE-45D2-9C4B-67A3ED0D5698}" type="datetime1">
              <a:rPr lang="uk-UA" smtClean="0">
                <a:latin typeface="Century Gothic" panose="020B0502020202020204" pitchFamily="34" charset="0"/>
              </a:rPr>
              <a:t>22.02.2021</a:t>
            </a:fld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uk-UA" smtClean="0">
                <a:latin typeface="Century Gothic" panose="020B0502020202020204" pitchFamily="34" charset="0"/>
              </a:rPr>
              <a:t>‹№›</a:t>
            </a:fld>
            <a:endParaRPr lang="uk-U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F3F74BE3-4716-4FDB-B2E8-2179C2B42392}" type="datetime1">
              <a:rPr lang="uk-UA" noProof="0" smtClean="0"/>
              <a:t>22.02.2021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69C971FF-EF28-4195-A575-329446EFAA55}" type="slidenum">
              <a:rPr lang="uk-UA" noProof="0" smtClean="0"/>
              <a:pPr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997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3473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ілінія 4" descr="Карта Азії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uk-UA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Клацніть, щоб змінити стиль зразка підзаголовка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AF9B4CF-381B-497E-BDCF-AA2F05A4388F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CA44059-1F44-4206-8185-1F9A6832426F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C989F7B-9248-4839-806B-1269438FE253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A1BDFCC-CBC9-4B89-A2D5-380449552CA3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13E235F-E08C-429B-A83F-3D4111E45BEA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FD95831-24E0-4EA0-A930-B00C0D683FE8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578FCCF-EA43-4CF1-B898-FCFAF4568CF8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A5645EA-DAAA-41D0-9211-70FC17BCEA9A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83A5E6-79E4-4C71-9C48-E1DD630726FB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 descr="Пустий покажчик місця заповнення для зображення Клацніть цей покажчик і виберіть зображення, яке потрібно додати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Зразки заголовків</a:t>
            </a:r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071D414-D5B0-46F8-B438-484B357EE1FA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/>
              <a:t>Зразки заголовків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uk-UA"/>
              <a:t>Додайте нижній колонтитул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31013129-1AF3-44F8-8DBB-209A7AE642FC}" type="datetime1">
              <a:rPr lang="uk-UA" smtClean="0"/>
              <a:t>22.02.2021</a:t>
            </a:fld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F36C87F6-986D-49E6-AF40-1B3A1EE8064D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b="1" dirty="0">
                <a:latin typeface="Century Gothic" panose="020B0502020202020204" pitchFamily="34" charset="0"/>
              </a:rPr>
              <a:t>TOYOTA</a:t>
            </a:r>
            <a:endParaRPr lang="uk-UA" b="1" dirty="0">
              <a:latin typeface="Century Gothic" panose="020B0502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LEAD THE WAY</a:t>
            </a:r>
            <a:endParaRPr lang="uk-UA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091171-B583-4434-A819-0AE1C7516C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124744"/>
            <a:ext cx="7992888" cy="55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0047589-471F-437E-ADE4-3FA54C95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Toyota Way 2001</a:t>
            </a:r>
            <a:endParaRPr lang="uk-UA" dirty="0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D4D43905-8CAE-42E2-8761-5AB9C6E5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600200"/>
            <a:ext cx="11449272" cy="4983162"/>
          </a:xfrm>
        </p:spPr>
        <p:txBody>
          <a:bodyPr>
            <a:normAutofit/>
          </a:bodyPr>
          <a:lstStyle/>
          <a:p>
            <a:r>
              <a:rPr lang="uk-UA" dirty="0"/>
              <a:t>Виховуй неабияких людей і формуй команди, які сповідують корпоративну філософію.</a:t>
            </a:r>
          </a:p>
          <a:p>
            <a:r>
              <a:rPr lang="uk-UA" dirty="0"/>
              <a:t>Поважай своїх партнерів і постачальників, став перед ними важкі завдання й допомагай удосконалюватися.</a:t>
            </a:r>
          </a:p>
          <a:p>
            <a:r>
              <a:rPr lang="uk-UA" dirty="0"/>
              <a:t>Хочеш розібратися в ситуації — подивись на все своїми очима.</a:t>
            </a:r>
          </a:p>
          <a:p>
            <a:r>
              <a:rPr lang="uk-UA" dirty="0"/>
              <a:t>Приймай рішення не кваплячись, зваживши всі можливі варіанти.</a:t>
            </a:r>
          </a:p>
          <a:p>
            <a:r>
              <a:rPr lang="uk-UA" dirty="0"/>
              <a:t>Зроби свою компанію організацією, яка навчається за рахунок невпинного аналізу і безперервного вдосконалення.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02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ECA67-CB27-4A8A-BE87-4BDD49D1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Показники діяльності</a:t>
            </a:r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E95695C6-BEE1-4565-BE98-DCFC826B8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75" y="1920040"/>
            <a:ext cx="4084674" cy="4320914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4CAE87-7741-4FF7-BA2E-8F39897A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0" y="1916832"/>
            <a:ext cx="3711262" cy="43209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B73CB6-F4CA-46A5-B25F-BCCD187C0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54" y="1916832"/>
            <a:ext cx="3734124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1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ECA67-CB27-4A8A-BE87-4BDD49D1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Показники діяльності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E5D5B7CA-E044-4534-A930-53F4A831C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82" y="1983387"/>
            <a:ext cx="3673158" cy="4320914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3D3150-322E-45EE-9B12-D9C0C0BCC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77" y="1964897"/>
            <a:ext cx="4099915" cy="43513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4F7F80-AC6E-40D8-BE6E-69A897A8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" y="1980138"/>
            <a:ext cx="4061812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3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ECA67-CB27-4A8A-BE87-4BDD49D1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Показники діяльності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FBB00939-BD96-4FAB-AFBD-8405825C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43" y="1772816"/>
            <a:ext cx="9074350" cy="4300691"/>
          </a:xfrm>
        </p:spPr>
      </p:pic>
    </p:spTree>
    <p:extLst>
      <p:ext uri="{BB962C8B-B14F-4D97-AF65-F5344CB8AC3E}">
        <p14:creationId xmlns:p14="http://schemas.microsoft.com/office/powerpoint/2010/main" val="29584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09363F-BAC8-406C-A227-3748126B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3898157B-C444-45A3-A391-59A53CE60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467995"/>
            <a:ext cx="4424125" cy="5922009"/>
          </a:xfrm>
        </p:spPr>
      </p:pic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41F5058E-0A5C-4E8A-A7A3-A34C6EE4E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Повторити успіх буде складно, проте можна використати </a:t>
            </a:r>
            <a:r>
              <a:rPr lang="en-US" dirty="0"/>
              <a:t>TPS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69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Історія створення та розвитку компанії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uk-UA" dirty="0">
                <a:latin typeface="Century Gothic" panose="020B0502020202020204" pitchFamily="34" charset="0"/>
              </a:rPr>
              <a:t>1924 – </a:t>
            </a:r>
            <a:r>
              <a:rPr lang="en-US" dirty="0">
                <a:latin typeface="Century Gothic" panose="020B0502020202020204" pitchFamily="34" charset="0"/>
              </a:rPr>
              <a:t>Toyoda Model G Automatic Loom</a:t>
            </a:r>
            <a:endParaRPr lang="uk-UA" dirty="0">
              <a:latin typeface="Century Gothic" panose="020B0502020202020204" pitchFamily="34" charset="0"/>
            </a:endParaRPr>
          </a:p>
          <a:p>
            <a:pPr rtl="0"/>
            <a:r>
              <a:rPr lang="uk-UA" dirty="0">
                <a:latin typeface="Century Gothic" panose="020B0502020202020204" pitchFamily="34" charset="0"/>
              </a:rPr>
              <a:t>1933 – розпочато виробництво автомобілів</a:t>
            </a:r>
          </a:p>
          <a:p>
            <a:pPr rtl="0"/>
            <a:r>
              <a:rPr lang="uk-UA" dirty="0">
                <a:latin typeface="Century Gothic" panose="020B0502020202020204" pitchFamily="34" charset="0"/>
              </a:rPr>
              <a:t>1935 – </a:t>
            </a:r>
            <a:r>
              <a:rPr lang="en-US" dirty="0">
                <a:latin typeface="Century Gothic" panose="020B0502020202020204" pitchFamily="34" charset="0"/>
              </a:rPr>
              <a:t>Toyoda</a:t>
            </a:r>
            <a:r>
              <a:rPr lang="uk-UA" dirty="0">
                <a:latin typeface="Century Gothic" panose="020B0502020202020204" pitchFamily="34" charset="0"/>
              </a:rPr>
              <a:t> А1 та </a:t>
            </a:r>
            <a:r>
              <a:rPr lang="en-US" dirty="0">
                <a:latin typeface="Century Gothic" panose="020B0502020202020204" pitchFamily="34" charset="0"/>
              </a:rPr>
              <a:t>G1</a:t>
            </a:r>
            <a:endParaRPr lang="uk-UA" dirty="0">
              <a:latin typeface="Century Gothic" panose="020B0502020202020204" pitchFamily="34" charset="0"/>
            </a:endParaRPr>
          </a:p>
          <a:p>
            <a:pPr rtl="0"/>
            <a:r>
              <a:rPr lang="uk-UA" dirty="0"/>
              <a:t>1936 </a:t>
            </a:r>
            <a:r>
              <a:rPr lang="uk-UA" dirty="0">
                <a:latin typeface="Century Gothic" panose="020B0502020202020204" pitchFamily="34" charset="0"/>
              </a:rPr>
              <a:t>–</a:t>
            </a:r>
            <a:r>
              <a:rPr lang="uk-UA" dirty="0"/>
              <a:t> </a:t>
            </a:r>
            <a:r>
              <a:rPr lang="en-US" dirty="0"/>
              <a:t>Toyoda Model AA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37F6E6-5C26-4EF8-BFF1-E7E1F380A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49" y="3982843"/>
            <a:ext cx="6139016" cy="2743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65D1F8-44BD-4F45-A15D-D7B219F37C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294147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68EFA-8405-4FA0-8D38-2BB23356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Новий логотип (1936)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6C6D8B6D-90EA-4A71-AD73-B3F4B1571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5" y="1718790"/>
            <a:ext cx="5166936" cy="332016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FAB328-21BE-4791-9DBB-0ACC7CC89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2269757"/>
            <a:ext cx="6319065" cy="35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47799-7546-4FCF-AD0F-143D7EE5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entury Gothic" panose="020B0502020202020204" pitchFamily="34" charset="0"/>
              </a:rPr>
              <a:t>Історія створення та розвитку компанії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E2219F-D714-40A0-B894-0B157C5A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1947 – Toyopet</a:t>
            </a:r>
          </a:p>
          <a:p>
            <a:r>
              <a:rPr lang="en-US" dirty="0"/>
              <a:t>1957 – </a:t>
            </a:r>
            <a:r>
              <a:rPr lang="uk-UA" dirty="0"/>
              <a:t>вихід на американський ринок</a:t>
            </a:r>
          </a:p>
          <a:p>
            <a:r>
              <a:rPr lang="uk-UA" dirty="0"/>
              <a:t>1982 – створення </a:t>
            </a:r>
            <a:r>
              <a:rPr lang="en-US" dirty="0"/>
              <a:t>Toyota Motor Corporation</a:t>
            </a:r>
            <a:endParaRPr lang="uk-UA" dirty="0"/>
          </a:p>
          <a:p>
            <a:r>
              <a:rPr lang="uk-UA" dirty="0"/>
              <a:t>1989 – </a:t>
            </a:r>
            <a:r>
              <a:rPr lang="en-US" dirty="0"/>
              <a:t>Lexus</a:t>
            </a:r>
          </a:p>
          <a:p>
            <a:r>
              <a:rPr lang="en-US" dirty="0"/>
              <a:t>2002 – </a:t>
            </a:r>
            <a:r>
              <a:rPr lang="uk-UA" dirty="0"/>
              <a:t>Формула-1</a:t>
            </a:r>
          </a:p>
          <a:p>
            <a:r>
              <a:rPr lang="uk-UA" dirty="0"/>
              <a:t>2014 – лідер продажів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53D39C-DB11-4598-8D1B-8BAF175CB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5886666" cy="34253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B94310-EEC7-4DB3-8571-F67E3D8BA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679" y="1218981"/>
            <a:ext cx="5337587" cy="12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DEADD83-09AB-4945-98EB-6DCF4237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Інновації </a:t>
            </a:r>
          </a:p>
        </p:txBody>
      </p:sp>
      <p:pic>
        <p:nvPicPr>
          <p:cNvPr id="10" name="Місце для вмісту 9">
            <a:extLst>
              <a:ext uri="{FF2B5EF4-FFF2-40B4-BE49-F238E27FC236}">
                <a16:creationId xmlns:a16="http://schemas.microsoft.com/office/drawing/2014/main" id="{062CE9B9-B1E9-4FB4-920C-EA948E59F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916832"/>
            <a:ext cx="5001749" cy="3751312"/>
          </a:xfrm>
        </p:spPr>
      </p:pic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84B760B3-0315-48DD-BAAE-A88069A22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2444" y="923174"/>
            <a:ext cx="4709160" cy="3428999"/>
          </a:xfrm>
        </p:spPr>
        <p:txBody>
          <a:bodyPr/>
          <a:lstStyle/>
          <a:p>
            <a:r>
              <a:rPr lang="uk-UA" dirty="0"/>
              <a:t>Проєкт </a:t>
            </a:r>
            <a:r>
              <a:rPr lang="en-US" dirty="0"/>
              <a:t>G-21</a:t>
            </a:r>
            <a:endParaRPr lang="uk-UA" dirty="0"/>
          </a:p>
          <a:p>
            <a:r>
              <a:rPr lang="uk-UA" dirty="0"/>
              <a:t>Технологічний інститут </a:t>
            </a:r>
            <a:r>
              <a:rPr lang="en-US" dirty="0"/>
              <a:t>Toyota</a:t>
            </a:r>
          </a:p>
          <a:p>
            <a:r>
              <a:rPr lang="en-US" dirty="0"/>
              <a:t>7 000 </a:t>
            </a:r>
            <a:r>
              <a:rPr lang="uk-UA" dirty="0"/>
              <a:t>патентів у 2014</a:t>
            </a:r>
          </a:p>
          <a:p>
            <a:r>
              <a:rPr lang="uk-UA" dirty="0"/>
              <a:t>Кросовер То</a:t>
            </a:r>
            <a:r>
              <a:rPr lang="en-US" dirty="0" err="1"/>
              <a:t>yota</a:t>
            </a:r>
            <a:r>
              <a:rPr lang="en-US" dirty="0"/>
              <a:t>  RAV 4</a:t>
            </a:r>
            <a:endParaRPr lang="uk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639C1A-1107-49A3-9B9C-CCC35C8F0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28" y="2996952"/>
            <a:ext cx="4709160" cy="373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1631D-3FAB-412E-A43F-89699D9D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інновації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36BEC2C-96CE-4087-8DA8-6176DC2A5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Toyota Partner Robot</a:t>
            </a:r>
            <a:endParaRPr lang="uk-UA" dirty="0"/>
          </a:p>
        </p:txBody>
      </p:sp>
      <p:pic>
        <p:nvPicPr>
          <p:cNvPr id="16" name="Місце для вмісту 15">
            <a:extLst>
              <a:ext uri="{FF2B5EF4-FFF2-40B4-BE49-F238E27FC236}">
                <a16:creationId xmlns:a16="http://schemas.microsoft.com/office/drawing/2014/main" id="{961E34A2-73FF-453F-8300-27B5E836AF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895599"/>
            <a:ext cx="5256584" cy="3663679"/>
          </a:xfrm>
        </p:spPr>
      </p:pic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65DFC40A-867F-44CC-9DE2-E66B619D6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052" y="1673068"/>
            <a:ext cx="4709160" cy="838201"/>
          </a:xfrm>
        </p:spPr>
        <p:txBody>
          <a:bodyPr/>
          <a:lstStyle/>
          <a:p>
            <a:r>
              <a:rPr lang="uk-UA" dirty="0"/>
              <a:t>Т</a:t>
            </a:r>
            <a:r>
              <a:rPr lang="en-US" dirty="0" err="1"/>
              <a:t>oyota</a:t>
            </a:r>
            <a:r>
              <a:rPr lang="en-US" dirty="0"/>
              <a:t> </a:t>
            </a:r>
            <a:r>
              <a:rPr lang="en-US" dirty="0" err="1"/>
              <a:t>Mirai</a:t>
            </a:r>
            <a:endParaRPr lang="uk-UA" dirty="0"/>
          </a:p>
        </p:txBody>
      </p:sp>
      <p:pic>
        <p:nvPicPr>
          <p:cNvPr id="18" name="Місце для вмісту 17">
            <a:extLst>
              <a:ext uri="{FF2B5EF4-FFF2-40B4-BE49-F238E27FC236}">
                <a16:creationId xmlns:a16="http://schemas.microsoft.com/office/drawing/2014/main" id="{630BA50B-8FB6-4CFE-BA7E-9B97E0490B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584137"/>
            <a:ext cx="6247843" cy="3514411"/>
          </a:xfrm>
        </p:spPr>
      </p:pic>
    </p:spTree>
    <p:extLst>
      <p:ext uri="{BB962C8B-B14F-4D97-AF65-F5344CB8AC3E}">
        <p14:creationId xmlns:p14="http://schemas.microsoft.com/office/powerpoint/2010/main" val="17248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0047589-471F-437E-ADE4-3FA54C95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Toyota Production System</a:t>
            </a:r>
            <a:endParaRPr lang="uk-UA" dirty="0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D4D43905-8CAE-42E2-8761-5AB9C6E5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600200"/>
            <a:ext cx="11449272" cy="4983162"/>
          </a:xfrm>
        </p:spPr>
        <p:txBody>
          <a:bodyPr>
            <a:normAutofit/>
          </a:bodyPr>
          <a:lstStyle/>
          <a:p>
            <a:r>
              <a:rPr lang="uk-UA" dirty="0"/>
              <a:t>Система виробництва </a:t>
            </a:r>
            <a:r>
              <a:rPr lang="en-US" dirty="0"/>
              <a:t>Toyota (Toyota Production System, TPS) - </a:t>
            </a:r>
            <a:r>
              <a:rPr lang="uk-UA" dirty="0"/>
              <a:t>це інтегрована соціально-технічна система, розроблена компанією </a:t>
            </a:r>
            <a:r>
              <a:rPr lang="en-US" dirty="0"/>
              <a:t>Toyota, </a:t>
            </a:r>
            <a:r>
              <a:rPr lang="uk-UA" dirty="0"/>
              <a:t>яка включає її філософію та практику управління.</a:t>
            </a:r>
          </a:p>
          <a:p>
            <a:r>
              <a:rPr lang="en-US" dirty="0"/>
              <a:t>TPS - </a:t>
            </a:r>
            <a:r>
              <a:rPr lang="uk-UA" dirty="0"/>
              <a:t>це система управління, яка організовує виробництво та логістику для виробника автомобілів, включаючи взаємодію з постачальниками та замовниками.</a:t>
            </a:r>
          </a:p>
          <a:p>
            <a:r>
              <a:rPr lang="en-US" dirty="0"/>
              <a:t>Toyota </a:t>
            </a:r>
            <a:r>
              <a:rPr lang="uk-UA" dirty="0"/>
              <a:t>вперше підсумувала свою філософію, цінності та виробничі ідеали в 2001 році під назвою "</a:t>
            </a:r>
            <a:r>
              <a:rPr lang="en-US" dirty="0"/>
              <a:t>Toyota Way 2001". </a:t>
            </a:r>
            <a:r>
              <a:rPr lang="uk-UA" dirty="0"/>
              <a:t>«Шлях» складається з принципів у двох ключових сферах: постійне вдосконалення та повага до людей. Ці принципи включають взаємодію з клієнтами, способи формування поваги та роботи в команді.</a:t>
            </a:r>
          </a:p>
        </p:txBody>
      </p:sp>
    </p:spTree>
    <p:extLst>
      <p:ext uri="{BB962C8B-B14F-4D97-AF65-F5344CB8AC3E}">
        <p14:creationId xmlns:p14="http://schemas.microsoft.com/office/powerpoint/2010/main" val="140993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0047589-471F-437E-ADE4-3FA54C95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Toyota Way 2001</a:t>
            </a:r>
            <a:endParaRPr lang="uk-UA" dirty="0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D4D43905-8CAE-42E2-8761-5AB9C6E5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600200"/>
            <a:ext cx="11449272" cy="4983162"/>
          </a:xfrm>
        </p:spPr>
        <p:txBody>
          <a:bodyPr>
            <a:normAutofit/>
          </a:bodyPr>
          <a:lstStyle/>
          <a:p>
            <a:r>
              <a:rPr lang="uk-UA" dirty="0"/>
              <a:t>Приймай управлінські рішення з урахуванням довгострокової перспективи, навіть якщо це завдає шкоди короткостроковим фінансовим цілям.</a:t>
            </a:r>
          </a:p>
          <a:p>
            <a:r>
              <a:rPr lang="uk-UA" dirty="0"/>
              <a:t>Процес у вигляді безперервного потоку сприяє виявленню проблем.</a:t>
            </a:r>
          </a:p>
          <a:p>
            <a:r>
              <a:rPr lang="uk-UA" dirty="0"/>
              <a:t>Використовуй схему «витягування» виробництва, щоб уникнути перевиробництва. Організація роботи виробництва вимагає, щоб споживач отримав те, що йому потрібно, у потрібний час і в потрібній кількості.</a:t>
            </a:r>
          </a:p>
          <a:p>
            <a:r>
              <a:rPr lang="uk-UA" dirty="0"/>
              <a:t>Вирівнюй обсяги робіт. Для того, щоб створити правильне ощадливе виробництво і домогтися поліпшення якості обслуговування, потрібно вирівняти графік виробництва, не завжди категорично дотримуючись порядку надходження замовлень.</a:t>
            </a:r>
          </a:p>
        </p:txBody>
      </p:sp>
    </p:spTree>
    <p:extLst>
      <p:ext uri="{BB962C8B-B14F-4D97-AF65-F5344CB8AC3E}">
        <p14:creationId xmlns:p14="http://schemas.microsoft.com/office/powerpoint/2010/main" val="35398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0047589-471F-437E-ADE4-3FA54C95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Toyota Way 2001</a:t>
            </a:r>
            <a:endParaRPr lang="uk-UA" dirty="0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D4D43905-8CAE-42E2-8761-5AB9C6E5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600200"/>
            <a:ext cx="11449272" cy="4983162"/>
          </a:xfrm>
        </p:spPr>
        <p:txBody>
          <a:bodyPr>
            <a:normAutofit/>
          </a:bodyPr>
          <a:lstStyle/>
          <a:p>
            <a:r>
              <a:rPr lang="uk-UA" dirty="0"/>
              <a:t>Зупиняй виробництво, якщо того вимагає якість.</a:t>
            </a:r>
          </a:p>
          <a:p>
            <a:r>
              <a:rPr lang="uk-UA" dirty="0"/>
              <a:t>Стандартні завдання і делегування повноважень співробітникам — основа безперервного вдосконалення.</a:t>
            </a:r>
          </a:p>
          <a:p>
            <a:r>
              <a:rPr lang="uk-UA" dirty="0"/>
              <a:t>Використовуй візуальний контроль, щоб жодна проблема не залишилася непоміченою.</a:t>
            </a:r>
          </a:p>
          <a:p>
            <a:r>
              <a:rPr lang="uk-UA" dirty="0"/>
              <a:t>Використовуй тільки надійну, випробувану технологію.</a:t>
            </a:r>
          </a:p>
          <a:p>
            <a:r>
              <a:rPr lang="uk-UA" dirty="0"/>
              <a:t>Виховуй лідерів, які досконало знають свою справу, сповідують філософію компанії і можуть навчити цьому інших.</a:t>
            </a:r>
          </a:p>
        </p:txBody>
      </p:sp>
    </p:spTree>
    <p:extLst>
      <p:ext uri="{BB962C8B-B14F-4D97-AF65-F5344CB8AC3E}">
        <p14:creationId xmlns:p14="http://schemas.microsoft.com/office/powerpoint/2010/main" val="339128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онтинентальна Азія (16:9)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2274_TF02804867" id="{88524A19-BE8F-4C24-81D0-48BF2161A7E2}" vid="{FF473957-409F-46F6-92F2-DD45F096D5D7}"/>
    </a:ext>
  </a:extLst>
</a:theme>
</file>

<file path=ppt/theme/theme2.xml><?xml version="1.0" encoding="utf-8"?>
<a:theme xmlns:a="http://schemas.openxmlformats.org/drawingml/2006/main" name="Тема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Серія Карти світу, презентація на тему азіатського континенту (широкоформатна)</Template>
  <TotalTime>95</TotalTime>
  <Words>431</Words>
  <Application>Microsoft Office PowerPoint</Application>
  <PresentationFormat>Довільний</PresentationFormat>
  <Paragraphs>51</Paragraphs>
  <Slides>14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Континентальна Азія (16:9)</vt:lpstr>
      <vt:lpstr>TOYOTA</vt:lpstr>
      <vt:lpstr>Історія створення та розвитку компанії</vt:lpstr>
      <vt:lpstr>Новий логотип (1936)</vt:lpstr>
      <vt:lpstr>Історія створення та розвитку компанії</vt:lpstr>
      <vt:lpstr>Інновації </vt:lpstr>
      <vt:lpstr>інновації</vt:lpstr>
      <vt:lpstr>Toyota Production System</vt:lpstr>
      <vt:lpstr>Toyota Way 2001</vt:lpstr>
      <vt:lpstr>Toyota Way 2001</vt:lpstr>
      <vt:lpstr>Toyota Way 2001</vt:lpstr>
      <vt:lpstr>Показники діяльності</vt:lpstr>
      <vt:lpstr>Показники діяльності</vt:lpstr>
      <vt:lpstr>Показники діяльності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TOYOTA</dc:title>
  <dc:creator>maksy</dc:creator>
  <cp:lastModifiedBy>Maksym Shevchenko</cp:lastModifiedBy>
  <cp:revision>15</cp:revision>
  <dcterms:created xsi:type="dcterms:W3CDTF">2021-02-08T00:18:25Z</dcterms:created>
  <dcterms:modified xsi:type="dcterms:W3CDTF">2021-02-22T18:46:25Z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