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1" r:id="rId5"/>
    <p:sldId id="262" r:id="rId6"/>
    <p:sldId id="269" r:id="rId7"/>
    <p:sldId id="266" r:id="rId8"/>
    <p:sldId id="267" r:id="rId9"/>
    <p:sldId id="268"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 підпис">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DA16AA21-1863-4931-97CB-99D0A168701B}"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і підпис">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3772C379-9A7C-4C87-A116-CBE9F58B04C5}" type="datetimeFigureOut">
              <a:rPr lang="en-US" dirty="0"/>
              <a:t>4/12/2021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push dir="u"/>
  </p:transition>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hyperlink" Target="https://cloud.google.com/ai-platform" TargetMode="External"/><Relationship Id="rId2" Type="http://schemas.openxmlformats.org/officeDocument/2006/relationships/hyperlink" Target="https://github.com/Gurdel/University-projects-and-labs/tree/main/Parallel%20programming/presentation%20AI%20Pla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2A68FB-DA71-4216-835B-A013DC6F0766}"/>
              </a:ext>
            </a:extLst>
          </p:cNvPr>
          <p:cNvSpPr>
            <a:spLocks noGrp="1"/>
          </p:cNvSpPr>
          <p:nvPr>
            <p:ph type="ctrTitle"/>
          </p:nvPr>
        </p:nvSpPr>
        <p:spPr/>
        <p:txBody>
          <a:bodyPr/>
          <a:lstStyle/>
          <a:p>
            <a:r>
              <a:rPr lang="en-US" dirty="0"/>
              <a:t>AI Platform</a:t>
            </a:r>
            <a:endParaRPr lang="uk-UA" dirty="0"/>
          </a:p>
        </p:txBody>
      </p:sp>
      <p:sp>
        <p:nvSpPr>
          <p:cNvPr id="3" name="Підзаголовок 2">
            <a:extLst>
              <a:ext uri="{FF2B5EF4-FFF2-40B4-BE49-F238E27FC236}">
                <a16:creationId xmlns:a16="http://schemas.microsoft.com/office/drawing/2014/main" id="{8282B6E9-9A89-495E-BB50-3CDAEB7D35BC}"/>
              </a:ext>
            </a:extLst>
          </p:cNvPr>
          <p:cNvSpPr>
            <a:spLocks noGrp="1"/>
          </p:cNvSpPr>
          <p:nvPr>
            <p:ph type="subTitle" idx="1"/>
          </p:nvPr>
        </p:nvSpPr>
        <p:spPr>
          <a:xfrm>
            <a:off x="1069847" y="4389120"/>
            <a:ext cx="8555415" cy="1069848"/>
          </a:xfrm>
        </p:spPr>
        <p:txBody>
          <a:bodyPr/>
          <a:lstStyle/>
          <a:p>
            <a:pPr algn="r"/>
            <a:r>
              <a:rPr lang="en-US" dirty="0"/>
              <a:t>Fully managed, end-to-end platform		 </a:t>
            </a:r>
          </a:p>
          <a:p>
            <a:pPr algn="r"/>
            <a:r>
              <a:rPr lang="en-US" dirty="0"/>
              <a:t>for data science and machine learning</a:t>
            </a:r>
            <a:endParaRPr lang="uk-UA" dirty="0"/>
          </a:p>
        </p:txBody>
      </p:sp>
    </p:spTree>
    <p:extLst>
      <p:ext uri="{BB962C8B-B14F-4D97-AF65-F5344CB8AC3E}">
        <p14:creationId xmlns:p14="http://schemas.microsoft.com/office/powerpoint/2010/main" val="13816496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78B9A-413C-44A9-94B3-6288FC8371C4}"/>
              </a:ext>
            </a:extLst>
          </p:cNvPr>
          <p:cNvSpPr>
            <a:spLocks noGrp="1"/>
          </p:cNvSpPr>
          <p:nvPr>
            <p:ph type="ctrTitle"/>
          </p:nvPr>
        </p:nvSpPr>
        <p:spPr/>
        <p:txBody>
          <a:bodyPr/>
          <a:lstStyle/>
          <a:p>
            <a:r>
              <a:rPr lang="en-US" dirty="0"/>
              <a:t>Simple project</a:t>
            </a:r>
            <a:endParaRPr lang="uk-UA" dirty="0"/>
          </a:p>
        </p:txBody>
      </p:sp>
      <p:sp>
        <p:nvSpPr>
          <p:cNvPr id="3" name="Підзаголовок 2">
            <a:extLst>
              <a:ext uri="{FF2B5EF4-FFF2-40B4-BE49-F238E27FC236}">
                <a16:creationId xmlns:a16="http://schemas.microsoft.com/office/drawing/2014/main" id="{10D99AE7-E83A-4997-ADAF-9086366E5071}"/>
              </a:ext>
            </a:extLst>
          </p:cNvPr>
          <p:cNvSpPr>
            <a:spLocks noGrp="1"/>
          </p:cNvSpPr>
          <p:nvPr>
            <p:ph type="subTitle" idx="1"/>
          </p:nvPr>
        </p:nvSpPr>
        <p:spPr/>
        <p:txBody>
          <a:bodyPr/>
          <a:lstStyle/>
          <a:p>
            <a:pPr algn="r"/>
            <a:r>
              <a:rPr lang="en-US" dirty="0"/>
              <a:t>classification using </a:t>
            </a:r>
            <a:r>
              <a:rPr lang="en-US" dirty="0" err="1"/>
              <a:t>builted</a:t>
            </a:r>
            <a:r>
              <a:rPr lang="en-US" dirty="0"/>
              <a:t>-in algorithm</a:t>
            </a:r>
            <a:endParaRPr lang="uk-UA" dirty="0"/>
          </a:p>
        </p:txBody>
      </p:sp>
    </p:spTree>
    <p:extLst>
      <p:ext uri="{BB962C8B-B14F-4D97-AF65-F5344CB8AC3E}">
        <p14:creationId xmlns:p14="http://schemas.microsoft.com/office/powerpoint/2010/main" val="1084717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8">
            <a:extLst>
              <a:ext uri="{FF2B5EF4-FFF2-40B4-BE49-F238E27FC236}">
                <a16:creationId xmlns:a16="http://schemas.microsoft.com/office/drawing/2014/main" id="{1EA49510-932D-40AB-822C-8325EB193FAF}"/>
              </a:ext>
            </a:extLst>
          </p:cNvPr>
          <p:cNvSpPr>
            <a:spLocks noGrp="1"/>
          </p:cNvSpPr>
          <p:nvPr>
            <p:ph type="title"/>
          </p:nvPr>
        </p:nvSpPr>
        <p:spPr/>
        <p:txBody>
          <a:bodyPr/>
          <a:lstStyle/>
          <a:p>
            <a:r>
              <a:rPr lang="en-US" dirty="0"/>
              <a:t>Create new project and enable </a:t>
            </a:r>
            <a:r>
              <a:rPr lang="en-US" dirty="0" err="1"/>
              <a:t>api</a:t>
            </a:r>
            <a:endParaRPr lang="uk-UA" dirty="0"/>
          </a:p>
        </p:txBody>
      </p:sp>
      <p:pic>
        <p:nvPicPr>
          <p:cNvPr id="14" name="Місце для вмісту 13">
            <a:extLst>
              <a:ext uri="{FF2B5EF4-FFF2-40B4-BE49-F238E27FC236}">
                <a16:creationId xmlns:a16="http://schemas.microsoft.com/office/drawing/2014/main" id="{A41F92B3-21BA-4BDA-B95E-52FF85059F25}"/>
              </a:ext>
            </a:extLst>
          </p:cNvPr>
          <p:cNvPicPr>
            <a:picLocks noGrp="1" noChangeAspect="1"/>
          </p:cNvPicPr>
          <p:nvPr>
            <p:ph idx="1"/>
          </p:nvPr>
        </p:nvPicPr>
        <p:blipFill>
          <a:blip r:embed="rId2"/>
          <a:stretch>
            <a:fillRect/>
          </a:stretch>
        </p:blipFill>
        <p:spPr>
          <a:xfrm>
            <a:off x="241207" y="2738375"/>
            <a:ext cx="5448300" cy="4051300"/>
          </a:xfrm>
        </p:spPr>
      </p:pic>
      <p:pic>
        <p:nvPicPr>
          <p:cNvPr id="12" name="Рисунок 11">
            <a:extLst>
              <a:ext uri="{FF2B5EF4-FFF2-40B4-BE49-F238E27FC236}">
                <a16:creationId xmlns:a16="http://schemas.microsoft.com/office/drawing/2014/main" id="{C64F4639-419E-4148-9A1C-A185D99EAF14}"/>
              </a:ext>
            </a:extLst>
          </p:cNvPr>
          <p:cNvPicPr>
            <a:picLocks noChangeAspect="1"/>
          </p:cNvPicPr>
          <p:nvPr/>
        </p:nvPicPr>
        <p:blipFill>
          <a:blip r:embed="rId3"/>
          <a:stretch>
            <a:fillRect/>
          </a:stretch>
        </p:blipFill>
        <p:spPr>
          <a:xfrm>
            <a:off x="241207" y="2180694"/>
            <a:ext cx="1781424" cy="514422"/>
          </a:xfrm>
          <a:prstGeom prst="rect">
            <a:avLst/>
          </a:prstGeom>
        </p:spPr>
      </p:pic>
      <p:pic>
        <p:nvPicPr>
          <p:cNvPr id="16" name="Рисунок 15">
            <a:extLst>
              <a:ext uri="{FF2B5EF4-FFF2-40B4-BE49-F238E27FC236}">
                <a16:creationId xmlns:a16="http://schemas.microsoft.com/office/drawing/2014/main" id="{77E719FF-6583-4013-8DB5-85A043153057}"/>
              </a:ext>
            </a:extLst>
          </p:cNvPr>
          <p:cNvPicPr>
            <a:picLocks noChangeAspect="1"/>
          </p:cNvPicPr>
          <p:nvPr/>
        </p:nvPicPr>
        <p:blipFill>
          <a:blip r:embed="rId4"/>
          <a:stretch>
            <a:fillRect/>
          </a:stretch>
        </p:blipFill>
        <p:spPr>
          <a:xfrm>
            <a:off x="4018409" y="2325871"/>
            <a:ext cx="8173591" cy="800212"/>
          </a:xfrm>
          <a:prstGeom prst="rect">
            <a:avLst/>
          </a:prstGeom>
        </p:spPr>
      </p:pic>
      <p:pic>
        <p:nvPicPr>
          <p:cNvPr id="18" name="Рисунок 17">
            <a:extLst>
              <a:ext uri="{FF2B5EF4-FFF2-40B4-BE49-F238E27FC236}">
                <a16:creationId xmlns:a16="http://schemas.microsoft.com/office/drawing/2014/main" id="{D30CD141-59E4-4314-A0A5-12F9D923AC71}"/>
              </a:ext>
            </a:extLst>
          </p:cNvPr>
          <p:cNvPicPr>
            <a:picLocks noChangeAspect="1"/>
          </p:cNvPicPr>
          <p:nvPr/>
        </p:nvPicPr>
        <p:blipFill>
          <a:blip r:embed="rId5"/>
          <a:stretch>
            <a:fillRect/>
          </a:stretch>
        </p:blipFill>
        <p:spPr>
          <a:xfrm>
            <a:off x="5582228" y="3357978"/>
            <a:ext cx="6458851" cy="2295845"/>
          </a:xfrm>
          <a:prstGeom prst="rect">
            <a:avLst/>
          </a:prstGeom>
        </p:spPr>
      </p:pic>
    </p:spTree>
    <p:extLst>
      <p:ext uri="{BB962C8B-B14F-4D97-AF65-F5344CB8AC3E}">
        <p14:creationId xmlns:p14="http://schemas.microsoft.com/office/powerpoint/2010/main" val="1343623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DFB7A8-A523-4FA5-A87B-1D2632E2C2CD}"/>
              </a:ext>
            </a:extLst>
          </p:cNvPr>
          <p:cNvSpPr>
            <a:spLocks noGrp="1"/>
          </p:cNvSpPr>
          <p:nvPr>
            <p:ph type="title"/>
          </p:nvPr>
        </p:nvSpPr>
        <p:spPr/>
        <p:txBody>
          <a:bodyPr/>
          <a:lstStyle/>
          <a:p>
            <a:r>
              <a:rPr lang="en-US" dirty="0"/>
              <a:t>Create service account</a:t>
            </a:r>
            <a:endParaRPr lang="uk-UA" dirty="0"/>
          </a:p>
        </p:txBody>
      </p:sp>
      <p:sp>
        <p:nvSpPr>
          <p:cNvPr id="3" name="Місце для вмісту 2">
            <a:extLst>
              <a:ext uri="{FF2B5EF4-FFF2-40B4-BE49-F238E27FC236}">
                <a16:creationId xmlns:a16="http://schemas.microsoft.com/office/drawing/2014/main" id="{C4BE8AB1-5019-4261-B7F3-73AAB4A42B5B}"/>
              </a:ext>
            </a:extLst>
          </p:cNvPr>
          <p:cNvSpPr>
            <a:spLocks noGrp="1"/>
          </p:cNvSpPr>
          <p:nvPr>
            <p:ph idx="1"/>
          </p:nvPr>
        </p:nvSpPr>
        <p:spPr>
          <a:xfrm>
            <a:off x="1066800" y="1562115"/>
            <a:ext cx="10058400" cy="4050792"/>
          </a:xfrm>
        </p:spPr>
        <p:txBody>
          <a:bodyPr/>
          <a:lstStyle/>
          <a:p>
            <a:r>
              <a:rPr lang="en-US" dirty="0"/>
              <a:t>Select ML Engine Admin and Storage Object Admin roles </a:t>
            </a:r>
            <a:endParaRPr lang="uk-UA" dirty="0"/>
          </a:p>
        </p:txBody>
      </p:sp>
      <p:pic>
        <p:nvPicPr>
          <p:cNvPr id="5" name="Рисунок 4">
            <a:extLst>
              <a:ext uri="{FF2B5EF4-FFF2-40B4-BE49-F238E27FC236}">
                <a16:creationId xmlns:a16="http://schemas.microsoft.com/office/drawing/2014/main" id="{727B8FCC-07DA-4831-90BE-05E7B3ED4578}"/>
              </a:ext>
            </a:extLst>
          </p:cNvPr>
          <p:cNvPicPr>
            <a:picLocks noChangeAspect="1"/>
          </p:cNvPicPr>
          <p:nvPr/>
        </p:nvPicPr>
        <p:blipFill>
          <a:blip r:embed="rId2"/>
          <a:stretch>
            <a:fillRect/>
          </a:stretch>
        </p:blipFill>
        <p:spPr>
          <a:xfrm>
            <a:off x="1200365" y="2093976"/>
            <a:ext cx="6629740" cy="4452190"/>
          </a:xfrm>
          <a:prstGeom prst="rect">
            <a:avLst/>
          </a:prstGeom>
        </p:spPr>
      </p:pic>
      <p:pic>
        <p:nvPicPr>
          <p:cNvPr id="7" name="Рисунок 6">
            <a:extLst>
              <a:ext uri="{FF2B5EF4-FFF2-40B4-BE49-F238E27FC236}">
                <a16:creationId xmlns:a16="http://schemas.microsoft.com/office/drawing/2014/main" id="{8445858B-D430-40AC-8B0A-10266A853956}"/>
              </a:ext>
            </a:extLst>
          </p:cNvPr>
          <p:cNvPicPr>
            <a:picLocks noChangeAspect="1"/>
          </p:cNvPicPr>
          <p:nvPr/>
        </p:nvPicPr>
        <p:blipFill>
          <a:blip r:embed="rId3"/>
          <a:stretch>
            <a:fillRect/>
          </a:stretch>
        </p:blipFill>
        <p:spPr>
          <a:xfrm>
            <a:off x="7560816" y="5220682"/>
            <a:ext cx="2505425" cy="1152686"/>
          </a:xfrm>
          <a:prstGeom prst="rect">
            <a:avLst/>
          </a:prstGeom>
        </p:spPr>
      </p:pic>
    </p:spTree>
    <p:extLst>
      <p:ext uri="{BB962C8B-B14F-4D97-AF65-F5344CB8AC3E}">
        <p14:creationId xmlns:p14="http://schemas.microsoft.com/office/powerpoint/2010/main" val="26707899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73187-B352-43EC-A381-668B7A10B948}"/>
              </a:ext>
            </a:extLst>
          </p:cNvPr>
          <p:cNvSpPr>
            <a:spLocks noGrp="1"/>
          </p:cNvSpPr>
          <p:nvPr>
            <p:ph type="title"/>
          </p:nvPr>
        </p:nvSpPr>
        <p:spPr/>
        <p:txBody>
          <a:bodyPr/>
          <a:lstStyle/>
          <a:p>
            <a:r>
              <a:rPr lang="en-US" dirty="0"/>
              <a:t>Create bucket</a:t>
            </a:r>
            <a:endParaRPr lang="uk-UA" dirty="0"/>
          </a:p>
        </p:txBody>
      </p:sp>
      <p:sp>
        <p:nvSpPr>
          <p:cNvPr id="7" name="Місце для вмісту 6">
            <a:extLst>
              <a:ext uri="{FF2B5EF4-FFF2-40B4-BE49-F238E27FC236}">
                <a16:creationId xmlns:a16="http://schemas.microsoft.com/office/drawing/2014/main" id="{E0E4765C-F213-425C-BB58-597AF67D05B9}"/>
              </a:ext>
            </a:extLst>
          </p:cNvPr>
          <p:cNvSpPr>
            <a:spLocks noGrp="1"/>
          </p:cNvSpPr>
          <p:nvPr>
            <p:ph idx="1"/>
          </p:nvPr>
        </p:nvSpPr>
        <p:spPr>
          <a:xfrm>
            <a:off x="1066800" y="1677525"/>
            <a:ext cx="10058400" cy="4050792"/>
          </a:xfrm>
        </p:spPr>
        <p:txBody>
          <a:bodyPr/>
          <a:lstStyle/>
          <a:p>
            <a:r>
              <a:rPr lang="en-US" dirty="0"/>
              <a:t>And load train and test data there</a:t>
            </a:r>
            <a:endParaRPr lang="uk-UA" dirty="0"/>
          </a:p>
        </p:txBody>
      </p:sp>
      <p:pic>
        <p:nvPicPr>
          <p:cNvPr id="9" name="Рисунок 8">
            <a:extLst>
              <a:ext uri="{FF2B5EF4-FFF2-40B4-BE49-F238E27FC236}">
                <a16:creationId xmlns:a16="http://schemas.microsoft.com/office/drawing/2014/main" id="{ABB1E594-C318-4AAF-934F-2040C21EF833}"/>
              </a:ext>
            </a:extLst>
          </p:cNvPr>
          <p:cNvPicPr>
            <a:picLocks noChangeAspect="1"/>
          </p:cNvPicPr>
          <p:nvPr/>
        </p:nvPicPr>
        <p:blipFill>
          <a:blip r:embed="rId2"/>
          <a:stretch>
            <a:fillRect/>
          </a:stretch>
        </p:blipFill>
        <p:spPr>
          <a:xfrm>
            <a:off x="1499546" y="2701302"/>
            <a:ext cx="9192908" cy="2419688"/>
          </a:xfrm>
          <a:prstGeom prst="rect">
            <a:avLst/>
          </a:prstGeom>
        </p:spPr>
      </p:pic>
    </p:spTree>
    <p:extLst>
      <p:ext uri="{BB962C8B-B14F-4D97-AF65-F5344CB8AC3E}">
        <p14:creationId xmlns:p14="http://schemas.microsoft.com/office/powerpoint/2010/main" val="408470728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EDB6E3-94CC-4C40-A3DE-7971FBF49063}"/>
              </a:ext>
            </a:extLst>
          </p:cNvPr>
          <p:cNvSpPr>
            <a:spLocks noGrp="1"/>
          </p:cNvSpPr>
          <p:nvPr>
            <p:ph type="title"/>
          </p:nvPr>
        </p:nvSpPr>
        <p:spPr>
          <a:xfrm>
            <a:off x="825623" y="484632"/>
            <a:ext cx="10768614" cy="1609344"/>
          </a:xfrm>
        </p:spPr>
        <p:txBody>
          <a:bodyPr/>
          <a:lstStyle/>
          <a:p>
            <a:r>
              <a:rPr lang="en-US" dirty="0"/>
              <a:t>Create new job with built-in algorithm</a:t>
            </a:r>
            <a:endParaRPr lang="uk-UA" dirty="0"/>
          </a:p>
        </p:txBody>
      </p:sp>
      <p:pic>
        <p:nvPicPr>
          <p:cNvPr id="5" name="Місце для вмісту 4">
            <a:extLst>
              <a:ext uri="{FF2B5EF4-FFF2-40B4-BE49-F238E27FC236}">
                <a16:creationId xmlns:a16="http://schemas.microsoft.com/office/drawing/2014/main" id="{F5E56C17-7C23-4C5D-A5E8-B77262632867}"/>
              </a:ext>
            </a:extLst>
          </p:cNvPr>
          <p:cNvPicPr>
            <a:picLocks noGrp="1" noChangeAspect="1"/>
          </p:cNvPicPr>
          <p:nvPr>
            <p:ph idx="1"/>
          </p:nvPr>
        </p:nvPicPr>
        <p:blipFill>
          <a:blip r:embed="rId2"/>
          <a:stretch>
            <a:fillRect/>
          </a:stretch>
        </p:blipFill>
        <p:spPr>
          <a:xfrm>
            <a:off x="597763" y="1774379"/>
            <a:ext cx="8421791" cy="2672178"/>
          </a:xfrm>
        </p:spPr>
      </p:pic>
      <p:pic>
        <p:nvPicPr>
          <p:cNvPr id="7" name="Рисунок 6">
            <a:extLst>
              <a:ext uri="{FF2B5EF4-FFF2-40B4-BE49-F238E27FC236}">
                <a16:creationId xmlns:a16="http://schemas.microsoft.com/office/drawing/2014/main" id="{C83E6EF1-DAA4-4EBA-9ABC-1B87DF85F13E}"/>
              </a:ext>
            </a:extLst>
          </p:cNvPr>
          <p:cNvPicPr>
            <a:picLocks noChangeAspect="1"/>
          </p:cNvPicPr>
          <p:nvPr/>
        </p:nvPicPr>
        <p:blipFill>
          <a:blip r:embed="rId3"/>
          <a:stretch>
            <a:fillRect/>
          </a:stretch>
        </p:blipFill>
        <p:spPr>
          <a:xfrm>
            <a:off x="8202631" y="2524497"/>
            <a:ext cx="2912211" cy="3844119"/>
          </a:xfrm>
          <a:prstGeom prst="rect">
            <a:avLst/>
          </a:prstGeom>
        </p:spPr>
      </p:pic>
    </p:spTree>
    <p:extLst>
      <p:ext uri="{BB962C8B-B14F-4D97-AF65-F5344CB8AC3E}">
        <p14:creationId xmlns:p14="http://schemas.microsoft.com/office/powerpoint/2010/main" val="21057545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7ADD88-CC18-49DD-8961-27C4FDB0188C}"/>
              </a:ext>
            </a:extLst>
          </p:cNvPr>
          <p:cNvSpPr>
            <a:spLocks noGrp="1"/>
          </p:cNvSpPr>
          <p:nvPr>
            <p:ph type="title"/>
          </p:nvPr>
        </p:nvSpPr>
        <p:spPr/>
        <p:txBody>
          <a:bodyPr/>
          <a:lstStyle/>
          <a:p>
            <a:r>
              <a:rPr lang="en-US" dirty="0"/>
              <a:t>Chose train and test data</a:t>
            </a:r>
            <a:endParaRPr lang="uk-UA" dirty="0"/>
          </a:p>
        </p:txBody>
      </p:sp>
      <p:sp>
        <p:nvSpPr>
          <p:cNvPr id="3" name="Місце для вмісту 2">
            <a:extLst>
              <a:ext uri="{FF2B5EF4-FFF2-40B4-BE49-F238E27FC236}">
                <a16:creationId xmlns:a16="http://schemas.microsoft.com/office/drawing/2014/main" id="{903DA05F-9CEE-429E-BC7C-DF5CD4052126}"/>
              </a:ext>
            </a:extLst>
          </p:cNvPr>
          <p:cNvSpPr>
            <a:spLocks noGrp="1"/>
          </p:cNvSpPr>
          <p:nvPr>
            <p:ph idx="1"/>
          </p:nvPr>
        </p:nvSpPr>
        <p:spPr/>
        <p:txBody>
          <a:bodyPr/>
          <a:lstStyle/>
          <a:p>
            <a:endParaRPr lang="uk-UA" dirty="0"/>
          </a:p>
        </p:txBody>
      </p:sp>
      <p:pic>
        <p:nvPicPr>
          <p:cNvPr id="5" name="Рисунок 4">
            <a:extLst>
              <a:ext uri="{FF2B5EF4-FFF2-40B4-BE49-F238E27FC236}">
                <a16:creationId xmlns:a16="http://schemas.microsoft.com/office/drawing/2014/main" id="{7462D5E2-9027-462F-BDDF-C325374E51BD}"/>
              </a:ext>
            </a:extLst>
          </p:cNvPr>
          <p:cNvPicPr>
            <a:picLocks noChangeAspect="1"/>
          </p:cNvPicPr>
          <p:nvPr/>
        </p:nvPicPr>
        <p:blipFill>
          <a:blip r:embed="rId2"/>
          <a:stretch>
            <a:fillRect/>
          </a:stretch>
        </p:blipFill>
        <p:spPr>
          <a:xfrm>
            <a:off x="741675" y="1712537"/>
            <a:ext cx="5353949" cy="4459663"/>
          </a:xfrm>
          <a:prstGeom prst="rect">
            <a:avLst/>
          </a:prstGeom>
        </p:spPr>
      </p:pic>
      <p:pic>
        <p:nvPicPr>
          <p:cNvPr id="7" name="Рисунок 6">
            <a:extLst>
              <a:ext uri="{FF2B5EF4-FFF2-40B4-BE49-F238E27FC236}">
                <a16:creationId xmlns:a16="http://schemas.microsoft.com/office/drawing/2014/main" id="{90747510-60D3-4FC1-9568-D4B891A89DD4}"/>
              </a:ext>
            </a:extLst>
          </p:cNvPr>
          <p:cNvPicPr>
            <a:picLocks noChangeAspect="1"/>
          </p:cNvPicPr>
          <p:nvPr/>
        </p:nvPicPr>
        <p:blipFill>
          <a:blip r:embed="rId3"/>
          <a:stretch>
            <a:fillRect/>
          </a:stretch>
        </p:blipFill>
        <p:spPr>
          <a:xfrm>
            <a:off x="5677699" y="2808083"/>
            <a:ext cx="5963938" cy="2110146"/>
          </a:xfrm>
          <a:prstGeom prst="rect">
            <a:avLst/>
          </a:prstGeom>
        </p:spPr>
      </p:pic>
    </p:spTree>
    <p:extLst>
      <p:ext uri="{BB962C8B-B14F-4D97-AF65-F5344CB8AC3E}">
        <p14:creationId xmlns:p14="http://schemas.microsoft.com/office/powerpoint/2010/main" val="1899670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96A0BA-CB8C-49B2-A372-B959F70E2F9F}"/>
              </a:ext>
            </a:extLst>
          </p:cNvPr>
          <p:cNvSpPr>
            <a:spLocks noGrp="1"/>
          </p:cNvSpPr>
          <p:nvPr>
            <p:ph type="title"/>
          </p:nvPr>
        </p:nvSpPr>
        <p:spPr/>
        <p:txBody>
          <a:bodyPr/>
          <a:lstStyle/>
          <a:p>
            <a:r>
              <a:rPr lang="en-US" dirty="0"/>
              <a:t>Configure other arguments</a:t>
            </a:r>
            <a:endParaRPr lang="uk-UA" dirty="0"/>
          </a:p>
        </p:txBody>
      </p:sp>
      <p:sp>
        <p:nvSpPr>
          <p:cNvPr id="3" name="Місце для вмісту 2">
            <a:extLst>
              <a:ext uri="{FF2B5EF4-FFF2-40B4-BE49-F238E27FC236}">
                <a16:creationId xmlns:a16="http://schemas.microsoft.com/office/drawing/2014/main" id="{605F56AC-D5AA-489D-AA83-127FDFE82894}"/>
              </a:ext>
            </a:extLst>
          </p:cNvPr>
          <p:cNvSpPr>
            <a:spLocks noGrp="1"/>
          </p:cNvSpPr>
          <p:nvPr>
            <p:ph idx="1"/>
          </p:nvPr>
        </p:nvSpPr>
        <p:spPr/>
        <p:txBody>
          <a:bodyPr/>
          <a:lstStyle/>
          <a:p>
            <a:endParaRPr lang="uk-UA"/>
          </a:p>
        </p:txBody>
      </p:sp>
      <p:pic>
        <p:nvPicPr>
          <p:cNvPr id="5" name="Рисунок 4">
            <a:extLst>
              <a:ext uri="{FF2B5EF4-FFF2-40B4-BE49-F238E27FC236}">
                <a16:creationId xmlns:a16="http://schemas.microsoft.com/office/drawing/2014/main" id="{D4836207-E420-4C45-B1B1-4E0070B413BF}"/>
              </a:ext>
            </a:extLst>
          </p:cNvPr>
          <p:cNvPicPr>
            <a:picLocks noChangeAspect="1"/>
          </p:cNvPicPr>
          <p:nvPr/>
        </p:nvPicPr>
        <p:blipFill>
          <a:blip r:embed="rId2"/>
          <a:stretch>
            <a:fillRect/>
          </a:stretch>
        </p:blipFill>
        <p:spPr>
          <a:xfrm>
            <a:off x="361006" y="1601468"/>
            <a:ext cx="6358177" cy="4148980"/>
          </a:xfrm>
          <a:prstGeom prst="rect">
            <a:avLst/>
          </a:prstGeom>
        </p:spPr>
      </p:pic>
      <p:pic>
        <p:nvPicPr>
          <p:cNvPr id="7" name="Рисунок 6">
            <a:extLst>
              <a:ext uri="{FF2B5EF4-FFF2-40B4-BE49-F238E27FC236}">
                <a16:creationId xmlns:a16="http://schemas.microsoft.com/office/drawing/2014/main" id="{C0E59D2B-79F9-4450-8A1B-19FFCB040E4F}"/>
              </a:ext>
            </a:extLst>
          </p:cNvPr>
          <p:cNvPicPr>
            <a:picLocks noChangeAspect="1"/>
          </p:cNvPicPr>
          <p:nvPr/>
        </p:nvPicPr>
        <p:blipFill>
          <a:blip r:embed="rId3"/>
          <a:stretch>
            <a:fillRect/>
          </a:stretch>
        </p:blipFill>
        <p:spPr>
          <a:xfrm>
            <a:off x="5264615" y="2421522"/>
            <a:ext cx="6820852" cy="3943900"/>
          </a:xfrm>
          <a:prstGeom prst="rect">
            <a:avLst/>
          </a:prstGeom>
        </p:spPr>
      </p:pic>
    </p:spTree>
    <p:extLst>
      <p:ext uri="{BB962C8B-B14F-4D97-AF65-F5344CB8AC3E}">
        <p14:creationId xmlns:p14="http://schemas.microsoft.com/office/powerpoint/2010/main" val="402032159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62716F-7E81-44A1-8E9A-84D84C0E931B}"/>
              </a:ext>
            </a:extLst>
          </p:cNvPr>
          <p:cNvSpPr>
            <a:spLocks noGrp="1"/>
          </p:cNvSpPr>
          <p:nvPr>
            <p:ph type="title"/>
          </p:nvPr>
        </p:nvSpPr>
        <p:spPr/>
        <p:txBody>
          <a:bodyPr/>
          <a:lstStyle/>
          <a:p>
            <a:r>
              <a:rPr lang="en-US" dirty="0"/>
              <a:t>After successful training </a:t>
            </a:r>
            <a:endParaRPr lang="uk-UA" dirty="0"/>
          </a:p>
        </p:txBody>
      </p:sp>
      <p:sp>
        <p:nvSpPr>
          <p:cNvPr id="3" name="Місце для вмісту 2">
            <a:extLst>
              <a:ext uri="{FF2B5EF4-FFF2-40B4-BE49-F238E27FC236}">
                <a16:creationId xmlns:a16="http://schemas.microsoft.com/office/drawing/2014/main" id="{ED24AD31-8439-45FB-8A46-7C8FD909BB63}"/>
              </a:ext>
            </a:extLst>
          </p:cNvPr>
          <p:cNvSpPr>
            <a:spLocks noGrp="1"/>
          </p:cNvSpPr>
          <p:nvPr>
            <p:ph idx="1"/>
          </p:nvPr>
        </p:nvSpPr>
        <p:spPr>
          <a:xfrm>
            <a:off x="1063752" y="1739668"/>
            <a:ext cx="10058400" cy="4050792"/>
          </a:xfrm>
        </p:spPr>
        <p:txBody>
          <a:bodyPr/>
          <a:lstStyle/>
          <a:p>
            <a:r>
              <a:rPr lang="en-US" dirty="0"/>
              <a:t>Click on job name</a:t>
            </a:r>
          </a:p>
          <a:p>
            <a:pPr marL="0" indent="0">
              <a:buNone/>
            </a:pPr>
            <a:endParaRPr lang="en-US" dirty="0"/>
          </a:p>
          <a:p>
            <a:r>
              <a:rPr lang="en-US" dirty="0"/>
              <a:t>                                                                                  and deploy model</a:t>
            </a:r>
            <a:endParaRPr lang="uk-UA" dirty="0"/>
          </a:p>
        </p:txBody>
      </p:sp>
      <p:pic>
        <p:nvPicPr>
          <p:cNvPr id="5" name="Рисунок 4">
            <a:extLst>
              <a:ext uri="{FF2B5EF4-FFF2-40B4-BE49-F238E27FC236}">
                <a16:creationId xmlns:a16="http://schemas.microsoft.com/office/drawing/2014/main" id="{65FE0529-E177-4811-AAC1-CFD66C363C53}"/>
              </a:ext>
            </a:extLst>
          </p:cNvPr>
          <p:cNvPicPr>
            <a:picLocks noChangeAspect="1"/>
          </p:cNvPicPr>
          <p:nvPr/>
        </p:nvPicPr>
        <p:blipFill>
          <a:blip r:embed="rId2"/>
          <a:stretch>
            <a:fillRect/>
          </a:stretch>
        </p:blipFill>
        <p:spPr>
          <a:xfrm>
            <a:off x="1057656" y="2097956"/>
            <a:ext cx="5087060" cy="3334215"/>
          </a:xfrm>
          <a:prstGeom prst="rect">
            <a:avLst/>
          </a:prstGeom>
        </p:spPr>
      </p:pic>
      <p:pic>
        <p:nvPicPr>
          <p:cNvPr id="7" name="Рисунок 6">
            <a:extLst>
              <a:ext uri="{FF2B5EF4-FFF2-40B4-BE49-F238E27FC236}">
                <a16:creationId xmlns:a16="http://schemas.microsoft.com/office/drawing/2014/main" id="{D01834AD-C112-43F8-9405-6925EE90FAC3}"/>
              </a:ext>
            </a:extLst>
          </p:cNvPr>
          <p:cNvPicPr>
            <a:picLocks noChangeAspect="1"/>
          </p:cNvPicPr>
          <p:nvPr/>
        </p:nvPicPr>
        <p:blipFill>
          <a:blip r:embed="rId3"/>
          <a:stretch>
            <a:fillRect/>
          </a:stretch>
        </p:blipFill>
        <p:spPr>
          <a:xfrm>
            <a:off x="6092952" y="3091559"/>
            <a:ext cx="5294051" cy="2987844"/>
          </a:xfrm>
          <a:prstGeom prst="rect">
            <a:avLst/>
          </a:prstGeom>
        </p:spPr>
      </p:pic>
    </p:spTree>
    <p:extLst>
      <p:ext uri="{BB962C8B-B14F-4D97-AF65-F5344CB8AC3E}">
        <p14:creationId xmlns:p14="http://schemas.microsoft.com/office/powerpoint/2010/main" val="34489215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0883D-4672-484E-8A4E-CCF25EC45033}"/>
              </a:ext>
            </a:extLst>
          </p:cNvPr>
          <p:cNvSpPr>
            <a:spLocks noGrp="1"/>
          </p:cNvSpPr>
          <p:nvPr>
            <p:ph type="title"/>
          </p:nvPr>
        </p:nvSpPr>
        <p:spPr>
          <a:xfrm>
            <a:off x="1066799" y="-185044"/>
            <a:ext cx="10058400" cy="1609344"/>
          </a:xfrm>
        </p:spPr>
        <p:txBody>
          <a:bodyPr/>
          <a:lstStyle/>
          <a:p>
            <a:r>
              <a:rPr lang="en-US" dirty="0"/>
              <a:t>Deploy model and crate version</a:t>
            </a:r>
            <a:endParaRPr lang="uk-UA" dirty="0"/>
          </a:p>
        </p:txBody>
      </p:sp>
      <p:sp>
        <p:nvSpPr>
          <p:cNvPr id="3" name="Місце для вмісту 2">
            <a:extLst>
              <a:ext uri="{FF2B5EF4-FFF2-40B4-BE49-F238E27FC236}">
                <a16:creationId xmlns:a16="http://schemas.microsoft.com/office/drawing/2014/main" id="{2329338B-A313-4C82-A79A-9AE412BE9CDA}"/>
              </a:ext>
            </a:extLst>
          </p:cNvPr>
          <p:cNvSpPr>
            <a:spLocks noGrp="1"/>
          </p:cNvSpPr>
          <p:nvPr>
            <p:ph idx="1"/>
          </p:nvPr>
        </p:nvSpPr>
        <p:spPr/>
        <p:txBody>
          <a:bodyPr/>
          <a:lstStyle/>
          <a:p>
            <a:endParaRPr lang="uk-UA" dirty="0"/>
          </a:p>
        </p:txBody>
      </p:sp>
      <p:pic>
        <p:nvPicPr>
          <p:cNvPr id="5" name="Рисунок 4">
            <a:extLst>
              <a:ext uri="{FF2B5EF4-FFF2-40B4-BE49-F238E27FC236}">
                <a16:creationId xmlns:a16="http://schemas.microsoft.com/office/drawing/2014/main" id="{89F3C026-5BFE-4850-9D9A-2E17FCCB6475}"/>
              </a:ext>
            </a:extLst>
          </p:cNvPr>
          <p:cNvPicPr>
            <a:picLocks noChangeAspect="1"/>
          </p:cNvPicPr>
          <p:nvPr/>
        </p:nvPicPr>
        <p:blipFill>
          <a:blip r:embed="rId2"/>
          <a:stretch>
            <a:fillRect/>
          </a:stretch>
        </p:blipFill>
        <p:spPr>
          <a:xfrm>
            <a:off x="458954" y="945435"/>
            <a:ext cx="4314272" cy="5688730"/>
          </a:xfrm>
          <a:prstGeom prst="rect">
            <a:avLst/>
          </a:prstGeom>
        </p:spPr>
      </p:pic>
      <p:pic>
        <p:nvPicPr>
          <p:cNvPr id="7" name="Рисунок 6">
            <a:extLst>
              <a:ext uri="{FF2B5EF4-FFF2-40B4-BE49-F238E27FC236}">
                <a16:creationId xmlns:a16="http://schemas.microsoft.com/office/drawing/2014/main" id="{E8A3ED8F-5193-41B5-800A-BBC2B81B3151}"/>
              </a:ext>
            </a:extLst>
          </p:cNvPr>
          <p:cNvPicPr>
            <a:picLocks noChangeAspect="1"/>
          </p:cNvPicPr>
          <p:nvPr/>
        </p:nvPicPr>
        <p:blipFill>
          <a:blip r:embed="rId3"/>
          <a:stretch>
            <a:fillRect/>
          </a:stretch>
        </p:blipFill>
        <p:spPr>
          <a:xfrm>
            <a:off x="4705165" y="980540"/>
            <a:ext cx="3113942" cy="5653625"/>
          </a:xfrm>
          <a:prstGeom prst="rect">
            <a:avLst/>
          </a:prstGeom>
        </p:spPr>
      </p:pic>
      <p:pic>
        <p:nvPicPr>
          <p:cNvPr id="9" name="Рисунок 8">
            <a:extLst>
              <a:ext uri="{FF2B5EF4-FFF2-40B4-BE49-F238E27FC236}">
                <a16:creationId xmlns:a16="http://schemas.microsoft.com/office/drawing/2014/main" id="{D85ABB59-175D-40ED-94C1-BF43BA2EB03E}"/>
              </a:ext>
            </a:extLst>
          </p:cNvPr>
          <p:cNvPicPr>
            <a:picLocks noChangeAspect="1"/>
          </p:cNvPicPr>
          <p:nvPr/>
        </p:nvPicPr>
        <p:blipFill>
          <a:blip r:embed="rId4"/>
          <a:stretch>
            <a:fillRect/>
          </a:stretch>
        </p:blipFill>
        <p:spPr>
          <a:xfrm>
            <a:off x="7418776" y="2490730"/>
            <a:ext cx="4667901" cy="3077004"/>
          </a:xfrm>
          <a:prstGeom prst="rect">
            <a:avLst/>
          </a:prstGeom>
        </p:spPr>
      </p:pic>
    </p:spTree>
    <p:extLst>
      <p:ext uri="{BB962C8B-B14F-4D97-AF65-F5344CB8AC3E}">
        <p14:creationId xmlns:p14="http://schemas.microsoft.com/office/powerpoint/2010/main" val="426206896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F7258-046A-484F-A0CD-C258D4860FF9}"/>
              </a:ext>
            </a:extLst>
          </p:cNvPr>
          <p:cNvSpPr>
            <a:spLocks noGrp="1"/>
          </p:cNvSpPr>
          <p:nvPr>
            <p:ph type="title"/>
          </p:nvPr>
        </p:nvSpPr>
        <p:spPr/>
        <p:txBody>
          <a:bodyPr/>
          <a:lstStyle/>
          <a:p>
            <a:r>
              <a:rPr lang="en-US" dirty="0"/>
              <a:t>Congratulation!</a:t>
            </a:r>
            <a:endParaRPr lang="uk-UA" dirty="0"/>
          </a:p>
        </p:txBody>
      </p:sp>
      <p:sp>
        <p:nvSpPr>
          <p:cNvPr id="3" name="Місце для вмісту 2">
            <a:extLst>
              <a:ext uri="{FF2B5EF4-FFF2-40B4-BE49-F238E27FC236}">
                <a16:creationId xmlns:a16="http://schemas.microsoft.com/office/drawing/2014/main" id="{1A67C3CE-B494-4A86-AECF-3B98F9D7005B}"/>
              </a:ext>
            </a:extLst>
          </p:cNvPr>
          <p:cNvSpPr>
            <a:spLocks noGrp="1"/>
          </p:cNvSpPr>
          <p:nvPr>
            <p:ph idx="1"/>
          </p:nvPr>
        </p:nvSpPr>
        <p:spPr/>
        <p:txBody>
          <a:bodyPr/>
          <a:lstStyle/>
          <a:p>
            <a:r>
              <a:rPr lang="en-US" dirty="0"/>
              <a:t>Now you can send requests and get predictions. Example: </a:t>
            </a:r>
            <a:r>
              <a:rPr lang="en-US" dirty="0">
                <a:hlinkClick r:id="rId2"/>
              </a:rPr>
              <a:t>https://github.com/Gurdel/University-projects-and-labs/tree/main/Parallel%20programming/presentation%20AI%20Platform</a:t>
            </a:r>
            <a:endParaRPr lang="en-US" dirty="0"/>
          </a:p>
          <a:p>
            <a:endParaRPr lang="en-US" dirty="0"/>
          </a:p>
          <a:p>
            <a:r>
              <a:rPr lang="en-US" dirty="0"/>
              <a:t>AI Platform overview and documentation: 		                                                                                  </a:t>
            </a:r>
          </a:p>
          <a:p>
            <a:pPr marL="0" indent="0">
              <a:buNone/>
            </a:pPr>
            <a:r>
              <a:rPr lang="en-US" dirty="0"/>
              <a:t>				</a:t>
            </a:r>
            <a:r>
              <a:rPr lang="en-US" dirty="0">
                <a:hlinkClick r:id="rId3"/>
              </a:rPr>
              <a:t>https://cloud.google.com/ai-platform</a:t>
            </a:r>
            <a:endParaRPr lang="en-US" dirty="0"/>
          </a:p>
          <a:p>
            <a:pPr marL="0" indent="0">
              <a:buNone/>
            </a:pPr>
            <a:endParaRPr lang="en-US" dirty="0"/>
          </a:p>
          <a:p>
            <a:pPr marL="0" indent="0">
              <a:buNone/>
            </a:pPr>
            <a:r>
              <a:rPr lang="en-US" dirty="0"/>
              <a:t>			</a:t>
            </a:r>
          </a:p>
          <a:p>
            <a:pPr marL="0" indent="0" algn="ctr">
              <a:buNone/>
            </a:pPr>
            <a:r>
              <a:rPr lang="en-US" dirty="0"/>
              <a:t>THANKS FOR ATENTION</a:t>
            </a:r>
          </a:p>
        </p:txBody>
      </p:sp>
    </p:spTree>
    <p:extLst>
      <p:ext uri="{BB962C8B-B14F-4D97-AF65-F5344CB8AC3E}">
        <p14:creationId xmlns:p14="http://schemas.microsoft.com/office/powerpoint/2010/main" val="8416504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EDFD9-8C85-4D4F-9715-DC054332622D}"/>
              </a:ext>
            </a:extLst>
          </p:cNvPr>
          <p:cNvSpPr>
            <a:spLocks noGrp="1"/>
          </p:cNvSpPr>
          <p:nvPr>
            <p:ph type="title"/>
          </p:nvPr>
        </p:nvSpPr>
        <p:spPr/>
        <p:txBody>
          <a:bodyPr/>
          <a:lstStyle/>
          <a:p>
            <a:r>
              <a:rPr lang="en-US" dirty="0"/>
              <a:t>benefits</a:t>
            </a:r>
            <a:endParaRPr lang="uk-UA" dirty="0"/>
          </a:p>
        </p:txBody>
      </p:sp>
      <p:sp>
        <p:nvSpPr>
          <p:cNvPr id="3" name="Місце для вмісту 2">
            <a:extLst>
              <a:ext uri="{FF2B5EF4-FFF2-40B4-BE49-F238E27FC236}">
                <a16:creationId xmlns:a16="http://schemas.microsoft.com/office/drawing/2014/main" id="{0082ADA4-88A2-4902-BAC0-2E254CC617FC}"/>
              </a:ext>
            </a:extLst>
          </p:cNvPr>
          <p:cNvSpPr>
            <a:spLocks noGrp="1"/>
          </p:cNvSpPr>
          <p:nvPr>
            <p:ph idx="1"/>
          </p:nvPr>
        </p:nvSpPr>
        <p:spPr>
          <a:xfrm>
            <a:off x="1069848" y="1846555"/>
            <a:ext cx="10058400" cy="5344357"/>
          </a:xfrm>
        </p:spPr>
        <p:txBody>
          <a:bodyPr>
            <a:normAutofit/>
          </a:bodyPr>
          <a:lstStyle/>
          <a:p>
            <a:pPr algn="just"/>
            <a:r>
              <a:rPr lang="en-US" b="1" u="sng" dirty="0"/>
              <a:t>For every skill level.</a:t>
            </a:r>
            <a:r>
              <a:rPr lang="en-US" dirty="0"/>
              <a:t> Whether it's point-and-click data science using </a:t>
            </a:r>
            <a:r>
              <a:rPr lang="en-US" dirty="0" err="1"/>
              <a:t>AutoML</a:t>
            </a:r>
            <a:r>
              <a:rPr lang="en-US" dirty="0"/>
              <a:t> or advanced model optimization, AI Platform helps all users take their projects from ideation to deployment, quickly and seamlessly.</a:t>
            </a:r>
          </a:p>
          <a:p>
            <a:pPr algn="just"/>
            <a:r>
              <a:rPr lang="en-US" b="1" u="sng" dirty="0" err="1"/>
              <a:t>MLOps</a:t>
            </a:r>
            <a:r>
              <a:rPr lang="en-US" b="1" u="sng" dirty="0"/>
              <a:t>, simplified.</a:t>
            </a:r>
            <a:r>
              <a:rPr lang="en-US" dirty="0"/>
              <a:t> Machine learning doesn’t stop at deployment. AI Platform makes it easy for developers, data scientists, and data engineers to streamline and scale their ML workflows. </a:t>
            </a:r>
          </a:p>
          <a:p>
            <a:pPr algn="just"/>
            <a:r>
              <a:rPr lang="en-US" b="1" u="sng" dirty="0"/>
              <a:t>Best of Google's AI.</a:t>
            </a:r>
            <a:r>
              <a:rPr lang="en-US" dirty="0"/>
              <a:t> Take advantage of Google’s expertise in AI by infusing our cutting-edge technologies into your applications via tools on AI Platform like TPUs and TensorFlow.</a:t>
            </a:r>
            <a:endParaRPr lang="uk-UA" dirty="0"/>
          </a:p>
        </p:txBody>
      </p:sp>
    </p:spTree>
    <p:extLst>
      <p:ext uri="{BB962C8B-B14F-4D97-AF65-F5344CB8AC3E}">
        <p14:creationId xmlns:p14="http://schemas.microsoft.com/office/powerpoint/2010/main" val="19772687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a:t>
            </a:r>
            <a:br>
              <a:rPr lang="en-US" dirty="0"/>
            </a:br>
            <a:r>
              <a:rPr lang="en-US" dirty="0"/>
              <a:t>life cycle</a:t>
            </a:r>
            <a:endParaRPr lang="uk-UA" dirty="0"/>
          </a:p>
        </p:txBody>
      </p:sp>
      <p:sp>
        <p:nvSpPr>
          <p:cNvPr id="3" name="Місце для вмісту 2">
            <a:extLst>
              <a:ext uri="{FF2B5EF4-FFF2-40B4-BE49-F238E27FC236}">
                <a16:creationId xmlns:a16="http://schemas.microsoft.com/office/drawing/2014/main" id="{69A0B41E-05B3-4B4F-9880-11DBC1BEC013}"/>
              </a:ext>
            </a:extLst>
          </p:cNvPr>
          <p:cNvSpPr>
            <a:spLocks noGrp="1"/>
          </p:cNvSpPr>
          <p:nvPr>
            <p:ph idx="1"/>
          </p:nvPr>
        </p:nvSpPr>
        <p:spPr/>
        <p:txBody>
          <a:bodyPr>
            <a:normAutofit lnSpcReduction="10000"/>
          </a:bodyPr>
          <a:lstStyle/>
          <a:p>
            <a:r>
              <a:rPr lang="en-US" b="1" u="sng" dirty="0"/>
              <a:t>Prepare</a:t>
            </a:r>
            <a:r>
              <a:rPr lang="en-US" dirty="0"/>
              <a:t> and store your datasets with </a:t>
            </a:r>
            <a:r>
              <a:rPr lang="en-US" dirty="0" err="1"/>
              <a:t>BigQuery</a:t>
            </a:r>
            <a:r>
              <a:rPr lang="en-US" dirty="0"/>
              <a:t> and Cloud Storage, then use the built-in Data Labeling Service to label your training data for classification, object detection, entity extraction, and other objectives for image, video, tabular, and text data.</a:t>
            </a:r>
          </a:p>
          <a:p>
            <a:r>
              <a:rPr lang="en-US" b="1" u="sng" dirty="0"/>
              <a:t>Build</a:t>
            </a:r>
            <a:r>
              <a:rPr lang="en-US" dirty="0"/>
              <a:t> best-in-class ML models without writing any code with </a:t>
            </a:r>
            <a:r>
              <a:rPr lang="en-US" dirty="0" err="1"/>
              <a:t>AutoML's</a:t>
            </a:r>
            <a:r>
              <a:rPr lang="en-US" dirty="0"/>
              <a:t> easy-to-use UI, or using your own code written in Notebooks, a managed </a:t>
            </a:r>
            <a:r>
              <a:rPr lang="en-US" dirty="0" err="1"/>
              <a:t>Jupyter</a:t>
            </a:r>
            <a:r>
              <a:rPr lang="en-US" dirty="0"/>
              <a:t> Notebook service. Use the latest open-source deep learning frameworks on Deep Learning VM Image or Deep Learning Containers. Then train your models with our fully managed Training service.</a:t>
            </a:r>
          </a:p>
          <a:p>
            <a:r>
              <a:rPr lang="en-US" b="1" u="sng" dirty="0"/>
              <a:t>Validate</a:t>
            </a:r>
            <a:r>
              <a:rPr lang="en-US" dirty="0"/>
              <a:t> your model with AI Explanations and What-If Tool, which help you understand your model's outputs, verify model behavior, identify bias, and find ways to improve your model and training data. Take model tuning a step further using Vizier, a black-box optimization service, to tune hyperparameters and optimize your model’s performance.</a:t>
            </a:r>
            <a:endParaRPr lang="uk-UA" dirty="0"/>
          </a:p>
        </p:txBody>
      </p:sp>
    </p:spTree>
    <p:extLst>
      <p:ext uri="{BB962C8B-B14F-4D97-AF65-F5344CB8AC3E}">
        <p14:creationId xmlns:p14="http://schemas.microsoft.com/office/powerpoint/2010/main" val="41262150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a:t>
            </a:r>
            <a:br>
              <a:rPr lang="en-US" dirty="0"/>
            </a:br>
            <a:r>
              <a:rPr lang="en-US" dirty="0"/>
              <a:t>life cycle</a:t>
            </a:r>
            <a:endParaRPr lang="uk-UA" dirty="0"/>
          </a:p>
        </p:txBody>
      </p:sp>
      <p:sp>
        <p:nvSpPr>
          <p:cNvPr id="3" name="Місце для вмісту 2">
            <a:extLst>
              <a:ext uri="{FF2B5EF4-FFF2-40B4-BE49-F238E27FC236}">
                <a16:creationId xmlns:a16="http://schemas.microsoft.com/office/drawing/2014/main" id="{69A0B41E-05B3-4B4F-9880-11DBC1BEC013}"/>
              </a:ext>
            </a:extLst>
          </p:cNvPr>
          <p:cNvSpPr>
            <a:spLocks noGrp="1"/>
          </p:cNvSpPr>
          <p:nvPr>
            <p:ph idx="1"/>
          </p:nvPr>
        </p:nvSpPr>
        <p:spPr/>
        <p:txBody>
          <a:bodyPr>
            <a:normAutofit/>
          </a:bodyPr>
          <a:lstStyle/>
          <a:p>
            <a:r>
              <a:rPr lang="en-US" b="1" u="sng" dirty="0"/>
              <a:t>Deploy</a:t>
            </a:r>
            <a:r>
              <a:rPr lang="en-US" dirty="0"/>
              <a:t> your models at scale to get predictions in the cloud with Prediction, which hosts your model for online and batch prediction requests. You can also use </a:t>
            </a:r>
            <a:r>
              <a:rPr lang="en-US" dirty="0" err="1"/>
              <a:t>AutoML</a:t>
            </a:r>
            <a:r>
              <a:rPr lang="en-US" dirty="0"/>
              <a:t> Vision Edge to deploy your models at the edge and trigger real-time actions based on local data. TensorFlow Enterprise offers enterprise-grade support for TensorFlow instances.</a:t>
            </a:r>
          </a:p>
          <a:p>
            <a:r>
              <a:rPr lang="en-US" dirty="0"/>
              <a:t>Manage your models, experiments, and end-to-end workflows with Pipelines by applying </a:t>
            </a:r>
            <a:r>
              <a:rPr lang="en-US" b="1" u="sng" dirty="0" err="1"/>
              <a:t>MLOps</a:t>
            </a:r>
            <a:r>
              <a:rPr lang="en-US" dirty="0"/>
              <a:t> best practices with robust, repeatable pipelines. Continuous evaluation helps you monitor your models' performance, and provides continual feedback over time.</a:t>
            </a:r>
            <a:endParaRPr lang="uk-UA" dirty="0"/>
          </a:p>
        </p:txBody>
      </p:sp>
    </p:spTree>
    <p:extLst>
      <p:ext uri="{BB962C8B-B14F-4D97-AF65-F5344CB8AC3E}">
        <p14:creationId xmlns:p14="http://schemas.microsoft.com/office/powerpoint/2010/main" val="20119998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life cycle</a:t>
            </a:r>
            <a:endParaRPr lang="uk-UA" dirty="0"/>
          </a:p>
        </p:txBody>
      </p:sp>
      <p:pic>
        <p:nvPicPr>
          <p:cNvPr id="5" name="Місце для вмісту 4">
            <a:extLst>
              <a:ext uri="{FF2B5EF4-FFF2-40B4-BE49-F238E27FC236}">
                <a16:creationId xmlns:a16="http://schemas.microsoft.com/office/drawing/2014/main" id="{3E33221E-1836-446C-A05B-CA61F6B9739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71536" y="1212556"/>
            <a:ext cx="7395411" cy="5645444"/>
          </a:xfrm>
        </p:spPr>
      </p:pic>
    </p:spTree>
    <p:extLst>
      <p:ext uri="{BB962C8B-B14F-4D97-AF65-F5344CB8AC3E}">
        <p14:creationId xmlns:p14="http://schemas.microsoft.com/office/powerpoint/2010/main" val="9784367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5A55D5-8426-4272-8264-A865BC7D87AB}"/>
              </a:ext>
            </a:extLst>
          </p:cNvPr>
          <p:cNvSpPr>
            <a:spLocks noGrp="1"/>
          </p:cNvSpPr>
          <p:nvPr>
            <p:ph type="title"/>
          </p:nvPr>
        </p:nvSpPr>
        <p:spPr/>
        <p:txBody>
          <a:bodyPr/>
          <a:lstStyle/>
          <a:p>
            <a:r>
              <a:rPr lang="en-US" dirty="0"/>
              <a:t>All your AI tools in one platform</a:t>
            </a:r>
            <a:endParaRPr lang="uk-UA" dirty="0"/>
          </a:p>
        </p:txBody>
      </p:sp>
      <p:sp>
        <p:nvSpPr>
          <p:cNvPr id="7" name="TextBox 6">
            <a:extLst>
              <a:ext uri="{FF2B5EF4-FFF2-40B4-BE49-F238E27FC236}">
                <a16:creationId xmlns:a16="http://schemas.microsoft.com/office/drawing/2014/main" id="{4CB3742D-37CE-4AC3-9256-67F7A9417C56}"/>
              </a:ext>
            </a:extLst>
          </p:cNvPr>
          <p:cNvSpPr txBox="1"/>
          <p:nvPr/>
        </p:nvSpPr>
        <p:spPr>
          <a:xfrm>
            <a:off x="1875243" y="2156955"/>
            <a:ext cx="2281561" cy="400110"/>
          </a:xfrm>
          <a:prstGeom prst="rect">
            <a:avLst/>
          </a:prstGeom>
          <a:noFill/>
        </p:spPr>
        <p:txBody>
          <a:bodyPr wrap="square" rtlCol="0">
            <a:spAutoFit/>
          </a:bodyPr>
          <a:lstStyle/>
          <a:p>
            <a:r>
              <a:rPr lang="en-US" sz="2000" dirty="0"/>
              <a:t>AI Explanations</a:t>
            </a:r>
            <a:endParaRPr lang="uk-UA" sz="2000" dirty="0"/>
          </a:p>
        </p:txBody>
      </p:sp>
      <p:sp>
        <p:nvSpPr>
          <p:cNvPr id="8" name="TextBox 7">
            <a:extLst>
              <a:ext uri="{FF2B5EF4-FFF2-40B4-BE49-F238E27FC236}">
                <a16:creationId xmlns:a16="http://schemas.microsoft.com/office/drawing/2014/main" id="{6B2EF7BD-970E-456F-B672-56A124C57826}"/>
              </a:ext>
            </a:extLst>
          </p:cNvPr>
          <p:cNvSpPr txBox="1"/>
          <p:nvPr/>
        </p:nvSpPr>
        <p:spPr>
          <a:xfrm>
            <a:off x="5438395" y="2420294"/>
            <a:ext cx="2281561" cy="400110"/>
          </a:xfrm>
          <a:prstGeom prst="rect">
            <a:avLst/>
          </a:prstGeom>
          <a:noFill/>
        </p:spPr>
        <p:txBody>
          <a:bodyPr wrap="square" rtlCol="0">
            <a:spAutoFit/>
          </a:bodyPr>
          <a:lstStyle/>
          <a:p>
            <a:r>
              <a:rPr lang="en-US" sz="2000" dirty="0" err="1"/>
              <a:t>AutoML</a:t>
            </a:r>
            <a:endParaRPr lang="uk-UA" sz="2000" dirty="0"/>
          </a:p>
        </p:txBody>
      </p:sp>
      <p:sp>
        <p:nvSpPr>
          <p:cNvPr id="9" name="TextBox 8">
            <a:extLst>
              <a:ext uri="{FF2B5EF4-FFF2-40B4-BE49-F238E27FC236}">
                <a16:creationId xmlns:a16="http://schemas.microsoft.com/office/drawing/2014/main" id="{D3FBC7EE-F1BC-4676-B7BA-863C9D1E87FF}"/>
              </a:ext>
            </a:extLst>
          </p:cNvPr>
          <p:cNvSpPr txBox="1"/>
          <p:nvPr/>
        </p:nvSpPr>
        <p:spPr>
          <a:xfrm>
            <a:off x="8618086" y="3853350"/>
            <a:ext cx="2738761" cy="707886"/>
          </a:xfrm>
          <a:prstGeom prst="rect">
            <a:avLst/>
          </a:prstGeom>
          <a:noFill/>
        </p:spPr>
        <p:txBody>
          <a:bodyPr wrap="square" rtlCol="0">
            <a:spAutoFit/>
          </a:bodyPr>
          <a:lstStyle/>
          <a:p>
            <a:r>
              <a:rPr lang="en-US" sz="2000" dirty="0"/>
              <a:t>Continuous evaluation</a:t>
            </a:r>
            <a:endParaRPr lang="uk-UA" sz="2000" dirty="0"/>
          </a:p>
        </p:txBody>
      </p:sp>
      <p:sp>
        <p:nvSpPr>
          <p:cNvPr id="10" name="TextBox 9">
            <a:extLst>
              <a:ext uri="{FF2B5EF4-FFF2-40B4-BE49-F238E27FC236}">
                <a16:creationId xmlns:a16="http://schemas.microsoft.com/office/drawing/2014/main" id="{9448801E-0E85-440A-BC5C-D29A33B15F62}"/>
              </a:ext>
            </a:extLst>
          </p:cNvPr>
          <p:cNvSpPr txBox="1"/>
          <p:nvPr/>
        </p:nvSpPr>
        <p:spPr>
          <a:xfrm>
            <a:off x="7365342" y="2268750"/>
            <a:ext cx="3383462" cy="400110"/>
          </a:xfrm>
          <a:prstGeom prst="rect">
            <a:avLst/>
          </a:prstGeom>
          <a:noFill/>
        </p:spPr>
        <p:txBody>
          <a:bodyPr wrap="square" rtlCol="0">
            <a:spAutoFit/>
          </a:bodyPr>
          <a:lstStyle/>
          <a:p>
            <a:r>
              <a:rPr lang="en-US" sz="2000" dirty="0"/>
              <a:t>Data Labeling Service</a:t>
            </a:r>
            <a:endParaRPr lang="uk-UA" sz="2000" dirty="0"/>
          </a:p>
        </p:txBody>
      </p:sp>
      <p:sp>
        <p:nvSpPr>
          <p:cNvPr id="11" name="TextBox 10">
            <a:extLst>
              <a:ext uri="{FF2B5EF4-FFF2-40B4-BE49-F238E27FC236}">
                <a16:creationId xmlns:a16="http://schemas.microsoft.com/office/drawing/2014/main" id="{761D8289-79D7-4341-B631-5B3CCB103A9C}"/>
              </a:ext>
            </a:extLst>
          </p:cNvPr>
          <p:cNvSpPr txBox="1"/>
          <p:nvPr/>
        </p:nvSpPr>
        <p:spPr>
          <a:xfrm>
            <a:off x="6271540" y="3059668"/>
            <a:ext cx="3383462" cy="400110"/>
          </a:xfrm>
          <a:prstGeom prst="rect">
            <a:avLst/>
          </a:prstGeom>
          <a:noFill/>
        </p:spPr>
        <p:txBody>
          <a:bodyPr wrap="square" rtlCol="0">
            <a:spAutoFit/>
          </a:bodyPr>
          <a:lstStyle/>
          <a:p>
            <a:r>
              <a:rPr lang="en-US" sz="2000" dirty="0"/>
              <a:t>Deep Learning Containers</a:t>
            </a:r>
            <a:endParaRPr lang="uk-UA" sz="2000" dirty="0"/>
          </a:p>
        </p:txBody>
      </p:sp>
      <p:sp>
        <p:nvSpPr>
          <p:cNvPr id="12" name="TextBox 11">
            <a:extLst>
              <a:ext uri="{FF2B5EF4-FFF2-40B4-BE49-F238E27FC236}">
                <a16:creationId xmlns:a16="http://schemas.microsoft.com/office/drawing/2014/main" id="{649887C7-8974-4EA7-BC9B-3D22285C0062}"/>
              </a:ext>
            </a:extLst>
          </p:cNvPr>
          <p:cNvSpPr txBox="1"/>
          <p:nvPr/>
        </p:nvSpPr>
        <p:spPr>
          <a:xfrm>
            <a:off x="470106" y="3274130"/>
            <a:ext cx="3461222" cy="400110"/>
          </a:xfrm>
          <a:prstGeom prst="rect">
            <a:avLst/>
          </a:prstGeom>
          <a:noFill/>
        </p:spPr>
        <p:txBody>
          <a:bodyPr wrap="square" rtlCol="0">
            <a:spAutoFit/>
          </a:bodyPr>
          <a:lstStyle/>
          <a:p>
            <a:r>
              <a:rPr lang="en-US" sz="2000" dirty="0"/>
              <a:t>Deep Learning VM Image</a:t>
            </a:r>
            <a:endParaRPr lang="uk-UA" sz="2000" dirty="0"/>
          </a:p>
        </p:txBody>
      </p:sp>
      <p:sp>
        <p:nvSpPr>
          <p:cNvPr id="14" name="TextBox 13">
            <a:extLst>
              <a:ext uri="{FF2B5EF4-FFF2-40B4-BE49-F238E27FC236}">
                <a16:creationId xmlns:a16="http://schemas.microsoft.com/office/drawing/2014/main" id="{34926A2F-F35D-40D0-B2A1-1C2A153747A7}"/>
              </a:ext>
            </a:extLst>
          </p:cNvPr>
          <p:cNvSpPr txBox="1"/>
          <p:nvPr/>
        </p:nvSpPr>
        <p:spPr>
          <a:xfrm>
            <a:off x="4253020" y="4143024"/>
            <a:ext cx="3493366" cy="400110"/>
          </a:xfrm>
          <a:prstGeom prst="rect">
            <a:avLst/>
          </a:prstGeom>
          <a:noFill/>
        </p:spPr>
        <p:txBody>
          <a:bodyPr wrap="square" rtlCol="0">
            <a:spAutoFit/>
          </a:bodyPr>
          <a:lstStyle/>
          <a:p>
            <a:r>
              <a:rPr lang="en-US" sz="2000" dirty="0"/>
              <a:t>Neural Architecture Search</a:t>
            </a:r>
            <a:endParaRPr lang="uk-UA" sz="2000" dirty="0"/>
          </a:p>
        </p:txBody>
      </p:sp>
      <p:sp>
        <p:nvSpPr>
          <p:cNvPr id="15" name="TextBox 14">
            <a:extLst>
              <a:ext uri="{FF2B5EF4-FFF2-40B4-BE49-F238E27FC236}">
                <a16:creationId xmlns:a16="http://schemas.microsoft.com/office/drawing/2014/main" id="{93F11A7F-DB08-4D10-87A2-7189A8543EDC}"/>
              </a:ext>
            </a:extLst>
          </p:cNvPr>
          <p:cNvSpPr txBox="1"/>
          <p:nvPr/>
        </p:nvSpPr>
        <p:spPr>
          <a:xfrm>
            <a:off x="1195403" y="4357016"/>
            <a:ext cx="2281561" cy="400110"/>
          </a:xfrm>
          <a:prstGeom prst="rect">
            <a:avLst/>
          </a:prstGeom>
          <a:noFill/>
        </p:spPr>
        <p:txBody>
          <a:bodyPr wrap="square" rtlCol="0">
            <a:spAutoFit/>
          </a:bodyPr>
          <a:lstStyle/>
          <a:p>
            <a:r>
              <a:rPr lang="en-US" sz="2000" dirty="0"/>
              <a:t>Pipelines</a:t>
            </a:r>
            <a:endParaRPr lang="uk-UA" sz="2000" dirty="0"/>
          </a:p>
        </p:txBody>
      </p:sp>
      <p:sp>
        <p:nvSpPr>
          <p:cNvPr id="16" name="TextBox 15">
            <a:extLst>
              <a:ext uri="{FF2B5EF4-FFF2-40B4-BE49-F238E27FC236}">
                <a16:creationId xmlns:a16="http://schemas.microsoft.com/office/drawing/2014/main" id="{168563C3-EF21-496E-9192-F71000266E47}"/>
              </a:ext>
            </a:extLst>
          </p:cNvPr>
          <p:cNvSpPr txBox="1"/>
          <p:nvPr/>
        </p:nvSpPr>
        <p:spPr>
          <a:xfrm>
            <a:off x="3938910" y="3492692"/>
            <a:ext cx="2281561" cy="400110"/>
          </a:xfrm>
          <a:prstGeom prst="rect">
            <a:avLst/>
          </a:prstGeom>
          <a:noFill/>
        </p:spPr>
        <p:txBody>
          <a:bodyPr wrap="square" rtlCol="0">
            <a:spAutoFit/>
          </a:bodyPr>
          <a:lstStyle/>
          <a:p>
            <a:r>
              <a:rPr lang="en-US" sz="2000" dirty="0"/>
              <a:t>Notebooks</a:t>
            </a:r>
            <a:endParaRPr lang="uk-UA" sz="2000" dirty="0"/>
          </a:p>
        </p:txBody>
      </p:sp>
      <p:sp>
        <p:nvSpPr>
          <p:cNvPr id="18" name="TextBox 17">
            <a:extLst>
              <a:ext uri="{FF2B5EF4-FFF2-40B4-BE49-F238E27FC236}">
                <a16:creationId xmlns:a16="http://schemas.microsoft.com/office/drawing/2014/main" id="{7B04CDF3-5873-4463-95B1-229BD90E648D}"/>
              </a:ext>
            </a:extLst>
          </p:cNvPr>
          <p:cNvSpPr txBox="1"/>
          <p:nvPr/>
        </p:nvSpPr>
        <p:spPr>
          <a:xfrm>
            <a:off x="2879487" y="5027699"/>
            <a:ext cx="2281561" cy="400110"/>
          </a:xfrm>
          <a:prstGeom prst="rect">
            <a:avLst/>
          </a:prstGeom>
          <a:noFill/>
        </p:spPr>
        <p:txBody>
          <a:bodyPr wrap="square" rtlCol="0">
            <a:spAutoFit/>
          </a:bodyPr>
          <a:lstStyle/>
          <a:p>
            <a:r>
              <a:rPr lang="en-US" sz="2000" dirty="0"/>
              <a:t>Training</a:t>
            </a:r>
            <a:endParaRPr lang="uk-UA" sz="2000" dirty="0"/>
          </a:p>
        </p:txBody>
      </p:sp>
      <p:sp>
        <p:nvSpPr>
          <p:cNvPr id="19" name="TextBox 18">
            <a:extLst>
              <a:ext uri="{FF2B5EF4-FFF2-40B4-BE49-F238E27FC236}">
                <a16:creationId xmlns:a16="http://schemas.microsoft.com/office/drawing/2014/main" id="{B9A56E30-EECB-44B0-BC3B-55D3EC36C81B}"/>
              </a:ext>
            </a:extLst>
          </p:cNvPr>
          <p:cNvSpPr txBox="1"/>
          <p:nvPr/>
        </p:nvSpPr>
        <p:spPr>
          <a:xfrm>
            <a:off x="6821915" y="5787242"/>
            <a:ext cx="3926889" cy="400110"/>
          </a:xfrm>
          <a:prstGeom prst="rect">
            <a:avLst/>
          </a:prstGeom>
          <a:noFill/>
        </p:spPr>
        <p:txBody>
          <a:bodyPr wrap="square" rtlCol="0">
            <a:spAutoFit/>
          </a:bodyPr>
          <a:lstStyle/>
          <a:p>
            <a:r>
              <a:rPr lang="en-US" sz="2000" dirty="0"/>
              <a:t>TensorFlow Enterprise</a:t>
            </a:r>
            <a:endParaRPr lang="uk-UA" sz="2000" dirty="0"/>
          </a:p>
        </p:txBody>
      </p:sp>
      <p:sp>
        <p:nvSpPr>
          <p:cNvPr id="20" name="TextBox 19">
            <a:extLst>
              <a:ext uri="{FF2B5EF4-FFF2-40B4-BE49-F238E27FC236}">
                <a16:creationId xmlns:a16="http://schemas.microsoft.com/office/drawing/2014/main" id="{13936725-4589-4E83-8E43-D83A7C9D277F}"/>
              </a:ext>
            </a:extLst>
          </p:cNvPr>
          <p:cNvSpPr txBox="1"/>
          <p:nvPr/>
        </p:nvSpPr>
        <p:spPr>
          <a:xfrm>
            <a:off x="8846687" y="4843033"/>
            <a:ext cx="2281561" cy="400110"/>
          </a:xfrm>
          <a:prstGeom prst="rect">
            <a:avLst/>
          </a:prstGeom>
          <a:noFill/>
        </p:spPr>
        <p:txBody>
          <a:bodyPr wrap="square" rtlCol="0">
            <a:spAutoFit/>
          </a:bodyPr>
          <a:lstStyle/>
          <a:p>
            <a:r>
              <a:rPr lang="en-US" sz="2000" dirty="0"/>
              <a:t>Prediction</a:t>
            </a:r>
            <a:endParaRPr lang="uk-UA" sz="2000" dirty="0"/>
          </a:p>
        </p:txBody>
      </p:sp>
      <p:sp>
        <p:nvSpPr>
          <p:cNvPr id="21" name="TextBox 20">
            <a:extLst>
              <a:ext uri="{FF2B5EF4-FFF2-40B4-BE49-F238E27FC236}">
                <a16:creationId xmlns:a16="http://schemas.microsoft.com/office/drawing/2014/main" id="{09ABA3AE-1F7C-4CD8-BB66-D744F09E36B1}"/>
              </a:ext>
            </a:extLst>
          </p:cNvPr>
          <p:cNvSpPr txBox="1"/>
          <p:nvPr/>
        </p:nvSpPr>
        <p:spPr>
          <a:xfrm>
            <a:off x="5292697" y="5087233"/>
            <a:ext cx="2281561" cy="400110"/>
          </a:xfrm>
          <a:prstGeom prst="rect">
            <a:avLst/>
          </a:prstGeom>
          <a:noFill/>
        </p:spPr>
        <p:txBody>
          <a:bodyPr wrap="square" rtlCol="0">
            <a:spAutoFit/>
          </a:bodyPr>
          <a:lstStyle/>
          <a:p>
            <a:r>
              <a:rPr lang="en-US" sz="2000" dirty="0"/>
              <a:t>What-If Tool</a:t>
            </a:r>
            <a:endParaRPr lang="uk-UA" sz="2000" dirty="0"/>
          </a:p>
        </p:txBody>
      </p:sp>
      <p:sp>
        <p:nvSpPr>
          <p:cNvPr id="22" name="TextBox 21">
            <a:extLst>
              <a:ext uri="{FF2B5EF4-FFF2-40B4-BE49-F238E27FC236}">
                <a16:creationId xmlns:a16="http://schemas.microsoft.com/office/drawing/2014/main" id="{FF59D90A-8D46-4849-83A9-3208FF371E1D}"/>
              </a:ext>
            </a:extLst>
          </p:cNvPr>
          <p:cNvSpPr txBox="1"/>
          <p:nvPr/>
        </p:nvSpPr>
        <p:spPr>
          <a:xfrm>
            <a:off x="2695195" y="5906502"/>
            <a:ext cx="2281561" cy="400110"/>
          </a:xfrm>
          <a:prstGeom prst="rect">
            <a:avLst/>
          </a:prstGeom>
          <a:noFill/>
        </p:spPr>
        <p:txBody>
          <a:bodyPr wrap="square" rtlCol="0">
            <a:spAutoFit/>
          </a:bodyPr>
          <a:lstStyle/>
          <a:p>
            <a:r>
              <a:rPr lang="en-US" sz="2000" dirty="0"/>
              <a:t>Vizier</a:t>
            </a:r>
            <a:endParaRPr lang="uk-UA" sz="2000" dirty="0"/>
          </a:p>
        </p:txBody>
      </p:sp>
    </p:spTree>
    <p:extLst>
      <p:ext uri="{BB962C8B-B14F-4D97-AF65-F5344CB8AC3E}">
        <p14:creationId xmlns:p14="http://schemas.microsoft.com/office/powerpoint/2010/main" val="28323552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8AA82-A7F7-4943-8C6E-B5E0E37AB04B}"/>
              </a:ext>
            </a:extLst>
          </p:cNvPr>
          <p:cNvSpPr>
            <a:spLocks noGrp="1"/>
          </p:cNvSpPr>
          <p:nvPr>
            <p:ph type="title"/>
          </p:nvPr>
        </p:nvSpPr>
        <p:spPr/>
        <p:txBody>
          <a:bodyPr/>
          <a:lstStyle/>
          <a:p>
            <a:r>
              <a:rPr lang="en-US" dirty="0"/>
              <a:t>ML workflow</a:t>
            </a:r>
            <a:endParaRPr lang="uk-UA" dirty="0"/>
          </a:p>
        </p:txBody>
      </p:sp>
      <p:pic>
        <p:nvPicPr>
          <p:cNvPr id="5" name="Місце для вмісту 4">
            <a:extLst>
              <a:ext uri="{FF2B5EF4-FFF2-40B4-BE49-F238E27FC236}">
                <a16:creationId xmlns:a16="http://schemas.microsoft.com/office/drawing/2014/main" id="{61BDFC71-05FF-4F94-81E6-F51690F3922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0212" y="1853345"/>
            <a:ext cx="11470106" cy="4555884"/>
          </a:xfrm>
        </p:spPr>
      </p:pic>
    </p:spTree>
    <p:extLst>
      <p:ext uri="{BB962C8B-B14F-4D97-AF65-F5344CB8AC3E}">
        <p14:creationId xmlns:p14="http://schemas.microsoft.com/office/powerpoint/2010/main" val="5012660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31C7C3-8190-4460-90DE-66E3E6757DF6}"/>
              </a:ext>
            </a:extLst>
          </p:cNvPr>
          <p:cNvSpPr>
            <a:spLocks noGrp="1"/>
          </p:cNvSpPr>
          <p:nvPr>
            <p:ph type="title"/>
          </p:nvPr>
        </p:nvSpPr>
        <p:spPr/>
        <p:txBody>
          <a:bodyPr/>
          <a:lstStyle/>
          <a:p>
            <a:r>
              <a:rPr lang="en-US" dirty="0"/>
              <a:t>Components of AI Platform</a:t>
            </a:r>
            <a:endParaRPr lang="uk-UA" dirty="0"/>
          </a:p>
        </p:txBody>
      </p:sp>
      <p:sp>
        <p:nvSpPr>
          <p:cNvPr id="3" name="Місце для вмісту 2">
            <a:extLst>
              <a:ext uri="{FF2B5EF4-FFF2-40B4-BE49-F238E27FC236}">
                <a16:creationId xmlns:a16="http://schemas.microsoft.com/office/drawing/2014/main" id="{E101FE4C-B1D8-4357-B28C-CBEFD688AB34}"/>
              </a:ext>
            </a:extLst>
          </p:cNvPr>
          <p:cNvSpPr>
            <a:spLocks noGrp="1"/>
          </p:cNvSpPr>
          <p:nvPr>
            <p:ph idx="1"/>
          </p:nvPr>
        </p:nvSpPr>
        <p:spPr>
          <a:xfrm>
            <a:off x="1069848" y="1615737"/>
            <a:ext cx="10058400" cy="4757632"/>
          </a:xfrm>
        </p:spPr>
        <p:txBody>
          <a:bodyPr>
            <a:normAutofit/>
          </a:bodyPr>
          <a:lstStyle/>
          <a:p>
            <a:r>
              <a:rPr lang="en-US" b="1" u="sng" dirty="0"/>
              <a:t>Training service.</a:t>
            </a:r>
            <a:r>
              <a:rPr lang="en-US" dirty="0"/>
              <a:t> The AI Platform training service allows you to train models using a wide range of different customization options.</a:t>
            </a:r>
          </a:p>
          <a:p>
            <a:r>
              <a:rPr lang="en-US" b="1" u="sng" dirty="0"/>
              <a:t>Prediction service.</a:t>
            </a:r>
            <a:r>
              <a:rPr lang="en-US" dirty="0"/>
              <a:t> The AI Platform prediction service allows you to serve predictions based on a trained model, whether or not the model was trained on AI Platform.</a:t>
            </a:r>
          </a:p>
          <a:p>
            <a:r>
              <a:rPr lang="en-US" b="1" u="sng" dirty="0"/>
              <a:t>Notebooks.</a:t>
            </a:r>
            <a:r>
              <a:rPr lang="en-US" dirty="0"/>
              <a:t> AI Platform Notebooks enables you to create and manage virtual machine (VM) instances that are pre-packaged with </a:t>
            </a:r>
            <a:r>
              <a:rPr lang="en-US" dirty="0" err="1"/>
              <a:t>JupyterLab</a:t>
            </a:r>
            <a:r>
              <a:rPr lang="en-US" dirty="0"/>
              <a:t>.</a:t>
            </a:r>
          </a:p>
          <a:p>
            <a:r>
              <a:rPr lang="en-US" b="1" u="sng" dirty="0"/>
              <a:t>Data labeling service.</a:t>
            </a:r>
            <a:r>
              <a:rPr lang="en-US" dirty="0"/>
              <a:t> AI Platform Data Labeling Service (beta) lets you request human labeling for a dataset that you plan to use to train a custom machine learning model.</a:t>
            </a:r>
          </a:p>
          <a:p>
            <a:r>
              <a:rPr lang="en-US" b="1" u="sng" dirty="0"/>
              <a:t>Deep learning VM image.</a:t>
            </a:r>
            <a:r>
              <a:rPr lang="en-US" dirty="0"/>
              <a:t> AI Platform Deep Learning VM Image lets you choose from a set of Debian 9-based Compute Engine virtual machine images optimized for data science and machine learning tasks.</a:t>
            </a:r>
            <a:endParaRPr lang="uk-UA" dirty="0"/>
          </a:p>
        </p:txBody>
      </p:sp>
    </p:spTree>
    <p:extLst>
      <p:ext uri="{BB962C8B-B14F-4D97-AF65-F5344CB8AC3E}">
        <p14:creationId xmlns:p14="http://schemas.microsoft.com/office/powerpoint/2010/main" val="37704158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8CA82-FACA-4161-BC72-1D4D1C8ABF18}"/>
              </a:ext>
            </a:extLst>
          </p:cNvPr>
          <p:cNvSpPr>
            <a:spLocks noGrp="1"/>
          </p:cNvSpPr>
          <p:nvPr>
            <p:ph type="title"/>
          </p:nvPr>
        </p:nvSpPr>
        <p:spPr/>
        <p:txBody>
          <a:bodyPr/>
          <a:lstStyle/>
          <a:p>
            <a:r>
              <a:rPr lang="en-US" dirty="0"/>
              <a:t>Tools to interact with AI Platform</a:t>
            </a:r>
            <a:endParaRPr lang="uk-UA" dirty="0"/>
          </a:p>
        </p:txBody>
      </p:sp>
      <p:sp>
        <p:nvSpPr>
          <p:cNvPr id="3" name="Місце для вмісту 2">
            <a:extLst>
              <a:ext uri="{FF2B5EF4-FFF2-40B4-BE49-F238E27FC236}">
                <a16:creationId xmlns:a16="http://schemas.microsoft.com/office/drawing/2014/main" id="{72B56177-0192-41F4-BA1D-5C5EF5572744}"/>
              </a:ext>
            </a:extLst>
          </p:cNvPr>
          <p:cNvSpPr>
            <a:spLocks noGrp="1"/>
          </p:cNvSpPr>
          <p:nvPr>
            <p:ph idx="1"/>
          </p:nvPr>
        </p:nvSpPr>
        <p:spPr/>
        <p:txBody>
          <a:bodyPr>
            <a:normAutofit/>
          </a:bodyPr>
          <a:lstStyle/>
          <a:p>
            <a:r>
              <a:rPr lang="en-US" b="1" u="sng" dirty="0"/>
              <a:t>Google Cloud Console.</a:t>
            </a:r>
            <a:r>
              <a:rPr lang="en-US" dirty="0"/>
              <a:t> You can deploy models to the cloud and manage your models, versions, and jobs on the Cloud Console. This option gives you a user interface for working with your machine learning resources. As part of Google Cloud, your AI Platform resources are connected to useful tools like Cloud Logging and Cloud Monitoring.</a:t>
            </a:r>
          </a:p>
          <a:p>
            <a:r>
              <a:rPr lang="en-US" dirty="0"/>
              <a:t>The </a:t>
            </a:r>
            <a:r>
              <a:rPr lang="en-US" b="1" u="sng" dirty="0" err="1"/>
              <a:t>gcloud</a:t>
            </a:r>
            <a:r>
              <a:rPr lang="en-US" b="1" u="sng" dirty="0"/>
              <a:t> command-line tool</a:t>
            </a:r>
            <a:r>
              <a:rPr lang="en-US" dirty="0"/>
              <a:t>. You can manage your models and versions, submit jobs, and accomplish other AI Platform tasks at the command line with the </a:t>
            </a:r>
            <a:r>
              <a:rPr lang="en-US" dirty="0" err="1"/>
              <a:t>gcloud</a:t>
            </a:r>
            <a:r>
              <a:rPr lang="en-US" dirty="0"/>
              <a:t> ai-platform command-line tool.</a:t>
            </a:r>
          </a:p>
          <a:p>
            <a:r>
              <a:rPr lang="en-US" b="1" u="sng" dirty="0"/>
              <a:t>REST API.</a:t>
            </a:r>
            <a:r>
              <a:rPr lang="en-US" dirty="0"/>
              <a:t> The AI Platform REST API provides RESTful services for managing jobs, models, and versions, and for making predictions with hosted models on Google Cloud. You can use the Google APIs Client Library for Python to access the APIs.</a:t>
            </a:r>
            <a:endParaRPr lang="uk-UA" dirty="0"/>
          </a:p>
        </p:txBody>
      </p:sp>
    </p:spTree>
    <p:extLst>
      <p:ext uri="{BB962C8B-B14F-4D97-AF65-F5344CB8AC3E}">
        <p14:creationId xmlns:p14="http://schemas.microsoft.com/office/powerpoint/2010/main" val="73090377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{EF11BCE9-1012-4227-A551-0D49FFF762EC}tf03090434</Template>
  <TotalTime>159</TotalTime>
  <Words>844</Words>
  <Application>Microsoft Office PowerPoint</Application>
  <PresentationFormat>Широкий екран</PresentationFormat>
  <Paragraphs>64</Paragraphs>
  <Slides>19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19</vt:i4>
      </vt:variant>
    </vt:vector>
  </HeadingPairs>
  <TitlesOfParts>
    <vt:vector size="24" baseType="lpstr">
      <vt:lpstr>Cambria</vt:lpstr>
      <vt:lpstr>Rockwell</vt:lpstr>
      <vt:lpstr>Rockwell Condensed</vt:lpstr>
      <vt:lpstr>Wingdings</vt:lpstr>
      <vt:lpstr>Дерево</vt:lpstr>
      <vt:lpstr>AI Platform</vt:lpstr>
      <vt:lpstr>benefits</vt:lpstr>
      <vt:lpstr>End-to-end machine learning  life cycle</vt:lpstr>
      <vt:lpstr>End-to-end machine learning  life cycle</vt:lpstr>
      <vt:lpstr>End-to-end machine learning life cycle</vt:lpstr>
      <vt:lpstr>All your AI tools in one platform</vt:lpstr>
      <vt:lpstr>ML workflow</vt:lpstr>
      <vt:lpstr>Components of AI Platform</vt:lpstr>
      <vt:lpstr>Tools to interact with AI Platform</vt:lpstr>
      <vt:lpstr>Simple project</vt:lpstr>
      <vt:lpstr>Create new project and enable api</vt:lpstr>
      <vt:lpstr>Create service account</vt:lpstr>
      <vt:lpstr>Create bucket</vt:lpstr>
      <vt:lpstr>Create new job with built-in algorithm</vt:lpstr>
      <vt:lpstr>Chose train and test data</vt:lpstr>
      <vt:lpstr>Configure other arguments</vt:lpstr>
      <vt:lpstr>After successful training </vt:lpstr>
      <vt:lpstr>Deploy model and crate version</vt:lpstr>
      <vt:lpstr>Congratulation!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Managed Blockchain</dc:title>
  <dc:creator>Maksym Shevchenko</dc:creator>
  <cp:lastModifiedBy>Maksym Shevchenko</cp:lastModifiedBy>
  <cp:revision>92</cp:revision>
  <dcterms:created xsi:type="dcterms:W3CDTF">2021-03-23T21:52:05Z</dcterms:created>
  <dcterms:modified xsi:type="dcterms:W3CDTF">2021-04-11T23:05:35Z</dcterms:modified>
</cp:coreProperties>
</file>