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Назва розділу">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3/23/2021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Вміст і підпис">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DA16AA21-1863-4931-97CB-99D0A168701B}" type="datetimeFigureOut">
              <a:rPr lang="en-US" dirty="0"/>
              <a:t>3/23/2021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і підпис">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3772C379-9A7C-4C87-A116-CBE9F58B04C5}" type="datetimeFigureOut">
              <a:rPr lang="en-US" dirty="0"/>
              <a:t>3/23/2021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3/23/2021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spd="slow">
    <p:push dir="u"/>
  </p:transition>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2A68FB-DA71-4216-835B-A013DC6F0766}"/>
              </a:ext>
            </a:extLst>
          </p:cNvPr>
          <p:cNvSpPr>
            <a:spLocks noGrp="1"/>
          </p:cNvSpPr>
          <p:nvPr>
            <p:ph type="ctrTitle"/>
          </p:nvPr>
        </p:nvSpPr>
        <p:spPr/>
        <p:txBody>
          <a:bodyPr/>
          <a:lstStyle/>
          <a:p>
            <a:r>
              <a:rPr lang="en-US" dirty="0"/>
              <a:t>Amazon Managed Blockchain</a:t>
            </a:r>
            <a:endParaRPr lang="uk-UA" dirty="0"/>
          </a:p>
        </p:txBody>
      </p:sp>
      <p:sp>
        <p:nvSpPr>
          <p:cNvPr id="3" name="Підзаголовок 2">
            <a:extLst>
              <a:ext uri="{FF2B5EF4-FFF2-40B4-BE49-F238E27FC236}">
                <a16:creationId xmlns:a16="http://schemas.microsoft.com/office/drawing/2014/main" id="{8282B6E9-9A89-495E-BB50-3CDAEB7D35BC}"/>
              </a:ext>
            </a:extLst>
          </p:cNvPr>
          <p:cNvSpPr>
            <a:spLocks noGrp="1"/>
          </p:cNvSpPr>
          <p:nvPr>
            <p:ph type="subTitle" idx="1"/>
          </p:nvPr>
        </p:nvSpPr>
        <p:spPr/>
        <p:txBody>
          <a:bodyPr/>
          <a:lstStyle/>
          <a:p>
            <a:pPr algn="r"/>
            <a:r>
              <a:rPr lang="en-US" dirty="0"/>
              <a:t>Shevchenko Maksym</a:t>
            </a:r>
          </a:p>
          <a:p>
            <a:pPr algn="r"/>
            <a:r>
              <a:rPr lang="en-US" dirty="0"/>
              <a:t>MI-4</a:t>
            </a:r>
            <a:endParaRPr lang="uk-UA" dirty="0"/>
          </a:p>
        </p:txBody>
      </p:sp>
    </p:spTree>
    <p:extLst>
      <p:ext uri="{BB962C8B-B14F-4D97-AF65-F5344CB8AC3E}">
        <p14:creationId xmlns:p14="http://schemas.microsoft.com/office/powerpoint/2010/main" val="13816496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5E41C3-7537-4749-883C-590FDCE0CB60}"/>
              </a:ext>
            </a:extLst>
          </p:cNvPr>
          <p:cNvSpPr>
            <a:spLocks noGrp="1"/>
          </p:cNvSpPr>
          <p:nvPr>
            <p:ph type="title"/>
          </p:nvPr>
        </p:nvSpPr>
        <p:spPr/>
        <p:txBody>
          <a:bodyPr/>
          <a:lstStyle/>
          <a:p>
            <a:r>
              <a:rPr lang="en-US" dirty="0"/>
              <a:t>introduction</a:t>
            </a:r>
            <a:endParaRPr lang="uk-UA" dirty="0"/>
          </a:p>
        </p:txBody>
      </p:sp>
      <p:sp>
        <p:nvSpPr>
          <p:cNvPr id="3" name="Місце для вмісту 2">
            <a:extLst>
              <a:ext uri="{FF2B5EF4-FFF2-40B4-BE49-F238E27FC236}">
                <a16:creationId xmlns:a16="http://schemas.microsoft.com/office/drawing/2014/main" id="{E3AB2DC5-DCAB-4C2A-816C-1B0357B44897}"/>
              </a:ext>
            </a:extLst>
          </p:cNvPr>
          <p:cNvSpPr>
            <a:spLocks noGrp="1"/>
          </p:cNvSpPr>
          <p:nvPr>
            <p:ph idx="1"/>
          </p:nvPr>
        </p:nvSpPr>
        <p:spPr>
          <a:xfrm>
            <a:off x="1069848" y="1811045"/>
            <a:ext cx="10058400" cy="4361155"/>
          </a:xfrm>
        </p:spPr>
        <p:txBody>
          <a:bodyPr/>
          <a:lstStyle/>
          <a:p>
            <a:pPr algn="just"/>
            <a:r>
              <a:rPr lang="en-US" dirty="0"/>
              <a:t>Blockchain makes it possible to build applications where multiple parties can execute transactions without the need for a trusted, central authority. Today, building a scalable blockchain network with existing technologies is complex to set up and hard to manage.</a:t>
            </a:r>
          </a:p>
          <a:p>
            <a:pPr algn="just"/>
            <a:r>
              <a:rPr lang="en-US" dirty="0"/>
              <a:t>To create a blockchain network, each network member needs to manually provision hardware, install software, create, and manage certificates for access control, and configure networking components.</a:t>
            </a:r>
          </a:p>
          <a:p>
            <a:pPr algn="just"/>
            <a:r>
              <a:rPr lang="en-US" dirty="0"/>
              <a:t>Once the blockchain network is running, you need to continuously monitor the infrastructure and adapt to changes, such as an increase in transaction requests, or new members joining or leaving the network.</a:t>
            </a:r>
            <a:endParaRPr lang="uk-UA" dirty="0"/>
          </a:p>
        </p:txBody>
      </p:sp>
    </p:spTree>
    <p:extLst>
      <p:ext uri="{BB962C8B-B14F-4D97-AF65-F5344CB8AC3E}">
        <p14:creationId xmlns:p14="http://schemas.microsoft.com/office/powerpoint/2010/main" val="244723744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9A3CFB-6D5D-4FC3-BBCB-05A07F9537F9}"/>
              </a:ext>
            </a:extLst>
          </p:cNvPr>
          <p:cNvSpPr>
            <a:spLocks noGrp="1"/>
          </p:cNvSpPr>
          <p:nvPr>
            <p:ph type="title"/>
          </p:nvPr>
        </p:nvSpPr>
        <p:spPr/>
        <p:txBody>
          <a:bodyPr/>
          <a:lstStyle/>
          <a:p>
            <a:r>
              <a:rPr lang="en-US" dirty="0"/>
              <a:t>What is Amb?</a:t>
            </a:r>
            <a:endParaRPr lang="uk-UA" dirty="0"/>
          </a:p>
        </p:txBody>
      </p:sp>
      <p:sp>
        <p:nvSpPr>
          <p:cNvPr id="3" name="Місце для вмісту 2">
            <a:extLst>
              <a:ext uri="{FF2B5EF4-FFF2-40B4-BE49-F238E27FC236}">
                <a16:creationId xmlns:a16="http://schemas.microsoft.com/office/drawing/2014/main" id="{62A7CBE0-333D-4491-BC57-011074AB1A75}"/>
              </a:ext>
            </a:extLst>
          </p:cNvPr>
          <p:cNvSpPr>
            <a:spLocks noGrp="1"/>
          </p:cNvSpPr>
          <p:nvPr>
            <p:ph idx="1"/>
          </p:nvPr>
        </p:nvSpPr>
        <p:spPr>
          <a:xfrm>
            <a:off x="1069848" y="1819922"/>
            <a:ext cx="10058400" cy="4352278"/>
          </a:xfrm>
        </p:spPr>
        <p:txBody>
          <a:bodyPr/>
          <a:lstStyle/>
          <a:p>
            <a:pPr algn="just"/>
            <a:r>
              <a:rPr lang="en-US" b="1" u="sng" dirty="0"/>
              <a:t>Amazon Managed Blockchain</a:t>
            </a:r>
            <a:r>
              <a:rPr lang="en-US" dirty="0"/>
              <a:t> (AMB) is a fully managed service that makes it easy to join public networks or create and manage scalable private networks using the popular open-source frameworks Hyperledger Fabric and Ethereum.</a:t>
            </a:r>
          </a:p>
          <a:p>
            <a:pPr algn="just"/>
            <a:r>
              <a:rPr lang="en-US" dirty="0"/>
              <a:t>AMB eliminates the overhead required to create the network or join a public network, and automatically scales to meet the demands of thousands of applications running millions of transactions. Once your network is up and running, AMB makes it easy to manage and maintain your blockchain network. It manages your certificates and lets you easily invite new members to join the network.</a:t>
            </a:r>
            <a:endParaRPr lang="uk-UA" dirty="0"/>
          </a:p>
        </p:txBody>
      </p:sp>
    </p:spTree>
    <p:extLst>
      <p:ext uri="{BB962C8B-B14F-4D97-AF65-F5344CB8AC3E}">
        <p14:creationId xmlns:p14="http://schemas.microsoft.com/office/powerpoint/2010/main" val="63597928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CEDFD9-8C85-4D4F-9715-DC054332622D}"/>
              </a:ext>
            </a:extLst>
          </p:cNvPr>
          <p:cNvSpPr>
            <a:spLocks noGrp="1"/>
          </p:cNvSpPr>
          <p:nvPr>
            <p:ph type="title"/>
          </p:nvPr>
        </p:nvSpPr>
        <p:spPr/>
        <p:txBody>
          <a:bodyPr/>
          <a:lstStyle/>
          <a:p>
            <a:r>
              <a:rPr lang="en-US" dirty="0"/>
              <a:t>benefits</a:t>
            </a:r>
            <a:endParaRPr lang="uk-UA" dirty="0"/>
          </a:p>
        </p:txBody>
      </p:sp>
      <p:sp>
        <p:nvSpPr>
          <p:cNvPr id="3" name="Місце для вмісту 2">
            <a:extLst>
              <a:ext uri="{FF2B5EF4-FFF2-40B4-BE49-F238E27FC236}">
                <a16:creationId xmlns:a16="http://schemas.microsoft.com/office/drawing/2014/main" id="{0082ADA4-88A2-4902-BAC0-2E254CC617FC}"/>
              </a:ext>
            </a:extLst>
          </p:cNvPr>
          <p:cNvSpPr>
            <a:spLocks noGrp="1"/>
          </p:cNvSpPr>
          <p:nvPr>
            <p:ph idx="1"/>
          </p:nvPr>
        </p:nvSpPr>
        <p:spPr>
          <a:xfrm>
            <a:off x="1069848" y="1846555"/>
            <a:ext cx="10058400" cy="5344357"/>
          </a:xfrm>
        </p:spPr>
        <p:txBody>
          <a:bodyPr>
            <a:normAutofit/>
          </a:bodyPr>
          <a:lstStyle/>
          <a:p>
            <a:pPr algn="just"/>
            <a:r>
              <a:rPr lang="en-US" b="1" u="sng" dirty="0"/>
              <a:t>Fully managed</a:t>
            </a:r>
            <a:r>
              <a:rPr lang="en-US" dirty="0"/>
              <a:t>. Unlike self-hosting your blockchain infrastructure, AMB eliminates the need for manually provisioning hardware, configuring software, and setting up networking and security components. Once a new member is added, Managed Blockchain lets that member launch and configure multiple blockchain peer nodes to process transaction requests and store a copy of the ledger. Managed Blockchain also monitors the network and automatically replaces poorly performing nodes.</a:t>
            </a:r>
          </a:p>
          <a:p>
            <a:pPr algn="just"/>
            <a:r>
              <a:rPr lang="en-US" b="1" u="sng" dirty="0"/>
              <a:t>Choice of Hyperledger Fabric or Ethereum</a:t>
            </a:r>
            <a:r>
              <a:rPr lang="en-US" dirty="0"/>
              <a:t>. Amazon Managed Blockchain supports two popular blockchain frameworks, Hyperledger Fabric and Ethereum. Hyperledger Fabric is well-suited for applications that require stringent privacy and permission controls with a known set of members. Ethereum is well suited for highly distributed blockchain networks where transparency of data for all members is important. Alternatively, Ethereum can also be used for joining a public Ethereum blockchain network.</a:t>
            </a:r>
            <a:endParaRPr lang="uk-UA" dirty="0"/>
          </a:p>
        </p:txBody>
      </p:sp>
    </p:spTree>
    <p:extLst>
      <p:ext uri="{BB962C8B-B14F-4D97-AF65-F5344CB8AC3E}">
        <p14:creationId xmlns:p14="http://schemas.microsoft.com/office/powerpoint/2010/main" val="197726875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CEDFD9-8C85-4D4F-9715-DC054332622D}"/>
              </a:ext>
            </a:extLst>
          </p:cNvPr>
          <p:cNvSpPr>
            <a:spLocks noGrp="1"/>
          </p:cNvSpPr>
          <p:nvPr>
            <p:ph type="title"/>
          </p:nvPr>
        </p:nvSpPr>
        <p:spPr/>
        <p:txBody>
          <a:bodyPr/>
          <a:lstStyle/>
          <a:p>
            <a:r>
              <a:rPr lang="en-US" dirty="0"/>
              <a:t>benefits</a:t>
            </a:r>
            <a:endParaRPr lang="uk-UA" dirty="0"/>
          </a:p>
        </p:txBody>
      </p:sp>
      <p:sp>
        <p:nvSpPr>
          <p:cNvPr id="3" name="Місце для вмісту 2">
            <a:extLst>
              <a:ext uri="{FF2B5EF4-FFF2-40B4-BE49-F238E27FC236}">
                <a16:creationId xmlns:a16="http://schemas.microsoft.com/office/drawing/2014/main" id="{0082ADA4-88A2-4902-BAC0-2E254CC617FC}"/>
              </a:ext>
            </a:extLst>
          </p:cNvPr>
          <p:cNvSpPr>
            <a:spLocks noGrp="1"/>
          </p:cNvSpPr>
          <p:nvPr>
            <p:ph idx="1"/>
          </p:nvPr>
        </p:nvSpPr>
        <p:spPr>
          <a:xfrm>
            <a:off x="1069848" y="1802167"/>
            <a:ext cx="10058400" cy="5388745"/>
          </a:xfrm>
        </p:spPr>
        <p:txBody>
          <a:bodyPr>
            <a:normAutofit/>
          </a:bodyPr>
          <a:lstStyle/>
          <a:p>
            <a:pPr algn="just"/>
            <a:r>
              <a:rPr lang="en-US" b="1" u="sng" dirty="0"/>
              <a:t>Scalable and Secure</a:t>
            </a:r>
            <a:r>
              <a:rPr lang="en-US" dirty="0"/>
              <a:t>. AMB can easily scale your blockchain network as the usage of applications on the network grows over time. When a network member requires additional capacity for creating and validating transactions, the member can quickly add a new peer node using Managed Blockchain's APIs. Managed Blockchain provides a selection of instance types that comprise varying combinations of CPU and memory to give you the flexibility to choose the appropriate mix of resources for your workload. Additionally, Managed Blockchain secures your network’s certificates with AWS Key Management Service (KMS) technology, eliminating the need for you to set up your own secure key storage.</a:t>
            </a:r>
          </a:p>
          <a:p>
            <a:pPr algn="just"/>
            <a:r>
              <a:rPr lang="en-US" b="1" u="sng" dirty="0"/>
              <a:t>Reliability</a:t>
            </a:r>
            <a:r>
              <a:rPr lang="en-US" dirty="0"/>
              <a:t>. AMB improves the reliability of the “ordering service,” a component in the Hyperledger Fabric framework that ensures delivery of transactions across the blockchain network. Managed Blockchain's ordering service is built using Amazon QLDB technology and has an immutable change log that accurately maintains the complete history of all transactions in the blockchain network, ensuring that you durably save this data.</a:t>
            </a:r>
            <a:endParaRPr lang="uk-UA" dirty="0"/>
          </a:p>
        </p:txBody>
      </p:sp>
    </p:spTree>
    <p:extLst>
      <p:ext uri="{BB962C8B-B14F-4D97-AF65-F5344CB8AC3E}">
        <p14:creationId xmlns:p14="http://schemas.microsoft.com/office/powerpoint/2010/main" val="106091430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8FC27C-5C15-45C4-B6B0-FE4CC35539B2}"/>
              </a:ext>
            </a:extLst>
          </p:cNvPr>
          <p:cNvSpPr>
            <a:spLocks noGrp="1"/>
          </p:cNvSpPr>
          <p:nvPr>
            <p:ph type="title"/>
          </p:nvPr>
        </p:nvSpPr>
        <p:spPr/>
        <p:txBody>
          <a:bodyPr/>
          <a:lstStyle/>
          <a:p>
            <a:r>
              <a:rPr lang="en-US" dirty="0"/>
              <a:t>How it works</a:t>
            </a:r>
            <a:endParaRPr lang="uk-UA" dirty="0"/>
          </a:p>
        </p:txBody>
      </p:sp>
      <p:pic>
        <p:nvPicPr>
          <p:cNvPr id="5" name="Місце для вмісту 4">
            <a:extLst>
              <a:ext uri="{FF2B5EF4-FFF2-40B4-BE49-F238E27FC236}">
                <a16:creationId xmlns:a16="http://schemas.microsoft.com/office/drawing/2014/main" id="{CCED806D-2625-48C4-87B0-03F391B3C57A}"/>
              </a:ext>
            </a:extLst>
          </p:cNvPr>
          <p:cNvPicPr>
            <a:picLocks noGrp="1" noChangeAspect="1"/>
          </p:cNvPicPr>
          <p:nvPr>
            <p:ph idx="1"/>
          </p:nvPr>
        </p:nvPicPr>
        <p:blipFill>
          <a:blip r:embed="rId2"/>
          <a:stretch>
            <a:fillRect/>
          </a:stretch>
        </p:blipFill>
        <p:spPr>
          <a:xfrm>
            <a:off x="-150839" y="1969684"/>
            <a:ext cx="12600512" cy="4138148"/>
          </a:xfrm>
        </p:spPr>
      </p:pic>
    </p:spTree>
    <p:extLst>
      <p:ext uri="{BB962C8B-B14F-4D97-AF65-F5344CB8AC3E}">
        <p14:creationId xmlns:p14="http://schemas.microsoft.com/office/powerpoint/2010/main" val="59681647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69A972-423B-48CC-BF42-1951A1383972}"/>
              </a:ext>
            </a:extLst>
          </p:cNvPr>
          <p:cNvSpPr>
            <a:spLocks noGrp="1"/>
          </p:cNvSpPr>
          <p:nvPr>
            <p:ph type="title"/>
          </p:nvPr>
        </p:nvSpPr>
        <p:spPr/>
        <p:txBody>
          <a:bodyPr/>
          <a:lstStyle/>
          <a:p>
            <a:r>
              <a:rPr lang="en-US" dirty="0"/>
              <a:t>use cases</a:t>
            </a:r>
            <a:endParaRPr lang="uk-UA" dirty="0"/>
          </a:p>
        </p:txBody>
      </p:sp>
      <p:sp>
        <p:nvSpPr>
          <p:cNvPr id="3" name="Місце для вмісту 2">
            <a:extLst>
              <a:ext uri="{FF2B5EF4-FFF2-40B4-BE49-F238E27FC236}">
                <a16:creationId xmlns:a16="http://schemas.microsoft.com/office/drawing/2014/main" id="{99DE48BA-B8AC-473A-80EB-FB6ECFC79AF0}"/>
              </a:ext>
            </a:extLst>
          </p:cNvPr>
          <p:cNvSpPr>
            <a:spLocks noGrp="1"/>
          </p:cNvSpPr>
          <p:nvPr>
            <p:ph idx="1"/>
          </p:nvPr>
        </p:nvSpPr>
        <p:spPr>
          <a:xfrm>
            <a:off x="1069848" y="1775533"/>
            <a:ext cx="10058400" cy="5566299"/>
          </a:xfrm>
        </p:spPr>
        <p:txBody>
          <a:bodyPr>
            <a:normAutofit/>
          </a:bodyPr>
          <a:lstStyle/>
          <a:p>
            <a:pPr algn="just"/>
            <a:r>
              <a:rPr lang="en-US" b="1" u="sng" dirty="0"/>
              <a:t>Trading and Asset Transfer</a:t>
            </a:r>
            <a:r>
              <a:rPr lang="en-US" dirty="0"/>
              <a:t>. Using AMB, financial and trading consortiums can easily create a blockchain network where all parties can transact and process trade-related paperwork electronically, without the need for a central trusted authority. Unlike other processes that require trade-related paperwork to go back and forth between the stakeholders, taking 5-10 days to complete, transactions in a blockchain network built using Managed Blockchain can process instantly.</a:t>
            </a:r>
          </a:p>
          <a:p>
            <a:pPr algn="just"/>
            <a:r>
              <a:rPr lang="en-US" b="1" u="sng" dirty="0"/>
              <a:t>Retail</a:t>
            </a:r>
            <a:r>
              <a:rPr lang="en-US" dirty="0"/>
              <a:t>. Retailers are often looking to improve customer loyalty programs by partnering with other retailers, banks, and third-parties to offer a more comprehensive selection of customer rewards that can be redeemed across an extensive network of partners. Using a central agency as an intermediary for processing reward transactions can often slow down the process, taking 5-7 days. With Amazon Managed Blockchain, a group of retailers can easily implement a blockchain network that allows them to share and validate rewards information quickly and transparently, without needing a central authority that processes rewards transactions between retailers.</a:t>
            </a:r>
            <a:endParaRPr lang="uk-UA" dirty="0"/>
          </a:p>
        </p:txBody>
      </p:sp>
    </p:spTree>
    <p:extLst>
      <p:ext uri="{BB962C8B-B14F-4D97-AF65-F5344CB8AC3E}">
        <p14:creationId xmlns:p14="http://schemas.microsoft.com/office/powerpoint/2010/main" val="31471262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69A972-423B-48CC-BF42-1951A1383972}"/>
              </a:ext>
            </a:extLst>
          </p:cNvPr>
          <p:cNvSpPr>
            <a:spLocks noGrp="1"/>
          </p:cNvSpPr>
          <p:nvPr>
            <p:ph type="title"/>
          </p:nvPr>
        </p:nvSpPr>
        <p:spPr/>
        <p:txBody>
          <a:bodyPr/>
          <a:lstStyle/>
          <a:p>
            <a:r>
              <a:rPr lang="en-US" dirty="0"/>
              <a:t>use cases</a:t>
            </a:r>
            <a:endParaRPr lang="uk-UA" dirty="0"/>
          </a:p>
        </p:txBody>
      </p:sp>
      <p:sp>
        <p:nvSpPr>
          <p:cNvPr id="3" name="Місце для вмісту 2">
            <a:extLst>
              <a:ext uri="{FF2B5EF4-FFF2-40B4-BE49-F238E27FC236}">
                <a16:creationId xmlns:a16="http://schemas.microsoft.com/office/drawing/2014/main" id="{99DE48BA-B8AC-473A-80EB-FB6ECFC79AF0}"/>
              </a:ext>
            </a:extLst>
          </p:cNvPr>
          <p:cNvSpPr>
            <a:spLocks noGrp="1"/>
          </p:cNvSpPr>
          <p:nvPr>
            <p:ph idx="1"/>
          </p:nvPr>
        </p:nvSpPr>
        <p:spPr>
          <a:xfrm>
            <a:off x="1069848" y="1775533"/>
            <a:ext cx="10058400" cy="5566299"/>
          </a:xfrm>
        </p:spPr>
        <p:txBody>
          <a:bodyPr>
            <a:normAutofit/>
          </a:bodyPr>
          <a:lstStyle/>
          <a:p>
            <a:pPr algn="just"/>
            <a:r>
              <a:rPr lang="en-US" b="1" u="sng" dirty="0"/>
              <a:t>Supply Chain</a:t>
            </a:r>
            <a:r>
              <a:rPr lang="en-US" dirty="0"/>
              <a:t>. Small businesses often rely on distributed supply chain networks where no single entity controls the end-to-end movement of goods across the network. Using Amazon Managed Blockchain, such businesses can quickly implement a blockchain across their supply chain network, providing greater transparency, and real-time recording and tracking of goods from one party to another. Each supplier or distributor can be a member of the blockchain network, maintain their own distributed ledger, and independently track all information related to the movement of the goods such as timestamp, port of entry, and volume of goods received. Given that all members maintain an independent copy of the distributed ledger, all parties can trust the true origin and touchpoints of the goods, without relying on a central authority.</a:t>
            </a:r>
            <a:endParaRPr lang="uk-UA" dirty="0"/>
          </a:p>
        </p:txBody>
      </p:sp>
    </p:spTree>
    <p:extLst>
      <p:ext uri="{BB962C8B-B14F-4D97-AF65-F5344CB8AC3E}">
        <p14:creationId xmlns:p14="http://schemas.microsoft.com/office/powerpoint/2010/main" val="319510292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{EF11BCE9-1012-4227-A551-0D49FFF762EC}tf03090434</Template>
  <TotalTime>38</TotalTime>
  <Words>878</Words>
  <Application>Microsoft Office PowerPoint</Application>
  <PresentationFormat>Широкий екран</PresentationFormat>
  <Paragraphs>22</Paragraphs>
  <Slides>8</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8</vt:i4>
      </vt:variant>
    </vt:vector>
  </HeadingPairs>
  <TitlesOfParts>
    <vt:vector size="13" baseType="lpstr">
      <vt:lpstr>Cambria</vt:lpstr>
      <vt:lpstr>Rockwell</vt:lpstr>
      <vt:lpstr>Rockwell Condensed</vt:lpstr>
      <vt:lpstr>Wingdings</vt:lpstr>
      <vt:lpstr>Дерево</vt:lpstr>
      <vt:lpstr>Amazon Managed Blockchain</vt:lpstr>
      <vt:lpstr>introduction</vt:lpstr>
      <vt:lpstr>What is Amb?</vt:lpstr>
      <vt:lpstr>benefits</vt:lpstr>
      <vt:lpstr>benefits</vt:lpstr>
      <vt:lpstr>How it works</vt:lpstr>
      <vt:lpstr>use cases</vt:lpstr>
      <vt:lpstr>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Managed Blockchain</dc:title>
  <dc:creator>Maksym Shevchenko</dc:creator>
  <cp:lastModifiedBy>Maksym Shevchenko</cp:lastModifiedBy>
  <cp:revision>18</cp:revision>
  <dcterms:created xsi:type="dcterms:W3CDTF">2021-03-23T21:52:05Z</dcterms:created>
  <dcterms:modified xsi:type="dcterms:W3CDTF">2021-03-23T22:30:51Z</dcterms:modified>
</cp:coreProperties>
</file>