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1" r:id="rId3"/>
    <p:sldId id="273" r:id="rId4"/>
    <p:sldId id="274" r:id="rId5"/>
    <p:sldId id="264" r:id="rId6"/>
    <p:sldId id="265" r:id="rId7"/>
    <p:sldId id="266" r:id="rId8"/>
    <p:sldId id="270" r:id="rId9"/>
    <p:sldId id="271" r:id="rId10"/>
    <p:sldId id="272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57D9F-BEC5-448A-92CE-06DCBE575E58}" v="125" dt="2023-11-13T13:34:13.296"/>
    <p1510:client id="{BC881E14-DF2C-4BA6-9E61-5D28715B578A}" v="488" dt="2023-11-22T06:19:12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67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77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220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2419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377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092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827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011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96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1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38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6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10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1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92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80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689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155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1B8F9CB-890B-4CB8-B503-188A763E2F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A632AB4-3837-4FD0-8B62-0A18B573F4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="" xmlns:a16="http://schemas.microsoft.com/office/drawing/2014/main" id="{C393B4A7-6ABF-423D-A762-3CDB4897A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CD2319A-6FA9-4EFB-9EDF-730446742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1692A93-3514-4486-8B67-CCA4E0259B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1AD250C-F2EA-449F-9B14-DF5BB674C5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773" y="363653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 err="1"/>
              <a:t>Министерство</a:t>
            </a:r>
            <a:r>
              <a:rPr lang="en-US" sz="1400"/>
              <a:t> </a:t>
            </a:r>
            <a:r>
              <a:rPr lang="en-US" sz="1400" err="1"/>
              <a:t>образования</a:t>
            </a:r>
            <a:r>
              <a:rPr lang="en-US" sz="1400"/>
              <a:t> </a:t>
            </a:r>
            <a:r>
              <a:rPr lang="en-US" sz="1400" err="1"/>
              <a:t>Пензенской</a:t>
            </a:r>
            <a:r>
              <a:rPr lang="en-US" sz="1400"/>
              <a:t> </a:t>
            </a:r>
            <a:r>
              <a:rPr lang="en-US" sz="1400" err="1"/>
              <a:t>области</a:t>
            </a:r>
            <a:endParaRPr lang="ru-RU" err="1"/>
          </a:p>
          <a:p>
            <a:pPr algn="ctr">
              <a:lnSpc>
                <a:spcPct val="90000"/>
              </a:lnSpc>
            </a:pPr>
            <a:r>
              <a:rPr lang="en-US" sz="1400" err="1"/>
              <a:t>Государственное</a:t>
            </a:r>
            <a:r>
              <a:rPr lang="en-US" sz="1400"/>
              <a:t> </a:t>
            </a:r>
            <a:r>
              <a:rPr lang="en-US" sz="1400" err="1"/>
              <a:t>автономное</a:t>
            </a:r>
            <a:r>
              <a:rPr lang="en-US" sz="1400"/>
              <a:t> </a:t>
            </a:r>
            <a:r>
              <a:rPr lang="en-US" sz="1400" err="1"/>
              <a:t>профессиональное</a:t>
            </a:r>
            <a:r>
              <a:rPr lang="en-US" sz="1400"/>
              <a:t> </a:t>
            </a:r>
            <a:r>
              <a:rPr lang="en-US" sz="1400" err="1"/>
              <a:t>образовательное</a:t>
            </a:r>
            <a:r>
              <a:rPr lang="en-US" sz="1400"/>
              <a:t> </a:t>
            </a:r>
            <a:r>
              <a:rPr lang="en-US" sz="1400" err="1"/>
              <a:t>учреждение</a:t>
            </a:r>
          </a:p>
          <a:p>
            <a:pPr algn="ctr">
              <a:lnSpc>
                <a:spcPct val="90000"/>
              </a:lnSpc>
            </a:pPr>
            <a:r>
              <a:rPr lang="en-US" sz="1400" err="1"/>
              <a:t>Пензенской</a:t>
            </a:r>
            <a:r>
              <a:rPr lang="en-US" sz="1400"/>
              <a:t> </a:t>
            </a:r>
            <a:r>
              <a:rPr lang="en-US" sz="1400" err="1"/>
              <a:t>области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«</a:t>
            </a:r>
            <a:r>
              <a:rPr lang="en-US" sz="1400" err="1"/>
              <a:t>Пензенский</a:t>
            </a:r>
            <a:r>
              <a:rPr lang="en-US" sz="1400"/>
              <a:t> </a:t>
            </a:r>
            <a:r>
              <a:rPr lang="en-US" sz="1400" err="1"/>
              <a:t>колледж</a:t>
            </a:r>
            <a:r>
              <a:rPr lang="en-US" sz="1400"/>
              <a:t> </a:t>
            </a:r>
            <a:r>
              <a:rPr lang="en-US" sz="1400" err="1"/>
              <a:t>информационных</a:t>
            </a:r>
            <a:r>
              <a:rPr lang="en-US" sz="1400"/>
              <a:t> и </a:t>
            </a:r>
            <a:r>
              <a:rPr lang="en-US" sz="1400" err="1"/>
              <a:t>промышленных</a:t>
            </a:r>
            <a:r>
              <a:rPr lang="en-US" sz="1400"/>
              <a:t> </a:t>
            </a:r>
            <a:r>
              <a:rPr lang="en-US" sz="1400" err="1"/>
              <a:t>технологий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(ИТ - </a:t>
            </a:r>
            <a:r>
              <a:rPr lang="en-US" sz="1400" err="1"/>
              <a:t>колледж</a:t>
            </a:r>
            <a:r>
              <a:rPr lang="en-US" sz="1400"/>
              <a:t>)»</a:t>
            </a:r>
          </a:p>
          <a:p>
            <a:pPr algn="ctr">
              <a:lnSpc>
                <a:spcPct val="90000"/>
              </a:lnSpc>
            </a:pPr>
            <a:r>
              <a:rPr lang="en-US" sz="1400" err="1"/>
              <a:t>Учебный</a:t>
            </a:r>
            <a:r>
              <a:rPr lang="en-US" sz="1400"/>
              <a:t> </a:t>
            </a:r>
            <a:r>
              <a:rPr lang="en-US" sz="1400" err="1"/>
              <a:t>комплекс</a:t>
            </a:r>
            <a:r>
              <a:rPr lang="en-US" sz="1400"/>
              <a:t> </a:t>
            </a:r>
            <a:r>
              <a:rPr lang="en-US" sz="1400" err="1"/>
              <a:t>информационных</a:t>
            </a:r>
            <a:r>
              <a:rPr lang="en-US" sz="1400"/>
              <a:t> </a:t>
            </a:r>
            <a:r>
              <a:rPr lang="en-US" sz="1400" err="1"/>
              <a:t>технологий</a:t>
            </a:r>
          </a:p>
          <a:p>
            <a:pPr algn="ctr">
              <a:lnSpc>
                <a:spcPct val="90000"/>
              </a:lnSpc>
            </a:pP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A2521D-184B-C9BD-8DB9-046ECA5F52F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58988" y="2098434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КУРСОВОЙ ПРОЕКТ</a:t>
            </a:r>
            <a:endParaRPr lang="ru-RU" sz="1600" dirty="0">
              <a:solidFill>
                <a:schemeClr val="tx1"/>
              </a:solidFill>
              <a:cs typeface="Angsana New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по МДК 01.02</a:t>
            </a:r>
            <a:endParaRPr lang="ru-RU" sz="1600" dirty="0">
              <a:solidFill>
                <a:schemeClr val="tx1"/>
              </a:solidFill>
              <a:cs typeface="Angsana New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«Поддержка и тестирование программных модулей»</a:t>
            </a:r>
            <a:endParaRPr lang="ru-RU" sz="1600" dirty="0">
              <a:solidFill>
                <a:schemeClr val="tx1"/>
              </a:solidFill>
              <a:cs typeface="Angsana New"/>
            </a:endParaRPr>
          </a:p>
          <a:p>
            <a:pPr algn="ctr"/>
            <a:r>
              <a:rPr lang="ru-RU" sz="1600" cap="all" dirty="0">
                <a:solidFill>
                  <a:schemeClr val="tx1"/>
                </a:solidFill>
                <a:ea typeface="+mn-lt"/>
                <a:cs typeface="+mn-lt"/>
              </a:rPr>
              <a:t>Разработка приложения </a:t>
            </a:r>
            <a:r>
              <a:rPr lang="ru-RU" sz="1600" b="1" cap="all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600" b="1" dirty="0" smtClean="0">
                <a:solidFill>
                  <a:schemeClr val="tx1"/>
                </a:solidFill>
                <a:ea typeface="+mn-lt"/>
                <a:cs typeface="+mn-lt"/>
              </a:rPr>
              <a:t>”</a:t>
            </a:r>
            <a:r>
              <a:rPr lang="ru-RU" sz="1600" b="1" dirty="0" smtClean="0">
                <a:solidFill>
                  <a:schemeClr val="tx1"/>
                </a:solidFill>
                <a:ea typeface="+mn-lt"/>
                <a:cs typeface="+mn-lt"/>
              </a:rPr>
              <a:t>Шеф Повар</a:t>
            </a:r>
            <a:r>
              <a:rPr lang="en-US" sz="1600" b="1" dirty="0" smtClean="0">
                <a:solidFill>
                  <a:schemeClr val="tx1"/>
                </a:solidFill>
                <a:ea typeface="+mn-lt"/>
                <a:cs typeface="+mn-lt"/>
              </a:rPr>
              <a:t>”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CAC020-8498-5CAC-F152-245F1A2103BA}"/>
              </a:ext>
            </a:extLst>
          </p:cNvPr>
          <p:cNvSpPr txBox="1"/>
          <p:nvPr/>
        </p:nvSpPr>
        <p:spPr>
          <a:xfrm>
            <a:off x="8514608" y="4615543"/>
            <a:ext cx="32380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Выполнил</a:t>
            </a:r>
            <a:r>
              <a:rPr lang="en-US" dirty="0"/>
              <a:t>: </a:t>
            </a:r>
            <a:r>
              <a:rPr lang="en-US" dirty="0" err="1"/>
              <a:t>студент</a:t>
            </a:r>
            <a:r>
              <a:rPr lang="en-US" dirty="0"/>
              <a:t> </a:t>
            </a:r>
            <a:r>
              <a:rPr lang="en-US" dirty="0" err="1"/>
              <a:t>группы</a:t>
            </a:r>
            <a:r>
              <a:rPr lang="en-US" dirty="0"/>
              <a:t> 22ИТ35 </a:t>
            </a:r>
            <a:r>
              <a:rPr lang="ru-RU" dirty="0" err="1" smtClean="0"/>
              <a:t>Гурдин</a:t>
            </a:r>
            <a:r>
              <a:rPr lang="ru-RU" dirty="0" smtClean="0"/>
              <a:t> Рушан</a:t>
            </a:r>
            <a:endParaRPr lang="ru-RU" dirty="0"/>
          </a:p>
          <a:p>
            <a:r>
              <a:rPr lang="en-US" dirty="0" err="1"/>
              <a:t>Руководитель</a:t>
            </a:r>
            <a:r>
              <a:rPr lang="en-US" dirty="0"/>
              <a:t> </a:t>
            </a:r>
            <a:r>
              <a:rPr lang="en-US" dirty="0" err="1"/>
              <a:t>курсового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: </a:t>
            </a:r>
            <a:r>
              <a:rPr lang="en-US" dirty="0" err="1"/>
              <a:t>Лукьянова</a:t>
            </a:r>
            <a:r>
              <a:rPr lang="en-US" dirty="0"/>
              <a:t> Г.С. </a:t>
            </a:r>
            <a:r>
              <a:rPr lang="en-US" dirty="0" err="1"/>
              <a:t>Дата</a:t>
            </a:r>
            <a:r>
              <a:rPr lang="en-US" dirty="0"/>
              <a:t>: </a:t>
            </a:r>
            <a:r>
              <a:rPr lang="ru-RU" dirty="0" smtClean="0"/>
              <a:t>01:07:2024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0F3A5BE-17AF-8A19-8B2D-34CB0FD4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Интеграционное тестирование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D57F50-6FF6-7478-DC93-EEFCCDC30A78}"/>
              </a:ext>
            </a:extLst>
          </p:cNvPr>
          <p:cNvSpPr txBox="1"/>
          <p:nvPr/>
        </p:nvSpPr>
        <p:spPr>
          <a:xfrm>
            <a:off x="7923752" y="251174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hangingPunct="0"/>
            <a:r>
              <a:rPr lang="ru-RU" dirty="0" smtClean="0"/>
              <a:t>Т1: 1–2–3–6–7­;</a:t>
            </a:r>
          </a:p>
          <a:p>
            <a:pPr hangingPunct="0"/>
            <a:r>
              <a:rPr lang="ru-RU" dirty="0" smtClean="0"/>
              <a:t>Т2: 1–2–4–6–7;</a:t>
            </a:r>
          </a:p>
          <a:p>
            <a:pPr hangingPunct="0"/>
            <a:r>
              <a:rPr lang="ru-RU" dirty="0" smtClean="0"/>
              <a:t>Т3: 1–2–4–5­;</a:t>
            </a:r>
          </a:p>
          <a:p>
            <a:pPr hangingPunct="0"/>
            <a:r>
              <a:rPr lang="ru-RU" dirty="0" smtClean="0"/>
              <a:t>Т4:  1­2–5–6–7;</a:t>
            </a:r>
          </a:p>
          <a:p>
            <a:pPr marL="228600" indent="-228600" algn="just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0E104C-431B-C0CD-1AEB-FC15C55568C7}"/>
              </a:ext>
            </a:extLst>
          </p:cNvPr>
          <p:cNvSpPr txBox="1"/>
          <p:nvPr/>
        </p:nvSpPr>
        <p:spPr>
          <a:xfrm>
            <a:off x="7910945" y="184463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Тестовые </a:t>
            </a:r>
            <a:r>
              <a:rPr lang="en-US" sz="2000" dirty="0" err="1"/>
              <a:t>пути</a:t>
            </a:r>
            <a:r>
              <a:rPr lang="en-US" sz="2000" dirty="0"/>
              <a:t>:</a:t>
            </a:r>
          </a:p>
        </p:txBody>
      </p:sp>
      <p:pic>
        <p:nvPicPr>
          <p:cNvPr id="9" name="Рисунок 8" descr="тест.drawi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179" y="1208201"/>
            <a:ext cx="3627120" cy="4579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75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7EE5F1D-B15E-8E04-6792-9BE71ABA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637903"/>
            <a:ext cx="8880088" cy="549334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2400" dirty="0"/>
              <a:t>Заключение</a:t>
            </a:r>
            <a:endParaRPr lang="ru-RU" dirty="0"/>
          </a:p>
          <a:p>
            <a:r>
              <a:rPr lang="ru-RU" dirty="0" smtClean="0"/>
              <a:t>В ходе работы над курсовым проектом были изучены научно-техническая и справочная литература по теме разработки и тестировании приложений. И кроме того был выполнен анализ предметной области «Шеф-повар »</a:t>
            </a:r>
            <a:endParaRPr lang="ru-RU" b="1" dirty="0" smtClean="0"/>
          </a:p>
          <a:p>
            <a:r>
              <a:rPr lang="ru-RU" dirty="0" smtClean="0"/>
              <a:t>Во время работы над пояснительной запиской были проанализированы и уточнены требования, предъявляемые к программному продукту.</a:t>
            </a:r>
          </a:p>
          <a:p>
            <a:r>
              <a:rPr lang="ru-RU" dirty="0" smtClean="0"/>
              <a:t> В курсовом проекте были определены все средства, использованные для создания информационно-справочной системы. Были разработаны программный алгоритм решения задачи и визуальный интерфейс, а также диаграммы для разработанного приложения. Для функционирования приложения выполнено модульное, интеграционное и системное тестирование.</a:t>
            </a:r>
          </a:p>
          <a:p>
            <a:r>
              <a:rPr lang="ru-RU" dirty="0" smtClean="0"/>
              <a:t>А также в ходе работы над курсовым проектом было сформировано руководство пользователя.</a:t>
            </a:r>
          </a:p>
          <a:p>
            <a:r>
              <a:rPr lang="ru-RU" dirty="0" smtClean="0"/>
              <a:t>Ресурс доступен большинству пользователей в ряду: простоты использования и минимальным требованиям к аппаратным средствам.</a:t>
            </a:r>
          </a:p>
          <a:p>
            <a:r>
              <a:rPr lang="ru-RU" dirty="0" smtClean="0"/>
              <a:t>Таким образом, все задачи, поставленные в курсовом проекте выполнены, цель достигнута.</a:t>
            </a:r>
            <a:endParaRPr lang="ru-RU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222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3A471CE-F42D-4F07-1464-568E5AE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18"/>
          </a:xfrm>
        </p:spPr>
        <p:txBody>
          <a:bodyPr/>
          <a:lstStyle/>
          <a:p>
            <a:pPr algn="ctr"/>
            <a:r>
              <a:rPr lang="ru-RU" sz="3600" dirty="0"/>
              <a:t>Цели и задачи работы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0DC6490-FBF4-04BC-57DF-2F3862E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ru-RU" sz="1800" dirty="0">
                <a:ea typeface="+mj-lt"/>
                <a:cs typeface="+mj-lt"/>
              </a:rPr>
              <a:t>Цель курсовой работы – </a:t>
            </a:r>
            <a:r>
              <a:rPr lang="ru-RU" sz="1800" dirty="0" smtClean="0">
                <a:ea typeface="+mj-lt"/>
                <a:cs typeface="+mj-lt"/>
              </a:rPr>
              <a:t>разработка </a:t>
            </a:r>
            <a:r>
              <a:rPr lang="ru-RU" sz="1800" dirty="0">
                <a:ea typeface="+mj-lt"/>
                <a:cs typeface="+mj-lt"/>
              </a:rPr>
              <a:t>приложения </a:t>
            </a:r>
            <a:r>
              <a:rPr lang="ru-RU" sz="1800" dirty="0" smtClean="0">
                <a:ea typeface="+mj-lt"/>
                <a:cs typeface="+mj-lt"/>
              </a:rPr>
              <a:t>«Шеф повар»</a:t>
            </a:r>
            <a:r>
              <a:rPr lang="ru-RU" sz="1800" dirty="0">
                <a:ea typeface="+mj-lt"/>
                <a:cs typeface="+mj-lt"/>
              </a:rPr>
              <a:t> </a:t>
            </a:r>
          </a:p>
          <a:p>
            <a:pPr marL="0" indent="0" algn="just">
              <a:buClr>
                <a:srgbClr val="8AD0D6"/>
              </a:buClr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поставленных целей необходимо выполнить следующие задачи:</a:t>
            </a:r>
          </a:p>
          <a:p>
            <a:pPr marL="285750" indent="-285750" algn="just">
              <a:buClr>
                <a:srgbClr val="8AD0D6"/>
              </a:buClr>
              <a:buFont typeface="Arial,Sans-Serif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изучить научно техническую информацию справочную литературу по проблеме разработки; </a:t>
            </a:r>
          </a:p>
          <a:p>
            <a:pPr marL="285750" indent="-285750" algn="just">
              <a:buClr>
                <a:srgbClr val="8AD0D6"/>
              </a:buClr>
              <a:buFont typeface="Arial,Sans-Serif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протестировать приложение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«Шеф повар».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8AD0D6"/>
              </a:buClr>
              <a:buFont typeface="Arial,Sans-Serif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сформировать требуемую техническую документацию.</a:t>
            </a:r>
          </a:p>
          <a:p>
            <a:pPr algn="just">
              <a:buNone/>
            </a:pP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228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50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66492"/>
            <a:ext cx="8946541" cy="47819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 вариантов функциональных требований использования для пользователя:</a:t>
            </a:r>
          </a:p>
          <a:p>
            <a:r>
              <a:rPr lang="ru-RU" dirty="0" smtClean="0"/>
              <a:t>– просмотр списка блюд меню;</a:t>
            </a:r>
          </a:p>
          <a:p>
            <a:r>
              <a:rPr lang="ru-RU" dirty="0" smtClean="0"/>
              <a:t>– выбор блюд из списка меню;</a:t>
            </a:r>
          </a:p>
          <a:p>
            <a:r>
              <a:rPr lang="ru-RU" dirty="0" smtClean="0"/>
              <a:t>– просмотр информации о блюде</a:t>
            </a:r>
          </a:p>
          <a:p>
            <a:r>
              <a:rPr lang="ru-RU" dirty="0" smtClean="0"/>
              <a:t>– просмотр информации о цене блюда;</a:t>
            </a:r>
          </a:p>
          <a:p>
            <a:r>
              <a:rPr lang="ru-RU" dirty="0" smtClean="0"/>
              <a:t>–добавление блюда в заказ;</a:t>
            </a:r>
          </a:p>
          <a:p>
            <a:r>
              <a:rPr lang="ru-RU" dirty="0" smtClean="0"/>
              <a:t>– расчет общей суммы заказа;</a:t>
            </a:r>
          </a:p>
          <a:p>
            <a:r>
              <a:rPr lang="ru-RU" dirty="0" smtClean="0"/>
              <a:t>– сброс информации.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159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96201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83744"/>
            <a:ext cx="8946541" cy="47646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Нефункциональные требования</a:t>
            </a:r>
          </a:p>
          <a:p>
            <a:r>
              <a:rPr lang="ru-RU" dirty="0" smtClean="0"/>
              <a:t>– простота использования;</a:t>
            </a:r>
          </a:p>
          <a:p>
            <a:r>
              <a:rPr lang="ru-RU" dirty="0" smtClean="0"/>
              <a:t>– удобный и понятный вид графического интерфейса;</a:t>
            </a:r>
          </a:p>
          <a:p>
            <a:r>
              <a:rPr lang="ru-RU" dirty="0" smtClean="0"/>
              <a:t>– не противоречивость, полнота и  целостность данных;</a:t>
            </a:r>
          </a:p>
          <a:p>
            <a:r>
              <a:rPr lang="ru-RU" dirty="0" smtClean="0"/>
              <a:t>– минимальные требования к программно – аппаратным средствам.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58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9A9BEA-155E-A00B-243A-19FFF430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Диаграмма вариантов </a:t>
            </a:r>
            <a:endParaRPr lang="ru-RU"/>
          </a:p>
          <a:p>
            <a:pPr algn="ctr"/>
            <a:r>
              <a:rPr lang="ru-RU">
                <a:ea typeface="+mj-lt"/>
                <a:cs typeface="+mj-lt"/>
              </a:rPr>
              <a:t>использования</a:t>
            </a:r>
            <a:endParaRPr lang="ru-RU"/>
          </a:p>
        </p:txBody>
      </p:sp>
      <p:pic>
        <p:nvPicPr>
          <p:cNvPr id="6" name="Содержимое 5" descr="ДВи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0257" y="2513441"/>
            <a:ext cx="3893820" cy="3360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083" y="3804249"/>
            <a:ext cx="725261" cy="1330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85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990460-1D69-CF8F-F46F-40BCBAA9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Средства разработки</a:t>
            </a:r>
            <a:endParaRPr lang="ru-RU" dirty="0"/>
          </a:p>
        </p:txBody>
      </p:sp>
      <p:pic>
        <p:nvPicPr>
          <p:cNvPr id="4" name="Объект 3" descr="Изображение выглядит как Шрифт, Графика, фиолетовый, Сирень&#10;&#10;Автоматически созданное описание">
            <a:extLst>
              <a:ext uri="{FF2B5EF4-FFF2-40B4-BE49-F238E27FC236}">
                <a16:creationId xmlns="" xmlns:a16="http://schemas.microsoft.com/office/drawing/2014/main" id="{2A35CC14-3207-CE2D-A05E-D8AF559E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0972" y="2215244"/>
            <a:ext cx="6096000" cy="2920804"/>
          </a:xfrm>
        </p:spPr>
      </p:pic>
    </p:spTree>
    <p:extLst>
      <p:ext uri="{BB962C8B-B14F-4D97-AF65-F5344CB8AC3E}">
        <p14:creationId xmlns="" xmlns:p14="http://schemas.microsoft.com/office/powerpoint/2010/main" val="39142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6C998F-7560-D59F-607C-BFA856E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Главное окно приложения </a:t>
            </a:r>
          </a:p>
        </p:txBody>
      </p:sp>
      <p:pic>
        <p:nvPicPr>
          <p:cNvPr id="8" name="Содержимое 7" descr="Screenshot_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9809" y="2588283"/>
            <a:ext cx="3894158" cy="3124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7789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E0DF1C-15E7-96C0-BD6B-3D9EFC39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452718"/>
            <a:ext cx="10463842" cy="1400530"/>
          </a:xfrm>
        </p:spPr>
        <p:txBody>
          <a:bodyPr/>
          <a:lstStyle/>
          <a:p>
            <a:pPr algn="ctr"/>
            <a:r>
              <a:rPr lang="ru-RU" dirty="0" smtClean="0"/>
              <a:t>Макет главного окна приложения</a:t>
            </a:r>
            <a:endParaRPr lang="ru-RU" dirty="0"/>
          </a:p>
        </p:txBody>
      </p:sp>
      <p:pic>
        <p:nvPicPr>
          <p:cNvPr id="1026" name="Picture 2" descr="Screenshot_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9028" y="2351071"/>
            <a:ext cx="5535616" cy="301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596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FB5A4F-41C6-7AAF-6FD6-AC8CA19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Интеграционное тестирование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D37EA9-B4DD-6488-B417-005640A5E506}"/>
              </a:ext>
            </a:extLst>
          </p:cNvPr>
          <p:cNvSpPr txBox="1"/>
          <p:nvPr/>
        </p:nvSpPr>
        <p:spPr>
          <a:xfrm>
            <a:off x="7283125" y="1991766"/>
            <a:ext cx="443485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В </a:t>
            </a:r>
            <a:r>
              <a:rPr lang="en-US" sz="2000" dirty="0" err="1"/>
              <a:t>соответствии</a:t>
            </a:r>
            <a:r>
              <a:rPr lang="en-US" sz="2000" dirty="0"/>
              <a:t> с </a:t>
            </a:r>
            <a:r>
              <a:rPr lang="en-US" sz="2000" dirty="0" err="1"/>
              <a:t>тестовым</a:t>
            </a:r>
            <a:r>
              <a:rPr lang="en-US" sz="2000" dirty="0"/>
              <a:t> </a:t>
            </a:r>
            <a:r>
              <a:rPr lang="en-US" sz="2000" dirty="0" err="1"/>
              <a:t>графом</a:t>
            </a:r>
            <a:r>
              <a:rPr lang="en-US" sz="2000" dirty="0"/>
              <a:t> в </a:t>
            </a:r>
            <a:r>
              <a:rPr lang="en-US" sz="2000" dirty="0" err="1"/>
              <a:t>проекте</a:t>
            </a:r>
            <a:r>
              <a:rPr lang="en-US" sz="2000" dirty="0"/>
              <a:t> </a:t>
            </a:r>
            <a:r>
              <a:rPr lang="en-US" sz="2000" dirty="0" err="1"/>
              <a:t>рассматриваются</a:t>
            </a:r>
            <a:r>
              <a:rPr lang="en-US" sz="2000" dirty="0"/>
              <a:t> </a:t>
            </a:r>
            <a:r>
              <a:rPr lang="en-US" sz="2000" dirty="0" err="1"/>
              <a:t>следующие</a:t>
            </a:r>
            <a:r>
              <a:rPr lang="en-US" sz="2000" dirty="0"/>
              <a:t> </a:t>
            </a:r>
            <a:r>
              <a:rPr lang="en-US" sz="2000" dirty="0" err="1"/>
              <a:t>этапы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0" hangingPunct="0"/>
            <a:r>
              <a:rPr lang="ru-RU" sz="2000" dirty="0" smtClean="0"/>
              <a:t>1.Главное окно приложения</a:t>
            </a:r>
          </a:p>
          <a:p>
            <a:pPr lvl="0" hangingPunct="0"/>
            <a:r>
              <a:rPr lang="ru-RU" sz="2000" dirty="0" smtClean="0"/>
              <a:t>2.Выбор блюда</a:t>
            </a:r>
          </a:p>
          <a:p>
            <a:pPr lvl="0" hangingPunct="0"/>
            <a:r>
              <a:rPr lang="ru-RU" sz="2000" dirty="0" smtClean="0"/>
              <a:t>3.Выбор гарнира</a:t>
            </a:r>
          </a:p>
          <a:p>
            <a:pPr lvl="0" hangingPunct="0"/>
            <a:r>
              <a:rPr lang="ru-RU" sz="2000" dirty="0" smtClean="0"/>
              <a:t>4.Выбор напитка</a:t>
            </a:r>
          </a:p>
          <a:p>
            <a:pPr lvl="0" hangingPunct="0"/>
            <a:r>
              <a:rPr lang="ru-RU" sz="2000" dirty="0" smtClean="0"/>
              <a:t>5.Выбор закуски</a:t>
            </a:r>
          </a:p>
          <a:p>
            <a:pPr lvl="0" hangingPunct="0"/>
            <a:r>
              <a:rPr lang="ru-RU" sz="2000" dirty="0" smtClean="0"/>
              <a:t>6.Расчет общей стоимости заказа</a:t>
            </a:r>
          </a:p>
          <a:p>
            <a:pPr lvl="0" hangingPunct="0"/>
            <a:r>
              <a:rPr lang="ru-RU" sz="2000" dirty="0" smtClean="0"/>
              <a:t>7.Выход</a:t>
            </a:r>
          </a:p>
          <a:p>
            <a:pPr algn="just"/>
            <a:endParaRPr lang="en-US" sz="2000" dirty="0"/>
          </a:p>
        </p:txBody>
      </p:sp>
      <p:pic>
        <p:nvPicPr>
          <p:cNvPr id="8" name="Объект 3" descr="Изображение выглядит как круг, зарисовка, линия, дизайн&#10;&#10;Автоматически созданное описание">
            <a:extLst>
              <a:ext uri="{FF2B5EF4-FFF2-40B4-BE49-F238E27FC236}">
                <a16:creationId xmlns="" xmlns:a16="http://schemas.microsoft.com/office/drawing/2014/main" id="{A392406E-9DCC-0653-571D-4DD505CF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4299" y="1943451"/>
            <a:ext cx="4434840" cy="4069080"/>
          </a:xfrm>
        </p:spPr>
      </p:pic>
    </p:spTree>
    <p:extLst>
      <p:ext uri="{BB962C8B-B14F-4D97-AF65-F5344CB8AC3E}">
        <p14:creationId xmlns="" xmlns:p14="http://schemas.microsoft.com/office/powerpoint/2010/main" val="32863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351</Words>
  <Application>Microsoft Office PowerPoint</Application>
  <PresentationFormat>Произвольный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Министерство образования Пензенской области Государственное автономное профессиональное образовательное учреждение Пензенской области «Пензенский колледж информационных и промышленных технологий (ИТ - колледж)» Учебный комплекс информационных технологий </vt:lpstr>
      <vt:lpstr>Цели и задачи работы</vt:lpstr>
      <vt:lpstr>Требования</vt:lpstr>
      <vt:lpstr>Требования</vt:lpstr>
      <vt:lpstr>Диаграмма вариантов  использования</vt:lpstr>
      <vt:lpstr>Средства разработки</vt:lpstr>
      <vt:lpstr>Главное окно приложения </vt:lpstr>
      <vt:lpstr>Макет главного окна приложения</vt:lpstr>
      <vt:lpstr>Интеграционное тестирование</vt:lpstr>
      <vt:lpstr>Интеграционное тестирование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Hp</cp:lastModifiedBy>
  <cp:revision>230</cp:revision>
  <dcterms:created xsi:type="dcterms:W3CDTF">2023-11-13T13:16:54Z</dcterms:created>
  <dcterms:modified xsi:type="dcterms:W3CDTF">2024-07-02T08:25:24Z</dcterms:modified>
</cp:coreProperties>
</file>