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Default Extension="doc" ContentType="application/msword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2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47" r:id="rId89"/>
    <p:sldId id="348" r:id="rId90"/>
    <p:sldId id="349" r:id="rId91"/>
    <p:sldId id="350" r:id="rId92"/>
    <p:sldId id="351" r:id="rId93"/>
    <p:sldId id="352" r:id="rId94"/>
    <p:sldId id="353" r:id="rId95"/>
    <p:sldId id="354" r:id="rId96"/>
    <p:sldId id="355" r:id="rId97"/>
    <p:sldId id="356" r:id="rId98"/>
    <p:sldId id="357" r:id="rId99"/>
    <p:sldId id="358" r:id="rId100"/>
    <p:sldId id="359" r:id="rId101"/>
    <p:sldId id="360" r:id="rId102"/>
    <p:sldId id="361" r:id="rId103"/>
    <p:sldId id="362" r:id="rId104"/>
    <p:sldId id="363" r:id="rId105"/>
    <p:sldId id="364" r:id="rId106"/>
    <p:sldId id="365" r:id="rId107"/>
    <p:sldId id="366" r:id="rId108"/>
    <p:sldId id="367" r:id="rId109"/>
    <p:sldId id="368" r:id="rId110"/>
    <p:sldId id="369" r:id="rId111"/>
    <p:sldId id="370" r:id="rId112"/>
    <p:sldId id="371" r:id="rId113"/>
    <p:sldId id="372" r:id="rId114"/>
    <p:sldId id="373" r:id="rId115"/>
    <p:sldId id="374" r:id="rId116"/>
    <p:sldId id="375" r:id="rId117"/>
    <p:sldId id="378" r:id="rId118"/>
    <p:sldId id="379" r:id="rId119"/>
    <p:sldId id="380" r:id="rId120"/>
    <p:sldId id="381" r:id="rId121"/>
    <p:sldId id="382" r:id="rId122"/>
    <p:sldId id="383" r:id="rId123"/>
    <p:sldId id="384" r:id="rId124"/>
    <p:sldId id="385" r:id="rId1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5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21136-A2E2-4176-9C5C-F2AF6F16182C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3DA6C-287C-472D-BF79-BCC701D295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387CF58-6E79-44FD-9FD8-69FCCC270AB5}" type="slidenum">
              <a:rPr lang="en-US" altLang="en-US" smtClean="0">
                <a:latin typeface="Times New Roman" pitchFamily="18" charset="0"/>
              </a:rPr>
              <a:pPr/>
              <a:t>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1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71475"/>
            <a:ext cx="8382000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Selection Sort Algorithm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66825"/>
            <a:ext cx="8229600" cy="5286375"/>
          </a:xfrm>
        </p:spPr>
        <p:txBody>
          <a:bodyPr/>
          <a:lstStyle/>
          <a:p>
            <a:pPr eaLnBrk="1" hangingPunct="1">
              <a:buFont typeface="Monotype Sorts"/>
              <a:buAutoNum type="arabicPeriod"/>
            </a:pPr>
            <a:r>
              <a:rPr lang="en-US" altLang="en-US" sz="2400" dirty="0" smtClean="0"/>
              <a:t>Scan the array to find its smallest element and swap it with the first element.  </a:t>
            </a:r>
          </a:p>
          <a:p>
            <a:pPr eaLnBrk="1" hangingPunct="1">
              <a:buFont typeface="Monotype Sorts"/>
              <a:buAutoNum type="arabicPeriod"/>
            </a:pPr>
            <a:r>
              <a:rPr lang="en-US" altLang="en-US" sz="2400" dirty="0" smtClean="0"/>
              <a:t>Then, starting with the second element, scan the elements to its right to find the smallest among them and swap it with the second elements.  </a:t>
            </a:r>
          </a:p>
          <a:p>
            <a:pPr eaLnBrk="1" hangingPunct="1">
              <a:buFont typeface="Monotype Sorts"/>
              <a:buAutoNum type="arabicPeriod"/>
            </a:pPr>
            <a:r>
              <a:rPr lang="en-US" altLang="en-US" sz="2400" dirty="0" smtClean="0"/>
              <a:t>Generally, on pass </a:t>
            </a:r>
            <a:r>
              <a:rPr lang="en-US" altLang="en-US" sz="2400" i="1" dirty="0" err="1" smtClean="0"/>
              <a:t>i</a:t>
            </a:r>
            <a:r>
              <a:rPr lang="en-US" altLang="en-US" sz="2400" i="1" dirty="0" smtClean="0"/>
              <a:t> </a:t>
            </a:r>
            <a:r>
              <a:rPr lang="en-US" altLang="en-US" sz="2400" dirty="0" smtClean="0"/>
              <a:t>(0 </a:t>
            </a:r>
            <a:r>
              <a:rPr lang="en-US" altLang="en-US" sz="2400" dirty="0" smtClean="0">
                <a:sym typeface="Symbol" pitchFamily="18" charset="2"/>
              </a:rPr>
              <a:t> </a:t>
            </a:r>
            <a:r>
              <a:rPr lang="en-US" altLang="en-US" sz="2400" i="1" dirty="0" err="1" smtClean="0">
                <a:sym typeface="Symbol" pitchFamily="18" charset="2"/>
              </a:rPr>
              <a:t>i</a:t>
            </a:r>
            <a:r>
              <a:rPr lang="en-US" altLang="en-US" sz="2400" i="1" dirty="0" smtClean="0">
                <a:sym typeface="Symbol" pitchFamily="18" charset="2"/>
              </a:rPr>
              <a:t> </a:t>
            </a:r>
            <a:r>
              <a:rPr lang="en-US" altLang="en-US" sz="2400" dirty="0" smtClean="0">
                <a:sym typeface="Symbol" pitchFamily="18" charset="2"/>
              </a:rPr>
              <a:t> </a:t>
            </a:r>
            <a:r>
              <a:rPr lang="en-US" altLang="en-US" sz="2400" i="1" dirty="0" smtClean="0">
                <a:sym typeface="Symbol" pitchFamily="18" charset="2"/>
              </a:rPr>
              <a:t>n-</a:t>
            </a:r>
            <a:r>
              <a:rPr lang="en-US" altLang="en-US" sz="2400" dirty="0" smtClean="0">
                <a:sym typeface="Symbol" pitchFamily="18" charset="2"/>
              </a:rPr>
              <a:t>2), find the smallest element in </a:t>
            </a:r>
            <a:r>
              <a:rPr lang="en-US" altLang="en-US" sz="2400" i="1" dirty="0" smtClean="0">
                <a:sym typeface="Symbol" pitchFamily="18" charset="2"/>
              </a:rPr>
              <a:t>A</a:t>
            </a:r>
            <a:r>
              <a:rPr lang="en-US" altLang="en-US" sz="2400" dirty="0" smtClean="0">
                <a:sym typeface="Symbol" pitchFamily="18" charset="2"/>
              </a:rPr>
              <a:t>[</a:t>
            </a:r>
            <a:r>
              <a:rPr lang="en-US" altLang="en-US" sz="2400" i="1" dirty="0" err="1" smtClean="0">
                <a:sym typeface="Symbol" pitchFamily="18" charset="2"/>
              </a:rPr>
              <a:t>i</a:t>
            </a:r>
            <a:r>
              <a:rPr lang="en-US" altLang="en-US" sz="2400" i="1" dirty="0" smtClean="0">
                <a:sym typeface="Symbol" pitchFamily="18" charset="2"/>
              </a:rPr>
              <a:t>..n-</a:t>
            </a:r>
            <a:r>
              <a:rPr lang="en-US" altLang="en-US" sz="2400" dirty="0" smtClean="0">
                <a:sym typeface="Symbol" pitchFamily="18" charset="2"/>
              </a:rPr>
              <a:t>1] and swap it with </a:t>
            </a:r>
            <a:r>
              <a:rPr lang="en-US" altLang="en-US" sz="2400" i="1" dirty="0" smtClean="0">
                <a:sym typeface="Symbol" pitchFamily="18" charset="2"/>
              </a:rPr>
              <a:t>A</a:t>
            </a:r>
            <a:r>
              <a:rPr lang="en-US" altLang="en-US" sz="2400" dirty="0" smtClean="0">
                <a:sym typeface="Symbol" pitchFamily="18" charset="2"/>
              </a:rPr>
              <a:t>[</a:t>
            </a:r>
            <a:r>
              <a:rPr lang="en-US" altLang="en-US" sz="2400" i="1" dirty="0" err="1" smtClean="0">
                <a:sym typeface="Symbol" pitchFamily="18" charset="2"/>
              </a:rPr>
              <a:t>i</a:t>
            </a:r>
            <a:r>
              <a:rPr lang="en-US" altLang="en-US" sz="2400" dirty="0" smtClean="0">
                <a:sym typeface="Symbol" pitchFamily="18" charset="2"/>
              </a:rPr>
              <a:t>]: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 dirty="0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 smtClean="0">
                <a:sym typeface="Symbol" pitchFamily="18" charset="2"/>
              </a:rPr>
              <a:t/>
            </a:r>
            <a:br>
              <a:rPr lang="en-US" altLang="en-US" sz="2400" dirty="0" smtClean="0">
                <a:sym typeface="Symbol" pitchFamily="18" charset="2"/>
              </a:rPr>
            </a:br>
            <a:r>
              <a:rPr lang="en-US" altLang="en-US" sz="2400" dirty="0" smtClean="0"/>
              <a:t> </a:t>
            </a:r>
            <a:r>
              <a:rPr lang="en-US" altLang="en-US" sz="2400" i="1" dirty="0" smtClean="0">
                <a:sym typeface="Symbol" pitchFamily="18" charset="2"/>
              </a:rPr>
              <a:t>A</a:t>
            </a:r>
            <a:r>
              <a:rPr lang="en-US" altLang="en-US" sz="2400" dirty="0" smtClean="0">
                <a:sym typeface="Symbol" pitchFamily="18" charset="2"/>
              </a:rPr>
              <a:t>[0]     .   .   .    </a:t>
            </a:r>
            <a:r>
              <a:rPr lang="en-US" altLang="en-US" sz="2400" i="1" dirty="0" smtClean="0">
                <a:sym typeface="Symbol" pitchFamily="18" charset="2"/>
              </a:rPr>
              <a:t>A</a:t>
            </a:r>
            <a:r>
              <a:rPr lang="en-US" altLang="en-US" sz="2400" dirty="0" smtClean="0">
                <a:sym typeface="Symbol" pitchFamily="18" charset="2"/>
              </a:rPr>
              <a:t>[</a:t>
            </a:r>
            <a:r>
              <a:rPr lang="en-US" altLang="en-US" sz="2400" i="1" dirty="0" smtClean="0">
                <a:sym typeface="Symbol" pitchFamily="18" charset="2"/>
              </a:rPr>
              <a:t>i</a:t>
            </a:r>
            <a:r>
              <a:rPr lang="en-US" altLang="en-US" sz="2400" dirty="0" smtClean="0">
                <a:sym typeface="Symbol" pitchFamily="18" charset="2"/>
              </a:rPr>
              <a:t>-1]  |  </a:t>
            </a:r>
            <a:r>
              <a:rPr lang="en-US" altLang="en-US" sz="2400" i="1" dirty="0" smtClean="0">
                <a:sym typeface="Symbol" pitchFamily="18" charset="2"/>
              </a:rPr>
              <a:t>A</a:t>
            </a:r>
            <a:r>
              <a:rPr lang="en-US" altLang="en-US" sz="2400" dirty="0" smtClean="0">
                <a:sym typeface="Symbol" pitchFamily="18" charset="2"/>
              </a:rPr>
              <a:t>[</a:t>
            </a:r>
            <a:r>
              <a:rPr lang="en-US" altLang="en-US" sz="2400" i="1" dirty="0" err="1" smtClean="0">
                <a:sym typeface="Symbol" pitchFamily="18" charset="2"/>
              </a:rPr>
              <a:t>i</a:t>
            </a:r>
            <a:r>
              <a:rPr lang="en-US" altLang="en-US" sz="2400" dirty="0" smtClean="0">
                <a:sym typeface="Symbol" pitchFamily="18" charset="2"/>
              </a:rPr>
              <a:t>],  .   .   .  , </a:t>
            </a:r>
            <a:r>
              <a:rPr lang="en-US" altLang="en-US" sz="2400" i="1" dirty="0" smtClean="0">
                <a:sym typeface="Symbol" pitchFamily="18" charset="2"/>
              </a:rPr>
              <a:t>A</a:t>
            </a:r>
            <a:r>
              <a:rPr lang="en-US" altLang="en-US" sz="2400" dirty="0" smtClean="0">
                <a:sym typeface="Symbol" pitchFamily="18" charset="2"/>
              </a:rPr>
              <a:t>[</a:t>
            </a:r>
            <a:r>
              <a:rPr lang="en-US" altLang="en-US" sz="2400" i="1" dirty="0" smtClean="0">
                <a:sym typeface="Symbol" pitchFamily="18" charset="2"/>
              </a:rPr>
              <a:t>min</a:t>
            </a:r>
            <a:r>
              <a:rPr lang="en-US" altLang="en-US" sz="2400" dirty="0" smtClean="0">
                <a:sym typeface="Symbol" pitchFamily="18" charset="2"/>
              </a:rPr>
              <a:t>], .   .   ., </a:t>
            </a:r>
            <a:r>
              <a:rPr lang="en-US" altLang="en-US" sz="2400" i="1" dirty="0" smtClean="0">
                <a:sym typeface="Symbol" pitchFamily="18" charset="2"/>
              </a:rPr>
              <a:t>A</a:t>
            </a:r>
            <a:r>
              <a:rPr lang="en-US" altLang="en-US" sz="2400" dirty="0" smtClean="0">
                <a:sym typeface="Symbol" pitchFamily="18" charset="2"/>
              </a:rPr>
              <a:t>[</a:t>
            </a:r>
            <a:r>
              <a:rPr lang="en-US" altLang="en-US" sz="2400" i="1" dirty="0" smtClean="0">
                <a:sym typeface="Symbol" pitchFamily="18" charset="2"/>
              </a:rPr>
              <a:t>n</a:t>
            </a:r>
            <a:r>
              <a:rPr lang="en-US" altLang="en-US" sz="2400" dirty="0" smtClean="0">
                <a:sym typeface="Symbol" pitchFamily="18" charset="2"/>
              </a:rPr>
              <a:t>-1]        </a:t>
            </a:r>
          </a:p>
          <a:p>
            <a:pPr eaLnBrk="1" hangingPunct="1">
              <a:buFont typeface="Monotype Sorts"/>
              <a:buNone/>
            </a:pPr>
            <a:r>
              <a:rPr lang="en-US" altLang="en-US" sz="2400" dirty="0" smtClean="0">
                <a:sym typeface="Symbol" pitchFamily="18" charset="2"/>
              </a:rPr>
              <a:t>        in their final positions</a:t>
            </a:r>
          </a:p>
        </p:txBody>
      </p:sp>
      <p:sp>
        <p:nvSpPr>
          <p:cNvPr id="19460" name="Line 5"/>
          <p:cNvSpPr>
            <a:spLocks noChangeShapeType="1"/>
          </p:cNvSpPr>
          <p:nvPr/>
        </p:nvSpPr>
        <p:spPr bwMode="auto">
          <a:xfrm flipV="1">
            <a:off x="4191000" y="4343400"/>
            <a:ext cx="0" cy="2286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 flipV="1">
            <a:off x="5791200" y="4343400"/>
            <a:ext cx="0" cy="2286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62" name="Straight Connector 8"/>
          <p:cNvCxnSpPr>
            <a:cxnSpLocks noChangeShapeType="1"/>
          </p:cNvCxnSpPr>
          <p:nvPr/>
        </p:nvCxnSpPr>
        <p:spPr bwMode="auto">
          <a:xfrm>
            <a:off x="4191000" y="4343400"/>
            <a:ext cx="1600200" cy="1588"/>
          </a:xfrm>
          <a:prstGeom prst="line">
            <a:avLst/>
          </a:prstGeom>
          <a:noFill/>
          <a:ln w="12700" algn="ctr">
            <a:solidFill>
              <a:srgbClr val="C00000"/>
            </a:solidFill>
            <a:miter lim="800000"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smtClean="0"/>
              <a:t> </a:t>
            </a:r>
            <a:r>
              <a:rPr lang="en-US" dirty="0"/>
              <a:t>Example</a:t>
            </a:r>
          </a:p>
        </p:txBody>
      </p:sp>
      <p:sp>
        <p:nvSpPr>
          <p:cNvPr id="23245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3245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3245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3245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3245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3245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32459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  </a:t>
            </a:r>
            <a:r>
              <a:rPr lang="en-US" dirty="0" smtClean="0"/>
              <a:t>   </a:t>
            </a:r>
            <a:r>
              <a:rPr lang="en-US" dirty="0"/>
              <a:t>2 </a:t>
            </a:r>
            <a:r>
              <a:rPr lang="en-US" dirty="0" smtClean="0"/>
              <a:t>       </a:t>
            </a:r>
            <a:r>
              <a:rPr lang="en-US" dirty="0"/>
              <a:t>3    </a:t>
            </a:r>
            <a:r>
              <a:rPr lang="en-US" dirty="0" smtClean="0"/>
              <a:t>     </a:t>
            </a:r>
            <a:r>
              <a:rPr lang="en-US" dirty="0"/>
              <a:t>4    </a:t>
            </a:r>
            <a:r>
              <a:rPr lang="en-US" dirty="0" smtClean="0"/>
              <a:t>     </a:t>
            </a:r>
            <a:r>
              <a:rPr lang="en-US" dirty="0"/>
              <a:t>5  </a:t>
            </a:r>
            <a:r>
              <a:rPr lang="en-US" dirty="0" smtClean="0"/>
              <a:t>      </a:t>
            </a:r>
            <a:r>
              <a:rPr lang="en-US" dirty="0"/>
              <a:t>6   </a:t>
            </a:r>
            <a:r>
              <a:rPr lang="en-US" dirty="0" smtClean="0"/>
              <a:t>     </a:t>
            </a:r>
            <a:r>
              <a:rPr lang="en-US" dirty="0"/>
              <a:t>7   </a:t>
            </a:r>
            <a:r>
              <a:rPr lang="en-US" dirty="0" smtClean="0"/>
              <a:t>      </a:t>
            </a:r>
            <a:r>
              <a:rPr lang="en-US" dirty="0"/>
              <a:t>8</a:t>
            </a:r>
          </a:p>
        </p:txBody>
      </p:sp>
      <p:sp>
        <p:nvSpPr>
          <p:cNvPr id="23246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3246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3246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3246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3246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3246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733675" y="4138613"/>
            <a:ext cx="590550" cy="446087"/>
            <a:chOff x="1760" y="2424"/>
            <a:chExt cx="372" cy="502"/>
          </a:xfrm>
        </p:grpSpPr>
        <p:sp>
          <p:nvSpPr>
            <p:cNvPr id="232467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68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69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2471" name="Text Box 23"/>
          <p:cNvSpPr txBox="1">
            <a:spLocks noChangeArrowheads="1"/>
          </p:cNvSpPr>
          <p:nvPr/>
        </p:nvSpPr>
        <p:spPr bwMode="auto">
          <a:xfrm>
            <a:off x="4256916" y="1947863"/>
            <a:ext cx="1287532" cy="36933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swap 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32472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4640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 smtClean="0"/>
              <a:t>key_index</a:t>
            </a:r>
            <a:r>
              <a:rPr lang="en-US" sz="1800" dirty="0" smtClean="0"/>
              <a:t> </a:t>
            </a:r>
            <a:r>
              <a:rPr lang="en-US" sz="1800" dirty="0"/>
              <a:t>= 0</a:t>
            </a: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3495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[0] </a:t>
            </a:r>
            <a:r>
              <a:rPr lang="en-US" dirty="0" smtClean="0"/>
              <a:t>      </a:t>
            </a:r>
            <a:r>
              <a:rPr lang="en-US" dirty="0"/>
              <a:t>[1] </a:t>
            </a:r>
            <a:r>
              <a:rPr lang="en-US" dirty="0" smtClean="0"/>
              <a:t>      </a:t>
            </a:r>
            <a:r>
              <a:rPr lang="en-US" dirty="0"/>
              <a:t>[2]  </a:t>
            </a:r>
            <a:r>
              <a:rPr lang="en-US" dirty="0" smtClean="0"/>
              <a:t>     </a:t>
            </a:r>
            <a:r>
              <a:rPr lang="en-US" dirty="0"/>
              <a:t>[3] </a:t>
            </a:r>
            <a:r>
              <a:rPr lang="en-US" dirty="0" smtClean="0"/>
              <a:t>     </a:t>
            </a:r>
            <a:r>
              <a:rPr lang="en-US" dirty="0"/>
              <a:t>[4] </a:t>
            </a:r>
            <a:r>
              <a:rPr lang="en-US" dirty="0" smtClean="0"/>
              <a:t>     </a:t>
            </a:r>
            <a:r>
              <a:rPr lang="en-US" dirty="0"/>
              <a:t>[5]   </a:t>
            </a:r>
            <a:r>
              <a:rPr lang="en-US" dirty="0" smtClean="0"/>
              <a:t>     </a:t>
            </a:r>
            <a:r>
              <a:rPr lang="en-US" dirty="0"/>
              <a:t>[6]  </a:t>
            </a:r>
            <a:r>
              <a:rPr lang="en-US" dirty="0" smtClean="0"/>
              <a:t>    </a:t>
            </a:r>
            <a:r>
              <a:rPr lang="en-US" dirty="0"/>
              <a:t>[7]   </a:t>
            </a:r>
            <a:r>
              <a:rPr lang="en-US" dirty="0" smtClean="0"/>
              <a:t>   [</a:t>
            </a:r>
            <a:r>
              <a:rPr lang="en-US" dirty="0"/>
              <a:t>8]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42672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 smtClean="0"/>
              <a:t>low</a:t>
            </a:r>
            <a:endParaRPr lang="en-US" sz="1800" dirty="0"/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60960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 smtClean="0"/>
              <a:t>high</a:t>
            </a:r>
            <a:endParaRPr lang="en-US" sz="1800" dirty="0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381604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While </a:t>
            </a:r>
            <a:r>
              <a:rPr lang="en-US" sz="2000" dirty="0" smtClean="0">
                <a:latin typeface="+mn-lt"/>
              </a:rPr>
              <a:t>data[low] </a:t>
            </a:r>
            <a:r>
              <a:rPr lang="en-US" sz="2000" dirty="0">
                <a:latin typeface="+mn-lt"/>
              </a:rPr>
              <a:t>&lt;= </a:t>
            </a:r>
            <a:r>
              <a:rPr lang="en-US" sz="2000" dirty="0" smtClean="0">
                <a:latin typeface="+mn-lt"/>
              </a:rPr>
              <a:t>data[key]</a:t>
            </a:r>
            <a:endParaRPr lang="en-US" sz="2000" dirty="0">
              <a:latin typeface="+mn-lt"/>
            </a:endParaRPr>
          </a:p>
          <a:p>
            <a:pPr marL="914400" lvl="1" indent="-457200"/>
            <a:r>
              <a:rPr lang="en-US" sz="2000" dirty="0">
                <a:latin typeface="+mn-lt"/>
              </a:rPr>
              <a:t>	</a:t>
            </a:r>
            <a:r>
              <a:rPr lang="en-US" sz="2000" dirty="0" smtClean="0">
                <a:latin typeface="+mn-lt"/>
              </a:rPr>
              <a:t>++low</a:t>
            </a:r>
            <a:endParaRPr lang="en-US" sz="2000" dirty="0">
              <a:latin typeface="+mn-lt"/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While </a:t>
            </a:r>
            <a:r>
              <a:rPr lang="en-US" sz="2000" dirty="0" smtClean="0">
                <a:latin typeface="+mn-lt"/>
              </a:rPr>
              <a:t>data[high] </a:t>
            </a:r>
            <a:r>
              <a:rPr lang="en-US" sz="2000" dirty="0">
                <a:latin typeface="+mn-lt"/>
              </a:rPr>
              <a:t>&gt; </a:t>
            </a:r>
            <a:r>
              <a:rPr lang="en-US" sz="2000" dirty="0" smtClean="0">
                <a:latin typeface="+mn-lt"/>
              </a:rPr>
              <a:t>data[key]</a:t>
            </a:r>
            <a:endParaRPr lang="en-US" sz="2000" dirty="0">
              <a:latin typeface="+mn-lt"/>
            </a:endParaRPr>
          </a:p>
          <a:p>
            <a:pPr marL="914400" lvl="1" indent="-457200"/>
            <a:r>
              <a:rPr lang="en-US" sz="2000" dirty="0">
                <a:latin typeface="+mn-lt"/>
              </a:rPr>
              <a:t>	</a:t>
            </a:r>
            <a:r>
              <a:rPr lang="en-US" sz="2000" dirty="0" smtClean="0">
                <a:latin typeface="+mn-lt"/>
              </a:rPr>
              <a:t>--high</a:t>
            </a:r>
            <a:endParaRPr lang="en-US" sz="2000" dirty="0">
              <a:latin typeface="+mn-lt"/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If </a:t>
            </a:r>
            <a:r>
              <a:rPr lang="en-US" sz="2000" dirty="0" smtClean="0">
                <a:latin typeface="+mn-lt"/>
              </a:rPr>
              <a:t>low </a:t>
            </a:r>
            <a:r>
              <a:rPr lang="en-US" sz="2000" dirty="0">
                <a:latin typeface="+mn-lt"/>
              </a:rPr>
              <a:t>&lt; </a:t>
            </a:r>
            <a:r>
              <a:rPr lang="en-US" sz="2000" dirty="0" smtClean="0">
                <a:latin typeface="+mn-lt"/>
              </a:rPr>
              <a:t>high</a:t>
            </a:r>
            <a:endParaRPr lang="en-US" sz="2000" dirty="0">
              <a:latin typeface="+mn-lt"/>
            </a:endParaRPr>
          </a:p>
          <a:p>
            <a:pPr marL="914400" lvl="1" indent="-457200"/>
            <a:r>
              <a:rPr lang="en-US" sz="2000" dirty="0">
                <a:latin typeface="+mn-lt"/>
              </a:rPr>
              <a:t>	swap </a:t>
            </a:r>
            <a:r>
              <a:rPr lang="en-US" sz="2000" dirty="0" smtClean="0">
                <a:latin typeface="+mn-lt"/>
              </a:rPr>
              <a:t>data[low] </a:t>
            </a:r>
            <a:r>
              <a:rPr lang="en-US" sz="2000" dirty="0">
                <a:latin typeface="+mn-lt"/>
              </a:rPr>
              <a:t>and </a:t>
            </a:r>
            <a:r>
              <a:rPr lang="en-US" sz="2000" dirty="0" smtClean="0">
                <a:latin typeface="+mn-lt"/>
              </a:rPr>
              <a:t>data[high]</a:t>
            </a:r>
            <a:endParaRPr lang="en-US" sz="2000" dirty="0">
              <a:latin typeface="+mn-lt"/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While </a:t>
            </a:r>
            <a:r>
              <a:rPr lang="en-US" sz="2000" dirty="0" smtClean="0">
                <a:latin typeface="+mn-lt"/>
              </a:rPr>
              <a:t>high </a:t>
            </a:r>
            <a:r>
              <a:rPr lang="en-US" sz="2000" dirty="0">
                <a:latin typeface="+mn-lt"/>
              </a:rPr>
              <a:t>&gt; </a:t>
            </a:r>
            <a:r>
              <a:rPr lang="en-US" sz="2000" dirty="0" smtClean="0">
                <a:latin typeface="+mn-lt"/>
              </a:rPr>
              <a:t>low, </a:t>
            </a:r>
            <a:r>
              <a:rPr lang="en-US" sz="2000" dirty="0">
                <a:latin typeface="+mn-lt"/>
              </a:rPr>
              <a:t>go to 1.</a:t>
            </a:r>
          </a:p>
          <a:p>
            <a:pPr marL="457200" indent="-457200"/>
            <a:endParaRPr lang="en-US" sz="2000" dirty="0">
              <a:latin typeface="+mn-lt"/>
            </a:endParaRPr>
          </a:p>
          <a:p>
            <a:pPr marL="914400" lvl="1" indent="-457200">
              <a:buFontTx/>
              <a:buAutoNum type="arabicPeriod"/>
            </a:pPr>
            <a:endParaRPr lang="en-US" sz="2000" dirty="0">
              <a:latin typeface="+mn-lt"/>
            </a:endParaRPr>
          </a:p>
          <a:p>
            <a:pPr marL="457200" indent="-457200"/>
            <a:endParaRPr lang="en-US" sz="2000" dirty="0">
              <a:latin typeface="+mn-lt"/>
            </a:endParaRPr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>
            <a:off x="609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100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4640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 smtClean="0"/>
              <a:t>key_index</a:t>
            </a:r>
            <a:r>
              <a:rPr lang="en-US" sz="1800" dirty="0" smtClean="0"/>
              <a:t> </a:t>
            </a:r>
            <a:r>
              <a:rPr lang="en-US" sz="1800" dirty="0"/>
              <a:t>= 0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746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548640"/>
            <a:r>
              <a:rPr lang="en-US" dirty="0"/>
              <a:t>[0] </a:t>
            </a:r>
            <a:r>
              <a:rPr lang="en-US" dirty="0" smtClean="0"/>
              <a:t>       </a:t>
            </a:r>
            <a:r>
              <a:rPr lang="en-US" dirty="0"/>
              <a:t>[1] </a:t>
            </a:r>
            <a:r>
              <a:rPr lang="en-US" dirty="0" smtClean="0"/>
              <a:t>	  </a:t>
            </a:r>
            <a:r>
              <a:rPr lang="en-US" dirty="0"/>
              <a:t>[2] </a:t>
            </a:r>
            <a:r>
              <a:rPr lang="en-US" dirty="0" smtClean="0"/>
              <a:t>	   </a:t>
            </a:r>
            <a:r>
              <a:rPr lang="en-US" dirty="0"/>
              <a:t>[3]  </a:t>
            </a:r>
            <a:r>
              <a:rPr lang="en-US" dirty="0" smtClean="0"/>
              <a:t>	    [</a:t>
            </a:r>
            <a:r>
              <a:rPr lang="en-US" dirty="0"/>
              <a:t>4] </a:t>
            </a:r>
            <a:r>
              <a:rPr lang="en-US" dirty="0" smtClean="0"/>
              <a:t>	      </a:t>
            </a:r>
            <a:r>
              <a:rPr lang="en-US" dirty="0"/>
              <a:t>[5] </a:t>
            </a:r>
            <a:r>
              <a:rPr lang="en-US" dirty="0" smtClean="0"/>
              <a:t>      [6</a:t>
            </a:r>
            <a:r>
              <a:rPr lang="en-US" dirty="0"/>
              <a:t>]  </a:t>
            </a:r>
            <a:r>
              <a:rPr lang="en-US" dirty="0" smtClean="0"/>
              <a:t>     </a:t>
            </a:r>
            <a:r>
              <a:rPr lang="en-US" dirty="0"/>
              <a:t>[7] </a:t>
            </a:r>
            <a:r>
              <a:rPr lang="en-US" dirty="0" smtClean="0"/>
              <a:t>     </a:t>
            </a:r>
            <a:r>
              <a:rPr lang="en-US" dirty="0"/>
              <a:t>[8]</a:t>
            </a: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43434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 smtClean="0"/>
              <a:t>low</a:t>
            </a:r>
            <a:endParaRPr lang="en-US" sz="1800" dirty="0"/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61722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 smtClean="0"/>
              <a:t>high</a:t>
            </a:r>
            <a:endParaRPr lang="en-US" sz="1800" dirty="0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381604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While </a:t>
            </a:r>
            <a:r>
              <a:rPr lang="en-US" sz="2000" dirty="0" smtClean="0">
                <a:latin typeface="+mn-lt"/>
              </a:rPr>
              <a:t>data[low] </a:t>
            </a:r>
            <a:r>
              <a:rPr lang="en-US" sz="2000" dirty="0">
                <a:latin typeface="+mn-lt"/>
              </a:rPr>
              <a:t>&lt;= </a:t>
            </a:r>
            <a:r>
              <a:rPr lang="en-US" sz="2000" dirty="0" smtClean="0">
                <a:latin typeface="+mn-lt"/>
              </a:rPr>
              <a:t>data[key]</a:t>
            </a:r>
            <a:endParaRPr lang="en-US" sz="2000" dirty="0">
              <a:latin typeface="+mn-lt"/>
            </a:endParaRPr>
          </a:p>
          <a:p>
            <a:pPr marL="914400" lvl="1" indent="-457200"/>
            <a:r>
              <a:rPr lang="en-US" sz="2000" dirty="0">
                <a:latin typeface="+mn-lt"/>
              </a:rPr>
              <a:t>	</a:t>
            </a:r>
            <a:r>
              <a:rPr lang="en-US" sz="2000" dirty="0" smtClean="0">
                <a:latin typeface="+mn-lt"/>
              </a:rPr>
              <a:t>++low</a:t>
            </a:r>
            <a:endParaRPr lang="en-US" sz="2000" dirty="0">
              <a:latin typeface="+mn-lt"/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While </a:t>
            </a:r>
            <a:r>
              <a:rPr lang="en-US" sz="2000" dirty="0" smtClean="0">
                <a:latin typeface="+mn-lt"/>
              </a:rPr>
              <a:t>data[high] </a:t>
            </a:r>
            <a:r>
              <a:rPr lang="en-US" sz="2000" dirty="0">
                <a:latin typeface="+mn-lt"/>
              </a:rPr>
              <a:t>&gt; </a:t>
            </a:r>
            <a:r>
              <a:rPr lang="en-US" sz="2000" dirty="0" smtClean="0">
                <a:latin typeface="+mn-lt"/>
              </a:rPr>
              <a:t>data[key]</a:t>
            </a:r>
            <a:endParaRPr lang="en-US" sz="2000" dirty="0">
              <a:latin typeface="+mn-lt"/>
            </a:endParaRPr>
          </a:p>
          <a:p>
            <a:pPr marL="914400" lvl="1" indent="-457200"/>
            <a:r>
              <a:rPr lang="en-US" sz="2000" dirty="0">
                <a:latin typeface="+mn-lt"/>
              </a:rPr>
              <a:t>	</a:t>
            </a:r>
            <a:r>
              <a:rPr lang="en-US" sz="2000" dirty="0" smtClean="0">
                <a:latin typeface="+mn-lt"/>
              </a:rPr>
              <a:t>--high</a:t>
            </a:r>
            <a:endParaRPr lang="en-US" sz="2000" dirty="0">
              <a:latin typeface="+mn-lt"/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If </a:t>
            </a:r>
            <a:r>
              <a:rPr lang="en-US" sz="2000" dirty="0" smtClean="0">
                <a:latin typeface="+mn-lt"/>
              </a:rPr>
              <a:t>low </a:t>
            </a:r>
            <a:r>
              <a:rPr lang="en-US" sz="2000" dirty="0">
                <a:latin typeface="+mn-lt"/>
              </a:rPr>
              <a:t>&lt; </a:t>
            </a:r>
            <a:r>
              <a:rPr lang="en-US" sz="2000" dirty="0" smtClean="0">
                <a:latin typeface="+mn-lt"/>
              </a:rPr>
              <a:t>high</a:t>
            </a:r>
            <a:endParaRPr lang="en-US" sz="2000" dirty="0">
              <a:latin typeface="+mn-lt"/>
            </a:endParaRPr>
          </a:p>
          <a:p>
            <a:pPr marL="914400" lvl="1" indent="-457200"/>
            <a:r>
              <a:rPr lang="en-US" sz="2000" dirty="0">
                <a:latin typeface="+mn-lt"/>
              </a:rPr>
              <a:t>	swap </a:t>
            </a:r>
            <a:r>
              <a:rPr lang="en-US" sz="2000" dirty="0" smtClean="0">
                <a:latin typeface="+mn-lt"/>
              </a:rPr>
              <a:t>data[low] </a:t>
            </a:r>
            <a:r>
              <a:rPr lang="en-US" sz="2000" dirty="0">
                <a:latin typeface="+mn-lt"/>
              </a:rPr>
              <a:t>and </a:t>
            </a:r>
            <a:r>
              <a:rPr lang="en-US" sz="2000" dirty="0" smtClean="0">
                <a:latin typeface="+mn-lt"/>
              </a:rPr>
              <a:t>data[high]</a:t>
            </a:r>
            <a:endParaRPr lang="en-US" sz="2000" dirty="0">
              <a:latin typeface="+mn-lt"/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While </a:t>
            </a:r>
            <a:r>
              <a:rPr lang="en-US" sz="2000" dirty="0" smtClean="0">
                <a:latin typeface="+mn-lt"/>
              </a:rPr>
              <a:t>high </a:t>
            </a:r>
            <a:r>
              <a:rPr lang="en-US" sz="2000" dirty="0">
                <a:latin typeface="+mn-lt"/>
              </a:rPr>
              <a:t>&gt; </a:t>
            </a:r>
            <a:r>
              <a:rPr lang="en-US" sz="2000" dirty="0" smtClean="0">
                <a:latin typeface="+mn-lt"/>
              </a:rPr>
              <a:t>low, </a:t>
            </a:r>
            <a:r>
              <a:rPr lang="en-US" sz="2000" dirty="0">
                <a:latin typeface="+mn-lt"/>
              </a:rPr>
              <a:t>go to 1.</a:t>
            </a:r>
          </a:p>
          <a:p>
            <a:pPr marL="457200" indent="-457200"/>
            <a:endParaRPr lang="en-US" sz="2000" dirty="0">
              <a:latin typeface="+mn-lt"/>
            </a:endParaRPr>
          </a:p>
          <a:p>
            <a:pPr marL="914400" lvl="1" indent="-457200">
              <a:buFontTx/>
              <a:buAutoNum type="arabicPeriod"/>
            </a:pPr>
            <a:endParaRPr lang="en-US" sz="2000" dirty="0">
              <a:latin typeface="+mn-lt"/>
            </a:endParaRPr>
          </a:p>
          <a:p>
            <a:pPr marL="457200" indent="-457200"/>
            <a:endParaRPr lang="en-US" sz="2000" dirty="0">
              <a:latin typeface="+mn-lt"/>
            </a:endParaRPr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609600" y="17526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101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4640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 smtClean="0"/>
              <a:t>key_index</a:t>
            </a:r>
            <a:r>
              <a:rPr lang="en-US" sz="1800" dirty="0" smtClean="0"/>
              <a:t> </a:t>
            </a:r>
            <a:r>
              <a:rPr lang="en-US" sz="1800" dirty="0"/>
              <a:t>= 0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388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457200"/>
            <a:r>
              <a:rPr lang="en-US" dirty="0"/>
              <a:t>[0] </a:t>
            </a:r>
            <a:r>
              <a:rPr lang="en-US" dirty="0" smtClean="0"/>
              <a:t>	   </a:t>
            </a:r>
            <a:r>
              <a:rPr lang="en-US" dirty="0"/>
              <a:t>[1</a:t>
            </a:r>
            <a:r>
              <a:rPr lang="en-US" dirty="0" smtClean="0"/>
              <a:t>]	      [2]	 [</a:t>
            </a:r>
            <a:r>
              <a:rPr lang="en-US" dirty="0"/>
              <a:t>3</a:t>
            </a:r>
            <a:r>
              <a:rPr lang="en-US" dirty="0" smtClean="0"/>
              <a:t>]       [</a:t>
            </a:r>
            <a:r>
              <a:rPr lang="en-US" dirty="0"/>
              <a:t>4]  </a:t>
            </a:r>
            <a:r>
              <a:rPr lang="en-US" dirty="0" smtClean="0"/>
              <a:t>    </a:t>
            </a:r>
            <a:r>
              <a:rPr lang="en-US" dirty="0"/>
              <a:t>[5] </a:t>
            </a:r>
            <a:r>
              <a:rPr lang="en-US" dirty="0" smtClean="0"/>
              <a:t>	 </a:t>
            </a:r>
            <a:r>
              <a:rPr lang="en-US" dirty="0"/>
              <a:t>[6]  </a:t>
            </a:r>
            <a:r>
              <a:rPr lang="en-US" dirty="0" smtClean="0"/>
              <a:t>     [</a:t>
            </a:r>
            <a:r>
              <a:rPr lang="en-US" dirty="0"/>
              <a:t>7]  </a:t>
            </a:r>
            <a:r>
              <a:rPr lang="en-US" dirty="0" smtClean="0"/>
              <a:t>    [</a:t>
            </a:r>
            <a:r>
              <a:rPr lang="en-US" dirty="0"/>
              <a:t>8]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44196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 smtClean="0"/>
              <a:t>low</a:t>
            </a:r>
            <a:endParaRPr lang="en-US" sz="1800" dirty="0"/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61722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 smtClean="0"/>
              <a:t>high</a:t>
            </a:r>
            <a:endParaRPr lang="en-US" sz="1800" dirty="0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381604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While </a:t>
            </a:r>
            <a:r>
              <a:rPr lang="en-US" sz="2000" dirty="0" smtClean="0">
                <a:latin typeface="+mn-lt"/>
              </a:rPr>
              <a:t>data[low] </a:t>
            </a:r>
            <a:r>
              <a:rPr lang="en-US" sz="2000" dirty="0">
                <a:latin typeface="+mn-lt"/>
              </a:rPr>
              <a:t>&lt;= </a:t>
            </a:r>
            <a:r>
              <a:rPr lang="en-US" sz="2000" dirty="0" smtClean="0">
                <a:latin typeface="+mn-lt"/>
              </a:rPr>
              <a:t>data[key]</a:t>
            </a:r>
            <a:endParaRPr lang="en-US" sz="2000" dirty="0">
              <a:latin typeface="+mn-lt"/>
            </a:endParaRPr>
          </a:p>
          <a:p>
            <a:pPr marL="914400" lvl="1" indent="-457200"/>
            <a:r>
              <a:rPr lang="en-US" sz="2000" dirty="0">
                <a:latin typeface="+mn-lt"/>
              </a:rPr>
              <a:t>	</a:t>
            </a:r>
            <a:r>
              <a:rPr lang="en-US" sz="2000" dirty="0" smtClean="0">
                <a:latin typeface="+mn-lt"/>
              </a:rPr>
              <a:t>++low</a:t>
            </a:r>
            <a:endParaRPr lang="en-US" sz="2000" dirty="0">
              <a:latin typeface="+mn-lt"/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While </a:t>
            </a:r>
            <a:r>
              <a:rPr lang="en-US" sz="2000" dirty="0" smtClean="0">
                <a:latin typeface="+mn-lt"/>
              </a:rPr>
              <a:t>data[high] </a:t>
            </a:r>
            <a:r>
              <a:rPr lang="en-US" sz="2000" dirty="0">
                <a:latin typeface="+mn-lt"/>
              </a:rPr>
              <a:t>&gt; </a:t>
            </a:r>
            <a:r>
              <a:rPr lang="en-US" sz="2000" dirty="0" smtClean="0">
                <a:latin typeface="+mn-lt"/>
              </a:rPr>
              <a:t>data[key]</a:t>
            </a:r>
            <a:endParaRPr lang="en-US" sz="2000" dirty="0">
              <a:latin typeface="+mn-lt"/>
            </a:endParaRPr>
          </a:p>
          <a:p>
            <a:pPr marL="914400" lvl="1" indent="-457200"/>
            <a:r>
              <a:rPr lang="en-US" sz="2000" dirty="0">
                <a:latin typeface="+mn-lt"/>
              </a:rPr>
              <a:t>	</a:t>
            </a:r>
            <a:r>
              <a:rPr lang="en-US" sz="2000" dirty="0" smtClean="0">
                <a:latin typeface="+mn-lt"/>
              </a:rPr>
              <a:t>--high</a:t>
            </a:r>
            <a:endParaRPr lang="en-US" sz="2000" dirty="0">
              <a:latin typeface="+mn-lt"/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If </a:t>
            </a:r>
            <a:r>
              <a:rPr lang="en-US" sz="2000" dirty="0" smtClean="0">
                <a:latin typeface="+mn-lt"/>
              </a:rPr>
              <a:t>low </a:t>
            </a:r>
            <a:r>
              <a:rPr lang="en-US" sz="2000" dirty="0">
                <a:latin typeface="+mn-lt"/>
              </a:rPr>
              <a:t>&lt; </a:t>
            </a:r>
            <a:r>
              <a:rPr lang="en-US" sz="2000" dirty="0" smtClean="0">
                <a:latin typeface="+mn-lt"/>
              </a:rPr>
              <a:t>high</a:t>
            </a:r>
            <a:endParaRPr lang="en-US" sz="2000" dirty="0">
              <a:latin typeface="+mn-lt"/>
            </a:endParaRPr>
          </a:p>
          <a:p>
            <a:pPr marL="914400" lvl="1" indent="-457200"/>
            <a:r>
              <a:rPr lang="en-US" sz="2000" dirty="0">
                <a:latin typeface="+mn-lt"/>
              </a:rPr>
              <a:t>	swap </a:t>
            </a:r>
            <a:r>
              <a:rPr lang="en-US" sz="2000" dirty="0" smtClean="0">
                <a:latin typeface="+mn-lt"/>
              </a:rPr>
              <a:t>data[low] </a:t>
            </a:r>
            <a:r>
              <a:rPr lang="en-US" sz="2000" dirty="0">
                <a:latin typeface="+mn-lt"/>
              </a:rPr>
              <a:t>and </a:t>
            </a:r>
            <a:r>
              <a:rPr lang="en-US" sz="2000" dirty="0" smtClean="0">
                <a:latin typeface="+mn-lt"/>
              </a:rPr>
              <a:t>data[high]</a:t>
            </a:r>
            <a:endParaRPr lang="en-US" sz="2000" dirty="0">
              <a:latin typeface="+mn-lt"/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While </a:t>
            </a:r>
            <a:r>
              <a:rPr lang="en-US" sz="2000" dirty="0" smtClean="0">
                <a:latin typeface="+mn-lt"/>
              </a:rPr>
              <a:t>high </a:t>
            </a:r>
            <a:r>
              <a:rPr lang="en-US" sz="2000" dirty="0">
                <a:latin typeface="+mn-lt"/>
              </a:rPr>
              <a:t>&gt; </a:t>
            </a:r>
            <a:r>
              <a:rPr lang="en-US" sz="2000" dirty="0" smtClean="0">
                <a:latin typeface="+mn-lt"/>
              </a:rPr>
              <a:t>low, </a:t>
            </a:r>
            <a:r>
              <a:rPr lang="en-US" sz="2000" dirty="0">
                <a:latin typeface="+mn-lt"/>
              </a:rPr>
              <a:t>go to 1.</a:t>
            </a:r>
          </a:p>
          <a:p>
            <a:pPr marL="457200" indent="-457200"/>
            <a:endParaRPr lang="en-US" sz="2000" dirty="0">
              <a:latin typeface="+mn-lt"/>
            </a:endParaRPr>
          </a:p>
          <a:p>
            <a:pPr marL="914400" lvl="1" indent="-457200">
              <a:buFontTx/>
              <a:buAutoNum type="arabicPeriod"/>
            </a:pPr>
            <a:endParaRPr lang="en-US" sz="2000" dirty="0">
              <a:latin typeface="+mn-lt"/>
            </a:endParaRPr>
          </a:p>
          <a:p>
            <a:pPr marL="457200" indent="-457200"/>
            <a:endParaRPr lang="en-US" sz="2000" dirty="0">
              <a:latin typeface="+mn-lt"/>
            </a:endParaRPr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609600" y="17526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102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4640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 smtClean="0"/>
              <a:t>key_index</a:t>
            </a:r>
            <a:r>
              <a:rPr lang="en-US" sz="1800" dirty="0" smtClean="0"/>
              <a:t> </a:t>
            </a:r>
            <a:r>
              <a:rPr lang="en-US" sz="1800" dirty="0"/>
              <a:t>= 0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072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[0] </a:t>
            </a:r>
            <a:r>
              <a:rPr lang="en-US" dirty="0" smtClean="0"/>
              <a:t>      </a:t>
            </a:r>
            <a:r>
              <a:rPr lang="en-US" dirty="0"/>
              <a:t>[1] </a:t>
            </a:r>
            <a:r>
              <a:rPr lang="en-US" dirty="0" smtClean="0"/>
              <a:t>      </a:t>
            </a:r>
            <a:r>
              <a:rPr lang="en-US" dirty="0"/>
              <a:t>[2] </a:t>
            </a:r>
            <a:r>
              <a:rPr lang="en-US" dirty="0" smtClean="0"/>
              <a:t>      </a:t>
            </a:r>
            <a:r>
              <a:rPr lang="en-US" dirty="0"/>
              <a:t>[3]   </a:t>
            </a:r>
            <a:r>
              <a:rPr lang="en-US" dirty="0" smtClean="0"/>
              <a:t>    [</a:t>
            </a:r>
            <a:r>
              <a:rPr lang="en-US" dirty="0"/>
              <a:t>4]  </a:t>
            </a:r>
            <a:r>
              <a:rPr lang="en-US" dirty="0" smtClean="0"/>
              <a:t>     </a:t>
            </a:r>
            <a:r>
              <a:rPr lang="en-US" dirty="0"/>
              <a:t>[5]  </a:t>
            </a:r>
            <a:r>
              <a:rPr lang="en-US" dirty="0" smtClean="0"/>
              <a:t>    </a:t>
            </a:r>
            <a:r>
              <a:rPr lang="en-US" dirty="0"/>
              <a:t>[6]   </a:t>
            </a:r>
            <a:r>
              <a:rPr lang="en-US" dirty="0" smtClean="0"/>
              <a:t>   [</a:t>
            </a:r>
            <a:r>
              <a:rPr lang="en-US" dirty="0"/>
              <a:t>7] </a:t>
            </a:r>
            <a:r>
              <a:rPr lang="en-US" dirty="0" smtClean="0"/>
              <a:t>      </a:t>
            </a:r>
            <a:r>
              <a:rPr lang="en-US" dirty="0"/>
              <a:t>[8]</a:t>
            </a: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 smtClean="0"/>
              <a:t>low</a:t>
            </a:r>
            <a:endParaRPr lang="en-US" sz="1800" dirty="0"/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 smtClean="0"/>
              <a:t>high</a:t>
            </a:r>
            <a:endParaRPr lang="en-US" sz="1800" dirty="0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381604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While </a:t>
            </a:r>
            <a:r>
              <a:rPr lang="en-US" sz="2000" dirty="0" smtClean="0">
                <a:latin typeface="+mn-lt"/>
              </a:rPr>
              <a:t>data[low] </a:t>
            </a:r>
            <a:r>
              <a:rPr lang="en-US" sz="2000" dirty="0">
                <a:latin typeface="+mn-lt"/>
              </a:rPr>
              <a:t>&lt;= </a:t>
            </a:r>
            <a:r>
              <a:rPr lang="en-US" sz="2000" dirty="0" smtClean="0">
                <a:latin typeface="+mn-lt"/>
              </a:rPr>
              <a:t>data[key]</a:t>
            </a:r>
            <a:endParaRPr lang="en-US" sz="2000" dirty="0">
              <a:latin typeface="+mn-lt"/>
            </a:endParaRPr>
          </a:p>
          <a:p>
            <a:pPr marL="914400" lvl="1" indent="-457200"/>
            <a:r>
              <a:rPr lang="en-US" sz="2000" dirty="0">
                <a:latin typeface="+mn-lt"/>
              </a:rPr>
              <a:t>	</a:t>
            </a:r>
            <a:r>
              <a:rPr lang="en-US" sz="2000" dirty="0" smtClean="0">
                <a:latin typeface="+mn-lt"/>
              </a:rPr>
              <a:t>++low</a:t>
            </a:r>
            <a:endParaRPr lang="en-US" sz="2000" dirty="0">
              <a:latin typeface="+mn-lt"/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While </a:t>
            </a:r>
            <a:r>
              <a:rPr lang="en-US" sz="2000" dirty="0" smtClean="0">
                <a:latin typeface="+mn-lt"/>
              </a:rPr>
              <a:t>data[high] </a:t>
            </a:r>
            <a:r>
              <a:rPr lang="en-US" sz="2000" dirty="0">
                <a:latin typeface="+mn-lt"/>
              </a:rPr>
              <a:t>&gt; </a:t>
            </a:r>
            <a:r>
              <a:rPr lang="en-US" sz="2000" dirty="0" smtClean="0">
                <a:latin typeface="+mn-lt"/>
              </a:rPr>
              <a:t>data[key]</a:t>
            </a:r>
            <a:endParaRPr lang="en-US" sz="2000" dirty="0">
              <a:latin typeface="+mn-lt"/>
            </a:endParaRPr>
          </a:p>
          <a:p>
            <a:pPr marL="914400" lvl="1" indent="-457200"/>
            <a:r>
              <a:rPr lang="en-US" sz="2000" dirty="0">
                <a:latin typeface="+mn-lt"/>
              </a:rPr>
              <a:t>	</a:t>
            </a:r>
            <a:r>
              <a:rPr lang="en-US" sz="2000" dirty="0" smtClean="0">
                <a:latin typeface="+mn-lt"/>
              </a:rPr>
              <a:t>--high</a:t>
            </a:r>
            <a:endParaRPr lang="en-US" sz="2000" dirty="0">
              <a:latin typeface="+mn-lt"/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If </a:t>
            </a:r>
            <a:r>
              <a:rPr lang="en-US" sz="2000" dirty="0" smtClean="0">
                <a:latin typeface="+mn-lt"/>
              </a:rPr>
              <a:t>low </a:t>
            </a:r>
            <a:r>
              <a:rPr lang="en-US" sz="2000" dirty="0">
                <a:latin typeface="+mn-lt"/>
              </a:rPr>
              <a:t>&lt; </a:t>
            </a:r>
            <a:r>
              <a:rPr lang="en-US" sz="2000" dirty="0" smtClean="0">
                <a:latin typeface="+mn-lt"/>
              </a:rPr>
              <a:t>high</a:t>
            </a:r>
            <a:endParaRPr lang="en-US" sz="2000" dirty="0">
              <a:latin typeface="+mn-lt"/>
            </a:endParaRPr>
          </a:p>
          <a:p>
            <a:pPr marL="914400" lvl="1" indent="-457200"/>
            <a:r>
              <a:rPr lang="en-US" sz="2000" dirty="0">
                <a:latin typeface="+mn-lt"/>
              </a:rPr>
              <a:t>	swap </a:t>
            </a:r>
            <a:r>
              <a:rPr lang="en-US" sz="2000" dirty="0" smtClean="0">
                <a:latin typeface="+mn-lt"/>
              </a:rPr>
              <a:t>data[low] </a:t>
            </a:r>
            <a:r>
              <a:rPr lang="en-US" sz="2000" dirty="0">
                <a:latin typeface="+mn-lt"/>
              </a:rPr>
              <a:t>and </a:t>
            </a:r>
            <a:r>
              <a:rPr lang="en-US" sz="2000" dirty="0" smtClean="0">
                <a:latin typeface="+mn-lt"/>
              </a:rPr>
              <a:t>data[high]</a:t>
            </a:r>
            <a:endParaRPr lang="en-US" sz="2000" dirty="0">
              <a:latin typeface="+mn-lt"/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While </a:t>
            </a:r>
            <a:r>
              <a:rPr lang="en-US" sz="2000" dirty="0" smtClean="0">
                <a:latin typeface="+mn-lt"/>
              </a:rPr>
              <a:t>high </a:t>
            </a:r>
            <a:r>
              <a:rPr lang="en-US" sz="2000" dirty="0">
                <a:latin typeface="+mn-lt"/>
              </a:rPr>
              <a:t>&gt; </a:t>
            </a:r>
            <a:r>
              <a:rPr lang="en-US" sz="2000" dirty="0" smtClean="0">
                <a:latin typeface="+mn-lt"/>
              </a:rPr>
              <a:t>low, </a:t>
            </a:r>
            <a:r>
              <a:rPr lang="en-US" sz="2000" dirty="0">
                <a:latin typeface="+mn-lt"/>
              </a:rPr>
              <a:t>go to 1.</a:t>
            </a:r>
          </a:p>
          <a:p>
            <a:pPr marL="457200" indent="-457200"/>
            <a:endParaRPr lang="en-US" sz="2000" dirty="0">
              <a:latin typeface="+mn-lt"/>
            </a:endParaRPr>
          </a:p>
          <a:p>
            <a:pPr marL="914400" lvl="1" indent="-457200">
              <a:buFontTx/>
              <a:buAutoNum type="arabicPeriod"/>
            </a:pPr>
            <a:endParaRPr lang="en-US" sz="2000" dirty="0">
              <a:latin typeface="+mn-lt"/>
            </a:endParaRPr>
          </a:p>
          <a:p>
            <a:pPr marL="457200" indent="-457200"/>
            <a:endParaRPr lang="en-US" sz="2000" dirty="0">
              <a:latin typeface="+mn-lt"/>
            </a:endParaRPr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>
            <a:off x="609600" y="23622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71" name="Freeform 19"/>
          <p:cNvSpPr>
            <a:spLocks/>
          </p:cNvSpPr>
          <p:nvPr/>
        </p:nvSpPr>
        <p:spPr bwMode="auto">
          <a:xfrm>
            <a:off x="4953000" y="3733800"/>
            <a:ext cx="1219200" cy="457200"/>
          </a:xfrm>
          <a:custGeom>
            <a:avLst/>
            <a:gdLst/>
            <a:ahLst/>
            <a:cxnLst>
              <a:cxn ang="0">
                <a:pos x="0" y="560"/>
              </a:cxn>
              <a:cxn ang="0">
                <a:pos x="384" y="80"/>
              </a:cxn>
              <a:cxn ang="0">
                <a:pos x="1392" y="80"/>
              </a:cxn>
              <a:cxn ang="0">
                <a:pos x="1584" y="560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103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381604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While </a:t>
            </a:r>
            <a:r>
              <a:rPr lang="en-US" sz="2000" dirty="0" smtClean="0">
                <a:latin typeface="+mn-lt"/>
              </a:rPr>
              <a:t>data[low] </a:t>
            </a:r>
            <a:r>
              <a:rPr lang="en-US" sz="2000" dirty="0">
                <a:latin typeface="+mn-lt"/>
              </a:rPr>
              <a:t>&lt;= </a:t>
            </a:r>
            <a:r>
              <a:rPr lang="en-US" sz="2000" dirty="0" smtClean="0">
                <a:latin typeface="+mn-lt"/>
              </a:rPr>
              <a:t>data[key]</a:t>
            </a:r>
            <a:endParaRPr lang="en-US" sz="2000" dirty="0">
              <a:latin typeface="+mn-lt"/>
            </a:endParaRPr>
          </a:p>
          <a:p>
            <a:pPr marL="914400" lvl="1" indent="-457200"/>
            <a:r>
              <a:rPr lang="en-US" sz="2000" dirty="0">
                <a:latin typeface="+mn-lt"/>
              </a:rPr>
              <a:t>	</a:t>
            </a:r>
            <a:r>
              <a:rPr lang="en-US" sz="2000" dirty="0" smtClean="0">
                <a:latin typeface="+mn-lt"/>
              </a:rPr>
              <a:t>++low</a:t>
            </a:r>
            <a:endParaRPr lang="en-US" sz="2000" dirty="0">
              <a:latin typeface="+mn-lt"/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While </a:t>
            </a:r>
            <a:r>
              <a:rPr lang="en-US" sz="2000" dirty="0" smtClean="0">
                <a:latin typeface="+mn-lt"/>
              </a:rPr>
              <a:t>data[high] </a:t>
            </a:r>
            <a:r>
              <a:rPr lang="en-US" sz="2000" dirty="0">
                <a:latin typeface="+mn-lt"/>
              </a:rPr>
              <a:t>&gt; </a:t>
            </a:r>
            <a:r>
              <a:rPr lang="en-US" sz="2000" dirty="0" smtClean="0">
                <a:latin typeface="+mn-lt"/>
              </a:rPr>
              <a:t>data[key]</a:t>
            </a:r>
            <a:endParaRPr lang="en-US" sz="2000" dirty="0">
              <a:latin typeface="+mn-lt"/>
            </a:endParaRPr>
          </a:p>
          <a:p>
            <a:pPr marL="914400" lvl="1" indent="-457200"/>
            <a:r>
              <a:rPr lang="en-US" sz="2000" dirty="0">
                <a:latin typeface="+mn-lt"/>
              </a:rPr>
              <a:t>	</a:t>
            </a:r>
            <a:r>
              <a:rPr lang="en-US" sz="2000" dirty="0" smtClean="0">
                <a:latin typeface="+mn-lt"/>
              </a:rPr>
              <a:t>--high</a:t>
            </a:r>
            <a:endParaRPr lang="en-US" sz="2000" dirty="0">
              <a:latin typeface="+mn-lt"/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If </a:t>
            </a:r>
            <a:r>
              <a:rPr lang="en-US" sz="2000" dirty="0" smtClean="0">
                <a:latin typeface="+mn-lt"/>
              </a:rPr>
              <a:t>low </a:t>
            </a:r>
            <a:r>
              <a:rPr lang="en-US" sz="2000" dirty="0">
                <a:latin typeface="+mn-lt"/>
              </a:rPr>
              <a:t>&lt; </a:t>
            </a:r>
            <a:r>
              <a:rPr lang="en-US" sz="2000" dirty="0" smtClean="0">
                <a:latin typeface="+mn-lt"/>
              </a:rPr>
              <a:t>high</a:t>
            </a:r>
            <a:endParaRPr lang="en-US" sz="2000" dirty="0">
              <a:latin typeface="+mn-lt"/>
            </a:endParaRPr>
          </a:p>
          <a:p>
            <a:pPr marL="914400" lvl="1" indent="-457200"/>
            <a:r>
              <a:rPr lang="en-US" sz="2000" dirty="0">
                <a:latin typeface="+mn-lt"/>
              </a:rPr>
              <a:t>	swap </a:t>
            </a:r>
            <a:r>
              <a:rPr lang="en-US" sz="2000" dirty="0" smtClean="0">
                <a:latin typeface="+mn-lt"/>
              </a:rPr>
              <a:t>data[low] </a:t>
            </a:r>
            <a:r>
              <a:rPr lang="en-US" sz="2000" dirty="0">
                <a:latin typeface="+mn-lt"/>
              </a:rPr>
              <a:t>and </a:t>
            </a:r>
            <a:r>
              <a:rPr lang="en-US" sz="2000" dirty="0" smtClean="0">
                <a:latin typeface="+mn-lt"/>
              </a:rPr>
              <a:t>data[high]</a:t>
            </a:r>
            <a:endParaRPr lang="en-US" sz="2000" dirty="0">
              <a:latin typeface="+mn-lt"/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While </a:t>
            </a:r>
            <a:r>
              <a:rPr lang="en-US" sz="2000" dirty="0" smtClean="0">
                <a:latin typeface="+mn-lt"/>
              </a:rPr>
              <a:t>high </a:t>
            </a:r>
            <a:r>
              <a:rPr lang="en-US" sz="2000" dirty="0">
                <a:latin typeface="+mn-lt"/>
              </a:rPr>
              <a:t>&gt; </a:t>
            </a:r>
            <a:r>
              <a:rPr lang="en-US" sz="2000" dirty="0" smtClean="0">
                <a:latin typeface="+mn-lt"/>
              </a:rPr>
              <a:t>low, </a:t>
            </a:r>
            <a:r>
              <a:rPr lang="en-US" sz="2000" dirty="0">
                <a:latin typeface="+mn-lt"/>
              </a:rPr>
              <a:t>go to 1.</a:t>
            </a:r>
          </a:p>
          <a:p>
            <a:pPr marL="457200" indent="-457200"/>
            <a:endParaRPr lang="en-US" sz="2000" dirty="0">
              <a:latin typeface="+mn-lt"/>
            </a:endParaRPr>
          </a:p>
          <a:p>
            <a:pPr marL="914400" lvl="1" indent="-457200">
              <a:buFontTx/>
              <a:buAutoNum type="arabicPeriod"/>
            </a:pPr>
            <a:endParaRPr lang="en-US" sz="2000" dirty="0">
              <a:latin typeface="+mn-lt"/>
            </a:endParaRPr>
          </a:p>
          <a:p>
            <a:pPr marL="457200" indent="-457200"/>
            <a:endParaRPr lang="en-US" sz="2000" dirty="0">
              <a:latin typeface="+mn-lt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4640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 smtClean="0"/>
              <a:t>key_index</a:t>
            </a:r>
            <a:r>
              <a:rPr lang="en-US" sz="1800" dirty="0" smtClean="0"/>
              <a:t> </a:t>
            </a:r>
            <a:r>
              <a:rPr lang="en-US" sz="1800" dirty="0"/>
              <a:t>= 0</a:t>
            </a:r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649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  </a:t>
            </a:r>
            <a:r>
              <a:rPr lang="en-US" dirty="0"/>
              <a:t>[1]  </a:t>
            </a:r>
            <a:r>
              <a:rPr lang="en-US" dirty="0" smtClean="0"/>
              <a:t>    </a:t>
            </a:r>
            <a:r>
              <a:rPr lang="en-US" dirty="0"/>
              <a:t>[2]   </a:t>
            </a:r>
            <a:r>
              <a:rPr lang="en-US" dirty="0" smtClean="0"/>
              <a:t>    </a:t>
            </a:r>
            <a:r>
              <a:rPr lang="en-US" dirty="0"/>
              <a:t>[3]   </a:t>
            </a:r>
            <a:r>
              <a:rPr lang="en-US" dirty="0" smtClean="0"/>
              <a:t>   [</a:t>
            </a:r>
            <a:r>
              <a:rPr lang="en-US" dirty="0"/>
              <a:t>4]  </a:t>
            </a:r>
            <a:r>
              <a:rPr lang="en-US" dirty="0" smtClean="0"/>
              <a:t>      </a:t>
            </a:r>
            <a:r>
              <a:rPr lang="en-US" dirty="0"/>
              <a:t>[5]    </a:t>
            </a:r>
            <a:r>
              <a:rPr lang="en-US" dirty="0" smtClean="0"/>
              <a:t>  [</a:t>
            </a:r>
            <a:r>
              <a:rPr lang="en-US" dirty="0"/>
              <a:t>6]  </a:t>
            </a:r>
            <a:r>
              <a:rPr lang="en-US" dirty="0" smtClean="0"/>
              <a:t>     </a:t>
            </a:r>
            <a:r>
              <a:rPr lang="en-US" dirty="0"/>
              <a:t>[7]   </a:t>
            </a:r>
            <a:r>
              <a:rPr lang="en-US" dirty="0" smtClean="0"/>
              <a:t>    [</a:t>
            </a:r>
            <a:r>
              <a:rPr lang="en-US" dirty="0"/>
              <a:t>8]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 smtClean="0"/>
              <a:t>low</a:t>
            </a:r>
            <a:endParaRPr lang="en-US" sz="1800" dirty="0"/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 smtClean="0"/>
              <a:t>high</a:t>
            </a:r>
            <a:endParaRPr lang="en-US" sz="1800" dirty="0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609600" y="2590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95" name="Freeform 19"/>
          <p:cNvSpPr>
            <a:spLocks/>
          </p:cNvSpPr>
          <p:nvPr/>
        </p:nvSpPr>
        <p:spPr bwMode="auto">
          <a:xfrm>
            <a:off x="4953000" y="3733800"/>
            <a:ext cx="1219200" cy="457200"/>
          </a:xfrm>
          <a:custGeom>
            <a:avLst/>
            <a:gdLst/>
            <a:ahLst/>
            <a:cxnLst>
              <a:cxn ang="0">
                <a:pos x="0" y="560"/>
              </a:cxn>
              <a:cxn ang="0">
                <a:pos x="384" y="80"/>
              </a:cxn>
              <a:cxn ang="0">
                <a:pos x="1392" y="80"/>
              </a:cxn>
              <a:cxn ang="0">
                <a:pos x="1584" y="560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104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381604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While </a:t>
            </a:r>
            <a:r>
              <a:rPr lang="en-US" sz="2000" dirty="0" smtClean="0">
                <a:latin typeface="+mn-lt"/>
              </a:rPr>
              <a:t>data[low] </a:t>
            </a:r>
            <a:r>
              <a:rPr lang="en-US" sz="2000" dirty="0">
                <a:latin typeface="+mn-lt"/>
              </a:rPr>
              <a:t>&lt;= </a:t>
            </a:r>
            <a:r>
              <a:rPr lang="en-US" sz="2000" dirty="0" smtClean="0">
                <a:latin typeface="+mn-lt"/>
              </a:rPr>
              <a:t>data[key]</a:t>
            </a:r>
            <a:endParaRPr lang="en-US" sz="2000" dirty="0">
              <a:latin typeface="+mn-lt"/>
            </a:endParaRPr>
          </a:p>
          <a:p>
            <a:pPr marL="914400" lvl="1" indent="-457200"/>
            <a:r>
              <a:rPr lang="en-US" sz="2000" dirty="0">
                <a:latin typeface="+mn-lt"/>
              </a:rPr>
              <a:t>	</a:t>
            </a:r>
            <a:r>
              <a:rPr lang="en-US" sz="2000" dirty="0" smtClean="0">
                <a:latin typeface="+mn-lt"/>
              </a:rPr>
              <a:t>++low</a:t>
            </a:r>
            <a:endParaRPr lang="en-US" sz="2000" dirty="0">
              <a:latin typeface="+mn-lt"/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While </a:t>
            </a:r>
            <a:r>
              <a:rPr lang="en-US" sz="2000" dirty="0" smtClean="0">
                <a:latin typeface="+mn-lt"/>
              </a:rPr>
              <a:t>data[high] </a:t>
            </a:r>
            <a:r>
              <a:rPr lang="en-US" sz="2000" dirty="0">
                <a:latin typeface="+mn-lt"/>
              </a:rPr>
              <a:t>&gt; </a:t>
            </a:r>
            <a:r>
              <a:rPr lang="en-US" sz="2000" dirty="0" smtClean="0">
                <a:latin typeface="+mn-lt"/>
              </a:rPr>
              <a:t>data[key]</a:t>
            </a:r>
            <a:endParaRPr lang="en-US" sz="2000" dirty="0">
              <a:latin typeface="+mn-lt"/>
            </a:endParaRPr>
          </a:p>
          <a:p>
            <a:pPr marL="914400" lvl="1" indent="-457200"/>
            <a:r>
              <a:rPr lang="en-US" sz="2000" dirty="0">
                <a:latin typeface="+mn-lt"/>
              </a:rPr>
              <a:t>	</a:t>
            </a:r>
            <a:r>
              <a:rPr lang="en-US" sz="2000" dirty="0" smtClean="0">
                <a:latin typeface="+mn-lt"/>
              </a:rPr>
              <a:t>--high</a:t>
            </a:r>
            <a:endParaRPr lang="en-US" sz="2000" dirty="0">
              <a:latin typeface="+mn-lt"/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If </a:t>
            </a:r>
            <a:r>
              <a:rPr lang="en-US" sz="2000" dirty="0" smtClean="0">
                <a:latin typeface="+mn-lt"/>
              </a:rPr>
              <a:t>low </a:t>
            </a:r>
            <a:r>
              <a:rPr lang="en-US" sz="2000" dirty="0">
                <a:latin typeface="+mn-lt"/>
              </a:rPr>
              <a:t>&lt; </a:t>
            </a:r>
            <a:r>
              <a:rPr lang="en-US" sz="2000" dirty="0" smtClean="0">
                <a:latin typeface="+mn-lt"/>
              </a:rPr>
              <a:t>high</a:t>
            </a:r>
            <a:endParaRPr lang="en-US" sz="2000" dirty="0">
              <a:latin typeface="+mn-lt"/>
            </a:endParaRPr>
          </a:p>
          <a:p>
            <a:pPr marL="914400" lvl="1" indent="-457200"/>
            <a:r>
              <a:rPr lang="en-US" sz="2000" dirty="0">
                <a:latin typeface="+mn-lt"/>
              </a:rPr>
              <a:t>	swap </a:t>
            </a:r>
            <a:r>
              <a:rPr lang="en-US" sz="2000" dirty="0" smtClean="0">
                <a:latin typeface="+mn-lt"/>
              </a:rPr>
              <a:t>data[low] </a:t>
            </a:r>
            <a:r>
              <a:rPr lang="en-US" sz="2000" dirty="0">
                <a:latin typeface="+mn-lt"/>
              </a:rPr>
              <a:t>and </a:t>
            </a:r>
            <a:r>
              <a:rPr lang="en-US" sz="2000" dirty="0" smtClean="0">
                <a:latin typeface="+mn-lt"/>
              </a:rPr>
              <a:t>data[high]</a:t>
            </a:r>
            <a:endParaRPr lang="en-US" sz="2000" dirty="0">
              <a:latin typeface="+mn-lt"/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While </a:t>
            </a:r>
            <a:r>
              <a:rPr lang="en-US" sz="2000" dirty="0" smtClean="0">
                <a:latin typeface="+mn-lt"/>
              </a:rPr>
              <a:t>high </a:t>
            </a:r>
            <a:r>
              <a:rPr lang="en-US" sz="2000" dirty="0">
                <a:latin typeface="+mn-lt"/>
              </a:rPr>
              <a:t>&gt; </a:t>
            </a:r>
            <a:r>
              <a:rPr lang="en-US" sz="2000" dirty="0" smtClean="0">
                <a:latin typeface="+mn-lt"/>
              </a:rPr>
              <a:t>low, </a:t>
            </a:r>
            <a:r>
              <a:rPr lang="en-US" sz="2000" dirty="0">
                <a:latin typeface="+mn-lt"/>
              </a:rPr>
              <a:t>go to 1.</a:t>
            </a:r>
          </a:p>
          <a:p>
            <a:pPr marL="457200" indent="-457200"/>
            <a:endParaRPr lang="en-US" sz="2000" dirty="0">
              <a:latin typeface="+mn-lt"/>
            </a:endParaRPr>
          </a:p>
          <a:p>
            <a:pPr marL="914400" lvl="1" indent="-457200">
              <a:buFontTx/>
              <a:buAutoNum type="arabicPeriod"/>
            </a:pPr>
            <a:endParaRPr lang="en-US" sz="2000" dirty="0">
              <a:latin typeface="+mn-lt"/>
            </a:endParaRPr>
          </a:p>
          <a:p>
            <a:pPr marL="457200" indent="-457200"/>
            <a:endParaRPr lang="en-US" sz="2000" dirty="0">
              <a:latin typeface="+mn-lt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4640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 smtClean="0"/>
              <a:t>key_index</a:t>
            </a:r>
            <a:r>
              <a:rPr lang="en-US" sz="1800" dirty="0" smtClean="0"/>
              <a:t> </a:t>
            </a:r>
            <a:r>
              <a:rPr lang="en-US" sz="1800" dirty="0"/>
              <a:t>= 0</a:t>
            </a: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072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[0]  </a:t>
            </a:r>
            <a:r>
              <a:rPr lang="en-US" dirty="0" smtClean="0"/>
              <a:t>      </a:t>
            </a:r>
            <a:r>
              <a:rPr lang="en-US" dirty="0"/>
              <a:t>[1]   </a:t>
            </a:r>
            <a:r>
              <a:rPr lang="en-US" dirty="0" smtClean="0"/>
              <a:t>   [2</a:t>
            </a:r>
            <a:r>
              <a:rPr lang="en-US" dirty="0"/>
              <a:t>]  </a:t>
            </a:r>
            <a:r>
              <a:rPr lang="en-US" dirty="0" smtClean="0"/>
              <a:t>     </a:t>
            </a:r>
            <a:r>
              <a:rPr lang="en-US" dirty="0"/>
              <a:t>[3]  </a:t>
            </a:r>
            <a:r>
              <a:rPr lang="en-US" dirty="0" smtClean="0"/>
              <a:t>    </a:t>
            </a:r>
            <a:r>
              <a:rPr lang="en-US" dirty="0"/>
              <a:t>[4] </a:t>
            </a:r>
            <a:r>
              <a:rPr lang="en-US" dirty="0" smtClean="0"/>
              <a:t>      </a:t>
            </a:r>
            <a:r>
              <a:rPr lang="en-US" dirty="0"/>
              <a:t>[5] </a:t>
            </a:r>
            <a:r>
              <a:rPr lang="en-US" dirty="0" smtClean="0"/>
              <a:t>      </a:t>
            </a:r>
            <a:r>
              <a:rPr lang="en-US" dirty="0"/>
              <a:t>[6]  </a:t>
            </a:r>
            <a:r>
              <a:rPr lang="en-US" dirty="0" smtClean="0"/>
              <a:t>     </a:t>
            </a:r>
            <a:r>
              <a:rPr lang="en-US" dirty="0"/>
              <a:t>[7] </a:t>
            </a:r>
            <a:r>
              <a:rPr lang="en-US" dirty="0" smtClean="0"/>
              <a:t>     </a:t>
            </a:r>
            <a:r>
              <a:rPr lang="en-US" dirty="0"/>
              <a:t>[8]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43434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 smtClean="0"/>
              <a:t>low</a:t>
            </a:r>
            <a:endParaRPr lang="en-US" sz="1800" dirty="0"/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6248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 smtClean="0"/>
              <a:t>high</a:t>
            </a:r>
            <a:endParaRPr lang="en-US" sz="1800" dirty="0"/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609600" y="2971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105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381604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While </a:t>
            </a:r>
            <a:r>
              <a:rPr lang="en-US" sz="2000" dirty="0" smtClean="0">
                <a:latin typeface="+mn-lt"/>
              </a:rPr>
              <a:t>data[low] </a:t>
            </a:r>
            <a:r>
              <a:rPr lang="en-US" sz="2000" dirty="0">
                <a:latin typeface="+mn-lt"/>
              </a:rPr>
              <a:t>&lt;= </a:t>
            </a:r>
            <a:r>
              <a:rPr lang="en-US" sz="2000" dirty="0" smtClean="0">
                <a:latin typeface="+mn-lt"/>
              </a:rPr>
              <a:t>data[key]</a:t>
            </a:r>
            <a:endParaRPr lang="en-US" sz="2000" dirty="0">
              <a:latin typeface="+mn-lt"/>
            </a:endParaRPr>
          </a:p>
          <a:p>
            <a:pPr marL="914400" lvl="1" indent="-457200"/>
            <a:r>
              <a:rPr lang="en-US" sz="2000" dirty="0">
                <a:latin typeface="+mn-lt"/>
              </a:rPr>
              <a:t>	</a:t>
            </a:r>
            <a:r>
              <a:rPr lang="en-US" sz="2000" dirty="0" smtClean="0">
                <a:latin typeface="+mn-lt"/>
              </a:rPr>
              <a:t>++low</a:t>
            </a:r>
            <a:endParaRPr lang="en-US" sz="2000" dirty="0">
              <a:latin typeface="+mn-lt"/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While </a:t>
            </a:r>
            <a:r>
              <a:rPr lang="en-US" sz="2000" dirty="0" smtClean="0">
                <a:latin typeface="+mn-lt"/>
              </a:rPr>
              <a:t>data[high] </a:t>
            </a:r>
            <a:r>
              <a:rPr lang="en-US" sz="2000" dirty="0">
                <a:latin typeface="+mn-lt"/>
              </a:rPr>
              <a:t>&gt; </a:t>
            </a:r>
            <a:r>
              <a:rPr lang="en-US" sz="2000" dirty="0" smtClean="0">
                <a:latin typeface="+mn-lt"/>
              </a:rPr>
              <a:t>data[key]</a:t>
            </a:r>
            <a:endParaRPr lang="en-US" sz="2000" dirty="0">
              <a:latin typeface="+mn-lt"/>
            </a:endParaRPr>
          </a:p>
          <a:p>
            <a:pPr marL="914400" lvl="1" indent="-457200"/>
            <a:r>
              <a:rPr lang="en-US" sz="2000" dirty="0">
                <a:latin typeface="+mn-lt"/>
              </a:rPr>
              <a:t>	</a:t>
            </a:r>
            <a:r>
              <a:rPr lang="en-US" sz="2000" dirty="0" smtClean="0">
                <a:latin typeface="+mn-lt"/>
              </a:rPr>
              <a:t>--high</a:t>
            </a:r>
            <a:endParaRPr lang="en-US" sz="2000" dirty="0">
              <a:latin typeface="+mn-lt"/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If </a:t>
            </a:r>
            <a:r>
              <a:rPr lang="en-US" sz="2000" dirty="0" smtClean="0">
                <a:latin typeface="+mn-lt"/>
              </a:rPr>
              <a:t>low </a:t>
            </a:r>
            <a:r>
              <a:rPr lang="en-US" sz="2000" dirty="0">
                <a:latin typeface="+mn-lt"/>
              </a:rPr>
              <a:t>&lt; </a:t>
            </a:r>
            <a:r>
              <a:rPr lang="en-US" sz="2000" dirty="0" smtClean="0">
                <a:latin typeface="+mn-lt"/>
              </a:rPr>
              <a:t>high</a:t>
            </a:r>
            <a:endParaRPr lang="en-US" sz="2000" dirty="0">
              <a:latin typeface="+mn-lt"/>
            </a:endParaRPr>
          </a:p>
          <a:p>
            <a:pPr marL="914400" lvl="1" indent="-457200"/>
            <a:r>
              <a:rPr lang="en-US" sz="2000" dirty="0">
                <a:latin typeface="+mn-lt"/>
              </a:rPr>
              <a:t>	swap </a:t>
            </a:r>
            <a:r>
              <a:rPr lang="en-US" sz="2000" dirty="0" smtClean="0">
                <a:latin typeface="+mn-lt"/>
              </a:rPr>
              <a:t>data[low] </a:t>
            </a:r>
            <a:r>
              <a:rPr lang="en-US" sz="2000" dirty="0">
                <a:latin typeface="+mn-lt"/>
              </a:rPr>
              <a:t>and </a:t>
            </a:r>
            <a:r>
              <a:rPr lang="en-US" sz="2000" dirty="0" smtClean="0">
                <a:latin typeface="+mn-lt"/>
              </a:rPr>
              <a:t>data[high]</a:t>
            </a:r>
            <a:endParaRPr lang="en-US" sz="2000" dirty="0">
              <a:latin typeface="+mn-lt"/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While </a:t>
            </a:r>
            <a:r>
              <a:rPr lang="en-US" sz="2000" dirty="0" smtClean="0">
                <a:latin typeface="+mn-lt"/>
              </a:rPr>
              <a:t>high </a:t>
            </a:r>
            <a:r>
              <a:rPr lang="en-US" sz="2000" dirty="0">
                <a:latin typeface="+mn-lt"/>
              </a:rPr>
              <a:t>&gt; </a:t>
            </a:r>
            <a:r>
              <a:rPr lang="en-US" sz="2000" dirty="0" smtClean="0">
                <a:latin typeface="+mn-lt"/>
              </a:rPr>
              <a:t>low, </a:t>
            </a:r>
            <a:r>
              <a:rPr lang="en-US" sz="2000" dirty="0">
                <a:latin typeface="+mn-lt"/>
              </a:rPr>
              <a:t>go to 1.</a:t>
            </a:r>
          </a:p>
          <a:p>
            <a:pPr marL="457200" indent="-457200"/>
            <a:endParaRPr lang="en-US" sz="2000" dirty="0">
              <a:latin typeface="+mn-lt"/>
            </a:endParaRPr>
          </a:p>
          <a:p>
            <a:pPr marL="914400" lvl="1" indent="-457200">
              <a:buFontTx/>
              <a:buAutoNum type="arabicPeriod"/>
            </a:pPr>
            <a:endParaRPr lang="en-US" sz="2000" dirty="0">
              <a:latin typeface="+mn-lt"/>
            </a:endParaRPr>
          </a:p>
          <a:p>
            <a:pPr marL="457200" indent="-457200"/>
            <a:endParaRPr lang="en-US" sz="2000" dirty="0">
              <a:latin typeface="+mn-lt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4640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 smtClean="0"/>
              <a:t>key_index</a:t>
            </a:r>
            <a:r>
              <a:rPr lang="en-US" sz="1800" dirty="0" smtClean="0"/>
              <a:t> </a:t>
            </a:r>
            <a:r>
              <a:rPr lang="en-US" sz="1800" dirty="0"/>
              <a:t>= 0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072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  </a:t>
            </a:r>
            <a:r>
              <a:rPr lang="en-US" dirty="0"/>
              <a:t>[1]   </a:t>
            </a:r>
            <a:r>
              <a:rPr lang="en-US" dirty="0" smtClean="0"/>
              <a:t>   [</a:t>
            </a:r>
            <a:r>
              <a:rPr lang="en-US" dirty="0"/>
              <a:t>2]   </a:t>
            </a:r>
            <a:r>
              <a:rPr lang="en-US" dirty="0" smtClean="0"/>
              <a:t>    </a:t>
            </a:r>
            <a:r>
              <a:rPr lang="en-US" dirty="0"/>
              <a:t>[3] </a:t>
            </a:r>
            <a:r>
              <a:rPr lang="en-US" dirty="0" smtClean="0"/>
              <a:t>      </a:t>
            </a:r>
            <a:r>
              <a:rPr lang="en-US" dirty="0"/>
              <a:t>[4]   </a:t>
            </a:r>
            <a:r>
              <a:rPr lang="en-US" dirty="0" smtClean="0"/>
              <a:t>   [</a:t>
            </a:r>
            <a:r>
              <a:rPr lang="en-US" dirty="0"/>
              <a:t>5] </a:t>
            </a:r>
            <a:r>
              <a:rPr lang="en-US" dirty="0" smtClean="0"/>
              <a:t>      </a:t>
            </a:r>
            <a:r>
              <a:rPr lang="en-US" dirty="0"/>
              <a:t>[6] </a:t>
            </a:r>
            <a:r>
              <a:rPr lang="en-US" dirty="0" smtClean="0"/>
              <a:t>     </a:t>
            </a:r>
            <a:r>
              <a:rPr lang="en-US" dirty="0"/>
              <a:t>[7]   </a:t>
            </a:r>
            <a:r>
              <a:rPr lang="en-US" dirty="0" smtClean="0"/>
              <a:t>    [</a:t>
            </a:r>
            <a:r>
              <a:rPr lang="en-US" dirty="0"/>
              <a:t>8]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44958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 smtClean="0"/>
              <a:t>low</a:t>
            </a:r>
            <a:endParaRPr lang="en-US" sz="1800" dirty="0"/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63246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 smtClean="0"/>
              <a:t>high</a:t>
            </a:r>
            <a:endParaRPr lang="en-US" sz="1800" dirty="0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609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106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381604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While </a:t>
            </a:r>
            <a:r>
              <a:rPr lang="en-US" sz="2000" dirty="0" smtClean="0">
                <a:latin typeface="+mn-lt"/>
              </a:rPr>
              <a:t>data[low] </a:t>
            </a:r>
            <a:r>
              <a:rPr lang="en-US" sz="2000" dirty="0">
                <a:latin typeface="+mn-lt"/>
              </a:rPr>
              <a:t>&lt;= </a:t>
            </a:r>
            <a:r>
              <a:rPr lang="en-US" sz="2000" dirty="0" smtClean="0">
                <a:latin typeface="+mn-lt"/>
              </a:rPr>
              <a:t>data[key]</a:t>
            </a:r>
            <a:endParaRPr lang="en-US" sz="2000" dirty="0">
              <a:latin typeface="+mn-lt"/>
            </a:endParaRPr>
          </a:p>
          <a:p>
            <a:pPr marL="914400" lvl="1" indent="-457200"/>
            <a:r>
              <a:rPr lang="en-US" sz="2000" dirty="0">
                <a:latin typeface="+mn-lt"/>
              </a:rPr>
              <a:t>	</a:t>
            </a:r>
            <a:r>
              <a:rPr lang="en-US" sz="2000" dirty="0" smtClean="0">
                <a:latin typeface="+mn-lt"/>
              </a:rPr>
              <a:t>++low</a:t>
            </a:r>
            <a:endParaRPr lang="en-US" sz="2000" dirty="0">
              <a:latin typeface="+mn-lt"/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While </a:t>
            </a:r>
            <a:r>
              <a:rPr lang="en-US" sz="2000" dirty="0" smtClean="0">
                <a:latin typeface="+mn-lt"/>
              </a:rPr>
              <a:t>data[high] </a:t>
            </a:r>
            <a:r>
              <a:rPr lang="en-US" sz="2000" dirty="0">
                <a:latin typeface="+mn-lt"/>
              </a:rPr>
              <a:t>&gt; </a:t>
            </a:r>
            <a:r>
              <a:rPr lang="en-US" sz="2000" dirty="0" smtClean="0">
                <a:latin typeface="+mn-lt"/>
              </a:rPr>
              <a:t>data[key]</a:t>
            </a:r>
            <a:endParaRPr lang="en-US" sz="2000" dirty="0">
              <a:latin typeface="+mn-lt"/>
            </a:endParaRPr>
          </a:p>
          <a:p>
            <a:pPr marL="914400" lvl="1" indent="-457200"/>
            <a:r>
              <a:rPr lang="en-US" sz="2000" dirty="0">
                <a:latin typeface="+mn-lt"/>
              </a:rPr>
              <a:t>	</a:t>
            </a:r>
            <a:r>
              <a:rPr lang="en-US" sz="2000" dirty="0" smtClean="0">
                <a:latin typeface="+mn-lt"/>
              </a:rPr>
              <a:t>--high</a:t>
            </a:r>
            <a:endParaRPr lang="en-US" sz="2000" dirty="0">
              <a:latin typeface="+mn-lt"/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If </a:t>
            </a:r>
            <a:r>
              <a:rPr lang="en-US" sz="2000" dirty="0" smtClean="0">
                <a:latin typeface="+mn-lt"/>
              </a:rPr>
              <a:t>low </a:t>
            </a:r>
            <a:r>
              <a:rPr lang="en-US" sz="2000" dirty="0">
                <a:latin typeface="+mn-lt"/>
              </a:rPr>
              <a:t>&lt; </a:t>
            </a:r>
            <a:r>
              <a:rPr lang="en-US" sz="2000" dirty="0" smtClean="0">
                <a:latin typeface="+mn-lt"/>
              </a:rPr>
              <a:t>high</a:t>
            </a:r>
            <a:endParaRPr lang="en-US" sz="2000" dirty="0">
              <a:latin typeface="+mn-lt"/>
            </a:endParaRPr>
          </a:p>
          <a:p>
            <a:pPr marL="914400" lvl="1" indent="-457200"/>
            <a:r>
              <a:rPr lang="en-US" sz="2000" dirty="0">
                <a:latin typeface="+mn-lt"/>
              </a:rPr>
              <a:t>	swap </a:t>
            </a:r>
            <a:r>
              <a:rPr lang="en-US" sz="2000" dirty="0" smtClean="0">
                <a:latin typeface="+mn-lt"/>
              </a:rPr>
              <a:t>data[low] </a:t>
            </a:r>
            <a:r>
              <a:rPr lang="en-US" sz="2000" dirty="0">
                <a:latin typeface="+mn-lt"/>
              </a:rPr>
              <a:t>and </a:t>
            </a:r>
            <a:r>
              <a:rPr lang="en-US" sz="2000" dirty="0" smtClean="0">
                <a:latin typeface="+mn-lt"/>
              </a:rPr>
              <a:t>data[high]</a:t>
            </a:r>
            <a:endParaRPr lang="en-US" sz="2000" dirty="0">
              <a:latin typeface="+mn-lt"/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While </a:t>
            </a:r>
            <a:r>
              <a:rPr lang="en-US" sz="2000" dirty="0" smtClean="0">
                <a:latin typeface="+mn-lt"/>
              </a:rPr>
              <a:t>high </a:t>
            </a:r>
            <a:r>
              <a:rPr lang="en-US" sz="2000" dirty="0">
                <a:latin typeface="+mn-lt"/>
              </a:rPr>
              <a:t>&gt; </a:t>
            </a:r>
            <a:r>
              <a:rPr lang="en-US" sz="2000" dirty="0" smtClean="0">
                <a:latin typeface="+mn-lt"/>
              </a:rPr>
              <a:t>low, </a:t>
            </a:r>
            <a:r>
              <a:rPr lang="en-US" sz="2000" dirty="0">
                <a:latin typeface="+mn-lt"/>
              </a:rPr>
              <a:t>go to 1.</a:t>
            </a:r>
          </a:p>
          <a:p>
            <a:pPr marL="457200" indent="-457200"/>
            <a:endParaRPr lang="en-US" sz="2000" dirty="0">
              <a:latin typeface="+mn-lt"/>
            </a:endParaRPr>
          </a:p>
          <a:p>
            <a:pPr marL="914400" lvl="1" indent="-457200">
              <a:buFontTx/>
              <a:buAutoNum type="arabicPeriod"/>
            </a:pPr>
            <a:endParaRPr lang="en-US" sz="2000" dirty="0">
              <a:latin typeface="+mn-lt"/>
            </a:endParaRPr>
          </a:p>
          <a:p>
            <a:pPr marL="457200" indent="-457200"/>
            <a:endParaRPr lang="en-US" sz="2000" dirty="0">
              <a:latin typeface="+mn-lt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4640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 smtClean="0"/>
              <a:t>key_index</a:t>
            </a:r>
            <a:r>
              <a:rPr lang="en-US" sz="1800" dirty="0" smtClean="0"/>
              <a:t> </a:t>
            </a:r>
            <a:r>
              <a:rPr lang="en-US" sz="1800" dirty="0"/>
              <a:t>= 0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072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  </a:t>
            </a:r>
            <a:r>
              <a:rPr lang="en-US" dirty="0"/>
              <a:t>[1]  </a:t>
            </a:r>
            <a:r>
              <a:rPr lang="en-US" dirty="0" smtClean="0"/>
              <a:t>    </a:t>
            </a:r>
            <a:r>
              <a:rPr lang="en-US" dirty="0"/>
              <a:t>[2</a:t>
            </a:r>
            <a:r>
              <a:rPr lang="en-US" dirty="0" smtClean="0"/>
              <a:t>]      </a:t>
            </a:r>
            <a:r>
              <a:rPr lang="en-US" dirty="0"/>
              <a:t>[3] </a:t>
            </a:r>
            <a:r>
              <a:rPr lang="en-US" dirty="0" smtClean="0"/>
              <a:t>      </a:t>
            </a:r>
            <a:r>
              <a:rPr lang="en-US" dirty="0"/>
              <a:t>[4] </a:t>
            </a:r>
            <a:r>
              <a:rPr lang="en-US" dirty="0" smtClean="0"/>
              <a:t>      </a:t>
            </a:r>
            <a:r>
              <a:rPr lang="en-US" dirty="0"/>
              <a:t>[5]   </a:t>
            </a:r>
            <a:r>
              <a:rPr lang="en-US" dirty="0" smtClean="0"/>
              <a:t>    </a:t>
            </a:r>
            <a:r>
              <a:rPr lang="en-US" dirty="0"/>
              <a:t>[6] </a:t>
            </a:r>
            <a:r>
              <a:rPr lang="en-US" dirty="0" smtClean="0"/>
              <a:t>     </a:t>
            </a:r>
            <a:r>
              <a:rPr lang="en-US" dirty="0"/>
              <a:t>[7] </a:t>
            </a:r>
            <a:r>
              <a:rPr lang="en-US" dirty="0" smtClean="0"/>
              <a:t>      </a:t>
            </a:r>
            <a:r>
              <a:rPr lang="en-US" dirty="0"/>
              <a:t>[8]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44196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 smtClean="0"/>
              <a:t>low</a:t>
            </a:r>
            <a:endParaRPr lang="en-US" sz="1800" dirty="0"/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63246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 smtClean="0"/>
              <a:t>high</a:t>
            </a:r>
            <a:endParaRPr lang="en-US" sz="1800" dirty="0"/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609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107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381604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While </a:t>
            </a:r>
            <a:r>
              <a:rPr lang="en-US" sz="2000" dirty="0" smtClean="0">
                <a:latin typeface="+mn-lt"/>
              </a:rPr>
              <a:t>data[low] </a:t>
            </a:r>
            <a:r>
              <a:rPr lang="en-US" sz="2000" dirty="0">
                <a:latin typeface="+mn-lt"/>
              </a:rPr>
              <a:t>&lt;= </a:t>
            </a:r>
            <a:r>
              <a:rPr lang="en-US" sz="2000" dirty="0" smtClean="0">
                <a:latin typeface="+mn-lt"/>
              </a:rPr>
              <a:t>data[key]</a:t>
            </a:r>
            <a:endParaRPr lang="en-US" sz="2000" dirty="0">
              <a:latin typeface="+mn-lt"/>
            </a:endParaRPr>
          </a:p>
          <a:p>
            <a:pPr marL="914400" lvl="1" indent="-457200"/>
            <a:r>
              <a:rPr lang="en-US" sz="2000" dirty="0">
                <a:latin typeface="+mn-lt"/>
              </a:rPr>
              <a:t>	</a:t>
            </a:r>
            <a:r>
              <a:rPr lang="en-US" sz="2000" dirty="0" smtClean="0">
                <a:latin typeface="+mn-lt"/>
              </a:rPr>
              <a:t>++low</a:t>
            </a:r>
            <a:endParaRPr lang="en-US" sz="2000" dirty="0">
              <a:latin typeface="+mn-lt"/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While </a:t>
            </a:r>
            <a:r>
              <a:rPr lang="en-US" sz="2000" dirty="0" smtClean="0">
                <a:latin typeface="+mn-lt"/>
              </a:rPr>
              <a:t>data[high] </a:t>
            </a:r>
            <a:r>
              <a:rPr lang="en-US" sz="2000" dirty="0">
                <a:latin typeface="+mn-lt"/>
              </a:rPr>
              <a:t>&gt; </a:t>
            </a:r>
            <a:r>
              <a:rPr lang="en-US" sz="2000" dirty="0" smtClean="0">
                <a:latin typeface="+mn-lt"/>
              </a:rPr>
              <a:t>data[key]</a:t>
            </a:r>
            <a:endParaRPr lang="en-US" sz="2000" dirty="0">
              <a:latin typeface="+mn-lt"/>
            </a:endParaRPr>
          </a:p>
          <a:p>
            <a:pPr marL="914400" lvl="1" indent="-457200"/>
            <a:r>
              <a:rPr lang="en-US" sz="2000" dirty="0">
                <a:latin typeface="+mn-lt"/>
              </a:rPr>
              <a:t>	</a:t>
            </a:r>
            <a:r>
              <a:rPr lang="en-US" sz="2000" dirty="0" smtClean="0">
                <a:latin typeface="+mn-lt"/>
              </a:rPr>
              <a:t>--high</a:t>
            </a:r>
            <a:endParaRPr lang="en-US" sz="2000" dirty="0">
              <a:latin typeface="+mn-lt"/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If </a:t>
            </a:r>
            <a:r>
              <a:rPr lang="en-US" sz="2000" dirty="0" smtClean="0">
                <a:latin typeface="+mn-lt"/>
              </a:rPr>
              <a:t>low </a:t>
            </a:r>
            <a:r>
              <a:rPr lang="en-US" sz="2000" dirty="0">
                <a:latin typeface="+mn-lt"/>
              </a:rPr>
              <a:t>&lt; </a:t>
            </a:r>
            <a:r>
              <a:rPr lang="en-US" sz="2000" dirty="0" smtClean="0">
                <a:latin typeface="+mn-lt"/>
              </a:rPr>
              <a:t>high</a:t>
            </a:r>
            <a:endParaRPr lang="en-US" sz="2000" dirty="0">
              <a:latin typeface="+mn-lt"/>
            </a:endParaRPr>
          </a:p>
          <a:p>
            <a:pPr marL="914400" lvl="1" indent="-457200"/>
            <a:r>
              <a:rPr lang="en-US" sz="2000" dirty="0">
                <a:latin typeface="+mn-lt"/>
              </a:rPr>
              <a:t>	swap </a:t>
            </a:r>
            <a:r>
              <a:rPr lang="en-US" sz="2000" dirty="0" smtClean="0">
                <a:latin typeface="+mn-lt"/>
              </a:rPr>
              <a:t>data[low] </a:t>
            </a:r>
            <a:r>
              <a:rPr lang="en-US" sz="2000" dirty="0">
                <a:latin typeface="+mn-lt"/>
              </a:rPr>
              <a:t>and </a:t>
            </a:r>
            <a:r>
              <a:rPr lang="en-US" sz="2000" dirty="0" smtClean="0">
                <a:latin typeface="+mn-lt"/>
              </a:rPr>
              <a:t>data[high]</a:t>
            </a:r>
            <a:endParaRPr lang="en-US" sz="2000" dirty="0">
              <a:latin typeface="+mn-lt"/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While </a:t>
            </a:r>
            <a:r>
              <a:rPr lang="en-US" sz="2000" dirty="0" smtClean="0">
                <a:latin typeface="+mn-lt"/>
              </a:rPr>
              <a:t>high </a:t>
            </a:r>
            <a:r>
              <a:rPr lang="en-US" sz="2000" dirty="0">
                <a:latin typeface="+mn-lt"/>
              </a:rPr>
              <a:t>&gt; </a:t>
            </a:r>
            <a:r>
              <a:rPr lang="en-US" sz="2000" dirty="0" smtClean="0">
                <a:latin typeface="+mn-lt"/>
              </a:rPr>
              <a:t>low, </a:t>
            </a:r>
            <a:r>
              <a:rPr lang="en-US" sz="2000" dirty="0">
                <a:latin typeface="+mn-lt"/>
              </a:rPr>
              <a:t>go to 1.</a:t>
            </a:r>
          </a:p>
          <a:p>
            <a:pPr marL="457200" indent="-457200"/>
            <a:endParaRPr lang="en-US" sz="2000" dirty="0">
              <a:latin typeface="+mn-lt"/>
            </a:endParaRPr>
          </a:p>
          <a:p>
            <a:pPr marL="914400" lvl="1" indent="-457200">
              <a:buFontTx/>
              <a:buAutoNum type="arabicPeriod"/>
            </a:pPr>
            <a:endParaRPr lang="en-US" sz="2000" dirty="0">
              <a:latin typeface="+mn-lt"/>
            </a:endParaRPr>
          </a:p>
          <a:p>
            <a:pPr marL="457200" indent="-457200"/>
            <a:endParaRPr lang="en-US" sz="2000" dirty="0">
              <a:latin typeface="+mn-lt"/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4640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 smtClean="0"/>
              <a:t>key_index</a:t>
            </a:r>
            <a:r>
              <a:rPr lang="en-US" sz="1800" dirty="0" smtClean="0"/>
              <a:t> </a:t>
            </a:r>
            <a:r>
              <a:rPr lang="en-US" sz="1800" dirty="0"/>
              <a:t>= 0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072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   </a:t>
            </a:r>
            <a:r>
              <a:rPr lang="en-US" dirty="0"/>
              <a:t>[1] </a:t>
            </a:r>
            <a:r>
              <a:rPr lang="en-US" dirty="0" smtClean="0"/>
              <a:t>     </a:t>
            </a:r>
            <a:r>
              <a:rPr lang="en-US" dirty="0"/>
              <a:t>[2] </a:t>
            </a:r>
            <a:r>
              <a:rPr lang="en-US" dirty="0" smtClean="0"/>
              <a:t>     </a:t>
            </a:r>
            <a:r>
              <a:rPr lang="en-US" dirty="0"/>
              <a:t>[3] </a:t>
            </a:r>
            <a:r>
              <a:rPr lang="en-US" dirty="0" smtClean="0"/>
              <a:t>      </a:t>
            </a:r>
            <a:r>
              <a:rPr lang="en-US" dirty="0"/>
              <a:t>[4]  </a:t>
            </a:r>
            <a:r>
              <a:rPr lang="en-US" dirty="0" smtClean="0"/>
              <a:t>    </a:t>
            </a:r>
            <a:r>
              <a:rPr lang="en-US" dirty="0"/>
              <a:t>[5] </a:t>
            </a:r>
            <a:r>
              <a:rPr lang="en-US" dirty="0" smtClean="0"/>
              <a:t>      </a:t>
            </a:r>
            <a:r>
              <a:rPr lang="en-US" dirty="0"/>
              <a:t>[6]  </a:t>
            </a:r>
            <a:r>
              <a:rPr lang="en-US" dirty="0" smtClean="0"/>
              <a:t>   </a:t>
            </a:r>
            <a:r>
              <a:rPr lang="en-US" dirty="0"/>
              <a:t>[7] </a:t>
            </a:r>
            <a:r>
              <a:rPr lang="en-US" dirty="0" smtClean="0"/>
              <a:t>       </a:t>
            </a:r>
            <a:r>
              <a:rPr lang="en-US" dirty="0"/>
              <a:t>[8]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44196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 smtClean="0"/>
              <a:t>low</a:t>
            </a:r>
            <a:endParaRPr lang="en-US" sz="1800" dirty="0"/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6248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 smtClean="0"/>
              <a:t>high</a:t>
            </a:r>
            <a:endParaRPr lang="en-US" sz="1800" dirty="0"/>
          </a:p>
        </p:txBody>
      </p:sp>
      <p:sp>
        <p:nvSpPr>
          <p:cNvPr id="29712" name="Line 16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>
            <a:off x="609600" y="17526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108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381604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While </a:t>
            </a:r>
            <a:r>
              <a:rPr lang="en-US" sz="2000" dirty="0" smtClean="0">
                <a:latin typeface="+mn-lt"/>
              </a:rPr>
              <a:t>data[low] </a:t>
            </a:r>
            <a:r>
              <a:rPr lang="en-US" sz="2000" dirty="0">
                <a:latin typeface="+mn-lt"/>
              </a:rPr>
              <a:t>&lt;= </a:t>
            </a:r>
            <a:r>
              <a:rPr lang="en-US" sz="2000" dirty="0" smtClean="0">
                <a:latin typeface="+mn-lt"/>
              </a:rPr>
              <a:t>data[key]</a:t>
            </a:r>
            <a:endParaRPr lang="en-US" sz="2000" dirty="0">
              <a:latin typeface="+mn-lt"/>
            </a:endParaRPr>
          </a:p>
          <a:p>
            <a:pPr marL="914400" lvl="1" indent="-457200"/>
            <a:r>
              <a:rPr lang="en-US" sz="2000" dirty="0">
                <a:latin typeface="+mn-lt"/>
              </a:rPr>
              <a:t>	</a:t>
            </a:r>
            <a:r>
              <a:rPr lang="en-US" sz="2000" dirty="0" smtClean="0">
                <a:latin typeface="+mn-lt"/>
              </a:rPr>
              <a:t>++low</a:t>
            </a:r>
            <a:endParaRPr lang="en-US" sz="2000" dirty="0">
              <a:latin typeface="+mn-lt"/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While </a:t>
            </a:r>
            <a:r>
              <a:rPr lang="en-US" sz="2000" dirty="0" smtClean="0">
                <a:latin typeface="+mn-lt"/>
              </a:rPr>
              <a:t>data[high] </a:t>
            </a:r>
            <a:r>
              <a:rPr lang="en-US" sz="2000" dirty="0">
                <a:latin typeface="+mn-lt"/>
              </a:rPr>
              <a:t>&gt; </a:t>
            </a:r>
            <a:r>
              <a:rPr lang="en-US" sz="2000" dirty="0" smtClean="0">
                <a:latin typeface="+mn-lt"/>
              </a:rPr>
              <a:t>data[key]</a:t>
            </a:r>
            <a:endParaRPr lang="en-US" sz="2000" dirty="0">
              <a:latin typeface="+mn-lt"/>
            </a:endParaRPr>
          </a:p>
          <a:p>
            <a:pPr marL="914400" lvl="1" indent="-457200"/>
            <a:r>
              <a:rPr lang="en-US" sz="2000" dirty="0">
                <a:latin typeface="+mn-lt"/>
              </a:rPr>
              <a:t>	</a:t>
            </a:r>
            <a:r>
              <a:rPr lang="en-US" sz="2000" dirty="0" smtClean="0">
                <a:latin typeface="+mn-lt"/>
              </a:rPr>
              <a:t>--high</a:t>
            </a:r>
            <a:endParaRPr lang="en-US" sz="2000" dirty="0">
              <a:latin typeface="+mn-lt"/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If </a:t>
            </a:r>
            <a:r>
              <a:rPr lang="en-US" sz="2000" dirty="0" smtClean="0">
                <a:latin typeface="+mn-lt"/>
              </a:rPr>
              <a:t>low </a:t>
            </a:r>
            <a:r>
              <a:rPr lang="en-US" sz="2000" dirty="0">
                <a:latin typeface="+mn-lt"/>
              </a:rPr>
              <a:t>&lt; </a:t>
            </a:r>
            <a:r>
              <a:rPr lang="en-US" sz="2000" dirty="0" smtClean="0">
                <a:latin typeface="+mn-lt"/>
              </a:rPr>
              <a:t>high</a:t>
            </a:r>
            <a:endParaRPr lang="en-US" sz="2000" dirty="0">
              <a:latin typeface="+mn-lt"/>
            </a:endParaRPr>
          </a:p>
          <a:p>
            <a:pPr marL="914400" lvl="1" indent="-457200"/>
            <a:r>
              <a:rPr lang="en-US" sz="2000" dirty="0">
                <a:latin typeface="+mn-lt"/>
              </a:rPr>
              <a:t>	swap </a:t>
            </a:r>
            <a:r>
              <a:rPr lang="en-US" sz="2000" dirty="0" smtClean="0">
                <a:latin typeface="+mn-lt"/>
              </a:rPr>
              <a:t>data[low] </a:t>
            </a:r>
            <a:r>
              <a:rPr lang="en-US" sz="2000" dirty="0">
                <a:latin typeface="+mn-lt"/>
              </a:rPr>
              <a:t>and </a:t>
            </a:r>
            <a:r>
              <a:rPr lang="en-US" sz="2000" dirty="0" smtClean="0">
                <a:latin typeface="+mn-lt"/>
              </a:rPr>
              <a:t>data[high]</a:t>
            </a:r>
            <a:endParaRPr lang="en-US" sz="2000" dirty="0">
              <a:latin typeface="+mn-lt"/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While </a:t>
            </a:r>
            <a:r>
              <a:rPr lang="en-US" sz="2000" dirty="0" smtClean="0">
                <a:latin typeface="+mn-lt"/>
              </a:rPr>
              <a:t>high </a:t>
            </a:r>
            <a:r>
              <a:rPr lang="en-US" sz="2000" dirty="0">
                <a:latin typeface="+mn-lt"/>
              </a:rPr>
              <a:t>&gt; </a:t>
            </a:r>
            <a:r>
              <a:rPr lang="en-US" sz="2000" dirty="0" smtClean="0">
                <a:latin typeface="+mn-lt"/>
              </a:rPr>
              <a:t>low, </a:t>
            </a:r>
            <a:r>
              <a:rPr lang="en-US" sz="2000" dirty="0">
                <a:latin typeface="+mn-lt"/>
              </a:rPr>
              <a:t>go to 1.</a:t>
            </a:r>
          </a:p>
          <a:p>
            <a:pPr marL="457200" indent="-457200"/>
            <a:endParaRPr lang="en-US" sz="2000" dirty="0">
              <a:latin typeface="+mn-lt"/>
            </a:endParaRPr>
          </a:p>
          <a:p>
            <a:pPr marL="914400" lvl="1" indent="-457200">
              <a:buFontTx/>
              <a:buAutoNum type="arabicPeriod"/>
            </a:pPr>
            <a:endParaRPr lang="en-US" sz="2000" dirty="0">
              <a:latin typeface="+mn-lt"/>
            </a:endParaRPr>
          </a:p>
          <a:p>
            <a:pPr marL="457200" indent="-457200"/>
            <a:endParaRPr lang="en-US" sz="2000" dirty="0">
              <a:latin typeface="+mn-lt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4640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 smtClean="0"/>
              <a:t>key_index</a:t>
            </a:r>
            <a:r>
              <a:rPr lang="en-US" sz="1800" dirty="0" smtClean="0"/>
              <a:t> </a:t>
            </a:r>
            <a:r>
              <a:rPr lang="en-US" sz="1800" dirty="0"/>
              <a:t>= 0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072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[0]  </a:t>
            </a:r>
            <a:r>
              <a:rPr lang="en-US" dirty="0" smtClean="0"/>
              <a:t>     </a:t>
            </a:r>
            <a:r>
              <a:rPr lang="en-US" dirty="0"/>
              <a:t>[1]   </a:t>
            </a:r>
            <a:r>
              <a:rPr lang="en-US" dirty="0" smtClean="0"/>
              <a:t>    [2</a:t>
            </a:r>
            <a:r>
              <a:rPr lang="en-US" dirty="0"/>
              <a:t>] </a:t>
            </a:r>
            <a:r>
              <a:rPr lang="en-US" dirty="0" smtClean="0"/>
              <a:t>      </a:t>
            </a:r>
            <a:r>
              <a:rPr lang="en-US" dirty="0"/>
              <a:t>[3</a:t>
            </a:r>
            <a:r>
              <a:rPr lang="en-US" dirty="0" smtClean="0"/>
              <a:t>]      </a:t>
            </a:r>
            <a:r>
              <a:rPr lang="en-US" dirty="0"/>
              <a:t>[4]  </a:t>
            </a:r>
            <a:r>
              <a:rPr lang="en-US" dirty="0" smtClean="0"/>
              <a:t>    </a:t>
            </a:r>
            <a:r>
              <a:rPr lang="en-US" dirty="0"/>
              <a:t>[5]   </a:t>
            </a:r>
            <a:r>
              <a:rPr lang="en-US" dirty="0" smtClean="0"/>
              <a:t>    </a:t>
            </a:r>
            <a:r>
              <a:rPr lang="en-US" dirty="0"/>
              <a:t>[6]   </a:t>
            </a:r>
            <a:r>
              <a:rPr lang="en-US" dirty="0" smtClean="0"/>
              <a:t>    [</a:t>
            </a:r>
            <a:r>
              <a:rPr lang="en-US" dirty="0"/>
              <a:t>7]  </a:t>
            </a:r>
            <a:r>
              <a:rPr lang="en-US" dirty="0" smtClean="0"/>
              <a:t>     </a:t>
            </a:r>
            <a:r>
              <a:rPr lang="en-US" dirty="0"/>
              <a:t>[8]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44196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 smtClean="0"/>
              <a:t>low</a:t>
            </a:r>
            <a:endParaRPr lang="en-US" sz="1800" dirty="0"/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6248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 smtClean="0"/>
              <a:t>high</a:t>
            </a:r>
            <a:endParaRPr lang="en-US" sz="1800" dirty="0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 flipH="1" flipV="1">
            <a:off x="5638800" y="5257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609600" y="17526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109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smtClean="0"/>
              <a:t> </a:t>
            </a:r>
            <a:r>
              <a:rPr lang="en-US" dirty="0"/>
              <a:t>Example</a:t>
            </a:r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3347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3347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3347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3348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3348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3348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33483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  </a:t>
            </a:r>
            <a:r>
              <a:rPr lang="en-US" dirty="0" smtClean="0"/>
              <a:t>   2        </a:t>
            </a:r>
            <a:r>
              <a:rPr lang="en-US" dirty="0"/>
              <a:t>3  </a:t>
            </a:r>
            <a:r>
              <a:rPr lang="en-US" dirty="0" smtClean="0"/>
              <a:t>       </a:t>
            </a:r>
            <a:r>
              <a:rPr lang="en-US" dirty="0"/>
              <a:t>4    </a:t>
            </a:r>
            <a:r>
              <a:rPr lang="en-US" dirty="0" smtClean="0"/>
              <a:t>     </a:t>
            </a:r>
            <a:r>
              <a:rPr lang="en-US" dirty="0"/>
              <a:t>5   </a:t>
            </a:r>
            <a:r>
              <a:rPr lang="en-US" dirty="0" smtClean="0"/>
              <a:t>     </a:t>
            </a:r>
            <a:r>
              <a:rPr lang="en-US" dirty="0"/>
              <a:t>6     </a:t>
            </a:r>
            <a:r>
              <a:rPr lang="en-US" dirty="0" smtClean="0"/>
              <a:t>   7        </a:t>
            </a:r>
            <a:r>
              <a:rPr lang="en-US" dirty="0"/>
              <a:t>8</a:t>
            </a:r>
          </a:p>
        </p:txBody>
      </p:sp>
      <p:sp>
        <p:nvSpPr>
          <p:cNvPr id="23348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3348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3348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3348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2</a:t>
            </a:r>
          </a:p>
        </p:txBody>
      </p:sp>
      <p:sp>
        <p:nvSpPr>
          <p:cNvPr id="23348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3348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733675" y="4138613"/>
            <a:ext cx="590550" cy="446087"/>
            <a:chOff x="1760" y="2424"/>
            <a:chExt cx="372" cy="502"/>
          </a:xfrm>
        </p:grpSpPr>
        <p:sp>
          <p:nvSpPr>
            <p:cNvPr id="23349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49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49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3494" name="Text Box 22"/>
          <p:cNvSpPr txBox="1">
            <a:spLocks noChangeArrowheads="1"/>
          </p:cNvSpPr>
          <p:nvPr/>
        </p:nvSpPr>
        <p:spPr bwMode="auto">
          <a:xfrm>
            <a:off x="2516188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33495" name="Text Box 23"/>
          <p:cNvSpPr txBox="1">
            <a:spLocks noChangeArrowheads="1"/>
          </p:cNvSpPr>
          <p:nvPr/>
        </p:nvSpPr>
        <p:spPr bwMode="auto">
          <a:xfrm>
            <a:off x="4419600" y="1947863"/>
            <a:ext cx="1287532" cy="36933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swap 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33496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381604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While </a:t>
            </a:r>
            <a:r>
              <a:rPr lang="en-US" sz="2000" dirty="0" smtClean="0">
                <a:latin typeface="+mn-lt"/>
              </a:rPr>
              <a:t>data[low] </a:t>
            </a:r>
            <a:r>
              <a:rPr lang="en-US" sz="2000" dirty="0">
                <a:latin typeface="+mn-lt"/>
              </a:rPr>
              <a:t>&lt;= </a:t>
            </a:r>
            <a:r>
              <a:rPr lang="en-US" sz="2000" dirty="0" smtClean="0">
                <a:latin typeface="+mn-lt"/>
              </a:rPr>
              <a:t>data[key]</a:t>
            </a:r>
            <a:endParaRPr lang="en-US" sz="2000" dirty="0">
              <a:latin typeface="+mn-lt"/>
            </a:endParaRPr>
          </a:p>
          <a:p>
            <a:pPr marL="914400" lvl="1" indent="-457200"/>
            <a:r>
              <a:rPr lang="en-US" sz="2000" dirty="0">
                <a:latin typeface="+mn-lt"/>
              </a:rPr>
              <a:t>	</a:t>
            </a:r>
            <a:r>
              <a:rPr lang="en-US" sz="2000" dirty="0" smtClean="0">
                <a:latin typeface="+mn-lt"/>
              </a:rPr>
              <a:t>++low</a:t>
            </a:r>
            <a:endParaRPr lang="en-US" sz="2000" dirty="0">
              <a:latin typeface="+mn-lt"/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While </a:t>
            </a:r>
            <a:r>
              <a:rPr lang="en-US" sz="2000" dirty="0" smtClean="0">
                <a:latin typeface="+mn-lt"/>
              </a:rPr>
              <a:t>data[high] </a:t>
            </a:r>
            <a:r>
              <a:rPr lang="en-US" sz="2000" dirty="0">
                <a:latin typeface="+mn-lt"/>
              </a:rPr>
              <a:t>&gt; </a:t>
            </a:r>
            <a:r>
              <a:rPr lang="en-US" sz="2000" dirty="0" smtClean="0">
                <a:latin typeface="+mn-lt"/>
              </a:rPr>
              <a:t>data[key]</a:t>
            </a:r>
            <a:endParaRPr lang="en-US" sz="2000" dirty="0">
              <a:latin typeface="+mn-lt"/>
            </a:endParaRPr>
          </a:p>
          <a:p>
            <a:pPr marL="914400" lvl="1" indent="-457200"/>
            <a:r>
              <a:rPr lang="en-US" sz="2000" dirty="0">
                <a:latin typeface="+mn-lt"/>
              </a:rPr>
              <a:t>	</a:t>
            </a:r>
            <a:r>
              <a:rPr lang="en-US" sz="2000" dirty="0" smtClean="0">
                <a:latin typeface="+mn-lt"/>
              </a:rPr>
              <a:t>--high</a:t>
            </a:r>
            <a:endParaRPr lang="en-US" sz="2000" dirty="0">
              <a:latin typeface="+mn-lt"/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If </a:t>
            </a:r>
            <a:r>
              <a:rPr lang="en-US" sz="2000" dirty="0" smtClean="0">
                <a:latin typeface="+mn-lt"/>
              </a:rPr>
              <a:t>low </a:t>
            </a:r>
            <a:r>
              <a:rPr lang="en-US" sz="2000" dirty="0">
                <a:latin typeface="+mn-lt"/>
              </a:rPr>
              <a:t>&lt; </a:t>
            </a:r>
            <a:r>
              <a:rPr lang="en-US" sz="2000" dirty="0" smtClean="0">
                <a:latin typeface="+mn-lt"/>
              </a:rPr>
              <a:t>high</a:t>
            </a:r>
            <a:endParaRPr lang="en-US" sz="2000" dirty="0">
              <a:latin typeface="+mn-lt"/>
            </a:endParaRPr>
          </a:p>
          <a:p>
            <a:pPr marL="914400" lvl="1" indent="-457200"/>
            <a:r>
              <a:rPr lang="en-US" sz="2000" dirty="0">
                <a:latin typeface="+mn-lt"/>
              </a:rPr>
              <a:t>	swap </a:t>
            </a:r>
            <a:r>
              <a:rPr lang="en-US" sz="2000" dirty="0" smtClean="0">
                <a:latin typeface="+mn-lt"/>
              </a:rPr>
              <a:t>data[low] </a:t>
            </a:r>
            <a:r>
              <a:rPr lang="en-US" sz="2000" dirty="0">
                <a:latin typeface="+mn-lt"/>
              </a:rPr>
              <a:t>and </a:t>
            </a:r>
            <a:r>
              <a:rPr lang="en-US" sz="2000" dirty="0" smtClean="0">
                <a:latin typeface="+mn-lt"/>
              </a:rPr>
              <a:t>data[high]</a:t>
            </a:r>
            <a:endParaRPr lang="en-US" sz="2000" dirty="0">
              <a:latin typeface="+mn-lt"/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While </a:t>
            </a:r>
            <a:r>
              <a:rPr lang="en-US" sz="2000" dirty="0" smtClean="0">
                <a:latin typeface="+mn-lt"/>
              </a:rPr>
              <a:t>high </a:t>
            </a:r>
            <a:r>
              <a:rPr lang="en-US" sz="2000" dirty="0">
                <a:latin typeface="+mn-lt"/>
              </a:rPr>
              <a:t>&gt; </a:t>
            </a:r>
            <a:r>
              <a:rPr lang="en-US" sz="2000" dirty="0" smtClean="0">
                <a:latin typeface="+mn-lt"/>
              </a:rPr>
              <a:t>low, </a:t>
            </a:r>
            <a:r>
              <a:rPr lang="en-US" sz="2000" dirty="0">
                <a:latin typeface="+mn-lt"/>
              </a:rPr>
              <a:t>go to 1.</a:t>
            </a:r>
          </a:p>
          <a:p>
            <a:pPr marL="457200" indent="-457200"/>
            <a:endParaRPr lang="en-US" sz="2000" dirty="0">
              <a:latin typeface="+mn-lt"/>
            </a:endParaRPr>
          </a:p>
          <a:p>
            <a:pPr marL="914400" lvl="1" indent="-457200">
              <a:buFontTx/>
              <a:buAutoNum type="arabicPeriod"/>
            </a:pPr>
            <a:endParaRPr lang="en-US" sz="2000" dirty="0">
              <a:latin typeface="+mn-lt"/>
            </a:endParaRPr>
          </a:p>
          <a:p>
            <a:pPr marL="457200" indent="-457200"/>
            <a:endParaRPr lang="en-US" sz="2000" dirty="0">
              <a:latin typeface="+mn-lt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4640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 smtClean="0"/>
              <a:t>key_index</a:t>
            </a:r>
            <a:r>
              <a:rPr lang="en-US" sz="1800" dirty="0" smtClean="0"/>
              <a:t> </a:t>
            </a:r>
            <a:r>
              <a:rPr lang="en-US" sz="1800" dirty="0"/>
              <a:t>= 0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072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  </a:t>
            </a:r>
            <a:r>
              <a:rPr lang="en-US" dirty="0"/>
              <a:t>[1]  </a:t>
            </a:r>
            <a:r>
              <a:rPr lang="en-US" dirty="0" smtClean="0"/>
              <a:t>    </a:t>
            </a:r>
            <a:r>
              <a:rPr lang="en-US" dirty="0"/>
              <a:t>[2]   </a:t>
            </a:r>
            <a:r>
              <a:rPr lang="en-US" dirty="0" smtClean="0"/>
              <a:t>   </a:t>
            </a:r>
            <a:r>
              <a:rPr lang="en-US" dirty="0"/>
              <a:t>[3]   </a:t>
            </a:r>
            <a:r>
              <a:rPr lang="en-US" dirty="0" smtClean="0"/>
              <a:t>   [</a:t>
            </a:r>
            <a:r>
              <a:rPr lang="en-US" dirty="0"/>
              <a:t>4]   </a:t>
            </a:r>
            <a:r>
              <a:rPr lang="en-US" dirty="0" smtClean="0"/>
              <a:t>     [</a:t>
            </a:r>
            <a:r>
              <a:rPr lang="en-US" dirty="0"/>
              <a:t>5]    </a:t>
            </a:r>
            <a:r>
              <a:rPr lang="en-US" dirty="0" smtClean="0"/>
              <a:t>   [</a:t>
            </a:r>
            <a:r>
              <a:rPr lang="en-US" dirty="0"/>
              <a:t>6]   </a:t>
            </a:r>
            <a:r>
              <a:rPr lang="en-US" dirty="0" smtClean="0"/>
              <a:t>   [7</a:t>
            </a:r>
            <a:r>
              <a:rPr lang="en-US" dirty="0"/>
              <a:t>]   </a:t>
            </a:r>
            <a:r>
              <a:rPr lang="en-US" dirty="0" smtClean="0"/>
              <a:t>    [</a:t>
            </a:r>
            <a:r>
              <a:rPr lang="en-US" dirty="0"/>
              <a:t>8]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44958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 smtClean="0"/>
              <a:t>low</a:t>
            </a:r>
            <a:endParaRPr lang="en-US" sz="1800" dirty="0"/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63246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 smtClean="0"/>
              <a:t>high</a:t>
            </a:r>
            <a:endParaRPr lang="en-US" sz="1800" dirty="0"/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 flipH="1" flipV="1">
            <a:off x="5029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>
            <a:off x="609600" y="17526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110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381604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While </a:t>
            </a:r>
            <a:r>
              <a:rPr lang="en-US" sz="2000" dirty="0" smtClean="0">
                <a:latin typeface="+mn-lt"/>
              </a:rPr>
              <a:t>data[low] </a:t>
            </a:r>
            <a:r>
              <a:rPr lang="en-US" sz="2000" dirty="0">
                <a:latin typeface="+mn-lt"/>
              </a:rPr>
              <a:t>&lt;= </a:t>
            </a:r>
            <a:r>
              <a:rPr lang="en-US" sz="2000" dirty="0" smtClean="0">
                <a:latin typeface="+mn-lt"/>
              </a:rPr>
              <a:t>data[key]</a:t>
            </a:r>
            <a:endParaRPr lang="en-US" sz="2000" dirty="0">
              <a:latin typeface="+mn-lt"/>
            </a:endParaRPr>
          </a:p>
          <a:p>
            <a:pPr marL="914400" lvl="1" indent="-457200"/>
            <a:r>
              <a:rPr lang="en-US" sz="2000" dirty="0">
                <a:latin typeface="+mn-lt"/>
              </a:rPr>
              <a:t>	</a:t>
            </a:r>
            <a:r>
              <a:rPr lang="en-US" sz="2000" dirty="0" smtClean="0">
                <a:latin typeface="+mn-lt"/>
              </a:rPr>
              <a:t>++low</a:t>
            </a:r>
            <a:endParaRPr lang="en-US" sz="2000" dirty="0">
              <a:latin typeface="+mn-lt"/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While </a:t>
            </a:r>
            <a:r>
              <a:rPr lang="en-US" sz="2000" dirty="0" smtClean="0">
                <a:latin typeface="+mn-lt"/>
              </a:rPr>
              <a:t>data[high] </a:t>
            </a:r>
            <a:r>
              <a:rPr lang="en-US" sz="2000" dirty="0">
                <a:latin typeface="+mn-lt"/>
              </a:rPr>
              <a:t>&gt; </a:t>
            </a:r>
            <a:r>
              <a:rPr lang="en-US" sz="2000" dirty="0" smtClean="0">
                <a:latin typeface="+mn-lt"/>
              </a:rPr>
              <a:t>data[key]</a:t>
            </a:r>
            <a:endParaRPr lang="en-US" sz="2000" dirty="0">
              <a:latin typeface="+mn-lt"/>
            </a:endParaRPr>
          </a:p>
          <a:p>
            <a:pPr marL="914400" lvl="1" indent="-457200"/>
            <a:r>
              <a:rPr lang="en-US" sz="2000" dirty="0">
                <a:latin typeface="+mn-lt"/>
              </a:rPr>
              <a:t>	</a:t>
            </a:r>
            <a:r>
              <a:rPr lang="en-US" sz="2000" dirty="0" smtClean="0">
                <a:latin typeface="+mn-lt"/>
              </a:rPr>
              <a:t>--high</a:t>
            </a:r>
            <a:endParaRPr lang="en-US" sz="2000" dirty="0">
              <a:latin typeface="+mn-lt"/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If </a:t>
            </a:r>
            <a:r>
              <a:rPr lang="en-US" sz="2000" dirty="0" smtClean="0">
                <a:latin typeface="+mn-lt"/>
              </a:rPr>
              <a:t>low </a:t>
            </a:r>
            <a:r>
              <a:rPr lang="en-US" sz="2000" dirty="0">
                <a:latin typeface="+mn-lt"/>
              </a:rPr>
              <a:t>&lt; </a:t>
            </a:r>
            <a:r>
              <a:rPr lang="en-US" sz="2000" dirty="0" smtClean="0">
                <a:latin typeface="+mn-lt"/>
              </a:rPr>
              <a:t>high</a:t>
            </a:r>
            <a:endParaRPr lang="en-US" sz="2000" dirty="0">
              <a:latin typeface="+mn-lt"/>
            </a:endParaRPr>
          </a:p>
          <a:p>
            <a:pPr marL="914400" lvl="1" indent="-457200"/>
            <a:r>
              <a:rPr lang="en-US" sz="2000" dirty="0">
                <a:latin typeface="+mn-lt"/>
              </a:rPr>
              <a:t>	swap </a:t>
            </a:r>
            <a:r>
              <a:rPr lang="en-US" sz="2000" dirty="0" smtClean="0">
                <a:latin typeface="+mn-lt"/>
              </a:rPr>
              <a:t>data[low] </a:t>
            </a:r>
            <a:r>
              <a:rPr lang="en-US" sz="2000" dirty="0">
                <a:latin typeface="+mn-lt"/>
              </a:rPr>
              <a:t>and </a:t>
            </a:r>
            <a:r>
              <a:rPr lang="en-US" sz="2000" dirty="0" smtClean="0">
                <a:latin typeface="+mn-lt"/>
              </a:rPr>
              <a:t>data[high]</a:t>
            </a:r>
            <a:endParaRPr lang="en-US" sz="2000" dirty="0">
              <a:latin typeface="+mn-lt"/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While </a:t>
            </a:r>
            <a:r>
              <a:rPr lang="en-US" sz="2000" dirty="0" smtClean="0">
                <a:latin typeface="+mn-lt"/>
              </a:rPr>
              <a:t>high </a:t>
            </a:r>
            <a:r>
              <a:rPr lang="en-US" sz="2000" dirty="0">
                <a:latin typeface="+mn-lt"/>
              </a:rPr>
              <a:t>&gt; </a:t>
            </a:r>
            <a:r>
              <a:rPr lang="en-US" sz="2000" dirty="0" smtClean="0">
                <a:latin typeface="+mn-lt"/>
              </a:rPr>
              <a:t>low, </a:t>
            </a:r>
            <a:r>
              <a:rPr lang="en-US" sz="2000" dirty="0">
                <a:latin typeface="+mn-lt"/>
              </a:rPr>
              <a:t>go to 1.</a:t>
            </a:r>
          </a:p>
          <a:p>
            <a:pPr marL="457200" indent="-457200"/>
            <a:endParaRPr lang="en-US" sz="2000" dirty="0">
              <a:latin typeface="+mn-lt"/>
            </a:endParaRPr>
          </a:p>
          <a:p>
            <a:pPr marL="914400" lvl="1" indent="-457200">
              <a:buFontTx/>
              <a:buAutoNum type="arabicPeriod"/>
            </a:pPr>
            <a:endParaRPr lang="en-US" sz="2000" dirty="0">
              <a:latin typeface="+mn-lt"/>
            </a:endParaRPr>
          </a:p>
          <a:p>
            <a:pPr marL="457200" indent="-457200"/>
            <a:endParaRPr lang="en-US" sz="2000" dirty="0">
              <a:latin typeface="+mn-lt"/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4640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 smtClean="0"/>
              <a:t>key_index</a:t>
            </a:r>
            <a:r>
              <a:rPr lang="en-US" sz="1800" dirty="0" smtClean="0"/>
              <a:t> </a:t>
            </a:r>
            <a:r>
              <a:rPr lang="en-US" sz="1800" dirty="0"/>
              <a:t>= 0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072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  </a:t>
            </a:r>
            <a:r>
              <a:rPr lang="en-US" dirty="0"/>
              <a:t>[1]  </a:t>
            </a:r>
            <a:r>
              <a:rPr lang="en-US" dirty="0" smtClean="0"/>
              <a:t>     </a:t>
            </a:r>
            <a:r>
              <a:rPr lang="en-US" dirty="0"/>
              <a:t>[2]   </a:t>
            </a:r>
            <a:r>
              <a:rPr lang="en-US" dirty="0" smtClean="0"/>
              <a:t>   </a:t>
            </a:r>
            <a:r>
              <a:rPr lang="en-US" dirty="0"/>
              <a:t>[3]  </a:t>
            </a:r>
            <a:r>
              <a:rPr lang="en-US" dirty="0" smtClean="0"/>
              <a:t>    </a:t>
            </a:r>
            <a:r>
              <a:rPr lang="en-US" dirty="0"/>
              <a:t>[4]   </a:t>
            </a:r>
            <a:r>
              <a:rPr lang="en-US" dirty="0" smtClean="0"/>
              <a:t>    [</a:t>
            </a:r>
            <a:r>
              <a:rPr lang="en-US" dirty="0"/>
              <a:t>5]   </a:t>
            </a:r>
            <a:r>
              <a:rPr lang="en-US" dirty="0" smtClean="0"/>
              <a:t>   </a:t>
            </a:r>
            <a:r>
              <a:rPr lang="en-US" dirty="0"/>
              <a:t>[6]   </a:t>
            </a:r>
            <a:r>
              <a:rPr lang="en-US" dirty="0" smtClean="0"/>
              <a:t>    [</a:t>
            </a:r>
            <a:r>
              <a:rPr lang="en-US" dirty="0"/>
              <a:t>7] </a:t>
            </a:r>
            <a:r>
              <a:rPr lang="en-US" dirty="0" smtClean="0"/>
              <a:t>      </a:t>
            </a:r>
            <a:r>
              <a:rPr lang="en-US" dirty="0"/>
              <a:t>[8]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42672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 smtClean="0"/>
              <a:t>low</a:t>
            </a:r>
            <a:endParaRPr lang="en-US" sz="1800" dirty="0"/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60960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 smtClean="0"/>
              <a:t>high</a:t>
            </a:r>
            <a:endParaRPr lang="en-US" sz="1800" dirty="0"/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H="1" flipV="1">
            <a:off x="5029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>
            <a:off x="609600" y="23622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111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381604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While </a:t>
            </a:r>
            <a:r>
              <a:rPr lang="en-US" sz="2000" dirty="0" smtClean="0">
                <a:latin typeface="+mn-lt"/>
              </a:rPr>
              <a:t>data[low] </a:t>
            </a:r>
            <a:r>
              <a:rPr lang="en-US" sz="2000" dirty="0">
                <a:latin typeface="+mn-lt"/>
              </a:rPr>
              <a:t>&lt;= </a:t>
            </a:r>
            <a:r>
              <a:rPr lang="en-US" sz="2000" dirty="0" smtClean="0">
                <a:latin typeface="+mn-lt"/>
              </a:rPr>
              <a:t>data[key]</a:t>
            </a:r>
            <a:endParaRPr lang="en-US" sz="2000" dirty="0">
              <a:latin typeface="+mn-lt"/>
            </a:endParaRPr>
          </a:p>
          <a:p>
            <a:pPr marL="914400" lvl="1" indent="-457200"/>
            <a:r>
              <a:rPr lang="en-US" sz="2000" dirty="0">
                <a:latin typeface="+mn-lt"/>
              </a:rPr>
              <a:t>	</a:t>
            </a:r>
            <a:r>
              <a:rPr lang="en-US" sz="2000" dirty="0" smtClean="0">
                <a:latin typeface="+mn-lt"/>
              </a:rPr>
              <a:t>++low</a:t>
            </a:r>
            <a:endParaRPr lang="en-US" sz="2000" dirty="0">
              <a:latin typeface="+mn-lt"/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While </a:t>
            </a:r>
            <a:r>
              <a:rPr lang="en-US" sz="2000" dirty="0" smtClean="0">
                <a:latin typeface="+mn-lt"/>
              </a:rPr>
              <a:t>data[high] </a:t>
            </a:r>
            <a:r>
              <a:rPr lang="en-US" sz="2000" dirty="0">
                <a:latin typeface="+mn-lt"/>
              </a:rPr>
              <a:t>&gt; </a:t>
            </a:r>
            <a:r>
              <a:rPr lang="en-US" sz="2000" dirty="0" smtClean="0">
                <a:latin typeface="+mn-lt"/>
              </a:rPr>
              <a:t>data[key]</a:t>
            </a:r>
            <a:endParaRPr lang="en-US" sz="2000" dirty="0">
              <a:latin typeface="+mn-lt"/>
            </a:endParaRPr>
          </a:p>
          <a:p>
            <a:pPr marL="914400" lvl="1" indent="-457200"/>
            <a:r>
              <a:rPr lang="en-US" sz="2000" dirty="0">
                <a:latin typeface="+mn-lt"/>
              </a:rPr>
              <a:t>	</a:t>
            </a:r>
            <a:r>
              <a:rPr lang="en-US" sz="2000" dirty="0" smtClean="0">
                <a:latin typeface="+mn-lt"/>
              </a:rPr>
              <a:t>--high</a:t>
            </a:r>
            <a:endParaRPr lang="en-US" sz="2000" dirty="0">
              <a:latin typeface="+mn-lt"/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If </a:t>
            </a:r>
            <a:r>
              <a:rPr lang="en-US" sz="2000" dirty="0" smtClean="0">
                <a:latin typeface="+mn-lt"/>
              </a:rPr>
              <a:t>low </a:t>
            </a:r>
            <a:r>
              <a:rPr lang="en-US" sz="2000" dirty="0">
                <a:latin typeface="+mn-lt"/>
              </a:rPr>
              <a:t>&lt; </a:t>
            </a:r>
            <a:r>
              <a:rPr lang="en-US" sz="2000" dirty="0" smtClean="0">
                <a:latin typeface="+mn-lt"/>
              </a:rPr>
              <a:t>high</a:t>
            </a:r>
            <a:endParaRPr lang="en-US" sz="2000" dirty="0">
              <a:latin typeface="+mn-lt"/>
            </a:endParaRPr>
          </a:p>
          <a:p>
            <a:pPr marL="914400" lvl="1" indent="-457200"/>
            <a:r>
              <a:rPr lang="en-US" sz="2000" dirty="0">
                <a:latin typeface="+mn-lt"/>
              </a:rPr>
              <a:t>	swap </a:t>
            </a:r>
            <a:r>
              <a:rPr lang="en-US" sz="2000" dirty="0" smtClean="0">
                <a:latin typeface="+mn-lt"/>
              </a:rPr>
              <a:t>data[low] </a:t>
            </a:r>
            <a:r>
              <a:rPr lang="en-US" sz="2000" dirty="0">
                <a:latin typeface="+mn-lt"/>
              </a:rPr>
              <a:t>and </a:t>
            </a:r>
            <a:r>
              <a:rPr lang="en-US" sz="2000" dirty="0" smtClean="0">
                <a:latin typeface="+mn-lt"/>
              </a:rPr>
              <a:t>data[high]</a:t>
            </a:r>
            <a:endParaRPr lang="en-US" sz="2000" dirty="0">
              <a:latin typeface="+mn-lt"/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While </a:t>
            </a:r>
            <a:r>
              <a:rPr lang="en-US" sz="2000" dirty="0" smtClean="0">
                <a:latin typeface="+mn-lt"/>
              </a:rPr>
              <a:t>high </a:t>
            </a:r>
            <a:r>
              <a:rPr lang="en-US" sz="2000" dirty="0">
                <a:latin typeface="+mn-lt"/>
              </a:rPr>
              <a:t>&gt; </a:t>
            </a:r>
            <a:r>
              <a:rPr lang="en-US" sz="2000" dirty="0" smtClean="0">
                <a:latin typeface="+mn-lt"/>
              </a:rPr>
              <a:t>low, </a:t>
            </a:r>
            <a:r>
              <a:rPr lang="en-US" sz="2000" dirty="0">
                <a:latin typeface="+mn-lt"/>
              </a:rPr>
              <a:t>go to 1.</a:t>
            </a:r>
          </a:p>
          <a:p>
            <a:pPr marL="457200" indent="-457200"/>
            <a:endParaRPr lang="en-US" sz="2000" dirty="0">
              <a:latin typeface="+mn-lt"/>
            </a:endParaRPr>
          </a:p>
          <a:p>
            <a:pPr marL="914400" lvl="1" indent="-457200">
              <a:buFontTx/>
              <a:buAutoNum type="arabicPeriod"/>
            </a:pPr>
            <a:endParaRPr lang="en-US" sz="2000" dirty="0">
              <a:latin typeface="+mn-lt"/>
            </a:endParaRPr>
          </a:p>
          <a:p>
            <a:pPr marL="457200" indent="-457200"/>
            <a:endParaRPr lang="en-US" sz="2000" dirty="0">
              <a:latin typeface="+mn-lt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4640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 smtClean="0"/>
              <a:t>key_index</a:t>
            </a:r>
            <a:r>
              <a:rPr lang="en-US" sz="1800" dirty="0" smtClean="0"/>
              <a:t> </a:t>
            </a:r>
            <a:r>
              <a:rPr lang="en-US" sz="1800" dirty="0"/>
              <a:t>= 0</a:t>
            </a: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072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[0]    </a:t>
            </a:r>
            <a:r>
              <a:rPr lang="en-US" dirty="0" smtClean="0"/>
              <a:t>   [</a:t>
            </a:r>
            <a:r>
              <a:rPr lang="en-US" dirty="0"/>
              <a:t>1]  </a:t>
            </a:r>
            <a:r>
              <a:rPr lang="en-US" dirty="0" smtClean="0"/>
              <a:t>     </a:t>
            </a:r>
            <a:r>
              <a:rPr lang="en-US" dirty="0"/>
              <a:t>[2]  </a:t>
            </a:r>
            <a:r>
              <a:rPr lang="en-US" dirty="0" smtClean="0"/>
              <a:t>     </a:t>
            </a:r>
            <a:r>
              <a:rPr lang="en-US" dirty="0"/>
              <a:t>[3]  </a:t>
            </a:r>
            <a:r>
              <a:rPr lang="en-US" dirty="0" smtClean="0"/>
              <a:t>     </a:t>
            </a:r>
            <a:r>
              <a:rPr lang="en-US" dirty="0"/>
              <a:t>[4]   </a:t>
            </a:r>
            <a:r>
              <a:rPr lang="en-US" dirty="0" smtClean="0"/>
              <a:t>   [</a:t>
            </a:r>
            <a:r>
              <a:rPr lang="en-US" dirty="0"/>
              <a:t>5]   </a:t>
            </a:r>
            <a:r>
              <a:rPr lang="en-US" dirty="0" smtClean="0"/>
              <a:t>    </a:t>
            </a:r>
            <a:r>
              <a:rPr lang="en-US" dirty="0"/>
              <a:t>[6]  </a:t>
            </a:r>
            <a:r>
              <a:rPr lang="en-US" dirty="0" smtClean="0"/>
              <a:t>    </a:t>
            </a:r>
            <a:r>
              <a:rPr lang="en-US" dirty="0"/>
              <a:t>[7]   </a:t>
            </a:r>
            <a:r>
              <a:rPr lang="en-US" dirty="0" smtClean="0"/>
              <a:t>    [</a:t>
            </a:r>
            <a:r>
              <a:rPr lang="en-US" dirty="0"/>
              <a:t>8]</a:t>
            </a: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 smtClean="0"/>
              <a:t>low</a:t>
            </a:r>
            <a:endParaRPr lang="en-US" sz="1800" dirty="0"/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 smtClean="0"/>
              <a:t>high</a:t>
            </a:r>
            <a:endParaRPr lang="en-US" sz="1800" dirty="0"/>
          </a:p>
        </p:txBody>
      </p:sp>
      <p:sp>
        <p:nvSpPr>
          <p:cNvPr id="32784" name="Line 16"/>
          <p:cNvSpPr>
            <a:spLocks noChangeShapeType="1"/>
          </p:cNvSpPr>
          <p:nvPr/>
        </p:nvSpPr>
        <p:spPr bwMode="auto">
          <a:xfrm flipH="1" flipV="1">
            <a:off x="5029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auto">
          <a:xfrm>
            <a:off x="609600" y="2939844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112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4003725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While </a:t>
            </a:r>
            <a:r>
              <a:rPr lang="en-US" sz="2000" dirty="0" smtClean="0">
                <a:latin typeface="+mn-lt"/>
              </a:rPr>
              <a:t>data[low] </a:t>
            </a:r>
            <a:r>
              <a:rPr lang="en-US" sz="2000" dirty="0">
                <a:latin typeface="+mn-lt"/>
              </a:rPr>
              <a:t>&lt;= </a:t>
            </a:r>
            <a:r>
              <a:rPr lang="en-US" sz="2000" dirty="0" smtClean="0">
                <a:latin typeface="+mn-lt"/>
              </a:rPr>
              <a:t>data[key]</a:t>
            </a:r>
            <a:endParaRPr lang="en-US" sz="2000" dirty="0">
              <a:latin typeface="+mn-lt"/>
            </a:endParaRPr>
          </a:p>
          <a:p>
            <a:pPr marL="914400" lvl="1" indent="-457200"/>
            <a:r>
              <a:rPr lang="en-US" sz="2000" dirty="0">
                <a:latin typeface="+mn-lt"/>
              </a:rPr>
              <a:t>	</a:t>
            </a:r>
            <a:r>
              <a:rPr lang="en-US" sz="2000" dirty="0" smtClean="0">
                <a:latin typeface="+mn-lt"/>
              </a:rPr>
              <a:t>++low</a:t>
            </a:r>
            <a:endParaRPr lang="en-US" sz="2000" dirty="0">
              <a:latin typeface="+mn-lt"/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While </a:t>
            </a:r>
            <a:r>
              <a:rPr lang="en-US" sz="2000" dirty="0" smtClean="0">
                <a:latin typeface="+mn-lt"/>
              </a:rPr>
              <a:t>data[high] </a:t>
            </a:r>
            <a:r>
              <a:rPr lang="en-US" sz="2000" dirty="0">
                <a:latin typeface="+mn-lt"/>
              </a:rPr>
              <a:t>&gt; </a:t>
            </a:r>
            <a:r>
              <a:rPr lang="en-US" sz="2000" dirty="0" smtClean="0">
                <a:latin typeface="+mn-lt"/>
              </a:rPr>
              <a:t>data[key]</a:t>
            </a:r>
            <a:endParaRPr lang="en-US" sz="2000" dirty="0">
              <a:latin typeface="+mn-lt"/>
            </a:endParaRPr>
          </a:p>
          <a:p>
            <a:pPr marL="914400" lvl="1" indent="-457200"/>
            <a:r>
              <a:rPr lang="en-US" sz="2000" dirty="0">
                <a:latin typeface="+mn-lt"/>
              </a:rPr>
              <a:t>	</a:t>
            </a:r>
            <a:r>
              <a:rPr lang="en-US" sz="2000" dirty="0" smtClean="0">
                <a:latin typeface="+mn-lt"/>
              </a:rPr>
              <a:t>--high</a:t>
            </a:r>
            <a:endParaRPr lang="en-US" sz="2000" dirty="0">
              <a:latin typeface="+mn-lt"/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If </a:t>
            </a:r>
            <a:r>
              <a:rPr lang="en-US" sz="2000" dirty="0" smtClean="0">
                <a:latin typeface="+mn-lt"/>
              </a:rPr>
              <a:t>low </a:t>
            </a:r>
            <a:r>
              <a:rPr lang="en-US" sz="2000" dirty="0">
                <a:latin typeface="+mn-lt"/>
              </a:rPr>
              <a:t>&lt; </a:t>
            </a:r>
            <a:r>
              <a:rPr lang="en-US" sz="2000" dirty="0" smtClean="0">
                <a:latin typeface="+mn-lt"/>
              </a:rPr>
              <a:t>high</a:t>
            </a:r>
            <a:endParaRPr lang="en-US" sz="2000" dirty="0">
              <a:latin typeface="+mn-lt"/>
            </a:endParaRPr>
          </a:p>
          <a:p>
            <a:pPr marL="914400" lvl="1" indent="-457200"/>
            <a:r>
              <a:rPr lang="en-US" sz="2000" dirty="0">
                <a:latin typeface="+mn-lt"/>
              </a:rPr>
              <a:t>	swap </a:t>
            </a:r>
            <a:r>
              <a:rPr lang="en-US" sz="2000" dirty="0" smtClean="0">
                <a:latin typeface="+mn-lt"/>
              </a:rPr>
              <a:t>data[low] </a:t>
            </a:r>
            <a:r>
              <a:rPr lang="en-US" sz="2000" dirty="0">
                <a:latin typeface="+mn-lt"/>
              </a:rPr>
              <a:t>and </a:t>
            </a:r>
            <a:r>
              <a:rPr lang="en-US" sz="2000" dirty="0" smtClean="0">
                <a:latin typeface="+mn-lt"/>
              </a:rPr>
              <a:t>data[high]</a:t>
            </a:r>
            <a:endParaRPr lang="en-US" sz="2000" dirty="0">
              <a:latin typeface="+mn-lt"/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While </a:t>
            </a:r>
            <a:r>
              <a:rPr lang="en-US" sz="2000" dirty="0" smtClean="0">
                <a:latin typeface="+mn-lt"/>
              </a:rPr>
              <a:t>high </a:t>
            </a:r>
            <a:r>
              <a:rPr lang="en-US" sz="2000" dirty="0">
                <a:latin typeface="+mn-lt"/>
              </a:rPr>
              <a:t>&gt; </a:t>
            </a:r>
            <a:r>
              <a:rPr lang="en-US" sz="2000" dirty="0" smtClean="0">
                <a:latin typeface="+mn-lt"/>
              </a:rPr>
              <a:t>low, </a:t>
            </a:r>
            <a:r>
              <a:rPr lang="en-US" sz="2000" dirty="0">
                <a:latin typeface="+mn-lt"/>
              </a:rPr>
              <a:t>go to 1.</a:t>
            </a: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Swap </a:t>
            </a:r>
            <a:r>
              <a:rPr lang="en-US" sz="2000" dirty="0" smtClean="0">
                <a:latin typeface="+mn-lt"/>
              </a:rPr>
              <a:t>data[high] </a:t>
            </a:r>
            <a:r>
              <a:rPr lang="en-US" sz="2000" dirty="0">
                <a:latin typeface="+mn-lt"/>
              </a:rPr>
              <a:t>and </a:t>
            </a:r>
            <a:r>
              <a:rPr lang="en-US" sz="2000" dirty="0" smtClean="0">
                <a:latin typeface="+mn-lt"/>
              </a:rPr>
              <a:t>data[</a:t>
            </a:r>
            <a:r>
              <a:rPr lang="en-US" sz="2000" dirty="0" err="1" smtClean="0">
                <a:latin typeface="+mn-lt"/>
              </a:rPr>
              <a:t>key_index</a:t>
            </a:r>
            <a:r>
              <a:rPr lang="en-US" sz="2000" dirty="0">
                <a:latin typeface="+mn-lt"/>
              </a:rPr>
              <a:t>]</a:t>
            </a:r>
          </a:p>
          <a:p>
            <a:pPr marL="457200" indent="-457200"/>
            <a:endParaRPr lang="en-US" sz="2000" dirty="0">
              <a:latin typeface="+mn-lt"/>
            </a:endParaRPr>
          </a:p>
          <a:p>
            <a:pPr marL="914400" lvl="1" indent="-457200">
              <a:buFontTx/>
              <a:buAutoNum type="arabicPeriod"/>
            </a:pPr>
            <a:endParaRPr lang="en-US" sz="2000" dirty="0">
              <a:latin typeface="+mn-lt"/>
            </a:endParaRPr>
          </a:p>
          <a:p>
            <a:pPr marL="457200" indent="-457200"/>
            <a:endParaRPr lang="en-US" sz="2000" dirty="0">
              <a:latin typeface="+mn-lt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4640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 smtClean="0"/>
              <a:t>key_index</a:t>
            </a:r>
            <a:r>
              <a:rPr lang="en-US" sz="1800" dirty="0" smtClean="0"/>
              <a:t> </a:t>
            </a:r>
            <a:r>
              <a:rPr lang="en-US" sz="1800" dirty="0"/>
              <a:t>= 0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3495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[0]    </a:t>
            </a:r>
            <a:r>
              <a:rPr lang="en-US" dirty="0" smtClean="0"/>
              <a:t>   [</a:t>
            </a:r>
            <a:r>
              <a:rPr lang="en-US" dirty="0"/>
              <a:t>1]   </a:t>
            </a:r>
            <a:r>
              <a:rPr lang="en-US" dirty="0" smtClean="0"/>
              <a:t>    [</a:t>
            </a:r>
            <a:r>
              <a:rPr lang="en-US" dirty="0"/>
              <a:t>2]   </a:t>
            </a:r>
            <a:r>
              <a:rPr lang="en-US" dirty="0" smtClean="0"/>
              <a:t>    </a:t>
            </a:r>
            <a:r>
              <a:rPr lang="en-US" dirty="0"/>
              <a:t>[3]   </a:t>
            </a:r>
            <a:r>
              <a:rPr lang="en-US" dirty="0" smtClean="0"/>
              <a:t>   [</a:t>
            </a:r>
            <a:r>
              <a:rPr lang="en-US" dirty="0"/>
              <a:t>4]   </a:t>
            </a:r>
            <a:r>
              <a:rPr lang="en-US" dirty="0" smtClean="0"/>
              <a:t>    [5</a:t>
            </a:r>
            <a:r>
              <a:rPr lang="en-US" dirty="0"/>
              <a:t>] </a:t>
            </a:r>
            <a:r>
              <a:rPr lang="en-US" dirty="0" smtClean="0"/>
              <a:t>     [</a:t>
            </a:r>
            <a:r>
              <a:rPr lang="en-US" dirty="0"/>
              <a:t>6] </a:t>
            </a:r>
            <a:r>
              <a:rPr lang="en-US" dirty="0" smtClean="0"/>
              <a:t>      </a:t>
            </a:r>
            <a:r>
              <a:rPr lang="en-US" dirty="0"/>
              <a:t>[7]  </a:t>
            </a:r>
            <a:r>
              <a:rPr lang="en-US" dirty="0" smtClean="0"/>
              <a:t>    </a:t>
            </a:r>
            <a:r>
              <a:rPr lang="en-US" dirty="0"/>
              <a:t>[8]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 smtClean="0"/>
              <a:t>low</a:t>
            </a:r>
            <a:endParaRPr lang="en-US" sz="1800" dirty="0"/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 smtClean="0"/>
              <a:t>high</a:t>
            </a:r>
            <a:endParaRPr lang="en-US" sz="1800" dirty="0"/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 flipH="1" flipV="1">
            <a:off x="5029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>
            <a:off x="609600" y="3232356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113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4003725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While </a:t>
            </a:r>
            <a:r>
              <a:rPr lang="en-US" sz="2000" dirty="0" smtClean="0">
                <a:latin typeface="+mn-lt"/>
              </a:rPr>
              <a:t>data[low] </a:t>
            </a:r>
            <a:r>
              <a:rPr lang="en-US" sz="2000" dirty="0">
                <a:latin typeface="+mn-lt"/>
              </a:rPr>
              <a:t>&lt;= </a:t>
            </a:r>
            <a:r>
              <a:rPr lang="en-US" sz="2000" dirty="0" smtClean="0">
                <a:latin typeface="+mn-lt"/>
              </a:rPr>
              <a:t>data[key]</a:t>
            </a:r>
            <a:endParaRPr lang="en-US" sz="2000" dirty="0">
              <a:latin typeface="+mn-lt"/>
            </a:endParaRPr>
          </a:p>
          <a:p>
            <a:pPr marL="914400" lvl="1" indent="-457200"/>
            <a:r>
              <a:rPr lang="en-US" sz="2000" dirty="0">
                <a:latin typeface="+mn-lt"/>
              </a:rPr>
              <a:t>	</a:t>
            </a:r>
            <a:r>
              <a:rPr lang="en-US" sz="2000" dirty="0" smtClean="0">
                <a:latin typeface="+mn-lt"/>
              </a:rPr>
              <a:t>++low</a:t>
            </a:r>
            <a:endParaRPr lang="en-US" sz="2000" dirty="0">
              <a:latin typeface="+mn-lt"/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While </a:t>
            </a:r>
            <a:r>
              <a:rPr lang="en-US" sz="2000" dirty="0" smtClean="0">
                <a:latin typeface="+mn-lt"/>
              </a:rPr>
              <a:t>data[high] </a:t>
            </a:r>
            <a:r>
              <a:rPr lang="en-US" sz="2000" dirty="0">
                <a:latin typeface="+mn-lt"/>
              </a:rPr>
              <a:t>&gt; </a:t>
            </a:r>
            <a:r>
              <a:rPr lang="en-US" sz="2000" dirty="0" smtClean="0">
                <a:latin typeface="+mn-lt"/>
              </a:rPr>
              <a:t>data[key]</a:t>
            </a:r>
            <a:endParaRPr lang="en-US" sz="2000" dirty="0">
              <a:latin typeface="+mn-lt"/>
            </a:endParaRPr>
          </a:p>
          <a:p>
            <a:pPr marL="914400" lvl="1" indent="-457200"/>
            <a:r>
              <a:rPr lang="en-US" sz="2000" dirty="0">
                <a:latin typeface="+mn-lt"/>
              </a:rPr>
              <a:t>	</a:t>
            </a:r>
            <a:r>
              <a:rPr lang="en-US" sz="2000" dirty="0" smtClean="0">
                <a:latin typeface="+mn-lt"/>
              </a:rPr>
              <a:t>--high</a:t>
            </a:r>
            <a:endParaRPr lang="en-US" sz="2000" dirty="0">
              <a:latin typeface="+mn-lt"/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If </a:t>
            </a:r>
            <a:r>
              <a:rPr lang="en-US" sz="2000" dirty="0" smtClean="0">
                <a:latin typeface="+mn-lt"/>
              </a:rPr>
              <a:t>low </a:t>
            </a:r>
            <a:r>
              <a:rPr lang="en-US" sz="2000" dirty="0">
                <a:latin typeface="+mn-lt"/>
              </a:rPr>
              <a:t>&lt; </a:t>
            </a:r>
            <a:r>
              <a:rPr lang="en-US" sz="2000" dirty="0" smtClean="0">
                <a:latin typeface="+mn-lt"/>
              </a:rPr>
              <a:t>high</a:t>
            </a:r>
            <a:endParaRPr lang="en-US" sz="2000" dirty="0">
              <a:latin typeface="+mn-lt"/>
            </a:endParaRPr>
          </a:p>
          <a:p>
            <a:pPr marL="914400" lvl="1" indent="-457200"/>
            <a:r>
              <a:rPr lang="en-US" sz="2000" dirty="0">
                <a:latin typeface="+mn-lt"/>
              </a:rPr>
              <a:t>	swap </a:t>
            </a:r>
            <a:r>
              <a:rPr lang="en-US" sz="2000" dirty="0" smtClean="0">
                <a:latin typeface="+mn-lt"/>
              </a:rPr>
              <a:t>data[low] </a:t>
            </a:r>
            <a:r>
              <a:rPr lang="en-US" sz="2000" dirty="0">
                <a:latin typeface="+mn-lt"/>
              </a:rPr>
              <a:t>and </a:t>
            </a:r>
            <a:r>
              <a:rPr lang="en-US" sz="2000" dirty="0" smtClean="0">
                <a:latin typeface="+mn-lt"/>
              </a:rPr>
              <a:t>data[high]</a:t>
            </a:r>
            <a:endParaRPr lang="en-US" sz="2000" dirty="0">
              <a:latin typeface="+mn-lt"/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While </a:t>
            </a:r>
            <a:r>
              <a:rPr lang="en-US" sz="2000" dirty="0" smtClean="0">
                <a:latin typeface="+mn-lt"/>
              </a:rPr>
              <a:t>high </a:t>
            </a:r>
            <a:r>
              <a:rPr lang="en-US" sz="2000" dirty="0">
                <a:latin typeface="+mn-lt"/>
              </a:rPr>
              <a:t>&gt; </a:t>
            </a:r>
            <a:r>
              <a:rPr lang="en-US" sz="2000" dirty="0" smtClean="0">
                <a:latin typeface="+mn-lt"/>
              </a:rPr>
              <a:t>low, </a:t>
            </a:r>
            <a:r>
              <a:rPr lang="en-US" sz="2000" dirty="0">
                <a:latin typeface="+mn-lt"/>
              </a:rPr>
              <a:t>go to 1.</a:t>
            </a: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Swap </a:t>
            </a:r>
            <a:r>
              <a:rPr lang="en-US" sz="2000" dirty="0" smtClean="0">
                <a:latin typeface="+mn-lt"/>
              </a:rPr>
              <a:t>data[high] </a:t>
            </a:r>
            <a:r>
              <a:rPr lang="en-US" sz="2000" dirty="0">
                <a:latin typeface="+mn-lt"/>
              </a:rPr>
              <a:t>and </a:t>
            </a:r>
            <a:r>
              <a:rPr lang="en-US" sz="2000" dirty="0" smtClean="0">
                <a:latin typeface="+mn-lt"/>
              </a:rPr>
              <a:t>data[</a:t>
            </a:r>
            <a:r>
              <a:rPr lang="en-US" sz="2000" dirty="0" err="1" smtClean="0">
                <a:latin typeface="+mn-lt"/>
              </a:rPr>
              <a:t>key_index</a:t>
            </a:r>
            <a:r>
              <a:rPr lang="en-US" sz="2000" dirty="0">
                <a:latin typeface="+mn-lt"/>
              </a:rPr>
              <a:t>]</a:t>
            </a:r>
          </a:p>
          <a:p>
            <a:pPr marL="457200" indent="-457200"/>
            <a:endParaRPr lang="en-US" sz="2000" dirty="0">
              <a:latin typeface="+mn-lt"/>
            </a:endParaRPr>
          </a:p>
          <a:p>
            <a:pPr marL="914400" lvl="1" indent="-457200">
              <a:buFontTx/>
              <a:buAutoNum type="arabicPeriod"/>
            </a:pPr>
            <a:endParaRPr lang="en-US" sz="2000" dirty="0">
              <a:latin typeface="+mn-lt"/>
            </a:endParaRPr>
          </a:p>
          <a:p>
            <a:pPr marL="457200" indent="-457200"/>
            <a:endParaRPr lang="en-US" sz="2000" dirty="0">
              <a:latin typeface="+mn-lt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381000" y="4343400"/>
            <a:ext cx="1464055" cy="369332"/>
          </a:xfrm>
          <a:prstGeom prst="rect">
            <a:avLst/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 smtClean="0"/>
              <a:t>key_index</a:t>
            </a:r>
            <a:r>
              <a:rPr lang="en-US" sz="1800" dirty="0" smtClean="0"/>
              <a:t> </a:t>
            </a:r>
            <a:r>
              <a:rPr lang="en-US" sz="1800" dirty="0"/>
              <a:t>= 4</a:t>
            </a: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072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[0]  </a:t>
            </a:r>
            <a:r>
              <a:rPr lang="en-US" dirty="0" smtClean="0"/>
              <a:t>     </a:t>
            </a:r>
            <a:r>
              <a:rPr lang="en-US" dirty="0"/>
              <a:t>[1] </a:t>
            </a:r>
            <a:r>
              <a:rPr lang="en-US" dirty="0" smtClean="0"/>
              <a:t>      </a:t>
            </a:r>
            <a:r>
              <a:rPr lang="en-US" dirty="0"/>
              <a:t>[2] </a:t>
            </a:r>
            <a:r>
              <a:rPr lang="en-US" dirty="0" smtClean="0"/>
              <a:t>      </a:t>
            </a:r>
            <a:r>
              <a:rPr lang="en-US" dirty="0"/>
              <a:t>[3] </a:t>
            </a:r>
            <a:r>
              <a:rPr lang="en-US" dirty="0" smtClean="0"/>
              <a:t>     </a:t>
            </a:r>
            <a:r>
              <a:rPr lang="en-US" dirty="0"/>
              <a:t>[4]  </a:t>
            </a:r>
            <a:r>
              <a:rPr lang="en-US" dirty="0" smtClean="0"/>
              <a:t>    </a:t>
            </a:r>
            <a:r>
              <a:rPr lang="en-US" dirty="0"/>
              <a:t>[5] </a:t>
            </a:r>
            <a:r>
              <a:rPr lang="en-US" dirty="0" smtClean="0"/>
              <a:t>      </a:t>
            </a:r>
            <a:r>
              <a:rPr lang="en-US" dirty="0"/>
              <a:t>[6] </a:t>
            </a:r>
            <a:r>
              <a:rPr lang="en-US" dirty="0" smtClean="0"/>
              <a:t>      </a:t>
            </a:r>
            <a:r>
              <a:rPr lang="en-US" dirty="0"/>
              <a:t>[7]   </a:t>
            </a:r>
            <a:r>
              <a:rPr lang="en-US" dirty="0" smtClean="0"/>
              <a:t>    [</a:t>
            </a:r>
            <a:r>
              <a:rPr lang="en-US" dirty="0"/>
              <a:t>8]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 smtClean="0"/>
              <a:t>low</a:t>
            </a:r>
            <a:endParaRPr lang="en-US" sz="1800" dirty="0"/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 smtClean="0"/>
              <a:t>high</a:t>
            </a:r>
            <a:endParaRPr lang="en-US" sz="1800" dirty="0"/>
          </a:p>
        </p:txBody>
      </p:sp>
      <p:sp>
        <p:nvSpPr>
          <p:cNvPr id="34832" name="Line 16"/>
          <p:cNvSpPr>
            <a:spLocks noChangeShapeType="1"/>
          </p:cNvSpPr>
          <p:nvPr/>
        </p:nvSpPr>
        <p:spPr bwMode="auto">
          <a:xfrm flipH="1" flipV="1">
            <a:off x="5029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34" name="Line 18"/>
          <p:cNvSpPr>
            <a:spLocks noChangeShapeType="1"/>
          </p:cNvSpPr>
          <p:nvPr/>
        </p:nvSpPr>
        <p:spPr bwMode="auto">
          <a:xfrm>
            <a:off x="609600" y="3229896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114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Result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18288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24384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30480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36576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4267200" y="25908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48768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54864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60960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67056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1873250" y="3200400"/>
            <a:ext cx="54072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[0]    </a:t>
            </a:r>
            <a:r>
              <a:rPr lang="en-US" dirty="0" smtClean="0"/>
              <a:t>    [</a:t>
            </a:r>
            <a:r>
              <a:rPr lang="en-US" dirty="0"/>
              <a:t>1]  </a:t>
            </a:r>
            <a:r>
              <a:rPr lang="en-US" dirty="0" smtClean="0"/>
              <a:t>    </a:t>
            </a:r>
            <a:r>
              <a:rPr lang="en-US" dirty="0"/>
              <a:t>[2] </a:t>
            </a:r>
            <a:r>
              <a:rPr lang="en-US" dirty="0" smtClean="0"/>
              <a:t>      </a:t>
            </a:r>
            <a:r>
              <a:rPr lang="en-US" dirty="0"/>
              <a:t>[3]  </a:t>
            </a:r>
            <a:r>
              <a:rPr lang="en-US" dirty="0" smtClean="0"/>
              <a:t>     </a:t>
            </a:r>
            <a:r>
              <a:rPr lang="en-US" dirty="0"/>
              <a:t>[4]  </a:t>
            </a:r>
            <a:r>
              <a:rPr lang="en-US" dirty="0" smtClean="0"/>
              <a:t>    </a:t>
            </a:r>
            <a:r>
              <a:rPr lang="en-US" dirty="0"/>
              <a:t>[5] </a:t>
            </a:r>
            <a:r>
              <a:rPr lang="en-US" dirty="0" smtClean="0"/>
              <a:t>      </a:t>
            </a:r>
            <a:r>
              <a:rPr lang="en-US" dirty="0"/>
              <a:t>[6] </a:t>
            </a:r>
            <a:r>
              <a:rPr lang="en-US" dirty="0" smtClean="0"/>
              <a:t>     </a:t>
            </a:r>
            <a:r>
              <a:rPr lang="en-US" dirty="0"/>
              <a:t>[7]  </a:t>
            </a:r>
            <a:r>
              <a:rPr lang="en-US" dirty="0" smtClean="0"/>
              <a:t>     </a:t>
            </a:r>
            <a:r>
              <a:rPr lang="en-US" dirty="0"/>
              <a:t>[8]</a:t>
            </a:r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42672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>
            <a:off x="48768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 flipH="1">
            <a:off x="2209800" y="41148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>
            <a:off x="4953000" y="41148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2286000" y="4191000"/>
            <a:ext cx="13454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&lt;= </a:t>
            </a:r>
            <a:r>
              <a:rPr lang="en-US" dirty="0" smtClean="0"/>
              <a:t>data[key]</a:t>
            </a:r>
            <a:endParaRPr lang="en-US" dirty="0"/>
          </a:p>
        </p:txBody>
      </p:sp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4953000" y="4191000"/>
            <a:ext cx="11915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&gt; </a:t>
            </a:r>
            <a:r>
              <a:rPr lang="en-US" dirty="0" smtClean="0"/>
              <a:t>data[key]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ED43-5DCF-417A-8032-DE3F352BD9DE}" type="slidenum">
              <a:rPr lang="en-US" smtClean="0"/>
              <a:pPr/>
              <a:t>115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Recursion: Quicksort Sub-arrays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8288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24384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30480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36576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4267200" y="25908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48768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54864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60960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67056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1873250" y="3200400"/>
            <a:ext cx="54649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[0]  </a:t>
            </a:r>
            <a:r>
              <a:rPr lang="en-US" dirty="0" smtClean="0"/>
              <a:t>      </a:t>
            </a:r>
            <a:r>
              <a:rPr lang="en-US" dirty="0"/>
              <a:t>[1]  </a:t>
            </a:r>
            <a:r>
              <a:rPr lang="en-US" dirty="0" smtClean="0"/>
              <a:t>    </a:t>
            </a:r>
            <a:r>
              <a:rPr lang="en-US" dirty="0"/>
              <a:t>[2]  </a:t>
            </a:r>
            <a:r>
              <a:rPr lang="en-US" dirty="0" smtClean="0"/>
              <a:t>     </a:t>
            </a:r>
            <a:r>
              <a:rPr lang="en-US" dirty="0"/>
              <a:t>[3] </a:t>
            </a:r>
            <a:r>
              <a:rPr lang="en-US" dirty="0" smtClean="0"/>
              <a:t>      </a:t>
            </a:r>
            <a:r>
              <a:rPr lang="en-US" dirty="0"/>
              <a:t>[4] </a:t>
            </a:r>
            <a:r>
              <a:rPr lang="en-US" dirty="0" smtClean="0"/>
              <a:t>     </a:t>
            </a:r>
            <a:r>
              <a:rPr lang="en-US" dirty="0"/>
              <a:t>[5]   </a:t>
            </a:r>
            <a:r>
              <a:rPr lang="en-US" dirty="0" smtClean="0"/>
              <a:t>    </a:t>
            </a:r>
            <a:r>
              <a:rPr lang="en-US" dirty="0"/>
              <a:t>[6]   </a:t>
            </a:r>
            <a:r>
              <a:rPr lang="en-US" dirty="0" smtClean="0"/>
              <a:t>   [</a:t>
            </a:r>
            <a:r>
              <a:rPr lang="en-US" dirty="0"/>
              <a:t>7]   </a:t>
            </a:r>
            <a:r>
              <a:rPr lang="en-US" dirty="0" smtClean="0"/>
              <a:t>     [</a:t>
            </a:r>
            <a:r>
              <a:rPr lang="en-US" dirty="0"/>
              <a:t>8]</a:t>
            </a:r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>
            <a:off x="42672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>
            <a:off x="48768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 flipH="1">
            <a:off x="2209800" y="41148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28" name="Line 16"/>
          <p:cNvSpPr>
            <a:spLocks noChangeShapeType="1"/>
          </p:cNvSpPr>
          <p:nvPr/>
        </p:nvSpPr>
        <p:spPr bwMode="auto">
          <a:xfrm>
            <a:off x="4953000" y="41148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2286000" y="4191000"/>
            <a:ext cx="13454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&lt;= </a:t>
            </a:r>
            <a:r>
              <a:rPr lang="en-US" dirty="0" smtClean="0"/>
              <a:t>data[key]</a:t>
            </a:r>
            <a:endParaRPr lang="en-US" dirty="0"/>
          </a:p>
        </p:txBody>
      </p: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4953000" y="4191000"/>
            <a:ext cx="11915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&gt; </a:t>
            </a:r>
            <a:r>
              <a:rPr lang="en-US" dirty="0" smtClean="0"/>
              <a:t>data[key]</a:t>
            </a:r>
            <a:endParaRPr lang="en-US" dirty="0"/>
          </a:p>
        </p:txBody>
      </p:sp>
      <p:sp>
        <p:nvSpPr>
          <p:cNvPr id="38933" name="AutoShape 21"/>
          <p:cNvSpPr>
            <a:spLocks/>
          </p:cNvSpPr>
          <p:nvPr/>
        </p:nvSpPr>
        <p:spPr bwMode="auto">
          <a:xfrm rot="5400000" flipV="1">
            <a:off x="3009900" y="1257300"/>
            <a:ext cx="152400" cy="2362200"/>
          </a:xfrm>
          <a:prstGeom prst="leftBrace">
            <a:avLst>
              <a:gd name="adj1" fmla="val 129167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34" name="AutoShape 22"/>
          <p:cNvSpPr>
            <a:spLocks/>
          </p:cNvSpPr>
          <p:nvPr/>
        </p:nvSpPr>
        <p:spPr bwMode="auto">
          <a:xfrm rot="5400000" flipV="1">
            <a:off x="6057900" y="1257300"/>
            <a:ext cx="152400" cy="2362200"/>
          </a:xfrm>
          <a:prstGeom prst="leftBrace">
            <a:avLst>
              <a:gd name="adj1" fmla="val 129167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ED43-5DCF-417A-8032-DE3F352BD9DE}" type="slidenum">
              <a:rPr lang="en-US" smtClean="0"/>
              <a:pPr/>
              <a:t>116</a:t>
            </a:fld>
            <a:endParaRPr lang="en-US"/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2057400" y="5486400"/>
            <a:ext cx="52578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Quick sort Analysis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b="1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71800" y="5562600"/>
            <a:ext cx="3505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9725" indent="-339725" algn="ctr"/>
            <a:r>
              <a:rPr lang="en-US" sz="2400" dirty="0" smtClean="0"/>
              <a:t>Average case: O(n 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305800" cy="6400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600" b="1" dirty="0" smtClean="0">
                <a:latin typeface="Arial Black" pitchFamily="34" charset="0"/>
                <a:cs typeface="Times New Roman" pitchFamily="18" charset="0"/>
              </a:rPr>
              <a:t>void </a:t>
            </a:r>
            <a:r>
              <a:rPr lang="en-IN" sz="1600" b="1" dirty="0" err="1" smtClean="0">
                <a:latin typeface="Arial Black" pitchFamily="34" charset="0"/>
                <a:cs typeface="Times New Roman" pitchFamily="18" charset="0"/>
              </a:rPr>
              <a:t>quick_sort</a:t>
            </a:r>
            <a:r>
              <a:rPr lang="en-IN" sz="1600" b="1" dirty="0" smtClean="0">
                <a:latin typeface="Arial Black" pitchFamily="34" charset="0"/>
                <a:cs typeface="Times New Roman" pitchFamily="18" charset="0"/>
              </a:rPr>
              <a:t> (</a:t>
            </a:r>
            <a:r>
              <a:rPr lang="en-IN" sz="1600" b="1" dirty="0" err="1" smtClean="0">
                <a:latin typeface="Arial Black" pitchFamily="34" charset="0"/>
                <a:cs typeface="Times New Roman" pitchFamily="18" charset="0"/>
              </a:rPr>
              <a:t>int</a:t>
            </a:r>
            <a:r>
              <a:rPr lang="en-IN" sz="1600" b="1" dirty="0" smtClean="0">
                <a:latin typeface="Arial Black" pitchFamily="34" charset="0"/>
                <a:cs typeface="Times New Roman" pitchFamily="18" charset="0"/>
              </a:rPr>
              <a:t> </a:t>
            </a:r>
            <a:r>
              <a:rPr lang="en-IN" sz="1600" b="1" dirty="0" err="1" smtClean="0">
                <a:latin typeface="Arial Black" pitchFamily="34" charset="0"/>
                <a:cs typeface="Times New Roman" pitchFamily="18" charset="0"/>
              </a:rPr>
              <a:t>arr</a:t>
            </a:r>
            <a:r>
              <a:rPr lang="en-IN" sz="1600" b="1" dirty="0" smtClean="0">
                <a:latin typeface="Arial Black" pitchFamily="34" charset="0"/>
                <a:cs typeface="Times New Roman" pitchFamily="18" charset="0"/>
              </a:rPr>
              <a:t>[ ], </a:t>
            </a:r>
            <a:r>
              <a:rPr lang="en-IN" sz="1600" b="1" dirty="0" err="1" smtClean="0">
                <a:latin typeface="Arial Black" pitchFamily="34" charset="0"/>
                <a:cs typeface="Times New Roman" pitchFamily="18" charset="0"/>
              </a:rPr>
              <a:t>int</a:t>
            </a:r>
            <a:r>
              <a:rPr lang="en-IN" sz="1600" b="1" dirty="0" smtClean="0">
                <a:latin typeface="Arial Black" pitchFamily="34" charset="0"/>
                <a:cs typeface="Times New Roman" pitchFamily="18" charset="0"/>
              </a:rPr>
              <a:t> lb </a:t>
            </a:r>
            <a:r>
              <a:rPr lang="en-IN" sz="1600" b="1" dirty="0" err="1" smtClean="0">
                <a:latin typeface="Arial Black" pitchFamily="34" charset="0"/>
                <a:cs typeface="Times New Roman" pitchFamily="18" charset="0"/>
              </a:rPr>
              <a:t>int</a:t>
            </a:r>
            <a:r>
              <a:rPr lang="en-IN" sz="1600" b="1" dirty="0" smtClean="0">
                <a:latin typeface="Arial Black" pitchFamily="34" charset="0"/>
                <a:cs typeface="Times New Roman" pitchFamily="18" charset="0"/>
              </a:rPr>
              <a:t> </a:t>
            </a:r>
            <a:r>
              <a:rPr lang="en-IN" sz="1600" b="1" dirty="0" err="1" smtClean="0">
                <a:latin typeface="Arial Black" pitchFamily="34" charset="0"/>
                <a:cs typeface="Times New Roman" pitchFamily="18" charset="0"/>
              </a:rPr>
              <a:t>ub</a:t>
            </a:r>
            <a:r>
              <a:rPr lang="en-IN" sz="1600" b="1" dirty="0" smtClean="0">
                <a:latin typeface="Arial Black" pitchFamily="34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IN" sz="1600" b="1" dirty="0" smtClean="0">
                <a:latin typeface="Arial Black" pitchFamily="34" charset="0"/>
                <a:cs typeface="Times New Roman" pitchFamily="18" charset="0"/>
              </a:rPr>
              <a:t> { </a:t>
            </a:r>
            <a:r>
              <a:rPr lang="en-IN" sz="1600" b="1" dirty="0" err="1" smtClean="0">
                <a:latin typeface="Arial Black" pitchFamily="34" charset="0"/>
                <a:cs typeface="Times New Roman" pitchFamily="18" charset="0"/>
              </a:rPr>
              <a:t>int</a:t>
            </a:r>
            <a:r>
              <a:rPr lang="en-IN" sz="1600" b="1" dirty="0" smtClean="0">
                <a:latin typeface="Arial Black" pitchFamily="34" charset="0"/>
                <a:cs typeface="Times New Roman" pitchFamily="18" charset="0"/>
              </a:rPr>
              <a:t> key,  high, temp, low;</a:t>
            </a:r>
          </a:p>
          <a:p>
            <a:pPr>
              <a:buNone/>
            </a:pPr>
            <a:r>
              <a:rPr lang="en-IN" sz="1600" b="1" dirty="0" smtClean="0">
                <a:latin typeface="Arial Black" pitchFamily="34" charset="0"/>
                <a:cs typeface="Times New Roman" pitchFamily="18" charset="0"/>
              </a:rPr>
              <a:t>   if(lb&lt;</a:t>
            </a:r>
            <a:r>
              <a:rPr lang="en-IN" sz="1600" b="1" dirty="0" err="1" smtClean="0">
                <a:latin typeface="Arial Black" pitchFamily="34" charset="0"/>
                <a:cs typeface="Times New Roman" pitchFamily="18" charset="0"/>
              </a:rPr>
              <a:t>ub</a:t>
            </a:r>
            <a:r>
              <a:rPr lang="en-IN" sz="1600" b="1" dirty="0" smtClean="0">
                <a:latin typeface="Arial Black" pitchFamily="34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IN" sz="1600" b="1" dirty="0" smtClean="0">
                <a:latin typeface="Arial Black" pitchFamily="34" charset="0"/>
                <a:cs typeface="Times New Roman" pitchFamily="18" charset="0"/>
              </a:rPr>
              <a:t>     {       key = lb; low = lb; high = </a:t>
            </a:r>
            <a:r>
              <a:rPr lang="en-IN" sz="1600" b="1" dirty="0" err="1" smtClean="0">
                <a:latin typeface="Arial Black" pitchFamily="34" charset="0"/>
                <a:cs typeface="Times New Roman" pitchFamily="18" charset="0"/>
              </a:rPr>
              <a:t>ub</a:t>
            </a:r>
            <a:r>
              <a:rPr lang="en-IN" sz="1600" b="1" dirty="0" smtClean="0">
                <a:latin typeface="Arial Black" pitchFamily="34" charset="0"/>
                <a:cs typeface="Times New Roman" pitchFamily="18" charset="0"/>
              </a:rPr>
              <a:t>; </a:t>
            </a:r>
          </a:p>
          <a:p>
            <a:pPr>
              <a:buNone/>
            </a:pPr>
            <a:r>
              <a:rPr lang="en-IN" sz="1600" b="1" dirty="0" smtClean="0">
                <a:latin typeface="Arial Black" pitchFamily="34" charset="0"/>
                <a:cs typeface="Times New Roman" pitchFamily="18" charset="0"/>
              </a:rPr>
              <a:t>              while(low&lt;high) </a:t>
            </a:r>
          </a:p>
          <a:p>
            <a:pPr>
              <a:buNone/>
            </a:pPr>
            <a:r>
              <a:rPr lang="en-IN" sz="1600" b="1" dirty="0" smtClean="0">
                <a:latin typeface="Arial Black" pitchFamily="34" charset="0"/>
                <a:cs typeface="Times New Roman" pitchFamily="18" charset="0"/>
              </a:rPr>
              <a:t>                   { while((</a:t>
            </a:r>
            <a:r>
              <a:rPr lang="en-IN" sz="1600" b="1" dirty="0" err="1" smtClean="0">
                <a:latin typeface="Arial Black" pitchFamily="34" charset="0"/>
                <a:cs typeface="Times New Roman" pitchFamily="18" charset="0"/>
              </a:rPr>
              <a:t>arr</a:t>
            </a:r>
            <a:r>
              <a:rPr lang="en-IN" sz="1600" b="1" dirty="0" smtClean="0">
                <a:latin typeface="Arial Black" pitchFamily="34" charset="0"/>
                <a:cs typeface="Times New Roman" pitchFamily="18" charset="0"/>
              </a:rPr>
              <a:t>[low]&lt;=</a:t>
            </a:r>
            <a:r>
              <a:rPr lang="en-IN" sz="1600" b="1" dirty="0" err="1" smtClean="0">
                <a:latin typeface="Arial Black" pitchFamily="34" charset="0"/>
                <a:cs typeface="Times New Roman" pitchFamily="18" charset="0"/>
              </a:rPr>
              <a:t>arr</a:t>
            </a:r>
            <a:r>
              <a:rPr lang="en-IN" sz="1600" b="1" dirty="0" smtClean="0">
                <a:latin typeface="Arial Black" pitchFamily="34" charset="0"/>
                <a:cs typeface="Times New Roman" pitchFamily="18" charset="0"/>
              </a:rPr>
              <a:t>[key])&amp;&amp;(low&lt;</a:t>
            </a:r>
            <a:r>
              <a:rPr lang="en-IN" sz="1600" b="1" dirty="0" err="1" smtClean="0">
                <a:latin typeface="Arial Black" pitchFamily="34" charset="0"/>
                <a:cs typeface="Times New Roman" pitchFamily="18" charset="0"/>
              </a:rPr>
              <a:t>ub</a:t>
            </a:r>
            <a:r>
              <a:rPr lang="en-IN" sz="1600" b="1" dirty="0" smtClean="0">
                <a:latin typeface="Arial Black" pitchFamily="34" charset="0"/>
                <a:cs typeface="Times New Roman" pitchFamily="18" charset="0"/>
              </a:rPr>
              <a:t>)) </a:t>
            </a:r>
          </a:p>
          <a:p>
            <a:pPr>
              <a:buNone/>
            </a:pPr>
            <a:r>
              <a:rPr lang="en-IN" sz="1600" b="1" dirty="0" smtClean="0">
                <a:latin typeface="Arial Black" pitchFamily="34" charset="0"/>
                <a:cs typeface="Times New Roman" pitchFamily="18" charset="0"/>
              </a:rPr>
              <a:t>                        { low++; } </a:t>
            </a:r>
          </a:p>
          <a:p>
            <a:pPr>
              <a:buNone/>
            </a:pPr>
            <a:r>
              <a:rPr lang="en-IN" sz="1600" b="1" dirty="0" smtClean="0">
                <a:latin typeface="Arial Black" pitchFamily="34" charset="0"/>
                <a:cs typeface="Times New Roman" pitchFamily="18" charset="0"/>
              </a:rPr>
              <a:t>                      while(</a:t>
            </a:r>
            <a:r>
              <a:rPr lang="en-IN" sz="1600" b="1" dirty="0" err="1" smtClean="0">
                <a:latin typeface="Arial Black" pitchFamily="34" charset="0"/>
                <a:cs typeface="Times New Roman" pitchFamily="18" charset="0"/>
              </a:rPr>
              <a:t>arr</a:t>
            </a:r>
            <a:r>
              <a:rPr lang="en-IN" sz="1600" b="1" dirty="0" smtClean="0">
                <a:latin typeface="Arial Black" pitchFamily="34" charset="0"/>
                <a:cs typeface="Times New Roman" pitchFamily="18" charset="0"/>
              </a:rPr>
              <a:t>[high]&gt;</a:t>
            </a:r>
            <a:r>
              <a:rPr lang="en-IN" sz="1600" b="1" dirty="0" err="1" smtClean="0">
                <a:latin typeface="Arial Black" pitchFamily="34" charset="0"/>
                <a:cs typeface="Times New Roman" pitchFamily="18" charset="0"/>
              </a:rPr>
              <a:t>arr</a:t>
            </a:r>
            <a:r>
              <a:rPr lang="en-IN" sz="1600" b="1" dirty="0" smtClean="0">
                <a:latin typeface="Arial Black" pitchFamily="34" charset="0"/>
                <a:cs typeface="Times New Roman" pitchFamily="18" charset="0"/>
              </a:rPr>
              <a:t>[key]) </a:t>
            </a:r>
          </a:p>
          <a:p>
            <a:pPr>
              <a:buNone/>
            </a:pPr>
            <a:r>
              <a:rPr lang="en-IN" sz="1600" b="1" dirty="0" smtClean="0">
                <a:latin typeface="Arial Black" pitchFamily="34" charset="0"/>
                <a:cs typeface="Times New Roman" pitchFamily="18" charset="0"/>
              </a:rPr>
              <a:t>                        { high--; } </a:t>
            </a:r>
          </a:p>
          <a:p>
            <a:pPr>
              <a:buNone/>
            </a:pPr>
            <a:r>
              <a:rPr lang="en-IN" sz="1600" b="1" dirty="0" smtClean="0">
                <a:latin typeface="Arial Black" pitchFamily="34" charset="0"/>
                <a:cs typeface="Times New Roman" pitchFamily="18" charset="0"/>
              </a:rPr>
              <a:t>                       if(low&lt;high)</a:t>
            </a:r>
          </a:p>
          <a:p>
            <a:pPr>
              <a:buNone/>
            </a:pPr>
            <a:r>
              <a:rPr lang="en-IN" sz="1600" b="1" dirty="0" smtClean="0">
                <a:latin typeface="Arial Black" pitchFamily="34" charset="0"/>
                <a:cs typeface="Times New Roman" pitchFamily="18" charset="0"/>
              </a:rPr>
              <a:t>                         { temp=</a:t>
            </a:r>
            <a:r>
              <a:rPr lang="en-IN" sz="1600" b="1" dirty="0" err="1" smtClean="0">
                <a:latin typeface="Arial Black" pitchFamily="34" charset="0"/>
                <a:cs typeface="Times New Roman" pitchFamily="18" charset="0"/>
              </a:rPr>
              <a:t>arr</a:t>
            </a:r>
            <a:r>
              <a:rPr lang="en-IN" sz="1600" b="1" dirty="0" smtClean="0">
                <a:latin typeface="Arial Black" pitchFamily="34" charset="0"/>
                <a:cs typeface="Times New Roman" pitchFamily="18" charset="0"/>
              </a:rPr>
              <a:t>[low]; </a:t>
            </a:r>
          </a:p>
          <a:p>
            <a:pPr>
              <a:buNone/>
            </a:pPr>
            <a:r>
              <a:rPr lang="en-IN" sz="1600" b="1" dirty="0" smtClean="0">
                <a:latin typeface="Arial Black" pitchFamily="34" charset="0"/>
                <a:cs typeface="Times New Roman" pitchFamily="18" charset="0"/>
              </a:rPr>
              <a:t>                            </a:t>
            </a:r>
            <a:r>
              <a:rPr lang="en-IN" sz="1600" b="1" dirty="0" err="1" smtClean="0">
                <a:latin typeface="Arial Black" pitchFamily="34" charset="0"/>
                <a:cs typeface="Times New Roman" pitchFamily="18" charset="0"/>
              </a:rPr>
              <a:t>arr</a:t>
            </a:r>
            <a:r>
              <a:rPr lang="en-IN" sz="1600" b="1" dirty="0" smtClean="0">
                <a:latin typeface="Arial Black" pitchFamily="34" charset="0"/>
                <a:cs typeface="Times New Roman" pitchFamily="18" charset="0"/>
              </a:rPr>
              <a:t>[low]=</a:t>
            </a:r>
            <a:r>
              <a:rPr lang="en-IN" sz="1600" b="1" dirty="0" err="1" smtClean="0">
                <a:latin typeface="Arial Black" pitchFamily="34" charset="0"/>
                <a:cs typeface="Times New Roman" pitchFamily="18" charset="0"/>
              </a:rPr>
              <a:t>arr</a:t>
            </a:r>
            <a:r>
              <a:rPr lang="en-IN" sz="1600" b="1" dirty="0" smtClean="0">
                <a:latin typeface="Arial Black" pitchFamily="34" charset="0"/>
                <a:cs typeface="Times New Roman" pitchFamily="18" charset="0"/>
              </a:rPr>
              <a:t>[high];  </a:t>
            </a:r>
          </a:p>
          <a:p>
            <a:pPr>
              <a:buNone/>
            </a:pPr>
            <a:r>
              <a:rPr lang="en-IN" sz="1600" b="1" dirty="0" smtClean="0">
                <a:latin typeface="Arial Black" pitchFamily="34" charset="0"/>
                <a:cs typeface="Times New Roman" pitchFamily="18" charset="0"/>
              </a:rPr>
              <a:t>                           </a:t>
            </a:r>
            <a:r>
              <a:rPr lang="en-IN" sz="1600" b="1" dirty="0" err="1" smtClean="0">
                <a:latin typeface="Arial Black" pitchFamily="34" charset="0"/>
                <a:cs typeface="Times New Roman" pitchFamily="18" charset="0"/>
              </a:rPr>
              <a:t>arr</a:t>
            </a:r>
            <a:r>
              <a:rPr lang="en-IN" sz="1600" b="1" dirty="0" smtClean="0">
                <a:latin typeface="Arial Black" pitchFamily="34" charset="0"/>
                <a:cs typeface="Times New Roman" pitchFamily="18" charset="0"/>
              </a:rPr>
              <a:t>[high]=temp; </a:t>
            </a:r>
          </a:p>
          <a:p>
            <a:pPr>
              <a:buNone/>
            </a:pPr>
            <a:r>
              <a:rPr lang="en-IN" sz="1600" b="1" dirty="0" smtClean="0">
                <a:latin typeface="Arial Black" pitchFamily="34" charset="0"/>
                <a:cs typeface="Times New Roman" pitchFamily="18" charset="0"/>
              </a:rPr>
              <a:t>                         } </a:t>
            </a:r>
          </a:p>
          <a:p>
            <a:pPr>
              <a:buNone/>
            </a:pPr>
            <a:r>
              <a:rPr lang="en-IN" sz="1600" b="1" dirty="0" smtClean="0">
                <a:latin typeface="Arial Black" pitchFamily="34" charset="0"/>
                <a:cs typeface="Times New Roman" pitchFamily="18" charset="0"/>
              </a:rPr>
              <a:t>                   } </a:t>
            </a:r>
          </a:p>
          <a:p>
            <a:pPr>
              <a:buNone/>
            </a:pPr>
            <a:r>
              <a:rPr lang="en-IN" sz="1600" b="1" dirty="0" smtClean="0">
                <a:latin typeface="Arial Black" pitchFamily="34" charset="0"/>
                <a:cs typeface="Times New Roman" pitchFamily="18" charset="0"/>
              </a:rPr>
              <a:t>       temp=</a:t>
            </a:r>
            <a:r>
              <a:rPr lang="en-IN" sz="1600" b="1" dirty="0" err="1" smtClean="0">
                <a:latin typeface="Arial Black" pitchFamily="34" charset="0"/>
                <a:cs typeface="Times New Roman" pitchFamily="18" charset="0"/>
              </a:rPr>
              <a:t>arr</a:t>
            </a:r>
            <a:r>
              <a:rPr lang="en-IN" sz="1600" b="1" dirty="0" smtClean="0">
                <a:latin typeface="Arial Black" pitchFamily="34" charset="0"/>
                <a:cs typeface="Times New Roman" pitchFamily="18" charset="0"/>
              </a:rPr>
              <a:t>[key]; </a:t>
            </a:r>
          </a:p>
          <a:p>
            <a:pPr>
              <a:buNone/>
            </a:pPr>
            <a:r>
              <a:rPr lang="en-IN" sz="1600" b="1" dirty="0" smtClean="0">
                <a:latin typeface="Arial Black" pitchFamily="34" charset="0"/>
                <a:cs typeface="Times New Roman" pitchFamily="18" charset="0"/>
              </a:rPr>
              <a:t>       </a:t>
            </a:r>
            <a:r>
              <a:rPr lang="en-IN" sz="1600" b="1" dirty="0" err="1" smtClean="0">
                <a:latin typeface="Arial Black" pitchFamily="34" charset="0"/>
                <a:cs typeface="Times New Roman" pitchFamily="18" charset="0"/>
              </a:rPr>
              <a:t>arr</a:t>
            </a:r>
            <a:r>
              <a:rPr lang="en-IN" sz="1600" b="1" dirty="0" smtClean="0">
                <a:latin typeface="Arial Black" pitchFamily="34" charset="0"/>
                <a:cs typeface="Times New Roman" pitchFamily="18" charset="0"/>
              </a:rPr>
              <a:t>[key]=</a:t>
            </a:r>
            <a:r>
              <a:rPr lang="en-IN" sz="1600" b="1" dirty="0" err="1" smtClean="0">
                <a:latin typeface="Arial Black" pitchFamily="34" charset="0"/>
                <a:cs typeface="Times New Roman" pitchFamily="18" charset="0"/>
              </a:rPr>
              <a:t>arr</a:t>
            </a:r>
            <a:r>
              <a:rPr lang="en-IN" sz="1600" b="1" dirty="0" smtClean="0">
                <a:latin typeface="Arial Black" pitchFamily="34" charset="0"/>
                <a:cs typeface="Times New Roman" pitchFamily="18" charset="0"/>
              </a:rPr>
              <a:t>[high]; </a:t>
            </a:r>
          </a:p>
          <a:p>
            <a:pPr>
              <a:buNone/>
            </a:pPr>
            <a:r>
              <a:rPr lang="en-IN" sz="1600" b="1" dirty="0" smtClean="0">
                <a:latin typeface="Arial Black" pitchFamily="34" charset="0"/>
                <a:cs typeface="Times New Roman" pitchFamily="18" charset="0"/>
              </a:rPr>
              <a:t>       </a:t>
            </a:r>
            <a:r>
              <a:rPr lang="en-IN" sz="1600" b="1" dirty="0" err="1" smtClean="0">
                <a:latin typeface="Arial Black" pitchFamily="34" charset="0"/>
                <a:cs typeface="Times New Roman" pitchFamily="18" charset="0"/>
              </a:rPr>
              <a:t>arr</a:t>
            </a:r>
            <a:r>
              <a:rPr lang="en-IN" sz="1600" b="1" dirty="0" smtClean="0">
                <a:latin typeface="Arial Black" pitchFamily="34" charset="0"/>
                <a:cs typeface="Times New Roman" pitchFamily="18" charset="0"/>
              </a:rPr>
              <a:t>[high]=temp; </a:t>
            </a:r>
          </a:p>
          <a:p>
            <a:pPr>
              <a:buNone/>
            </a:pPr>
            <a:r>
              <a:rPr lang="en-IN" sz="1600" b="1" dirty="0" smtClean="0">
                <a:latin typeface="Arial Black" pitchFamily="34" charset="0"/>
                <a:cs typeface="Times New Roman" pitchFamily="18" charset="0"/>
              </a:rPr>
              <a:t>       </a:t>
            </a:r>
            <a:r>
              <a:rPr lang="en-IN" sz="1600" b="1" dirty="0" err="1" smtClean="0">
                <a:latin typeface="Arial Black" pitchFamily="34" charset="0"/>
                <a:cs typeface="Times New Roman" pitchFamily="18" charset="0"/>
              </a:rPr>
              <a:t>quick_sort</a:t>
            </a:r>
            <a:r>
              <a:rPr lang="en-IN" sz="1600" b="1" dirty="0" smtClean="0">
                <a:latin typeface="Arial Black" pitchFamily="34" charset="0"/>
                <a:cs typeface="Times New Roman" pitchFamily="18" charset="0"/>
              </a:rPr>
              <a:t>(arr,lb,high-1); </a:t>
            </a:r>
          </a:p>
          <a:p>
            <a:pPr>
              <a:buNone/>
            </a:pPr>
            <a:r>
              <a:rPr lang="en-IN" sz="1600" b="1" dirty="0" smtClean="0">
                <a:latin typeface="Arial Black" pitchFamily="34" charset="0"/>
                <a:cs typeface="Times New Roman" pitchFamily="18" charset="0"/>
              </a:rPr>
              <a:t>       </a:t>
            </a:r>
            <a:r>
              <a:rPr lang="en-IN" sz="1600" b="1" dirty="0" err="1" smtClean="0">
                <a:latin typeface="Arial Black" pitchFamily="34" charset="0"/>
                <a:cs typeface="Times New Roman" pitchFamily="18" charset="0"/>
              </a:rPr>
              <a:t>quick_sort</a:t>
            </a:r>
            <a:r>
              <a:rPr lang="en-IN" sz="1600" b="1" dirty="0" smtClean="0">
                <a:latin typeface="Arial Black" pitchFamily="34" charset="0"/>
                <a:cs typeface="Times New Roman" pitchFamily="18" charset="0"/>
              </a:rPr>
              <a:t>(arr,high+1,ub);</a:t>
            </a:r>
          </a:p>
          <a:p>
            <a:pPr>
              <a:buNone/>
            </a:pPr>
            <a:r>
              <a:rPr lang="en-IN" sz="1600" b="1" dirty="0" smtClean="0">
                <a:latin typeface="Arial Black" pitchFamily="34" charset="0"/>
                <a:cs typeface="Times New Roman" pitchFamily="18" charset="0"/>
              </a:rPr>
              <a:t>   } </a:t>
            </a:r>
          </a:p>
          <a:p>
            <a:pPr>
              <a:buNone/>
            </a:pPr>
            <a:r>
              <a:rPr lang="en-IN" sz="1600" b="1" dirty="0" smtClean="0">
                <a:latin typeface="Arial Black" pitchFamily="34" charset="0"/>
                <a:cs typeface="Times New Roman" pitchFamily="18" charset="0"/>
              </a:rPr>
              <a:t>} </a:t>
            </a:r>
            <a:br>
              <a:rPr lang="en-IN" sz="1600" b="1" dirty="0" smtClean="0">
                <a:latin typeface="Arial Black" pitchFamily="34" charset="0"/>
                <a:cs typeface="Times New Roman" pitchFamily="18" charset="0"/>
              </a:rPr>
            </a:br>
            <a:endParaRPr lang="en-IN" sz="1600" b="1" dirty="0">
              <a:latin typeface="Arial Black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7" name="Rectangle 1027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sz="2800" b="1" i="1" u="sng" dirty="0">
                <a:solidFill>
                  <a:srgbClr val="CC3300"/>
                </a:solidFill>
              </a:rPr>
              <a:t>Sorting Problem</a:t>
            </a:r>
            <a:r>
              <a:rPr lang="en-US" sz="2800" b="1" u="sng" dirty="0">
                <a:solidFill>
                  <a:srgbClr val="CC3300"/>
                </a:solidFill>
              </a:rPr>
              <a:t>:</a:t>
            </a:r>
            <a:r>
              <a:rPr lang="en-US" sz="2800" dirty="0">
                <a:solidFill>
                  <a:srgbClr val="CC99FF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Sort a sequence of </a:t>
            </a:r>
            <a:r>
              <a:rPr lang="en-US" sz="2800" i="1" dirty="0">
                <a:solidFill>
                  <a:schemeClr val="tx1"/>
                </a:solidFill>
              </a:rPr>
              <a:t>n</a:t>
            </a:r>
            <a:r>
              <a:rPr lang="en-US" sz="2800" dirty="0">
                <a:solidFill>
                  <a:schemeClr val="tx1"/>
                </a:solidFill>
              </a:rPr>
              <a:t> elements into non-decreasing order.</a:t>
            </a:r>
          </a:p>
          <a:p>
            <a:pPr>
              <a:buFont typeface="Wingdings" pitchFamily="2" charset="2"/>
              <a:buNone/>
            </a:pPr>
            <a:endParaRPr lang="en-US" sz="2800" i="1" dirty="0">
              <a:solidFill>
                <a:schemeClr val="tx1"/>
              </a:solidFill>
            </a:endParaRPr>
          </a:p>
          <a:p>
            <a:r>
              <a:rPr lang="en-US" sz="2800" b="1" i="1" dirty="0">
                <a:solidFill>
                  <a:srgbClr val="CC3300"/>
                </a:solidFill>
              </a:rPr>
              <a:t>Divide</a:t>
            </a:r>
            <a:r>
              <a:rPr lang="en-US" sz="2800" b="1" dirty="0">
                <a:solidFill>
                  <a:srgbClr val="CC3300"/>
                </a:solidFill>
              </a:rPr>
              <a:t>:</a:t>
            </a:r>
            <a:r>
              <a:rPr lang="en-US" sz="2800" dirty="0"/>
              <a:t>  Divide the </a:t>
            </a:r>
            <a:r>
              <a:rPr lang="en-US" sz="2800" i="1" dirty="0"/>
              <a:t>n</a:t>
            </a:r>
            <a:r>
              <a:rPr lang="en-US" sz="2800" dirty="0"/>
              <a:t>-element sequence to be sorted into two subsequences of </a:t>
            </a:r>
            <a:r>
              <a:rPr lang="en-US" sz="2800" i="1" dirty="0"/>
              <a:t>n/2</a:t>
            </a:r>
            <a:r>
              <a:rPr lang="en-US" sz="2800" dirty="0"/>
              <a:t> elements each</a:t>
            </a:r>
          </a:p>
          <a:p>
            <a:pPr>
              <a:buFont typeface="Wingdings" pitchFamily="2" charset="2"/>
              <a:buNone/>
            </a:pPr>
            <a:endParaRPr lang="en-US" sz="1000" dirty="0"/>
          </a:p>
          <a:p>
            <a:r>
              <a:rPr lang="en-US" sz="2800" b="1" i="1" dirty="0">
                <a:solidFill>
                  <a:srgbClr val="CC3300"/>
                </a:solidFill>
              </a:rPr>
              <a:t>Conquer:</a:t>
            </a:r>
            <a:r>
              <a:rPr lang="en-US" sz="2800" dirty="0"/>
              <a:t>  Sort the two subsequences recursively using merge sort.</a:t>
            </a:r>
          </a:p>
          <a:p>
            <a:pPr>
              <a:buFont typeface="Wingdings" pitchFamily="2" charset="2"/>
              <a:buNone/>
            </a:pPr>
            <a:endParaRPr lang="en-US" sz="1000" dirty="0"/>
          </a:p>
          <a:p>
            <a:r>
              <a:rPr lang="en-US" sz="2800" b="1" i="1" dirty="0">
                <a:solidFill>
                  <a:srgbClr val="CC3300"/>
                </a:solidFill>
              </a:rPr>
              <a:t>Combine</a:t>
            </a:r>
            <a:r>
              <a:rPr lang="en-US" sz="2800" b="1" dirty="0">
                <a:solidFill>
                  <a:srgbClr val="CC3300"/>
                </a:solidFill>
              </a:rPr>
              <a:t>:</a:t>
            </a:r>
            <a:r>
              <a:rPr lang="en-US" sz="2800" dirty="0">
                <a:solidFill>
                  <a:srgbClr val="CC99FF"/>
                </a:solidFill>
              </a:rPr>
              <a:t> </a:t>
            </a:r>
            <a:r>
              <a:rPr lang="en-US" sz="2800" dirty="0"/>
              <a:t> Merge the two sorted subsequences to produce the sorted answer.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Sort – Example </a:t>
            </a:r>
          </a:p>
        </p:txBody>
      </p:sp>
      <p:sp>
        <p:nvSpPr>
          <p:cNvPr id="424983" name="Text Box 23"/>
          <p:cNvSpPr txBox="1">
            <a:spLocks noChangeArrowheads="1"/>
          </p:cNvSpPr>
          <p:nvPr/>
        </p:nvSpPr>
        <p:spPr bwMode="auto">
          <a:xfrm>
            <a:off x="2320925" y="569277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4984" name="Text Box 24"/>
          <p:cNvSpPr txBox="1">
            <a:spLocks noChangeArrowheads="1"/>
          </p:cNvSpPr>
          <p:nvPr/>
        </p:nvSpPr>
        <p:spPr bwMode="auto">
          <a:xfrm>
            <a:off x="2887663" y="569277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4985" name="Text Box 25"/>
          <p:cNvSpPr txBox="1">
            <a:spLocks noChangeArrowheads="1"/>
          </p:cNvSpPr>
          <p:nvPr/>
        </p:nvSpPr>
        <p:spPr bwMode="auto">
          <a:xfrm>
            <a:off x="3455988" y="569277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4986" name="Text Box 26"/>
          <p:cNvSpPr txBox="1">
            <a:spLocks noChangeArrowheads="1"/>
          </p:cNvSpPr>
          <p:nvPr/>
        </p:nvSpPr>
        <p:spPr bwMode="auto">
          <a:xfrm>
            <a:off x="4022725" y="569277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4987" name="Text Box 27"/>
          <p:cNvSpPr txBox="1">
            <a:spLocks noChangeArrowheads="1"/>
          </p:cNvSpPr>
          <p:nvPr/>
        </p:nvSpPr>
        <p:spPr bwMode="auto">
          <a:xfrm>
            <a:off x="4591050" y="569277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22</a:t>
            </a:r>
          </a:p>
        </p:txBody>
      </p:sp>
      <p:sp>
        <p:nvSpPr>
          <p:cNvPr id="424988" name="Text Box 28"/>
          <p:cNvSpPr txBox="1">
            <a:spLocks noChangeArrowheads="1"/>
          </p:cNvSpPr>
          <p:nvPr/>
        </p:nvSpPr>
        <p:spPr bwMode="auto">
          <a:xfrm>
            <a:off x="5157788" y="569277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4989" name="Text Box 29"/>
          <p:cNvSpPr txBox="1">
            <a:spLocks noChangeArrowheads="1"/>
          </p:cNvSpPr>
          <p:nvPr/>
        </p:nvSpPr>
        <p:spPr bwMode="auto">
          <a:xfrm>
            <a:off x="5726113" y="569277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19</a:t>
            </a:r>
          </a:p>
        </p:txBody>
      </p:sp>
      <p:sp>
        <p:nvSpPr>
          <p:cNvPr id="424990" name="Text Box 30"/>
          <p:cNvSpPr txBox="1">
            <a:spLocks noChangeArrowheads="1"/>
          </p:cNvSpPr>
          <p:nvPr/>
        </p:nvSpPr>
        <p:spPr bwMode="auto">
          <a:xfrm>
            <a:off x="6292850" y="569277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424991" name="Text Box 31"/>
          <p:cNvSpPr txBox="1">
            <a:spLocks noChangeArrowheads="1"/>
          </p:cNvSpPr>
          <p:nvPr/>
        </p:nvSpPr>
        <p:spPr bwMode="auto">
          <a:xfrm>
            <a:off x="6861175" y="569277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37</a:t>
            </a:r>
          </a:p>
        </p:txBody>
      </p:sp>
      <p:sp>
        <p:nvSpPr>
          <p:cNvPr id="424992" name="Text Box 32"/>
          <p:cNvSpPr txBox="1">
            <a:spLocks noChangeArrowheads="1"/>
          </p:cNvSpPr>
          <p:nvPr/>
        </p:nvSpPr>
        <p:spPr bwMode="auto">
          <a:xfrm>
            <a:off x="7427913" y="569277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4993" name="Text Box 33"/>
          <p:cNvSpPr txBox="1">
            <a:spLocks noChangeArrowheads="1"/>
          </p:cNvSpPr>
          <p:nvPr/>
        </p:nvSpPr>
        <p:spPr bwMode="auto">
          <a:xfrm>
            <a:off x="7996238" y="569277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99</a:t>
            </a:r>
          </a:p>
        </p:txBody>
      </p:sp>
      <p:sp>
        <p:nvSpPr>
          <p:cNvPr id="424994" name="Text Box 34"/>
          <p:cNvSpPr txBox="1">
            <a:spLocks noChangeArrowheads="1"/>
          </p:cNvSpPr>
          <p:nvPr/>
        </p:nvSpPr>
        <p:spPr bwMode="auto">
          <a:xfrm>
            <a:off x="8564563" y="569277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2 </a:t>
            </a:r>
          </a:p>
        </p:txBody>
      </p:sp>
      <p:sp>
        <p:nvSpPr>
          <p:cNvPr id="424995" name="Text Box 35"/>
          <p:cNvSpPr txBox="1">
            <a:spLocks noChangeArrowheads="1"/>
          </p:cNvSpPr>
          <p:nvPr/>
        </p:nvSpPr>
        <p:spPr bwMode="auto">
          <a:xfrm>
            <a:off x="471488" y="11763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4996" name="Text Box 36"/>
          <p:cNvSpPr txBox="1">
            <a:spLocks noChangeArrowheads="1"/>
          </p:cNvSpPr>
          <p:nvPr/>
        </p:nvSpPr>
        <p:spPr bwMode="auto">
          <a:xfrm>
            <a:off x="998538" y="11763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4997" name="Text Box 37"/>
          <p:cNvSpPr txBox="1">
            <a:spLocks noChangeArrowheads="1"/>
          </p:cNvSpPr>
          <p:nvPr/>
        </p:nvSpPr>
        <p:spPr bwMode="auto">
          <a:xfrm>
            <a:off x="1525588" y="11763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4998" name="Text Box 38"/>
          <p:cNvSpPr txBox="1">
            <a:spLocks noChangeArrowheads="1"/>
          </p:cNvSpPr>
          <p:nvPr/>
        </p:nvSpPr>
        <p:spPr bwMode="auto">
          <a:xfrm>
            <a:off x="2052638" y="11763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4999" name="Text Box 39"/>
          <p:cNvSpPr txBox="1">
            <a:spLocks noChangeArrowheads="1"/>
          </p:cNvSpPr>
          <p:nvPr/>
        </p:nvSpPr>
        <p:spPr bwMode="auto">
          <a:xfrm>
            <a:off x="2579688" y="11763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5000" name="Text Box 40"/>
          <p:cNvSpPr txBox="1">
            <a:spLocks noChangeArrowheads="1"/>
          </p:cNvSpPr>
          <p:nvPr/>
        </p:nvSpPr>
        <p:spPr bwMode="auto">
          <a:xfrm>
            <a:off x="3106738" y="11763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5001" name="Text Box 41"/>
          <p:cNvSpPr txBox="1">
            <a:spLocks noChangeArrowheads="1"/>
          </p:cNvSpPr>
          <p:nvPr/>
        </p:nvSpPr>
        <p:spPr bwMode="auto">
          <a:xfrm>
            <a:off x="3633788" y="11763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5002" name="Text Box 42"/>
          <p:cNvSpPr txBox="1">
            <a:spLocks noChangeArrowheads="1"/>
          </p:cNvSpPr>
          <p:nvPr/>
        </p:nvSpPr>
        <p:spPr bwMode="auto">
          <a:xfrm>
            <a:off x="4160838" y="11763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5003" name="Text Box 43"/>
          <p:cNvSpPr txBox="1">
            <a:spLocks noChangeArrowheads="1"/>
          </p:cNvSpPr>
          <p:nvPr/>
        </p:nvSpPr>
        <p:spPr bwMode="auto">
          <a:xfrm>
            <a:off x="4687888" y="11763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22</a:t>
            </a:r>
          </a:p>
        </p:txBody>
      </p:sp>
      <p:sp>
        <p:nvSpPr>
          <p:cNvPr id="425004" name="Text Box 44"/>
          <p:cNvSpPr txBox="1">
            <a:spLocks noChangeArrowheads="1"/>
          </p:cNvSpPr>
          <p:nvPr/>
        </p:nvSpPr>
        <p:spPr bwMode="auto">
          <a:xfrm>
            <a:off x="5214938" y="11763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5005" name="Text Box 45"/>
          <p:cNvSpPr txBox="1">
            <a:spLocks noChangeArrowheads="1"/>
          </p:cNvSpPr>
          <p:nvPr/>
        </p:nvSpPr>
        <p:spPr bwMode="auto">
          <a:xfrm>
            <a:off x="5741988" y="11763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19</a:t>
            </a:r>
          </a:p>
        </p:txBody>
      </p:sp>
      <p:sp>
        <p:nvSpPr>
          <p:cNvPr id="425006" name="Text Box 46"/>
          <p:cNvSpPr txBox="1">
            <a:spLocks noChangeArrowheads="1"/>
          </p:cNvSpPr>
          <p:nvPr/>
        </p:nvSpPr>
        <p:spPr bwMode="auto">
          <a:xfrm>
            <a:off x="6269038" y="11763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425007" name="Text Box 47"/>
          <p:cNvSpPr txBox="1">
            <a:spLocks noChangeArrowheads="1"/>
          </p:cNvSpPr>
          <p:nvPr/>
        </p:nvSpPr>
        <p:spPr bwMode="auto">
          <a:xfrm>
            <a:off x="6796088" y="11763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37</a:t>
            </a:r>
          </a:p>
        </p:txBody>
      </p:sp>
      <p:sp>
        <p:nvSpPr>
          <p:cNvPr id="425008" name="Text Box 48"/>
          <p:cNvSpPr txBox="1">
            <a:spLocks noChangeArrowheads="1"/>
          </p:cNvSpPr>
          <p:nvPr/>
        </p:nvSpPr>
        <p:spPr bwMode="auto">
          <a:xfrm>
            <a:off x="7323138" y="11763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5009" name="Text Box 49"/>
          <p:cNvSpPr txBox="1">
            <a:spLocks noChangeArrowheads="1"/>
          </p:cNvSpPr>
          <p:nvPr/>
        </p:nvSpPr>
        <p:spPr bwMode="auto">
          <a:xfrm>
            <a:off x="7850188" y="11763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99</a:t>
            </a:r>
          </a:p>
        </p:txBody>
      </p:sp>
      <p:sp>
        <p:nvSpPr>
          <p:cNvPr id="425010" name="Text Box 50"/>
          <p:cNvSpPr txBox="1">
            <a:spLocks noChangeArrowheads="1"/>
          </p:cNvSpPr>
          <p:nvPr/>
        </p:nvSpPr>
        <p:spPr bwMode="auto">
          <a:xfrm>
            <a:off x="8378825" y="11763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2 </a:t>
            </a:r>
          </a:p>
        </p:txBody>
      </p:sp>
      <p:sp>
        <p:nvSpPr>
          <p:cNvPr id="425011" name="Text Box 51"/>
          <p:cNvSpPr txBox="1">
            <a:spLocks noChangeArrowheads="1"/>
          </p:cNvSpPr>
          <p:nvPr/>
        </p:nvSpPr>
        <p:spPr bwMode="auto">
          <a:xfrm>
            <a:off x="301625" y="25479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5012" name="Text Box 52"/>
          <p:cNvSpPr txBox="1">
            <a:spLocks noChangeArrowheads="1"/>
          </p:cNvSpPr>
          <p:nvPr/>
        </p:nvSpPr>
        <p:spPr bwMode="auto">
          <a:xfrm>
            <a:off x="828675" y="25479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5013" name="Text Box 53"/>
          <p:cNvSpPr txBox="1">
            <a:spLocks noChangeArrowheads="1"/>
          </p:cNvSpPr>
          <p:nvPr/>
        </p:nvSpPr>
        <p:spPr bwMode="auto">
          <a:xfrm>
            <a:off x="1355725" y="25479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5014" name="Text Box 54"/>
          <p:cNvSpPr txBox="1">
            <a:spLocks noChangeArrowheads="1"/>
          </p:cNvSpPr>
          <p:nvPr/>
        </p:nvSpPr>
        <p:spPr bwMode="auto">
          <a:xfrm>
            <a:off x="1882775" y="25479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5015" name="Text Box 55"/>
          <p:cNvSpPr txBox="1">
            <a:spLocks noChangeArrowheads="1"/>
          </p:cNvSpPr>
          <p:nvPr/>
        </p:nvSpPr>
        <p:spPr bwMode="auto">
          <a:xfrm>
            <a:off x="2409825" y="25479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5016" name="Text Box 56"/>
          <p:cNvSpPr txBox="1">
            <a:spLocks noChangeArrowheads="1"/>
          </p:cNvSpPr>
          <p:nvPr/>
        </p:nvSpPr>
        <p:spPr bwMode="auto">
          <a:xfrm>
            <a:off x="2936875" y="25479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5017" name="Text Box 57"/>
          <p:cNvSpPr txBox="1">
            <a:spLocks noChangeArrowheads="1"/>
          </p:cNvSpPr>
          <p:nvPr/>
        </p:nvSpPr>
        <p:spPr bwMode="auto">
          <a:xfrm>
            <a:off x="3463925" y="25479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5018" name="Text Box 58"/>
          <p:cNvSpPr txBox="1">
            <a:spLocks noChangeArrowheads="1"/>
          </p:cNvSpPr>
          <p:nvPr/>
        </p:nvSpPr>
        <p:spPr bwMode="auto">
          <a:xfrm>
            <a:off x="3990975" y="25479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5019" name="Text Box 59"/>
          <p:cNvSpPr txBox="1">
            <a:spLocks noChangeArrowheads="1"/>
          </p:cNvSpPr>
          <p:nvPr/>
        </p:nvSpPr>
        <p:spPr bwMode="auto">
          <a:xfrm>
            <a:off x="4602163" y="25352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22</a:t>
            </a:r>
          </a:p>
        </p:txBody>
      </p:sp>
      <p:sp>
        <p:nvSpPr>
          <p:cNvPr id="425020" name="Text Box 60"/>
          <p:cNvSpPr txBox="1">
            <a:spLocks noChangeArrowheads="1"/>
          </p:cNvSpPr>
          <p:nvPr/>
        </p:nvSpPr>
        <p:spPr bwMode="auto">
          <a:xfrm>
            <a:off x="5129213" y="25352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5021" name="Text Box 61"/>
          <p:cNvSpPr txBox="1">
            <a:spLocks noChangeArrowheads="1"/>
          </p:cNvSpPr>
          <p:nvPr/>
        </p:nvSpPr>
        <p:spPr bwMode="auto">
          <a:xfrm>
            <a:off x="5656263" y="25352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19</a:t>
            </a:r>
          </a:p>
        </p:txBody>
      </p:sp>
      <p:sp>
        <p:nvSpPr>
          <p:cNvPr id="425022" name="Text Box 62"/>
          <p:cNvSpPr txBox="1">
            <a:spLocks noChangeArrowheads="1"/>
          </p:cNvSpPr>
          <p:nvPr/>
        </p:nvSpPr>
        <p:spPr bwMode="auto">
          <a:xfrm>
            <a:off x="6183313" y="25352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425023" name="Text Box 63"/>
          <p:cNvSpPr txBox="1">
            <a:spLocks noChangeArrowheads="1"/>
          </p:cNvSpPr>
          <p:nvPr/>
        </p:nvSpPr>
        <p:spPr bwMode="auto">
          <a:xfrm>
            <a:off x="6710363" y="25352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37</a:t>
            </a:r>
          </a:p>
        </p:txBody>
      </p:sp>
      <p:sp>
        <p:nvSpPr>
          <p:cNvPr id="425024" name="Text Box 64"/>
          <p:cNvSpPr txBox="1">
            <a:spLocks noChangeArrowheads="1"/>
          </p:cNvSpPr>
          <p:nvPr/>
        </p:nvSpPr>
        <p:spPr bwMode="auto">
          <a:xfrm>
            <a:off x="7237413" y="25352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5025" name="Text Box 65"/>
          <p:cNvSpPr txBox="1">
            <a:spLocks noChangeArrowheads="1"/>
          </p:cNvSpPr>
          <p:nvPr/>
        </p:nvSpPr>
        <p:spPr bwMode="auto">
          <a:xfrm>
            <a:off x="7764463" y="25352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99</a:t>
            </a:r>
          </a:p>
        </p:txBody>
      </p:sp>
      <p:sp>
        <p:nvSpPr>
          <p:cNvPr id="425026" name="Text Box 66"/>
          <p:cNvSpPr txBox="1">
            <a:spLocks noChangeArrowheads="1"/>
          </p:cNvSpPr>
          <p:nvPr/>
        </p:nvSpPr>
        <p:spPr bwMode="auto">
          <a:xfrm>
            <a:off x="8293100" y="25352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2 </a:t>
            </a:r>
          </a:p>
        </p:txBody>
      </p:sp>
      <p:sp>
        <p:nvSpPr>
          <p:cNvPr id="425027" name="Line 67"/>
          <p:cNvSpPr>
            <a:spLocks noChangeShapeType="1"/>
          </p:cNvSpPr>
          <p:nvPr/>
        </p:nvSpPr>
        <p:spPr bwMode="auto">
          <a:xfrm flipH="1">
            <a:off x="2582863" y="1655763"/>
            <a:ext cx="2087562" cy="852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25028" name="Line 68"/>
          <p:cNvSpPr>
            <a:spLocks noChangeShapeType="1"/>
          </p:cNvSpPr>
          <p:nvPr/>
        </p:nvSpPr>
        <p:spPr bwMode="auto">
          <a:xfrm>
            <a:off x="4657725" y="1655763"/>
            <a:ext cx="2027238" cy="8778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25047" name="Line 87"/>
          <p:cNvSpPr>
            <a:spLocks noChangeShapeType="1"/>
          </p:cNvSpPr>
          <p:nvPr/>
        </p:nvSpPr>
        <p:spPr bwMode="auto">
          <a:xfrm>
            <a:off x="4535488" y="251936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25049" name="Line 89"/>
          <p:cNvSpPr>
            <a:spLocks noChangeShapeType="1"/>
          </p:cNvSpPr>
          <p:nvPr/>
        </p:nvSpPr>
        <p:spPr bwMode="auto">
          <a:xfrm>
            <a:off x="4540250" y="361156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25059" name="Line 99"/>
          <p:cNvSpPr>
            <a:spLocks noChangeShapeType="1"/>
          </p:cNvSpPr>
          <p:nvPr/>
        </p:nvSpPr>
        <p:spPr bwMode="auto">
          <a:xfrm>
            <a:off x="2282825" y="476408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25029" name="Text Box 69"/>
          <p:cNvSpPr txBox="1">
            <a:spLocks noChangeArrowheads="1"/>
          </p:cNvSpPr>
          <p:nvPr/>
        </p:nvSpPr>
        <p:spPr bwMode="auto">
          <a:xfrm>
            <a:off x="166688" y="364966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5030" name="Text Box 70"/>
          <p:cNvSpPr txBox="1">
            <a:spLocks noChangeArrowheads="1"/>
          </p:cNvSpPr>
          <p:nvPr/>
        </p:nvSpPr>
        <p:spPr bwMode="auto">
          <a:xfrm>
            <a:off x="693738" y="364966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5031" name="Text Box 71"/>
          <p:cNvSpPr txBox="1">
            <a:spLocks noChangeArrowheads="1"/>
          </p:cNvSpPr>
          <p:nvPr/>
        </p:nvSpPr>
        <p:spPr bwMode="auto">
          <a:xfrm>
            <a:off x="1220788" y="364966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5032" name="Text Box 72"/>
          <p:cNvSpPr txBox="1">
            <a:spLocks noChangeArrowheads="1"/>
          </p:cNvSpPr>
          <p:nvPr/>
        </p:nvSpPr>
        <p:spPr bwMode="auto">
          <a:xfrm>
            <a:off x="1747838" y="364966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5033" name="Text Box 73"/>
          <p:cNvSpPr txBox="1">
            <a:spLocks noChangeArrowheads="1"/>
          </p:cNvSpPr>
          <p:nvPr/>
        </p:nvSpPr>
        <p:spPr bwMode="auto">
          <a:xfrm>
            <a:off x="2363788" y="36385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5034" name="Text Box 74"/>
          <p:cNvSpPr txBox="1">
            <a:spLocks noChangeArrowheads="1"/>
          </p:cNvSpPr>
          <p:nvPr/>
        </p:nvSpPr>
        <p:spPr bwMode="auto">
          <a:xfrm>
            <a:off x="2890838" y="36385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5035" name="Text Box 75"/>
          <p:cNvSpPr txBox="1">
            <a:spLocks noChangeArrowheads="1"/>
          </p:cNvSpPr>
          <p:nvPr/>
        </p:nvSpPr>
        <p:spPr bwMode="auto">
          <a:xfrm>
            <a:off x="3417888" y="36385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5036" name="Text Box 76"/>
          <p:cNvSpPr txBox="1">
            <a:spLocks noChangeArrowheads="1"/>
          </p:cNvSpPr>
          <p:nvPr/>
        </p:nvSpPr>
        <p:spPr bwMode="auto">
          <a:xfrm>
            <a:off x="3944938" y="36385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5048" name="Line 88"/>
          <p:cNvSpPr>
            <a:spLocks noChangeShapeType="1"/>
          </p:cNvSpPr>
          <p:nvPr/>
        </p:nvSpPr>
        <p:spPr bwMode="auto">
          <a:xfrm>
            <a:off x="2316163" y="365918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25074" name="Line 114"/>
          <p:cNvSpPr>
            <a:spLocks noChangeShapeType="1"/>
          </p:cNvSpPr>
          <p:nvPr/>
        </p:nvSpPr>
        <p:spPr bwMode="auto">
          <a:xfrm flipH="1">
            <a:off x="1198563" y="3027363"/>
            <a:ext cx="1173162" cy="593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25075" name="Line 115"/>
          <p:cNvSpPr>
            <a:spLocks noChangeShapeType="1"/>
          </p:cNvSpPr>
          <p:nvPr/>
        </p:nvSpPr>
        <p:spPr bwMode="auto">
          <a:xfrm>
            <a:off x="2360613" y="3052763"/>
            <a:ext cx="1038225" cy="555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25037" name="Text Box 77"/>
          <p:cNvSpPr txBox="1">
            <a:spLocks noChangeArrowheads="1"/>
          </p:cNvSpPr>
          <p:nvPr/>
        </p:nvSpPr>
        <p:spPr bwMode="auto">
          <a:xfrm>
            <a:off x="4632325" y="36258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22</a:t>
            </a:r>
          </a:p>
        </p:txBody>
      </p:sp>
      <p:sp>
        <p:nvSpPr>
          <p:cNvPr id="425038" name="Text Box 78"/>
          <p:cNvSpPr txBox="1">
            <a:spLocks noChangeArrowheads="1"/>
          </p:cNvSpPr>
          <p:nvPr/>
        </p:nvSpPr>
        <p:spPr bwMode="auto">
          <a:xfrm>
            <a:off x="5159375" y="36258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5039" name="Text Box 79"/>
          <p:cNvSpPr txBox="1">
            <a:spLocks noChangeArrowheads="1"/>
          </p:cNvSpPr>
          <p:nvPr/>
        </p:nvSpPr>
        <p:spPr bwMode="auto">
          <a:xfrm>
            <a:off x="5686425" y="36258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19</a:t>
            </a:r>
          </a:p>
        </p:txBody>
      </p:sp>
      <p:sp>
        <p:nvSpPr>
          <p:cNvPr id="425040" name="Text Box 80"/>
          <p:cNvSpPr txBox="1">
            <a:spLocks noChangeArrowheads="1"/>
          </p:cNvSpPr>
          <p:nvPr/>
        </p:nvSpPr>
        <p:spPr bwMode="auto">
          <a:xfrm>
            <a:off x="6213475" y="36258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425041" name="Text Box 81"/>
          <p:cNvSpPr txBox="1">
            <a:spLocks noChangeArrowheads="1"/>
          </p:cNvSpPr>
          <p:nvPr/>
        </p:nvSpPr>
        <p:spPr bwMode="auto">
          <a:xfrm>
            <a:off x="6853238" y="36020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37</a:t>
            </a:r>
          </a:p>
        </p:txBody>
      </p:sp>
      <p:sp>
        <p:nvSpPr>
          <p:cNvPr id="425042" name="Text Box 82"/>
          <p:cNvSpPr txBox="1">
            <a:spLocks noChangeArrowheads="1"/>
          </p:cNvSpPr>
          <p:nvPr/>
        </p:nvSpPr>
        <p:spPr bwMode="auto">
          <a:xfrm>
            <a:off x="7380288" y="36020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5043" name="Text Box 83"/>
          <p:cNvSpPr txBox="1">
            <a:spLocks noChangeArrowheads="1"/>
          </p:cNvSpPr>
          <p:nvPr/>
        </p:nvSpPr>
        <p:spPr bwMode="auto">
          <a:xfrm>
            <a:off x="7907338" y="36020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99</a:t>
            </a:r>
          </a:p>
        </p:txBody>
      </p:sp>
      <p:sp>
        <p:nvSpPr>
          <p:cNvPr id="425044" name="Text Box 84"/>
          <p:cNvSpPr txBox="1">
            <a:spLocks noChangeArrowheads="1"/>
          </p:cNvSpPr>
          <p:nvPr/>
        </p:nvSpPr>
        <p:spPr bwMode="auto">
          <a:xfrm>
            <a:off x="8435975" y="36020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2 </a:t>
            </a:r>
          </a:p>
        </p:txBody>
      </p:sp>
      <p:sp>
        <p:nvSpPr>
          <p:cNvPr id="425050" name="Line 90"/>
          <p:cNvSpPr>
            <a:spLocks noChangeShapeType="1"/>
          </p:cNvSpPr>
          <p:nvPr/>
        </p:nvSpPr>
        <p:spPr bwMode="auto">
          <a:xfrm>
            <a:off x="6789738" y="359886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25076" name="Line 116"/>
          <p:cNvSpPr>
            <a:spLocks noChangeShapeType="1"/>
          </p:cNvSpPr>
          <p:nvPr/>
        </p:nvSpPr>
        <p:spPr bwMode="auto">
          <a:xfrm flipH="1">
            <a:off x="5684838" y="3001963"/>
            <a:ext cx="1025525" cy="606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25077" name="Line 117"/>
          <p:cNvSpPr>
            <a:spLocks noChangeShapeType="1"/>
          </p:cNvSpPr>
          <p:nvPr/>
        </p:nvSpPr>
        <p:spPr bwMode="auto">
          <a:xfrm>
            <a:off x="6721475" y="3001963"/>
            <a:ext cx="1211263" cy="581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" name="Group 161"/>
          <p:cNvGrpSpPr>
            <a:grpSpLocks/>
          </p:cNvGrpSpPr>
          <p:nvPr/>
        </p:nvGrpSpPr>
        <p:grpSpPr bwMode="auto">
          <a:xfrm>
            <a:off x="96838" y="4140200"/>
            <a:ext cx="2152650" cy="1098550"/>
            <a:chOff x="61" y="2608"/>
            <a:chExt cx="1356" cy="692"/>
          </a:xfrm>
        </p:grpSpPr>
        <p:sp>
          <p:nvSpPr>
            <p:cNvPr id="425051" name="Text Box 91"/>
            <p:cNvSpPr txBox="1">
              <a:spLocks noChangeArrowheads="1"/>
            </p:cNvSpPr>
            <p:nvPr/>
          </p:nvSpPr>
          <p:spPr bwMode="auto">
            <a:xfrm>
              <a:off x="61" y="2979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25052" name="Text Box 92"/>
            <p:cNvSpPr txBox="1">
              <a:spLocks noChangeArrowheads="1"/>
            </p:cNvSpPr>
            <p:nvPr/>
          </p:nvSpPr>
          <p:spPr bwMode="auto">
            <a:xfrm>
              <a:off x="393" y="2979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25053" name="Text Box 93"/>
            <p:cNvSpPr txBox="1">
              <a:spLocks noChangeArrowheads="1"/>
            </p:cNvSpPr>
            <p:nvPr/>
          </p:nvSpPr>
          <p:spPr bwMode="auto">
            <a:xfrm>
              <a:off x="765" y="2979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425054" name="Text Box 94"/>
            <p:cNvSpPr txBox="1">
              <a:spLocks noChangeArrowheads="1"/>
            </p:cNvSpPr>
            <p:nvPr/>
          </p:nvSpPr>
          <p:spPr bwMode="auto">
            <a:xfrm>
              <a:off x="1097" y="2979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425069" name="Line 109"/>
            <p:cNvSpPr>
              <a:spLocks noChangeShapeType="1"/>
            </p:cNvSpPr>
            <p:nvPr/>
          </p:nvSpPr>
          <p:spPr bwMode="auto">
            <a:xfrm>
              <a:off x="725" y="2972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5078" name="Line 118"/>
            <p:cNvSpPr>
              <a:spLocks noChangeShapeType="1"/>
            </p:cNvSpPr>
            <p:nvPr/>
          </p:nvSpPr>
          <p:spPr bwMode="auto">
            <a:xfrm flipH="1">
              <a:off x="374" y="2608"/>
              <a:ext cx="373" cy="3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5079" name="Line 119"/>
            <p:cNvSpPr>
              <a:spLocks noChangeShapeType="1"/>
            </p:cNvSpPr>
            <p:nvPr/>
          </p:nvSpPr>
          <p:spPr bwMode="auto">
            <a:xfrm>
              <a:off x="739" y="2608"/>
              <a:ext cx="374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25080" name="Line 120"/>
          <p:cNvSpPr>
            <a:spLocks noChangeShapeType="1"/>
          </p:cNvSpPr>
          <p:nvPr/>
        </p:nvSpPr>
        <p:spPr bwMode="auto">
          <a:xfrm flipH="1">
            <a:off x="2854325" y="4114800"/>
            <a:ext cx="555625" cy="593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25055" name="Text Box 95"/>
          <p:cNvSpPr txBox="1">
            <a:spLocks noChangeArrowheads="1"/>
          </p:cNvSpPr>
          <p:nvPr/>
        </p:nvSpPr>
        <p:spPr bwMode="auto">
          <a:xfrm>
            <a:off x="2330450" y="47307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5056" name="Text Box 96"/>
          <p:cNvSpPr txBox="1">
            <a:spLocks noChangeArrowheads="1"/>
          </p:cNvSpPr>
          <p:nvPr/>
        </p:nvSpPr>
        <p:spPr bwMode="auto">
          <a:xfrm>
            <a:off x="2857500" y="47307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5057" name="Text Box 97"/>
          <p:cNvSpPr txBox="1">
            <a:spLocks noChangeArrowheads="1"/>
          </p:cNvSpPr>
          <p:nvPr/>
        </p:nvSpPr>
        <p:spPr bwMode="auto">
          <a:xfrm>
            <a:off x="3433763" y="47307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5058" name="Text Box 98"/>
          <p:cNvSpPr txBox="1">
            <a:spLocks noChangeArrowheads="1"/>
          </p:cNvSpPr>
          <p:nvPr/>
        </p:nvSpPr>
        <p:spPr bwMode="auto">
          <a:xfrm>
            <a:off x="3960813" y="47307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5060" name="Line 100"/>
          <p:cNvSpPr>
            <a:spLocks noChangeShapeType="1"/>
          </p:cNvSpPr>
          <p:nvPr/>
        </p:nvSpPr>
        <p:spPr bwMode="auto">
          <a:xfrm>
            <a:off x="3382963" y="471646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25081" name="Line 121"/>
          <p:cNvSpPr>
            <a:spLocks noChangeShapeType="1"/>
          </p:cNvSpPr>
          <p:nvPr/>
        </p:nvSpPr>
        <p:spPr bwMode="auto">
          <a:xfrm>
            <a:off x="3422650" y="4140200"/>
            <a:ext cx="568325" cy="579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25061" name="Text Box 101"/>
          <p:cNvSpPr txBox="1">
            <a:spLocks noChangeArrowheads="1"/>
          </p:cNvSpPr>
          <p:nvPr/>
        </p:nvSpPr>
        <p:spPr bwMode="auto">
          <a:xfrm>
            <a:off x="4584700" y="472916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22</a:t>
            </a:r>
          </a:p>
        </p:txBody>
      </p:sp>
      <p:sp>
        <p:nvSpPr>
          <p:cNvPr id="425062" name="Text Box 102"/>
          <p:cNvSpPr txBox="1">
            <a:spLocks noChangeArrowheads="1"/>
          </p:cNvSpPr>
          <p:nvPr/>
        </p:nvSpPr>
        <p:spPr bwMode="auto">
          <a:xfrm>
            <a:off x="5111750" y="472916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5063" name="Text Box 103"/>
          <p:cNvSpPr txBox="1">
            <a:spLocks noChangeArrowheads="1"/>
          </p:cNvSpPr>
          <p:nvPr/>
        </p:nvSpPr>
        <p:spPr bwMode="auto">
          <a:xfrm>
            <a:off x="5702300" y="472916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19</a:t>
            </a:r>
          </a:p>
        </p:txBody>
      </p:sp>
      <p:sp>
        <p:nvSpPr>
          <p:cNvPr id="425064" name="Text Box 104"/>
          <p:cNvSpPr txBox="1">
            <a:spLocks noChangeArrowheads="1"/>
          </p:cNvSpPr>
          <p:nvPr/>
        </p:nvSpPr>
        <p:spPr bwMode="auto">
          <a:xfrm>
            <a:off x="6229350" y="472916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425070" name="Line 110"/>
          <p:cNvSpPr>
            <a:spLocks noChangeShapeType="1"/>
          </p:cNvSpPr>
          <p:nvPr/>
        </p:nvSpPr>
        <p:spPr bwMode="auto">
          <a:xfrm>
            <a:off x="4527550" y="4733925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25071" name="Line 111"/>
          <p:cNvSpPr>
            <a:spLocks noChangeShapeType="1"/>
          </p:cNvSpPr>
          <p:nvPr/>
        </p:nvSpPr>
        <p:spPr bwMode="auto">
          <a:xfrm>
            <a:off x="5643563" y="472598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25072" name="Line 112"/>
          <p:cNvSpPr>
            <a:spLocks noChangeShapeType="1"/>
          </p:cNvSpPr>
          <p:nvPr/>
        </p:nvSpPr>
        <p:spPr bwMode="auto">
          <a:xfrm>
            <a:off x="6772275" y="4705350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25082" name="Line 122"/>
          <p:cNvSpPr>
            <a:spLocks noChangeShapeType="1"/>
          </p:cNvSpPr>
          <p:nvPr/>
        </p:nvSpPr>
        <p:spPr bwMode="auto">
          <a:xfrm flipH="1">
            <a:off x="5091113" y="4114800"/>
            <a:ext cx="593725" cy="604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25083" name="Line 123"/>
          <p:cNvSpPr>
            <a:spLocks noChangeShapeType="1"/>
          </p:cNvSpPr>
          <p:nvPr/>
        </p:nvSpPr>
        <p:spPr bwMode="auto">
          <a:xfrm>
            <a:off x="5684838" y="4102100"/>
            <a:ext cx="530225" cy="606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25065" name="Text Box 105"/>
          <p:cNvSpPr txBox="1">
            <a:spLocks noChangeArrowheads="1"/>
          </p:cNvSpPr>
          <p:nvPr/>
        </p:nvSpPr>
        <p:spPr bwMode="auto">
          <a:xfrm>
            <a:off x="6819900" y="47180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37</a:t>
            </a:r>
          </a:p>
        </p:txBody>
      </p:sp>
      <p:sp>
        <p:nvSpPr>
          <p:cNvPr id="425066" name="Text Box 106"/>
          <p:cNvSpPr txBox="1">
            <a:spLocks noChangeArrowheads="1"/>
          </p:cNvSpPr>
          <p:nvPr/>
        </p:nvSpPr>
        <p:spPr bwMode="auto">
          <a:xfrm>
            <a:off x="7346950" y="47180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5067" name="Text Box 107"/>
          <p:cNvSpPr txBox="1">
            <a:spLocks noChangeArrowheads="1"/>
          </p:cNvSpPr>
          <p:nvPr/>
        </p:nvSpPr>
        <p:spPr bwMode="auto">
          <a:xfrm>
            <a:off x="7935913" y="47180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99</a:t>
            </a:r>
          </a:p>
        </p:txBody>
      </p:sp>
      <p:sp>
        <p:nvSpPr>
          <p:cNvPr id="425068" name="Text Box 108"/>
          <p:cNvSpPr txBox="1">
            <a:spLocks noChangeArrowheads="1"/>
          </p:cNvSpPr>
          <p:nvPr/>
        </p:nvSpPr>
        <p:spPr bwMode="auto">
          <a:xfrm>
            <a:off x="8464550" y="47180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2 </a:t>
            </a:r>
          </a:p>
        </p:txBody>
      </p:sp>
      <p:sp>
        <p:nvSpPr>
          <p:cNvPr id="425073" name="Line 113"/>
          <p:cNvSpPr>
            <a:spLocks noChangeShapeType="1"/>
          </p:cNvSpPr>
          <p:nvPr/>
        </p:nvSpPr>
        <p:spPr bwMode="auto">
          <a:xfrm>
            <a:off x="7900988" y="472281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25084" name="Line 124"/>
          <p:cNvSpPr>
            <a:spLocks noChangeShapeType="1"/>
          </p:cNvSpPr>
          <p:nvPr/>
        </p:nvSpPr>
        <p:spPr bwMode="auto">
          <a:xfrm flipH="1">
            <a:off x="7340600" y="4040188"/>
            <a:ext cx="555625" cy="668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25085" name="Line 125"/>
          <p:cNvSpPr>
            <a:spLocks noChangeShapeType="1"/>
          </p:cNvSpPr>
          <p:nvPr/>
        </p:nvSpPr>
        <p:spPr bwMode="auto">
          <a:xfrm>
            <a:off x="7896225" y="4029075"/>
            <a:ext cx="568325" cy="6905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25090" name="Line 130"/>
          <p:cNvSpPr>
            <a:spLocks noChangeShapeType="1"/>
          </p:cNvSpPr>
          <p:nvPr/>
        </p:nvSpPr>
        <p:spPr bwMode="auto">
          <a:xfrm flipH="1">
            <a:off x="2557463" y="5176838"/>
            <a:ext cx="271462" cy="519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25091" name="Line 131"/>
          <p:cNvSpPr>
            <a:spLocks noChangeShapeType="1"/>
          </p:cNvSpPr>
          <p:nvPr/>
        </p:nvSpPr>
        <p:spPr bwMode="auto">
          <a:xfrm>
            <a:off x="2841625" y="5214938"/>
            <a:ext cx="296863" cy="481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25092" name="Line 132"/>
          <p:cNvSpPr>
            <a:spLocks noChangeShapeType="1"/>
          </p:cNvSpPr>
          <p:nvPr/>
        </p:nvSpPr>
        <p:spPr bwMode="auto">
          <a:xfrm flipH="1">
            <a:off x="3683000" y="5214938"/>
            <a:ext cx="284163" cy="469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25093" name="Line 133"/>
          <p:cNvSpPr>
            <a:spLocks noChangeShapeType="1"/>
          </p:cNvSpPr>
          <p:nvPr/>
        </p:nvSpPr>
        <p:spPr bwMode="auto">
          <a:xfrm>
            <a:off x="3990975" y="5214938"/>
            <a:ext cx="296863" cy="481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25094" name="Line 134"/>
          <p:cNvSpPr>
            <a:spLocks noChangeShapeType="1"/>
          </p:cNvSpPr>
          <p:nvPr/>
        </p:nvSpPr>
        <p:spPr bwMode="auto">
          <a:xfrm flipH="1">
            <a:off x="4819650" y="5176838"/>
            <a:ext cx="271463" cy="519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25095" name="Line 135"/>
          <p:cNvSpPr>
            <a:spLocks noChangeShapeType="1"/>
          </p:cNvSpPr>
          <p:nvPr/>
        </p:nvSpPr>
        <p:spPr bwMode="auto">
          <a:xfrm>
            <a:off x="5103813" y="5189538"/>
            <a:ext cx="307975" cy="495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25096" name="Line 136"/>
          <p:cNvSpPr>
            <a:spLocks noChangeShapeType="1"/>
          </p:cNvSpPr>
          <p:nvPr/>
        </p:nvSpPr>
        <p:spPr bwMode="auto">
          <a:xfrm flipH="1">
            <a:off x="5943600" y="5214938"/>
            <a:ext cx="271463" cy="481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25097" name="Line 137"/>
          <p:cNvSpPr>
            <a:spLocks noChangeShapeType="1"/>
          </p:cNvSpPr>
          <p:nvPr/>
        </p:nvSpPr>
        <p:spPr bwMode="auto">
          <a:xfrm>
            <a:off x="6240463" y="5227638"/>
            <a:ext cx="296862" cy="468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25098" name="Line 138"/>
          <p:cNvSpPr>
            <a:spLocks noChangeShapeType="1"/>
          </p:cNvSpPr>
          <p:nvPr/>
        </p:nvSpPr>
        <p:spPr bwMode="auto">
          <a:xfrm flipH="1">
            <a:off x="7092950" y="5165725"/>
            <a:ext cx="258763" cy="519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25099" name="Line 139"/>
          <p:cNvSpPr>
            <a:spLocks noChangeShapeType="1"/>
          </p:cNvSpPr>
          <p:nvPr/>
        </p:nvSpPr>
        <p:spPr bwMode="auto">
          <a:xfrm>
            <a:off x="7351713" y="5189538"/>
            <a:ext cx="346075" cy="4937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25100" name="Line 140"/>
          <p:cNvSpPr>
            <a:spLocks noChangeShapeType="1"/>
          </p:cNvSpPr>
          <p:nvPr/>
        </p:nvSpPr>
        <p:spPr bwMode="auto">
          <a:xfrm flipH="1">
            <a:off x="8193088" y="5176838"/>
            <a:ext cx="246062" cy="519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25101" name="Line 141"/>
          <p:cNvSpPr>
            <a:spLocks noChangeShapeType="1"/>
          </p:cNvSpPr>
          <p:nvPr/>
        </p:nvSpPr>
        <p:spPr bwMode="auto">
          <a:xfrm>
            <a:off x="8477250" y="5153025"/>
            <a:ext cx="307975" cy="542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grpSp>
        <p:nvGrpSpPr>
          <p:cNvPr id="3" name="Group 165"/>
          <p:cNvGrpSpPr>
            <a:grpSpLocks/>
          </p:cNvGrpSpPr>
          <p:nvPr/>
        </p:nvGrpSpPr>
        <p:grpSpPr bwMode="auto">
          <a:xfrm>
            <a:off x="50800" y="5165725"/>
            <a:ext cx="1109663" cy="1052513"/>
            <a:chOff x="32" y="3254"/>
            <a:chExt cx="699" cy="663"/>
          </a:xfrm>
        </p:grpSpPr>
        <p:sp>
          <p:nvSpPr>
            <p:cNvPr id="424965" name="Text Box 5"/>
            <p:cNvSpPr txBox="1">
              <a:spLocks noChangeArrowheads="1"/>
            </p:cNvSpPr>
            <p:nvPr/>
          </p:nvSpPr>
          <p:spPr bwMode="auto">
            <a:xfrm>
              <a:off x="32" y="3586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24966" name="Text Box 6"/>
            <p:cNvSpPr txBox="1">
              <a:spLocks noChangeArrowheads="1"/>
            </p:cNvSpPr>
            <p:nvPr/>
          </p:nvSpPr>
          <p:spPr bwMode="auto">
            <a:xfrm>
              <a:off x="389" y="3586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25086" name="Line 126"/>
            <p:cNvSpPr>
              <a:spLocks noChangeShapeType="1"/>
            </p:cNvSpPr>
            <p:nvPr/>
          </p:nvSpPr>
          <p:spPr bwMode="auto">
            <a:xfrm flipH="1">
              <a:off x="163" y="3254"/>
              <a:ext cx="226" cy="3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5087" name="Line 127"/>
            <p:cNvSpPr>
              <a:spLocks noChangeShapeType="1"/>
            </p:cNvSpPr>
            <p:nvPr/>
          </p:nvSpPr>
          <p:spPr bwMode="auto">
            <a:xfrm>
              <a:off x="389" y="3261"/>
              <a:ext cx="12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5102" name="Line 142"/>
            <p:cNvSpPr>
              <a:spLocks noChangeShapeType="1"/>
            </p:cNvSpPr>
            <p:nvPr/>
          </p:nvSpPr>
          <p:spPr bwMode="auto">
            <a:xfrm>
              <a:off x="362" y="3589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5103" name="Line 143"/>
            <p:cNvSpPr>
              <a:spLocks noChangeShapeType="1"/>
            </p:cNvSpPr>
            <p:nvPr/>
          </p:nvSpPr>
          <p:spPr bwMode="auto">
            <a:xfrm>
              <a:off x="731" y="3584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24981" name="Text Box 21"/>
          <p:cNvSpPr txBox="1">
            <a:spLocks noChangeArrowheads="1"/>
          </p:cNvSpPr>
          <p:nvPr/>
        </p:nvSpPr>
        <p:spPr bwMode="auto">
          <a:xfrm>
            <a:off x="1185863" y="569277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4982" name="Text Box 22"/>
          <p:cNvSpPr txBox="1">
            <a:spLocks noChangeArrowheads="1"/>
          </p:cNvSpPr>
          <p:nvPr/>
        </p:nvSpPr>
        <p:spPr bwMode="auto">
          <a:xfrm>
            <a:off x="1752600" y="569277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5088" name="Line 128"/>
          <p:cNvSpPr>
            <a:spLocks noChangeShapeType="1"/>
          </p:cNvSpPr>
          <p:nvPr/>
        </p:nvSpPr>
        <p:spPr bwMode="auto">
          <a:xfrm flipH="1">
            <a:off x="1358900" y="5189538"/>
            <a:ext cx="358775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25089" name="Line 129"/>
          <p:cNvSpPr>
            <a:spLocks noChangeShapeType="1"/>
          </p:cNvSpPr>
          <p:nvPr/>
        </p:nvSpPr>
        <p:spPr bwMode="auto">
          <a:xfrm>
            <a:off x="1730375" y="5176838"/>
            <a:ext cx="258763" cy="508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25104" name="Line 144"/>
          <p:cNvSpPr>
            <a:spLocks noChangeShapeType="1"/>
          </p:cNvSpPr>
          <p:nvPr/>
        </p:nvSpPr>
        <p:spPr bwMode="auto">
          <a:xfrm>
            <a:off x="1716088" y="5689600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25105" name="Line 145"/>
          <p:cNvSpPr>
            <a:spLocks noChangeShapeType="1"/>
          </p:cNvSpPr>
          <p:nvPr/>
        </p:nvSpPr>
        <p:spPr bwMode="auto">
          <a:xfrm>
            <a:off x="2287588" y="568166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25106" name="Line 146"/>
          <p:cNvSpPr>
            <a:spLocks noChangeShapeType="1"/>
          </p:cNvSpPr>
          <p:nvPr/>
        </p:nvSpPr>
        <p:spPr bwMode="auto">
          <a:xfrm>
            <a:off x="2855913" y="5680075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25107" name="Line 147"/>
          <p:cNvSpPr>
            <a:spLocks noChangeShapeType="1"/>
          </p:cNvSpPr>
          <p:nvPr/>
        </p:nvSpPr>
        <p:spPr bwMode="auto">
          <a:xfrm>
            <a:off x="3440113" y="571023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25108" name="Line 148"/>
          <p:cNvSpPr>
            <a:spLocks noChangeShapeType="1"/>
          </p:cNvSpPr>
          <p:nvPr/>
        </p:nvSpPr>
        <p:spPr bwMode="auto">
          <a:xfrm>
            <a:off x="3997325" y="5708650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25109" name="Line 149"/>
          <p:cNvSpPr>
            <a:spLocks noChangeShapeType="1"/>
          </p:cNvSpPr>
          <p:nvPr/>
        </p:nvSpPr>
        <p:spPr bwMode="auto">
          <a:xfrm>
            <a:off x="4557713" y="571341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25110" name="Line 150"/>
          <p:cNvSpPr>
            <a:spLocks noChangeShapeType="1"/>
          </p:cNvSpPr>
          <p:nvPr/>
        </p:nvSpPr>
        <p:spPr bwMode="auto">
          <a:xfrm>
            <a:off x="5129213" y="571658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25111" name="Line 151"/>
          <p:cNvSpPr>
            <a:spLocks noChangeShapeType="1"/>
          </p:cNvSpPr>
          <p:nvPr/>
        </p:nvSpPr>
        <p:spPr bwMode="auto">
          <a:xfrm>
            <a:off x="5689600" y="5683250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25112" name="Line 152"/>
          <p:cNvSpPr>
            <a:spLocks noChangeShapeType="1"/>
          </p:cNvSpPr>
          <p:nvPr/>
        </p:nvSpPr>
        <p:spPr bwMode="auto">
          <a:xfrm>
            <a:off x="6249988" y="568801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25113" name="Line 153"/>
          <p:cNvSpPr>
            <a:spLocks noChangeShapeType="1"/>
          </p:cNvSpPr>
          <p:nvPr/>
        </p:nvSpPr>
        <p:spPr bwMode="auto">
          <a:xfrm>
            <a:off x="6823075" y="5692775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25114" name="Line 154"/>
          <p:cNvSpPr>
            <a:spLocks noChangeShapeType="1"/>
          </p:cNvSpPr>
          <p:nvPr/>
        </p:nvSpPr>
        <p:spPr bwMode="auto">
          <a:xfrm>
            <a:off x="7407275" y="571023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25115" name="Line 155"/>
          <p:cNvSpPr>
            <a:spLocks noChangeShapeType="1"/>
          </p:cNvSpPr>
          <p:nvPr/>
        </p:nvSpPr>
        <p:spPr bwMode="auto">
          <a:xfrm>
            <a:off x="7951788" y="569753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25116" name="Line 156"/>
          <p:cNvSpPr>
            <a:spLocks noChangeShapeType="1"/>
          </p:cNvSpPr>
          <p:nvPr/>
        </p:nvSpPr>
        <p:spPr bwMode="auto">
          <a:xfrm>
            <a:off x="8524875" y="572611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smtClean="0"/>
              <a:t> </a:t>
            </a:r>
            <a:r>
              <a:rPr lang="en-US" dirty="0"/>
              <a:t>Example</a:t>
            </a:r>
          </a:p>
        </p:txBody>
      </p:sp>
      <p:sp>
        <p:nvSpPr>
          <p:cNvPr id="23552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3552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3552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23552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3552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3552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3552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3553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3553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346062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  </a:t>
            </a:r>
            <a:r>
              <a:rPr lang="en-US" dirty="0" smtClean="0"/>
              <a:t>    </a:t>
            </a:r>
            <a:r>
              <a:rPr lang="en-US" dirty="0"/>
              <a:t>2    </a:t>
            </a:r>
            <a:r>
              <a:rPr lang="en-US" dirty="0" smtClean="0"/>
              <a:t>   3         </a:t>
            </a:r>
            <a:r>
              <a:rPr lang="en-US" dirty="0"/>
              <a:t>4  </a:t>
            </a:r>
            <a:r>
              <a:rPr lang="en-US" dirty="0" smtClean="0"/>
              <a:t>       </a:t>
            </a:r>
            <a:r>
              <a:rPr lang="en-US" dirty="0"/>
              <a:t>5 </a:t>
            </a:r>
            <a:r>
              <a:rPr lang="en-US" dirty="0" smtClean="0"/>
              <a:t>       </a:t>
            </a:r>
            <a:r>
              <a:rPr lang="en-US" dirty="0"/>
              <a:t>6  </a:t>
            </a:r>
            <a:r>
              <a:rPr lang="en-US" dirty="0" smtClean="0"/>
              <a:t>      </a:t>
            </a:r>
            <a:r>
              <a:rPr lang="en-US" dirty="0"/>
              <a:t>7  </a:t>
            </a:r>
            <a:r>
              <a:rPr lang="en-US" dirty="0" smtClean="0"/>
              <a:t>      </a:t>
            </a:r>
            <a:r>
              <a:rPr lang="en-US" dirty="0"/>
              <a:t>8</a:t>
            </a:r>
          </a:p>
        </p:txBody>
      </p:sp>
      <p:sp>
        <p:nvSpPr>
          <p:cNvPr id="23553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3553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3553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3553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2</a:t>
            </a:r>
          </a:p>
        </p:txBody>
      </p:sp>
      <p:sp>
        <p:nvSpPr>
          <p:cNvPr id="23553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3553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733675" y="4138613"/>
            <a:ext cx="590550" cy="446087"/>
            <a:chOff x="1760" y="2424"/>
            <a:chExt cx="372" cy="502"/>
          </a:xfrm>
        </p:grpSpPr>
        <p:sp>
          <p:nvSpPr>
            <p:cNvPr id="23553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4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4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542" name="Text Box 22"/>
          <p:cNvSpPr txBox="1">
            <a:spLocks noChangeArrowheads="1"/>
          </p:cNvSpPr>
          <p:nvPr/>
        </p:nvSpPr>
        <p:spPr bwMode="auto">
          <a:xfrm>
            <a:off x="2516188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35543" name="Text Box 23"/>
          <p:cNvSpPr txBox="1">
            <a:spLocks noChangeArrowheads="1"/>
          </p:cNvSpPr>
          <p:nvPr/>
        </p:nvSpPr>
        <p:spPr bwMode="auto">
          <a:xfrm>
            <a:off x="4419600" y="1947863"/>
            <a:ext cx="1287532" cy="36933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swap 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35544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Merge Sort – Example </a:t>
            </a:r>
          </a:p>
        </p:txBody>
      </p:sp>
      <p:grpSp>
        <p:nvGrpSpPr>
          <p:cNvPr id="2" name="Group 242"/>
          <p:cNvGrpSpPr>
            <a:grpSpLocks/>
          </p:cNvGrpSpPr>
          <p:nvPr/>
        </p:nvGrpSpPr>
        <p:grpSpPr bwMode="auto">
          <a:xfrm>
            <a:off x="288925" y="1322388"/>
            <a:ext cx="4197350" cy="476250"/>
            <a:chOff x="182" y="833"/>
            <a:chExt cx="2644" cy="300"/>
          </a:xfrm>
        </p:grpSpPr>
        <p:sp>
          <p:nvSpPr>
            <p:cNvPr id="426015" name="Text Box 31"/>
            <p:cNvSpPr txBox="1">
              <a:spLocks noChangeArrowheads="1"/>
            </p:cNvSpPr>
            <p:nvPr/>
          </p:nvSpPr>
          <p:spPr bwMode="auto">
            <a:xfrm>
              <a:off x="182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26016" name="Text Box 32"/>
            <p:cNvSpPr txBox="1">
              <a:spLocks noChangeArrowheads="1"/>
            </p:cNvSpPr>
            <p:nvPr/>
          </p:nvSpPr>
          <p:spPr bwMode="auto">
            <a:xfrm>
              <a:off x="514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26017" name="Text Box 33"/>
            <p:cNvSpPr txBox="1">
              <a:spLocks noChangeArrowheads="1"/>
            </p:cNvSpPr>
            <p:nvPr/>
          </p:nvSpPr>
          <p:spPr bwMode="auto">
            <a:xfrm>
              <a:off x="846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426018" name="Text Box 34"/>
            <p:cNvSpPr txBox="1">
              <a:spLocks noChangeArrowheads="1"/>
            </p:cNvSpPr>
            <p:nvPr/>
          </p:nvSpPr>
          <p:spPr bwMode="auto">
            <a:xfrm>
              <a:off x="1178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426019" name="Text Box 35"/>
            <p:cNvSpPr txBox="1">
              <a:spLocks noChangeArrowheads="1"/>
            </p:cNvSpPr>
            <p:nvPr/>
          </p:nvSpPr>
          <p:spPr bwMode="auto">
            <a:xfrm>
              <a:off x="1510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426020" name="Text Box 36"/>
            <p:cNvSpPr txBox="1">
              <a:spLocks noChangeArrowheads="1"/>
            </p:cNvSpPr>
            <p:nvPr/>
          </p:nvSpPr>
          <p:spPr bwMode="auto">
            <a:xfrm>
              <a:off x="1842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26021" name="Text Box 37"/>
            <p:cNvSpPr txBox="1">
              <a:spLocks noChangeArrowheads="1"/>
            </p:cNvSpPr>
            <p:nvPr/>
          </p:nvSpPr>
          <p:spPr bwMode="auto">
            <a:xfrm>
              <a:off x="2174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426022" name="Text Box 38"/>
            <p:cNvSpPr txBox="1">
              <a:spLocks noChangeArrowheads="1"/>
            </p:cNvSpPr>
            <p:nvPr/>
          </p:nvSpPr>
          <p:spPr bwMode="auto">
            <a:xfrm>
              <a:off x="2506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 1 </a:t>
              </a:r>
            </a:p>
          </p:txBody>
        </p:sp>
      </p:grpSp>
      <p:grpSp>
        <p:nvGrpSpPr>
          <p:cNvPr id="3" name="Group 243"/>
          <p:cNvGrpSpPr>
            <a:grpSpLocks/>
          </p:cNvGrpSpPr>
          <p:nvPr/>
        </p:nvGrpSpPr>
        <p:grpSpPr bwMode="auto">
          <a:xfrm>
            <a:off x="153988" y="1801813"/>
            <a:ext cx="2205037" cy="1098550"/>
            <a:chOff x="97" y="1135"/>
            <a:chExt cx="1389" cy="692"/>
          </a:xfrm>
        </p:grpSpPr>
        <p:sp>
          <p:nvSpPr>
            <p:cNvPr id="426036" name="Text Box 52"/>
            <p:cNvSpPr txBox="1">
              <a:spLocks noChangeArrowheads="1"/>
            </p:cNvSpPr>
            <p:nvPr/>
          </p:nvSpPr>
          <p:spPr bwMode="auto">
            <a:xfrm>
              <a:off x="97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26037" name="Text Box 53"/>
            <p:cNvSpPr txBox="1">
              <a:spLocks noChangeArrowheads="1"/>
            </p:cNvSpPr>
            <p:nvPr/>
          </p:nvSpPr>
          <p:spPr bwMode="auto">
            <a:xfrm>
              <a:off x="429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26038" name="Text Box 54"/>
            <p:cNvSpPr txBox="1">
              <a:spLocks noChangeArrowheads="1"/>
            </p:cNvSpPr>
            <p:nvPr/>
          </p:nvSpPr>
          <p:spPr bwMode="auto">
            <a:xfrm>
              <a:off x="761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426039" name="Text Box 55"/>
            <p:cNvSpPr txBox="1">
              <a:spLocks noChangeArrowheads="1"/>
            </p:cNvSpPr>
            <p:nvPr/>
          </p:nvSpPr>
          <p:spPr bwMode="auto">
            <a:xfrm>
              <a:off x="1093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426045" name="Line 61"/>
            <p:cNvSpPr>
              <a:spLocks noChangeShapeType="1"/>
            </p:cNvSpPr>
            <p:nvPr/>
          </p:nvSpPr>
          <p:spPr bwMode="auto">
            <a:xfrm flipH="1">
              <a:off x="747" y="1135"/>
              <a:ext cx="739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" name="Group 244"/>
          <p:cNvGrpSpPr>
            <a:grpSpLocks/>
          </p:cNvGrpSpPr>
          <p:nvPr/>
        </p:nvGrpSpPr>
        <p:grpSpPr bwMode="auto">
          <a:xfrm>
            <a:off x="2303463" y="1827213"/>
            <a:ext cx="2136775" cy="1127125"/>
            <a:chOff x="1451" y="1151"/>
            <a:chExt cx="1346" cy="710"/>
          </a:xfrm>
        </p:grpSpPr>
        <p:sp>
          <p:nvSpPr>
            <p:cNvPr id="426040" name="Text Box 56"/>
            <p:cNvSpPr txBox="1">
              <a:spLocks noChangeArrowheads="1"/>
            </p:cNvSpPr>
            <p:nvPr/>
          </p:nvSpPr>
          <p:spPr bwMode="auto">
            <a:xfrm>
              <a:off x="1481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426041" name="Text Box 57"/>
            <p:cNvSpPr txBox="1">
              <a:spLocks noChangeArrowheads="1"/>
            </p:cNvSpPr>
            <p:nvPr/>
          </p:nvSpPr>
          <p:spPr bwMode="auto">
            <a:xfrm>
              <a:off x="1813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26042" name="Text Box 58"/>
            <p:cNvSpPr txBox="1">
              <a:spLocks noChangeArrowheads="1"/>
            </p:cNvSpPr>
            <p:nvPr/>
          </p:nvSpPr>
          <p:spPr bwMode="auto">
            <a:xfrm>
              <a:off x="2145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426043" name="Text Box 59"/>
            <p:cNvSpPr txBox="1">
              <a:spLocks noChangeArrowheads="1"/>
            </p:cNvSpPr>
            <p:nvPr/>
          </p:nvSpPr>
          <p:spPr bwMode="auto">
            <a:xfrm>
              <a:off x="2477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426044" name="Line 60"/>
            <p:cNvSpPr>
              <a:spLocks noChangeShapeType="1"/>
            </p:cNvSpPr>
            <p:nvPr/>
          </p:nvSpPr>
          <p:spPr bwMode="auto">
            <a:xfrm>
              <a:off x="1451" y="1533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6046" name="Line 62"/>
            <p:cNvSpPr>
              <a:spLocks noChangeShapeType="1"/>
            </p:cNvSpPr>
            <p:nvPr/>
          </p:nvSpPr>
          <p:spPr bwMode="auto">
            <a:xfrm>
              <a:off x="1479" y="1151"/>
              <a:ext cx="654" cy="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" name="Group 245"/>
          <p:cNvGrpSpPr>
            <a:grpSpLocks/>
          </p:cNvGrpSpPr>
          <p:nvPr/>
        </p:nvGrpSpPr>
        <p:grpSpPr bwMode="auto">
          <a:xfrm>
            <a:off x="84138" y="2914650"/>
            <a:ext cx="1089025" cy="1098550"/>
            <a:chOff x="53" y="1836"/>
            <a:chExt cx="686" cy="692"/>
          </a:xfrm>
        </p:grpSpPr>
        <p:sp>
          <p:nvSpPr>
            <p:cNvPr id="426059" name="Text Box 75"/>
            <p:cNvSpPr txBox="1">
              <a:spLocks noChangeArrowheads="1"/>
            </p:cNvSpPr>
            <p:nvPr/>
          </p:nvSpPr>
          <p:spPr bwMode="auto">
            <a:xfrm>
              <a:off x="53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26060" name="Text Box 76"/>
            <p:cNvSpPr txBox="1">
              <a:spLocks noChangeArrowheads="1"/>
            </p:cNvSpPr>
            <p:nvPr/>
          </p:nvSpPr>
          <p:spPr bwMode="auto">
            <a:xfrm>
              <a:off x="385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26063" name="Line 79"/>
            <p:cNvSpPr>
              <a:spLocks noChangeShapeType="1"/>
            </p:cNvSpPr>
            <p:nvPr/>
          </p:nvSpPr>
          <p:spPr bwMode="auto">
            <a:xfrm>
              <a:off x="717" y="2200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6064" name="Line 80"/>
            <p:cNvSpPr>
              <a:spLocks noChangeShapeType="1"/>
            </p:cNvSpPr>
            <p:nvPr/>
          </p:nvSpPr>
          <p:spPr bwMode="auto">
            <a:xfrm flipH="1">
              <a:off x="366" y="1836"/>
              <a:ext cx="373" cy="3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" name="Group 246"/>
          <p:cNvGrpSpPr>
            <a:grpSpLocks/>
          </p:cNvGrpSpPr>
          <p:nvPr/>
        </p:nvGrpSpPr>
        <p:grpSpPr bwMode="auto">
          <a:xfrm>
            <a:off x="1160463" y="2914650"/>
            <a:ext cx="1076325" cy="1065213"/>
            <a:chOff x="731" y="1836"/>
            <a:chExt cx="678" cy="671"/>
          </a:xfrm>
        </p:grpSpPr>
        <p:sp>
          <p:nvSpPr>
            <p:cNvPr id="426061" name="Text Box 77"/>
            <p:cNvSpPr txBox="1">
              <a:spLocks noChangeArrowheads="1"/>
            </p:cNvSpPr>
            <p:nvPr/>
          </p:nvSpPr>
          <p:spPr bwMode="auto">
            <a:xfrm>
              <a:off x="757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426062" name="Text Box 78"/>
            <p:cNvSpPr txBox="1">
              <a:spLocks noChangeArrowheads="1"/>
            </p:cNvSpPr>
            <p:nvPr/>
          </p:nvSpPr>
          <p:spPr bwMode="auto">
            <a:xfrm>
              <a:off x="1089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426065" name="Line 81"/>
            <p:cNvSpPr>
              <a:spLocks noChangeShapeType="1"/>
            </p:cNvSpPr>
            <p:nvPr/>
          </p:nvSpPr>
          <p:spPr bwMode="auto">
            <a:xfrm>
              <a:off x="731" y="1836"/>
              <a:ext cx="374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" name="Group 286"/>
          <p:cNvGrpSpPr>
            <a:grpSpLocks/>
          </p:cNvGrpSpPr>
          <p:nvPr/>
        </p:nvGrpSpPr>
        <p:grpSpPr bwMode="auto">
          <a:xfrm>
            <a:off x="2317750" y="2889250"/>
            <a:ext cx="1079500" cy="1122363"/>
            <a:chOff x="1460" y="1820"/>
            <a:chExt cx="680" cy="707"/>
          </a:xfrm>
        </p:grpSpPr>
        <p:sp>
          <p:nvSpPr>
            <p:cNvPr id="426066" name="Line 82"/>
            <p:cNvSpPr>
              <a:spLocks noChangeShapeType="1"/>
            </p:cNvSpPr>
            <p:nvPr/>
          </p:nvSpPr>
          <p:spPr bwMode="auto">
            <a:xfrm flipH="1">
              <a:off x="1790" y="1820"/>
              <a:ext cx="350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6067" name="Text Box 83"/>
            <p:cNvSpPr txBox="1">
              <a:spLocks noChangeArrowheads="1"/>
            </p:cNvSpPr>
            <p:nvPr/>
          </p:nvSpPr>
          <p:spPr bwMode="auto">
            <a:xfrm>
              <a:off x="1460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426068" name="Text Box 84"/>
            <p:cNvSpPr txBox="1">
              <a:spLocks noChangeArrowheads="1"/>
            </p:cNvSpPr>
            <p:nvPr/>
          </p:nvSpPr>
          <p:spPr bwMode="auto">
            <a:xfrm>
              <a:off x="1792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26071" name="Line 87"/>
            <p:cNvSpPr>
              <a:spLocks noChangeShapeType="1"/>
            </p:cNvSpPr>
            <p:nvPr/>
          </p:nvSpPr>
          <p:spPr bwMode="auto">
            <a:xfrm>
              <a:off x="2123" y="2199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8" name="Group 287"/>
          <p:cNvGrpSpPr>
            <a:grpSpLocks/>
          </p:cNvGrpSpPr>
          <p:nvPr/>
        </p:nvGrpSpPr>
        <p:grpSpPr bwMode="auto">
          <a:xfrm>
            <a:off x="3409950" y="2914650"/>
            <a:ext cx="1046163" cy="1066800"/>
            <a:chOff x="2148" y="1836"/>
            <a:chExt cx="659" cy="672"/>
          </a:xfrm>
        </p:grpSpPr>
        <p:sp>
          <p:nvSpPr>
            <p:cNvPr id="426069" name="Text Box 85"/>
            <p:cNvSpPr txBox="1">
              <a:spLocks noChangeArrowheads="1"/>
            </p:cNvSpPr>
            <p:nvPr/>
          </p:nvSpPr>
          <p:spPr bwMode="auto">
            <a:xfrm>
              <a:off x="2155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426070" name="Text Box 86"/>
            <p:cNvSpPr txBox="1">
              <a:spLocks noChangeArrowheads="1"/>
            </p:cNvSpPr>
            <p:nvPr/>
          </p:nvSpPr>
          <p:spPr bwMode="auto">
            <a:xfrm>
              <a:off x="2487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426072" name="Line 88"/>
            <p:cNvSpPr>
              <a:spLocks noChangeShapeType="1"/>
            </p:cNvSpPr>
            <p:nvPr/>
          </p:nvSpPr>
          <p:spPr bwMode="auto">
            <a:xfrm>
              <a:off x="2148" y="1836"/>
              <a:ext cx="358" cy="3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9" name="Group 250"/>
          <p:cNvGrpSpPr>
            <a:grpSpLocks/>
          </p:cNvGrpSpPr>
          <p:nvPr/>
        </p:nvGrpSpPr>
        <p:grpSpPr bwMode="auto">
          <a:xfrm>
            <a:off x="604838" y="3951288"/>
            <a:ext cx="508000" cy="992187"/>
            <a:chOff x="381" y="2489"/>
            <a:chExt cx="320" cy="625"/>
          </a:xfrm>
        </p:grpSpPr>
        <p:sp>
          <p:nvSpPr>
            <p:cNvPr id="426103" name="Text Box 119"/>
            <p:cNvSpPr txBox="1">
              <a:spLocks noChangeArrowheads="1"/>
            </p:cNvSpPr>
            <p:nvPr/>
          </p:nvSpPr>
          <p:spPr bwMode="auto">
            <a:xfrm>
              <a:off x="381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26105" name="Line 121"/>
            <p:cNvSpPr>
              <a:spLocks noChangeShapeType="1"/>
            </p:cNvSpPr>
            <p:nvPr/>
          </p:nvSpPr>
          <p:spPr bwMode="auto">
            <a:xfrm>
              <a:off x="381" y="2489"/>
              <a:ext cx="12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0" name="Group 249"/>
          <p:cNvGrpSpPr>
            <a:grpSpLocks/>
          </p:cNvGrpSpPr>
          <p:nvPr/>
        </p:nvGrpSpPr>
        <p:grpSpPr bwMode="auto">
          <a:xfrm>
            <a:off x="38100" y="3940175"/>
            <a:ext cx="566738" cy="1052513"/>
            <a:chOff x="24" y="2482"/>
            <a:chExt cx="357" cy="663"/>
          </a:xfrm>
        </p:grpSpPr>
        <p:sp>
          <p:nvSpPr>
            <p:cNvPr id="426102" name="Text Box 118"/>
            <p:cNvSpPr txBox="1">
              <a:spLocks noChangeArrowheads="1"/>
            </p:cNvSpPr>
            <p:nvPr/>
          </p:nvSpPr>
          <p:spPr bwMode="auto">
            <a:xfrm>
              <a:off x="24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26104" name="Line 120"/>
            <p:cNvSpPr>
              <a:spLocks noChangeShapeType="1"/>
            </p:cNvSpPr>
            <p:nvPr/>
          </p:nvSpPr>
          <p:spPr bwMode="auto">
            <a:xfrm flipH="1">
              <a:off x="155" y="2482"/>
              <a:ext cx="226" cy="3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6106" name="Line 122"/>
            <p:cNvSpPr>
              <a:spLocks noChangeShapeType="1"/>
            </p:cNvSpPr>
            <p:nvPr/>
          </p:nvSpPr>
          <p:spPr bwMode="auto">
            <a:xfrm>
              <a:off x="354" y="2817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1" name="Group 265"/>
          <p:cNvGrpSpPr>
            <a:grpSpLocks/>
          </p:cNvGrpSpPr>
          <p:nvPr/>
        </p:nvGrpSpPr>
        <p:grpSpPr bwMode="auto">
          <a:xfrm>
            <a:off x="1717675" y="3951288"/>
            <a:ext cx="530225" cy="992187"/>
            <a:chOff x="1082" y="2489"/>
            <a:chExt cx="334" cy="625"/>
          </a:xfrm>
        </p:grpSpPr>
        <p:sp>
          <p:nvSpPr>
            <p:cNvPr id="426109" name="Text Box 125"/>
            <p:cNvSpPr txBox="1">
              <a:spLocks noChangeArrowheads="1"/>
            </p:cNvSpPr>
            <p:nvPr/>
          </p:nvSpPr>
          <p:spPr bwMode="auto">
            <a:xfrm>
              <a:off x="1096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426111" name="Line 127"/>
            <p:cNvSpPr>
              <a:spLocks noChangeShapeType="1"/>
            </p:cNvSpPr>
            <p:nvPr/>
          </p:nvSpPr>
          <p:spPr bwMode="auto">
            <a:xfrm>
              <a:off x="1082" y="2489"/>
              <a:ext cx="163" cy="3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2" name="Group 269"/>
          <p:cNvGrpSpPr>
            <a:grpSpLocks/>
          </p:cNvGrpSpPr>
          <p:nvPr/>
        </p:nvGrpSpPr>
        <p:grpSpPr bwMode="auto">
          <a:xfrm>
            <a:off x="1173163" y="3963988"/>
            <a:ext cx="531812" cy="1020762"/>
            <a:chOff x="739" y="2497"/>
            <a:chExt cx="335" cy="643"/>
          </a:xfrm>
        </p:grpSpPr>
        <p:sp>
          <p:nvSpPr>
            <p:cNvPr id="426108" name="Text Box 124"/>
            <p:cNvSpPr txBox="1">
              <a:spLocks noChangeArrowheads="1"/>
            </p:cNvSpPr>
            <p:nvPr/>
          </p:nvSpPr>
          <p:spPr bwMode="auto">
            <a:xfrm>
              <a:off x="739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426110" name="Line 126"/>
            <p:cNvSpPr>
              <a:spLocks noChangeShapeType="1"/>
            </p:cNvSpPr>
            <p:nvPr/>
          </p:nvSpPr>
          <p:spPr bwMode="auto">
            <a:xfrm flipH="1">
              <a:off x="848" y="2497"/>
              <a:ext cx="226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6112" name="Line 128"/>
            <p:cNvSpPr>
              <a:spLocks noChangeShapeType="1"/>
            </p:cNvSpPr>
            <p:nvPr/>
          </p:nvSpPr>
          <p:spPr bwMode="auto">
            <a:xfrm>
              <a:off x="1073" y="2812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3" name="Group 289"/>
          <p:cNvGrpSpPr>
            <a:grpSpLocks/>
          </p:cNvGrpSpPr>
          <p:nvPr/>
        </p:nvGrpSpPr>
        <p:grpSpPr bwMode="auto">
          <a:xfrm>
            <a:off x="2828925" y="3989388"/>
            <a:ext cx="554038" cy="954087"/>
            <a:chOff x="1782" y="2513"/>
            <a:chExt cx="349" cy="601"/>
          </a:xfrm>
        </p:grpSpPr>
        <p:sp>
          <p:nvSpPr>
            <p:cNvPr id="425988" name="Text Box 4"/>
            <p:cNvSpPr txBox="1">
              <a:spLocks noChangeArrowheads="1"/>
            </p:cNvSpPr>
            <p:nvPr/>
          </p:nvSpPr>
          <p:spPr bwMode="auto">
            <a:xfrm>
              <a:off x="1811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26090" name="Line 106"/>
            <p:cNvSpPr>
              <a:spLocks noChangeShapeType="1"/>
            </p:cNvSpPr>
            <p:nvPr/>
          </p:nvSpPr>
          <p:spPr bwMode="auto">
            <a:xfrm>
              <a:off x="1782" y="2513"/>
              <a:ext cx="187" cy="3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4" name="Group 288"/>
          <p:cNvGrpSpPr>
            <a:grpSpLocks/>
          </p:cNvGrpSpPr>
          <p:nvPr/>
        </p:nvGrpSpPr>
        <p:grpSpPr bwMode="auto">
          <a:xfrm>
            <a:off x="2308225" y="3951288"/>
            <a:ext cx="534988" cy="1023937"/>
            <a:chOff x="1454" y="2489"/>
            <a:chExt cx="337" cy="645"/>
          </a:xfrm>
        </p:grpSpPr>
        <p:sp>
          <p:nvSpPr>
            <p:cNvPr id="425987" name="Text Box 3"/>
            <p:cNvSpPr txBox="1">
              <a:spLocks noChangeArrowheads="1"/>
            </p:cNvSpPr>
            <p:nvPr/>
          </p:nvSpPr>
          <p:spPr bwMode="auto">
            <a:xfrm>
              <a:off x="1454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426089" name="Line 105"/>
            <p:cNvSpPr>
              <a:spLocks noChangeShapeType="1"/>
            </p:cNvSpPr>
            <p:nvPr/>
          </p:nvSpPr>
          <p:spPr bwMode="auto">
            <a:xfrm flipH="1">
              <a:off x="1603" y="2489"/>
              <a:ext cx="171" cy="3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6114" name="Line 130"/>
            <p:cNvSpPr>
              <a:spLocks noChangeShapeType="1"/>
            </p:cNvSpPr>
            <p:nvPr/>
          </p:nvSpPr>
          <p:spPr bwMode="auto">
            <a:xfrm>
              <a:off x="1791" y="2806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5" name="Group 305"/>
          <p:cNvGrpSpPr>
            <a:grpSpLocks/>
          </p:cNvGrpSpPr>
          <p:nvPr/>
        </p:nvGrpSpPr>
        <p:grpSpPr bwMode="auto">
          <a:xfrm>
            <a:off x="3978275" y="3989388"/>
            <a:ext cx="539750" cy="954087"/>
            <a:chOff x="2506" y="2513"/>
            <a:chExt cx="340" cy="601"/>
          </a:xfrm>
        </p:grpSpPr>
        <p:sp>
          <p:nvSpPr>
            <p:cNvPr id="425990" name="Text Box 6"/>
            <p:cNvSpPr txBox="1">
              <a:spLocks noChangeArrowheads="1"/>
            </p:cNvSpPr>
            <p:nvPr/>
          </p:nvSpPr>
          <p:spPr bwMode="auto">
            <a:xfrm>
              <a:off x="2526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426092" name="Line 108"/>
            <p:cNvSpPr>
              <a:spLocks noChangeShapeType="1"/>
            </p:cNvSpPr>
            <p:nvPr/>
          </p:nvSpPr>
          <p:spPr bwMode="auto">
            <a:xfrm>
              <a:off x="2506" y="2513"/>
              <a:ext cx="187" cy="3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6" name="Group 339"/>
          <p:cNvGrpSpPr>
            <a:grpSpLocks/>
          </p:cNvGrpSpPr>
          <p:nvPr/>
        </p:nvGrpSpPr>
        <p:grpSpPr bwMode="auto">
          <a:xfrm>
            <a:off x="3443288" y="3989388"/>
            <a:ext cx="541337" cy="1014412"/>
            <a:chOff x="2169" y="2513"/>
            <a:chExt cx="341" cy="639"/>
          </a:xfrm>
        </p:grpSpPr>
        <p:grpSp>
          <p:nvGrpSpPr>
            <p:cNvPr id="17" name="Group 304"/>
            <p:cNvGrpSpPr>
              <a:grpSpLocks/>
            </p:cNvGrpSpPr>
            <p:nvPr/>
          </p:nvGrpSpPr>
          <p:grpSpPr bwMode="auto">
            <a:xfrm>
              <a:off x="2169" y="2513"/>
              <a:ext cx="322" cy="601"/>
              <a:chOff x="2169" y="2513"/>
              <a:chExt cx="322" cy="601"/>
            </a:xfrm>
          </p:grpSpPr>
          <p:sp>
            <p:nvSpPr>
              <p:cNvPr id="425989" name="Text Box 5"/>
              <p:cNvSpPr txBox="1">
                <a:spLocks noChangeArrowheads="1"/>
              </p:cNvSpPr>
              <p:nvPr/>
            </p:nvSpPr>
            <p:spPr bwMode="auto">
              <a:xfrm>
                <a:off x="2169" y="2814"/>
                <a:ext cx="320" cy="300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 9 </a:t>
                </a:r>
              </a:p>
            </p:txBody>
          </p:sp>
          <p:sp>
            <p:nvSpPr>
              <p:cNvPr id="426091" name="Line 107"/>
              <p:cNvSpPr>
                <a:spLocks noChangeShapeType="1"/>
              </p:cNvSpPr>
              <p:nvPr/>
            </p:nvSpPr>
            <p:spPr bwMode="auto">
              <a:xfrm flipH="1">
                <a:off x="2312" y="2513"/>
                <a:ext cx="179" cy="2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426116" name="Line 132"/>
            <p:cNvSpPr>
              <a:spLocks noChangeShapeType="1"/>
            </p:cNvSpPr>
            <p:nvPr/>
          </p:nvSpPr>
          <p:spPr bwMode="auto">
            <a:xfrm>
              <a:off x="2510" y="2824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8" name="Group 183"/>
          <p:cNvGrpSpPr>
            <a:grpSpLocks/>
          </p:cNvGrpSpPr>
          <p:nvPr/>
        </p:nvGrpSpPr>
        <p:grpSpPr bwMode="auto">
          <a:xfrm>
            <a:off x="0" y="4954588"/>
            <a:ext cx="508000" cy="763587"/>
            <a:chOff x="0" y="3121"/>
            <a:chExt cx="320" cy="481"/>
          </a:xfrm>
        </p:grpSpPr>
        <p:sp>
          <p:nvSpPr>
            <p:cNvPr id="426135" name="Text Box 151"/>
            <p:cNvSpPr txBox="1">
              <a:spLocks noChangeArrowheads="1"/>
            </p:cNvSpPr>
            <p:nvPr/>
          </p:nvSpPr>
          <p:spPr bwMode="auto">
            <a:xfrm>
              <a:off x="0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26143" name="Line 159"/>
            <p:cNvSpPr>
              <a:spLocks noChangeShapeType="1"/>
            </p:cNvSpPr>
            <p:nvPr/>
          </p:nvSpPr>
          <p:spPr bwMode="auto">
            <a:xfrm>
              <a:off x="156" y="3121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9" name="Group 251"/>
          <p:cNvGrpSpPr>
            <a:grpSpLocks/>
          </p:cNvGrpSpPr>
          <p:nvPr/>
        </p:nvGrpSpPr>
        <p:grpSpPr bwMode="auto">
          <a:xfrm>
            <a:off x="569913" y="4959350"/>
            <a:ext cx="508000" cy="758825"/>
            <a:chOff x="359" y="3124"/>
            <a:chExt cx="320" cy="478"/>
          </a:xfrm>
        </p:grpSpPr>
        <p:sp>
          <p:nvSpPr>
            <p:cNvPr id="426136" name="Text Box 152"/>
            <p:cNvSpPr txBox="1">
              <a:spLocks noChangeArrowheads="1"/>
            </p:cNvSpPr>
            <p:nvPr/>
          </p:nvSpPr>
          <p:spPr bwMode="auto">
            <a:xfrm>
              <a:off x="35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26144" name="Line 160"/>
            <p:cNvSpPr>
              <a:spLocks noChangeShapeType="1"/>
            </p:cNvSpPr>
            <p:nvPr/>
          </p:nvSpPr>
          <p:spPr bwMode="auto">
            <a:xfrm>
              <a:off x="533" y="3124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0" name="Group 266"/>
          <p:cNvGrpSpPr>
            <a:grpSpLocks/>
          </p:cNvGrpSpPr>
          <p:nvPr/>
        </p:nvGrpSpPr>
        <p:grpSpPr bwMode="auto">
          <a:xfrm>
            <a:off x="1141413" y="4962525"/>
            <a:ext cx="508000" cy="755650"/>
            <a:chOff x="719" y="3126"/>
            <a:chExt cx="320" cy="476"/>
          </a:xfrm>
        </p:grpSpPr>
        <p:sp>
          <p:nvSpPr>
            <p:cNvPr id="426137" name="Text Box 153"/>
            <p:cNvSpPr txBox="1">
              <a:spLocks noChangeArrowheads="1"/>
            </p:cNvSpPr>
            <p:nvPr/>
          </p:nvSpPr>
          <p:spPr bwMode="auto">
            <a:xfrm>
              <a:off x="71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426145" name="Line 161"/>
            <p:cNvSpPr>
              <a:spLocks noChangeShapeType="1"/>
            </p:cNvSpPr>
            <p:nvPr/>
          </p:nvSpPr>
          <p:spPr bwMode="auto">
            <a:xfrm>
              <a:off x="878" y="3126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1" name="Group 267"/>
          <p:cNvGrpSpPr>
            <a:grpSpLocks/>
          </p:cNvGrpSpPr>
          <p:nvPr/>
        </p:nvGrpSpPr>
        <p:grpSpPr bwMode="auto">
          <a:xfrm>
            <a:off x="1712913" y="4941888"/>
            <a:ext cx="508000" cy="776287"/>
            <a:chOff x="1079" y="3113"/>
            <a:chExt cx="320" cy="489"/>
          </a:xfrm>
        </p:grpSpPr>
        <p:sp>
          <p:nvSpPr>
            <p:cNvPr id="426138" name="Text Box 154"/>
            <p:cNvSpPr txBox="1">
              <a:spLocks noChangeArrowheads="1"/>
            </p:cNvSpPr>
            <p:nvPr/>
          </p:nvSpPr>
          <p:spPr bwMode="auto">
            <a:xfrm>
              <a:off x="107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426146" name="Line 162"/>
            <p:cNvSpPr>
              <a:spLocks noChangeShapeType="1"/>
            </p:cNvSpPr>
            <p:nvPr/>
          </p:nvSpPr>
          <p:spPr bwMode="auto">
            <a:xfrm>
              <a:off x="1231" y="3113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2" name="Group 290"/>
          <p:cNvGrpSpPr>
            <a:grpSpLocks/>
          </p:cNvGrpSpPr>
          <p:nvPr/>
        </p:nvGrpSpPr>
        <p:grpSpPr bwMode="auto">
          <a:xfrm>
            <a:off x="2284413" y="4970463"/>
            <a:ext cx="508000" cy="747712"/>
            <a:chOff x="1439" y="3131"/>
            <a:chExt cx="320" cy="471"/>
          </a:xfrm>
        </p:grpSpPr>
        <p:sp>
          <p:nvSpPr>
            <p:cNvPr id="426139" name="Text Box 155"/>
            <p:cNvSpPr txBox="1">
              <a:spLocks noChangeArrowheads="1"/>
            </p:cNvSpPr>
            <p:nvPr/>
          </p:nvSpPr>
          <p:spPr bwMode="auto">
            <a:xfrm>
              <a:off x="143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426147" name="Line 163"/>
            <p:cNvSpPr>
              <a:spLocks noChangeShapeType="1"/>
            </p:cNvSpPr>
            <p:nvPr/>
          </p:nvSpPr>
          <p:spPr bwMode="auto">
            <a:xfrm>
              <a:off x="1615" y="3131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3" name="Group 291"/>
          <p:cNvGrpSpPr>
            <a:grpSpLocks/>
          </p:cNvGrpSpPr>
          <p:nvPr/>
        </p:nvGrpSpPr>
        <p:grpSpPr bwMode="auto">
          <a:xfrm>
            <a:off x="2855913" y="4949825"/>
            <a:ext cx="508000" cy="768350"/>
            <a:chOff x="1799" y="3118"/>
            <a:chExt cx="320" cy="484"/>
          </a:xfrm>
        </p:grpSpPr>
        <p:sp>
          <p:nvSpPr>
            <p:cNvPr id="426140" name="Text Box 156"/>
            <p:cNvSpPr txBox="1">
              <a:spLocks noChangeArrowheads="1"/>
            </p:cNvSpPr>
            <p:nvPr/>
          </p:nvSpPr>
          <p:spPr bwMode="auto">
            <a:xfrm>
              <a:off x="179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26148" name="Line 164"/>
            <p:cNvSpPr>
              <a:spLocks noChangeShapeType="1"/>
            </p:cNvSpPr>
            <p:nvPr/>
          </p:nvSpPr>
          <p:spPr bwMode="auto">
            <a:xfrm>
              <a:off x="1968" y="3118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4" name="Group 292"/>
          <p:cNvGrpSpPr>
            <a:grpSpLocks/>
          </p:cNvGrpSpPr>
          <p:nvPr/>
        </p:nvGrpSpPr>
        <p:grpSpPr bwMode="auto">
          <a:xfrm>
            <a:off x="3427413" y="4941888"/>
            <a:ext cx="508000" cy="776287"/>
            <a:chOff x="2159" y="3113"/>
            <a:chExt cx="320" cy="489"/>
          </a:xfrm>
        </p:grpSpPr>
        <p:sp>
          <p:nvSpPr>
            <p:cNvPr id="426141" name="Text Box 157"/>
            <p:cNvSpPr txBox="1">
              <a:spLocks noChangeArrowheads="1"/>
            </p:cNvSpPr>
            <p:nvPr/>
          </p:nvSpPr>
          <p:spPr bwMode="auto">
            <a:xfrm>
              <a:off x="215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426149" name="Line 165"/>
            <p:cNvSpPr>
              <a:spLocks noChangeShapeType="1"/>
            </p:cNvSpPr>
            <p:nvPr/>
          </p:nvSpPr>
          <p:spPr bwMode="auto">
            <a:xfrm>
              <a:off x="2321" y="3113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5" name="Group 268"/>
          <p:cNvGrpSpPr>
            <a:grpSpLocks/>
          </p:cNvGrpSpPr>
          <p:nvPr/>
        </p:nvGrpSpPr>
        <p:grpSpPr bwMode="auto">
          <a:xfrm>
            <a:off x="3998913" y="4957763"/>
            <a:ext cx="508000" cy="760412"/>
            <a:chOff x="2519" y="3123"/>
            <a:chExt cx="320" cy="479"/>
          </a:xfrm>
        </p:grpSpPr>
        <p:sp>
          <p:nvSpPr>
            <p:cNvPr id="426142" name="Text Box 158"/>
            <p:cNvSpPr txBox="1">
              <a:spLocks noChangeArrowheads="1"/>
            </p:cNvSpPr>
            <p:nvPr/>
          </p:nvSpPr>
          <p:spPr bwMode="auto">
            <a:xfrm>
              <a:off x="251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426150" name="Line 166"/>
            <p:cNvSpPr>
              <a:spLocks noChangeShapeType="1"/>
            </p:cNvSpPr>
            <p:nvPr/>
          </p:nvSpPr>
          <p:spPr bwMode="auto">
            <a:xfrm>
              <a:off x="2689" y="3123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26159" name="Text Box 175"/>
          <p:cNvSpPr txBox="1">
            <a:spLocks noChangeArrowheads="1"/>
          </p:cNvSpPr>
          <p:nvPr/>
        </p:nvSpPr>
        <p:spPr bwMode="auto">
          <a:xfrm>
            <a:off x="4637088" y="445770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6160" name="Text Box 176"/>
          <p:cNvSpPr txBox="1">
            <a:spLocks noChangeArrowheads="1"/>
          </p:cNvSpPr>
          <p:nvPr/>
        </p:nvSpPr>
        <p:spPr bwMode="auto">
          <a:xfrm>
            <a:off x="5207000" y="445770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6161" name="Text Box 177"/>
          <p:cNvSpPr txBox="1">
            <a:spLocks noChangeArrowheads="1"/>
          </p:cNvSpPr>
          <p:nvPr/>
        </p:nvSpPr>
        <p:spPr bwMode="auto">
          <a:xfrm>
            <a:off x="5778500" y="445770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6162" name="Text Box 178"/>
          <p:cNvSpPr txBox="1">
            <a:spLocks noChangeArrowheads="1"/>
          </p:cNvSpPr>
          <p:nvPr/>
        </p:nvSpPr>
        <p:spPr bwMode="auto">
          <a:xfrm>
            <a:off x="6350000" y="445770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6163" name="Text Box 179"/>
          <p:cNvSpPr txBox="1">
            <a:spLocks noChangeArrowheads="1"/>
          </p:cNvSpPr>
          <p:nvPr/>
        </p:nvSpPr>
        <p:spPr bwMode="auto">
          <a:xfrm>
            <a:off x="6921500" y="445770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6164" name="Text Box 180"/>
          <p:cNvSpPr txBox="1">
            <a:spLocks noChangeArrowheads="1"/>
          </p:cNvSpPr>
          <p:nvPr/>
        </p:nvSpPr>
        <p:spPr bwMode="auto">
          <a:xfrm>
            <a:off x="7493000" y="445770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6165" name="Text Box 181"/>
          <p:cNvSpPr txBox="1">
            <a:spLocks noChangeArrowheads="1"/>
          </p:cNvSpPr>
          <p:nvPr/>
        </p:nvSpPr>
        <p:spPr bwMode="auto">
          <a:xfrm>
            <a:off x="8064500" y="445770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6166" name="Text Box 182"/>
          <p:cNvSpPr txBox="1">
            <a:spLocks noChangeArrowheads="1"/>
          </p:cNvSpPr>
          <p:nvPr/>
        </p:nvSpPr>
        <p:spPr bwMode="auto">
          <a:xfrm>
            <a:off x="8636000" y="445770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6175" name="Text Box 191"/>
          <p:cNvSpPr txBox="1">
            <a:spLocks noChangeArrowheads="1"/>
          </p:cNvSpPr>
          <p:nvPr/>
        </p:nvSpPr>
        <p:spPr bwMode="auto">
          <a:xfrm>
            <a:off x="4716463" y="352107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6176" name="Text Box 192"/>
          <p:cNvSpPr txBox="1">
            <a:spLocks noChangeArrowheads="1"/>
          </p:cNvSpPr>
          <p:nvPr/>
        </p:nvSpPr>
        <p:spPr bwMode="auto">
          <a:xfrm>
            <a:off x="5226050" y="352107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6180" name="Text Box 196"/>
          <p:cNvSpPr txBox="1">
            <a:spLocks noChangeArrowheads="1"/>
          </p:cNvSpPr>
          <p:nvPr/>
        </p:nvSpPr>
        <p:spPr bwMode="auto">
          <a:xfrm>
            <a:off x="6327775" y="352107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6181" name="Text Box 197"/>
          <p:cNvSpPr txBox="1">
            <a:spLocks noChangeArrowheads="1"/>
          </p:cNvSpPr>
          <p:nvPr/>
        </p:nvSpPr>
        <p:spPr bwMode="auto">
          <a:xfrm>
            <a:off x="5824538" y="352107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6184" name="Text Box 200"/>
          <p:cNvSpPr txBox="1">
            <a:spLocks noChangeArrowheads="1"/>
          </p:cNvSpPr>
          <p:nvPr/>
        </p:nvSpPr>
        <p:spPr bwMode="auto">
          <a:xfrm>
            <a:off x="6953250" y="3521075"/>
            <a:ext cx="582613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6185" name="Text Box 201"/>
          <p:cNvSpPr txBox="1">
            <a:spLocks noChangeArrowheads="1"/>
          </p:cNvSpPr>
          <p:nvPr/>
        </p:nvSpPr>
        <p:spPr bwMode="auto">
          <a:xfrm>
            <a:off x="7469188" y="3521075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6188" name="Text Box 204"/>
          <p:cNvSpPr txBox="1">
            <a:spLocks noChangeArrowheads="1"/>
          </p:cNvSpPr>
          <p:nvPr/>
        </p:nvSpPr>
        <p:spPr bwMode="auto">
          <a:xfrm>
            <a:off x="8131175" y="353377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6189" name="Text Box 205"/>
          <p:cNvSpPr txBox="1">
            <a:spLocks noChangeArrowheads="1"/>
          </p:cNvSpPr>
          <p:nvPr/>
        </p:nvSpPr>
        <p:spPr bwMode="auto">
          <a:xfrm>
            <a:off x="8636000" y="353377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6195" name="Text Box 211"/>
          <p:cNvSpPr txBox="1">
            <a:spLocks noChangeArrowheads="1"/>
          </p:cNvSpPr>
          <p:nvPr/>
        </p:nvSpPr>
        <p:spPr bwMode="auto">
          <a:xfrm>
            <a:off x="4691063" y="245110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6196" name="Text Box 212"/>
          <p:cNvSpPr txBox="1">
            <a:spLocks noChangeArrowheads="1"/>
          </p:cNvSpPr>
          <p:nvPr/>
        </p:nvSpPr>
        <p:spPr bwMode="auto">
          <a:xfrm>
            <a:off x="5200650" y="245110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6197" name="Text Box 213"/>
          <p:cNvSpPr txBox="1">
            <a:spLocks noChangeArrowheads="1"/>
          </p:cNvSpPr>
          <p:nvPr/>
        </p:nvSpPr>
        <p:spPr bwMode="auto">
          <a:xfrm>
            <a:off x="5699125" y="244951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6198" name="Text Box 214"/>
          <p:cNvSpPr txBox="1">
            <a:spLocks noChangeArrowheads="1"/>
          </p:cNvSpPr>
          <p:nvPr/>
        </p:nvSpPr>
        <p:spPr bwMode="auto">
          <a:xfrm>
            <a:off x="6194425" y="244951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grpSp>
        <p:nvGrpSpPr>
          <p:cNvPr id="26" name="Group 279"/>
          <p:cNvGrpSpPr>
            <a:grpSpLocks/>
          </p:cNvGrpSpPr>
          <p:nvPr/>
        </p:nvGrpSpPr>
        <p:grpSpPr bwMode="auto">
          <a:xfrm>
            <a:off x="5165725" y="2905125"/>
            <a:ext cx="1098550" cy="506413"/>
            <a:chOff x="3254" y="1830"/>
            <a:chExt cx="692" cy="319"/>
          </a:xfrm>
        </p:grpSpPr>
        <p:sp>
          <p:nvSpPr>
            <p:cNvPr id="426199" name="Line 215"/>
            <p:cNvSpPr>
              <a:spLocks noChangeShapeType="1"/>
            </p:cNvSpPr>
            <p:nvPr/>
          </p:nvSpPr>
          <p:spPr bwMode="auto">
            <a:xfrm flipV="1">
              <a:off x="3254" y="1830"/>
              <a:ext cx="334" cy="3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6200" name="Line 216"/>
            <p:cNvSpPr>
              <a:spLocks noChangeShapeType="1"/>
            </p:cNvSpPr>
            <p:nvPr/>
          </p:nvSpPr>
          <p:spPr bwMode="auto">
            <a:xfrm flipH="1" flipV="1">
              <a:off x="3581" y="1837"/>
              <a:ext cx="36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26201" name="Text Box 217"/>
          <p:cNvSpPr txBox="1">
            <a:spLocks noChangeArrowheads="1"/>
          </p:cNvSpPr>
          <p:nvPr/>
        </p:nvSpPr>
        <p:spPr bwMode="auto">
          <a:xfrm>
            <a:off x="6972300" y="246221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6202" name="Text Box 218"/>
          <p:cNvSpPr txBox="1">
            <a:spLocks noChangeArrowheads="1"/>
          </p:cNvSpPr>
          <p:nvPr/>
        </p:nvSpPr>
        <p:spPr bwMode="auto">
          <a:xfrm>
            <a:off x="7475538" y="246221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6203" name="Text Box 219"/>
          <p:cNvSpPr txBox="1">
            <a:spLocks noChangeArrowheads="1"/>
          </p:cNvSpPr>
          <p:nvPr/>
        </p:nvSpPr>
        <p:spPr bwMode="auto">
          <a:xfrm>
            <a:off x="7980363" y="2462213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6204" name="Text Box 220"/>
          <p:cNvSpPr txBox="1">
            <a:spLocks noChangeArrowheads="1"/>
          </p:cNvSpPr>
          <p:nvPr/>
        </p:nvSpPr>
        <p:spPr bwMode="auto">
          <a:xfrm>
            <a:off x="8523288" y="2462213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grpSp>
        <p:nvGrpSpPr>
          <p:cNvPr id="27" name="Group 314"/>
          <p:cNvGrpSpPr>
            <a:grpSpLocks/>
          </p:cNvGrpSpPr>
          <p:nvPr/>
        </p:nvGrpSpPr>
        <p:grpSpPr bwMode="auto">
          <a:xfrm>
            <a:off x="7469188" y="2908300"/>
            <a:ext cx="1060450" cy="495300"/>
            <a:chOff x="4705" y="1832"/>
            <a:chExt cx="668" cy="312"/>
          </a:xfrm>
        </p:grpSpPr>
        <p:sp>
          <p:nvSpPr>
            <p:cNvPr id="426205" name="Line 221"/>
            <p:cNvSpPr>
              <a:spLocks noChangeShapeType="1"/>
            </p:cNvSpPr>
            <p:nvPr/>
          </p:nvSpPr>
          <p:spPr bwMode="auto">
            <a:xfrm flipV="1">
              <a:off x="4705" y="1840"/>
              <a:ext cx="319" cy="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6206" name="Line 222"/>
            <p:cNvSpPr>
              <a:spLocks noChangeShapeType="1"/>
            </p:cNvSpPr>
            <p:nvPr/>
          </p:nvSpPr>
          <p:spPr bwMode="auto">
            <a:xfrm flipH="1" flipV="1">
              <a:off x="5008" y="1832"/>
              <a:ext cx="36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26207" name="Text Box 223"/>
          <p:cNvSpPr txBox="1">
            <a:spLocks noChangeArrowheads="1"/>
          </p:cNvSpPr>
          <p:nvPr/>
        </p:nvSpPr>
        <p:spPr bwMode="auto">
          <a:xfrm>
            <a:off x="4778375" y="134302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6208" name="Text Box 224"/>
          <p:cNvSpPr txBox="1">
            <a:spLocks noChangeArrowheads="1"/>
          </p:cNvSpPr>
          <p:nvPr/>
        </p:nvSpPr>
        <p:spPr bwMode="auto">
          <a:xfrm>
            <a:off x="5286375" y="134302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6209" name="Text Box 225"/>
          <p:cNvSpPr txBox="1">
            <a:spLocks noChangeArrowheads="1"/>
          </p:cNvSpPr>
          <p:nvPr/>
        </p:nvSpPr>
        <p:spPr bwMode="auto">
          <a:xfrm>
            <a:off x="5799138" y="134302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6210" name="Text Box 226"/>
          <p:cNvSpPr txBox="1">
            <a:spLocks noChangeArrowheads="1"/>
          </p:cNvSpPr>
          <p:nvPr/>
        </p:nvSpPr>
        <p:spPr bwMode="auto">
          <a:xfrm>
            <a:off x="6316663" y="1343025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6211" name="Text Box 227"/>
          <p:cNvSpPr txBox="1">
            <a:spLocks noChangeArrowheads="1"/>
          </p:cNvSpPr>
          <p:nvPr/>
        </p:nvSpPr>
        <p:spPr bwMode="auto">
          <a:xfrm>
            <a:off x="6897688" y="134302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6212" name="Text Box 228"/>
          <p:cNvSpPr txBox="1">
            <a:spLocks noChangeArrowheads="1"/>
          </p:cNvSpPr>
          <p:nvPr/>
        </p:nvSpPr>
        <p:spPr bwMode="auto">
          <a:xfrm>
            <a:off x="7397750" y="134302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6213" name="Text Box 229"/>
          <p:cNvSpPr txBox="1">
            <a:spLocks noChangeArrowheads="1"/>
          </p:cNvSpPr>
          <p:nvPr/>
        </p:nvSpPr>
        <p:spPr bwMode="auto">
          <a:xfrm>
            <a:off x="7905750" y="134302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6214" name="Text Box 230"/>
          <p:cNvSpPr txBox="1">
            <a:spLocks noChangeArrowheads="1"/>
          </p:cNvSpPr>
          <p:nvPr/>
        </p:nvSpPr>
        <p:spPr bwMode="auto">
          <a:xfrm>
            <a:off x="8389938" y="1343025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grpSp>
        <p:nvGrpSpPr>
          <p:cNvPr id="28" name="Group 322"/>
          <p:cNvGrpSpPr>
            <a:grpSpLocks/>
          </p:cNvGrpSpPr>
          <p:nvPr/>
        </p:nvGrpSpPr>
        <p:grpSpPr bwMode="auto">
          <a:xfrm>
            <a:off x="5695950" y="1817688"/>
            <a:ext cx="2286000" cy="641350"/>
            <a:chOff x="3588" y="1145"/>
            <a:chExt cx="1440" cy="404"/>
          </a:xfrm>
        </p:grpSpPr>
        <p:sp>
          <p:nvSpPr>
            <p:cNvPr id="426215" name="Line 231"/>
            <p:cNvSpPr>
              <a:spLocks noChangeShapeType="1"/>
            </p:cNvSpPr>
            <p:nvPr/>
          </p:nvSpPr>
          <p:spPr bwMode="auto">
            <a:xfrm flipV="1">
              <a:off x="3588" y="1145"/>
              <a:ext cx="755" cy="3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6217" name="Line 233"/>
            <p:cNvSpPr>
              <a:spLocks noChangeShapeType="1"/>
            </p:cNvSpPr>
            <p:nvPr/>
          </p:nvSpPr>
          <p:spPr bwMode="auto">
            <a:xfrm flipH="1" flipV="1">
              <a:off x="4352" y="1145"/>
              <a:ext cx="676" cy="4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9" name="Group 252"/>
          <p:cNvGrpSpPr>
            <a:grpSpLocks/>
          </p:cNvGrpSpPr>
          <p:nvPr/>
        </p:nvGrpSpPr>
        <p:grpSpPr bwMode="auto">
          <a:xfrm>
            <a:off x="4856163" y="4003675"/>
            <a:ext cx="617537" cy="457200"/>
            <a:chOff x="3059" y="2522"/>
            <a:chExt cx="389" cy="288"/>
          </a:xfrm>
        </p:grpSpPr>
        <p:sp>
          <p:nvSpPr>
            <p:cNvPr id="426218" name="Line 234"/>
            <p:cNvSpPr>
              <a:spLocks noChangeShapeType="1"/>
            </p:cNvSpPr>
            <p:nvPr/>
          </p:nvSpPr>
          <p:spPr bwMode="auto">
            <a:xfrm flipV="1">
              <a:off x="3059" y="2522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6219" name="Line 235"/>
            <p:cNvSpPr>
              <a:spLocks noChangeShapeType="1"/>
            </p:cNvSpPr>
            <p:nvPr/>
          </p:nvSpPr>
          <p:spPr bwMode="auto">
            <a:xfrm flipH="1" flipV="1">
              <a:off x="3277" y="2522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0" name="Group 274"/>
          <p:cNvGrpSpPr>
            <a:grpSpLocks/>
          </p:cNvGrpSpPr>
          <p:nvPr/>
        </p:nvGrpSpPr>
        <p:grpSpPr bwMode="auto">
          <a:xfrm>
            <a:off x="5972175" y="3957638"/>
            <a:ext cx="628650" cy="469900"/>
            <a:chOff x="3762" y="2493"/>
            <a:chExt cx="396" cy="296"/>
          </a:xfrm>
        </p:grpSpPr>
        <p:sp>
          <p:nvSpPr>
            <p:cNvPr id="426220" name="Line 236"/>
            <p:cNvSpPr>
              <a:spLocks noChangeShapeType="1"/>
            </p:cNvSpPr>
            <p:nvPr/>
          </p:nvSpPr>
          <p:spPr bwMode="auto">
            <a:xfrm flipV="1">
              <a:off x="3762" y="2493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6221" name="Line 237"/>
            <p:cNvSpPr>
              <a:spLocks noChangeShapeType="1"/>
            </p:cNvSpPr>
            <p:nvPr/>
          </p:nvSpPr>
          <p:spPr bwMode="auto">
            <a:xfrm flipH="1" flipV="1">
              <a:off x="3987" y="2501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1" name="Group 297"/>
          <p:cNvGrpSpPr>
            <a:grpSpLocks/>
          </p:cNvGrpSpPr>
          <p:nvPr/>
        </p:nvGrpSpPr>
        <p:grpSpPr bwMode="auto">
          <a:xfrm>
            <a:off x="7075488" y="3973513"/>
            <a:ext cx="666750" cy="484187"/>
            <a:chOff x="4457" y="2503"/>
            <a:chExt cx="420" cy="305"/>
          </a:xfrm>
        </p:grpSpPr>
        <p:sp>
          <p:nvSpPr>
            <p:cNvPr id="426222" name="Line 238"/>
            <p:cNvSpPr>
              <a:spLocks noChangeShapeType="1"/>
            </p:cNvSpPr>
            <p:nvPr/>
          </p:nvSpPr>
          <p:spPr bwMode="auto">
            <a:xfrm flipV="1">
              <a:off x="4457" y="2503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6223" name="Line 239"/>
            <p:cNvSpPr>
              <a:spLocks noChangeShapeType="1"/>
            </p:cNvSpPr>
            <p:nvPr/>
          </p:nvSpPr>
          <p:spPr bwMode="auto">
            <a:xfrm flipH="1" flipV="1">
              <a:off x="4706" y="2520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26151" name="Group 298"/>
          <p:cNvGrpSpPr>
            <a:grpSpLocks/>
          </p:cNvGrpSpPr>
          <p:nvPr/>
        </p:nvGrpSpPr>
        <p:grpSpPr bwMode="auto">
          <a:xfrm>
            <a:off x="8266113" y="3976688"/>
            <a:ext cx="628650" cy="498475"/>
            <a:chOff x="5207" y="2505"/>
            <a:chExt cx="396" cy="314"/>
          </a:xfrm>
        </p:grpSpPr>
        <p:sp>
          <p:nvSpPr>
            <p:cNvPr id="426224" name="Line 240"/>
            <p:cNvSpPr>
              <a:spLocks noChangeShapeType="1"/>
            </p:cNvSpPr>
            <p:nvPr/>
          </p:nvSpPr>
          <p:spPr bwMode="auto">
            <a:xfrm flipV="1">
              <a:off x="5207" y="2505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6225" name="Line 241"/>
            <p:cNvSpPr>
              <a:spLocks noChangeShapeType="1"/>
            </p:cNvSpPr>
            <p:nvPr/>
          </p:nvSpPr>
          <p:spPr bwMode="auto">
            <a:xfrm flipH="1" flipV="1">
              <a:off x="5432" y="2531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26237" name="Text Box 253"/>
          <p:cNvSpPr txBox="1">
            <a:spLocks noChangeArrowheads="1"/>
          </p:cNvSpPr>
          <p:nvPr/>
        </p:nvSpPr>
        <p:spPr bwMode="auto">
          <a:xfrm>
            <a:off x="0" y="522922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6238" name="Text Box 254"/>
          <p:cNvSpPr txBox="1">
            <a:spLocks noChangeArrowheads="1"/>
          </p:cNvSpPr>
          <p:nvPr/>
        </p:nvSpPr>
        <p:spPr bwMode="auto">
          <a:xfrm>
            <a:off x="577850" y="522922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6239" name="Text Box 255"/>
          <p:cNvSpPr txBox="1">
            <a:spLocks noChangeArrowheads="1"/>
          </p:cNvSpPr>
          <p:nvPr/>
        </p:nvSpPr>
        <p:spPr bwMode="auto">
          <a:xfrm>
            <a:off x="25400" y="447833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6240" name="Text Box 256"/>
          <p:cNvSpPr txBox="1">
            <a:spLocks noChangeArrowheads="1"/>
          </p:cNvSpPr>
          <p:nvPr/>
        </p:nvSpPr>
        <p:spPr bwMode="auto">
          <a:xfrm>
            <a:off x="608013" y="446722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grpSp>
        <p:nvGrpSpPr>
          <p:cNvPr id="426152" name="Group 259"/>
          <p:cNvGrpSpPr>
            <a:grpSpLocks/>
          </p:cNvGrpSpPr>
          <p:nvPr/>
        </p:nvGrpSpPr>
        <p:grpSpPr bwMode="auto">
          <a:xfrm>
            <a:off x="100013" y="2906713"/>
            <a:ext cx="1089025" cy="1098550"/>
            <a:chOff x="53" y="1836"/>
            <a:chExt cx="686" cy="692"/>
          </a:xfrm>
        </p:grpSpPr>
        <p:sp>
          <p:nvSpPr>
            <p:cNvPr id="426244" name="Text Box 260"/>
            <p:cNvSpPr txBox="1">
              <a:spLocks noChangeArrowheads="1"/>
            </p:cNvSpPr>
            <p:nvPr/>
          </p:nvSpPr>
          <p:spPr bwMode="auto">
            <a:xfrm>
              <a:off x="53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26245" name="Text Box 261"/>
            <p:cNvSpPr txBox="1">
              <a:spLocks noChangeArrowheads="1"/>
            </p:cNvSpPr>
            <p:nvPr/>
          </p:nvSpPr>
          <p:spPr bwMode="auto">
            <a:xfrm>
              <a:off x="385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26246" name="Line 262"/>
            <p:cNvSpPr>
              <a:spLocks noChangeShapeType="1"/>
            </p:cNvSpPr>
            <p:nvPr/>
          </p:nvSpPr>
          <p:spPr bwMode="auto">
            <a:xfrm>
              <a:off x="717" y="2200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6247" name="Line 263"/>
            <p:cNvSpPr>
              <a:spLocks noChangeShapeType="1"/>
            </p:cNvSpPr>
            <p:nvPr/>
          </p:nvSpPr>
          <p:spPr bwMode="auto">
            <a:xfrm flipH="1">
              <a:off x="366" y="1836"/>
              <a:ext cx="373" cy="3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26254" name="Text Box 270"/>
          <p:cNvSpPr txBox="1">
            <a:spLocks noChangeArrowheads="1"/>
          </p:cNvSpPr>
          <p:nvPr/>
        </p:nvSpPr>
        <p:spPr bwMode="auto">
          <a:xfrm>
            <a:off x="1136650" y="522922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6255" name="Text Box 271"/>
          <p:cNvSpPr txBox="1">
            <a:spLocks noChangeArrowheads="1"/>
          </p:cNvSpPr>
          <p:nvPr/>
        </p:nvSpPr>
        <p:spPr bwMode="auto">
          <a:xfrm>
            <a:off x="1174750" y="447357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6256" name="Text Box 272"/>
          <p:cNvSpPr txBox="1">
            <a:spLocks noChangeArrowheads="1"/>
          </p:cNvSpPr>
          <p:nvPr/>
        </p:nvSpPr>
        <p:spPr bwMode="auto">
          <a:xfrm>
            <a:off x="1719263" y="522763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6257" name="Text Box 273"/>
          <p:cNvSpPr txBox="1">
            <a:spLocks noChangeArrowheads="1"/>
          </p:cNvSpPr>
          <p:nvPr/>
        </p:nvSpPr>
        <p:spPr bwMode="auto">
          <a:xfrm>
            <a:off x="1744663" y="4475163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grpSp>
        <p:nvGrpSpPr>
          <p:cNvPr id="426153" name="Group 275"/>
          <p:cNvGrpSpPr>
            <a:grpSpLocks/>
          </p:cNvGrpSpPr>
          <p:nvPr/>
        </p:nvGrpSpPr>
        <p:grpSpPr bwMode="auto">
          <a:xfrm>
            <a:off x="1152525" y="2919413"/>
            <a:ext cx="1076325" cy="1065212"/>
            <a:chOff x="731" y="1836"/>
            <a:chExt cx="678" cy="671"/>
          </a:xfrm>
        </p:grpSpPr>
        <p:sp>
          <p:nvSpPr>
            <p:cNvPr id="426260" name="Text Box 276"/>
            <p:cNvSpPr txBox="1">
              <a:spLocks noChangeArrowheads="1"/>
            </p:cNvSpPr>
            <p:nvPr/>
          </p:nvSpPr>
          <p:spPr bwMode="auto">
            <a:xfrm>
              <a:off x="757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426261" name="Text Box 277"/>
            <p:cNvSpPr txBox="1">
              <a:spLocks noChangeArrowheads="1"/>
            </p:cNvSpPr>
            <p:nvPr/>
          </p:nvSpPr>
          <p:spPr bwMode="auto">
            <a:xfrm>
              <a:off x="1089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426262" name="Line 278"/>
            <p:cNvSpPr>
              <a:spLocks noChangeShapeType="1"/>
            </p:cNvSpPr>
            <p:nvPr/>
          </p:nvSpPr>
          <p:spPr bwMode="auto">
            <a:xfrm>
              <a:off x="731" y="1836"/>
              <a:ext cx="374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26154" name="Group 280"/>
          <p:cNvGrpSpPr>
            <a:grpSpLocks/>
          </p:cNvGrpSpPr>
          <p:nvPr/>
        </p:nvGrpSpPr>
        <p:grpSpPr bwMode="auto">
          <a:xfrm>
            <a:off x="157163" y="1795463"/>
            <a:ext cx="2205037" cy="1098550"/>
            <a:chOff x="97" y="1135"/>
            <a:chExt cx="1389" cy="692"/>
          </a:xfrm>
        </p:grpSpPr>
        <p:sp>
          <p:nvSpPr>
            <p:cNvPr id="426265" name="Text Box 281"/>
            <p:cNvSpPr txBox="1">
              <a:spLocks noChangeArrowheads="1"/>
            </p:cNvSpPr>
            <p:nvPr/>
          </p:nvSpPr>
          <p:spPr bwMode="auto">
            <a:xfrm>
              <a:off x="97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26266" name="Text Box 282"/>
            <p:cNvSpPr txBox="1">
              <a:spLocks noChangeArrowheads="1"/>
            </p:cNvSpPr>
            <p:nvPr/>
          </p:nvSpPr>
          <p:spPr bwMode="auto">
            <a:xfrm>
              <a:off x="429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26267" name="Text Box 283"/>
            <p:cNvSpPr txBox="1">
              <a:spLocks noChangeArrowheads="1"/>
            </p:cNvSpPr>
            <p:nvPr/>
          </p:nvSpPr>
          <p:spPr bwMode="auto">
            <a:xfrm>
              <a:off x="761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426268" name="Text Box 284"/>
            <p:cNvSpPr txBox="1">
              <a:spLocks noChangeArrowheads="1"/>
            </p:cNvSpPr>
            <p:nvPr/>
          </p:nvSpPr>
          <p:spPr bwMode="auto">
            <a:xfrm>
              <a:off x="1093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426269" name="Line 285"/>
            <p:cNvSpPr>
              <a:spLocks noChangeShapeType="1"/>
            </p:cNvSpPr>
            <p:nvPr/>
          </p:nvSpPr>
          <p:spPr bwMode="auto">
            <a:xfrm flipH="1">
              <a:off x="747" y="1135"/>
              <a:ext cx="739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26277" name="Text Box 293"/>
          <p:cNvSpPr txBox="1">
            <a:spLocks noChangeArrowheads="1"/>
          </p:cNvSpPr>
          <p:nvPr/>
        </p:nvSpPr>
        <p:spPr bwMode="auto">
          <a:xfrm>
            <a:off x="2281238" y="522763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6278" name="Text Box 294"/>
          <p:cNvSpPr txBox="1">
            <a:spLocks noChangeArrowheads="1"/>
          </p:cNvSpPr>
          <p:nvPr/>
        </p:nvSpPr>
        <p:spPr bwMode="auto">
          <a:xfrm>
            <a:off x="2309813" y="447833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6279" name="Text Box 295"/>
          <p:cNvSpPr txBox="1">
            <a:spLocks noChangeArrowheads="1"/>
          </p:cNvSpPr>
          <p:nvPr/>
        </p:nvSpPr>
        <p:spPr bwMode="auto">
          <a:xfrm>
            <a:off x="2851150" y="524033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6280" name="Text Box 296"/>
          <p:cNvSpPr txBox="1">
            <a:spLocks noChangeArrowheads="1"/>
          </p:cNvSpPr>
          <p:nvPr/>
        </p:nvSpPr>
        <p:spPr bwMode="auto">
          <a:xfrm>
            <a:off x="2876550" y="4462463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grpSp>
        <p:nvGrpSpPr>
          <p:cNvPr id="426155" name="Group 299"/>
          <p:cNvGrpSpPr>
            <a:grpSpLocks/>
          </p:cNvGrpSpPr>
          <p:nvPr/>
        </p:nvGrpSpPr>
        <p:grpSpPr bwMode="auto">
          <a:xfrm>
            <a:off x="2335213" y="2881313"/>
            <a:ext cx="1079500" cy="1122362"/>
            <a:chOff x="1460" y="1820"/>
            <a:chExt cx="680" cy="707"/>
          </a:xfrm>
        </p:grpSpPr>
        <p:sp>
          <p:nvSpPr>
            <p:cNvPr id="426284" name="Line 300"/>
            <p:cNvSpPr>
              <a:spLocks noChangeShapeType="1"/>
            </p:cNvSpPr>
            <p:nvPr/>
          </p:nvSpPr>
          <p:spPr bwMode="auto">
            <a:xfrm flipH="1">
              <a:off x="1790" y="1820"/>
              <a:ext cx="350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6285" name="Text Box 301"/>
            <p:cNvSpPr txBox="1">
              <a:spLocks noChangeArrowheads="1"/>
            </p:cNvSpPr>
            <p:nvPr/>
          </p:nvSpPr>
          <p:spPr bwMode="auto">
            <a:xfrm>
              <a:off x="1460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426286" name="Text Box 302"/>
            <p:cNvSpPr txBox="1">
              <a:spLocks noChangeArrowheads="1"/>
            </p:cNvSpPr>
            <p:nvPr/>
          </p:nvSpPr>
          <p:spPr bwMode="auto">
            <a:xfrm>
              <a:off x="1792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26287" name="Line 303"/>
            <p:cNvSpPr>
              <a:spLocks noChangeShapeType="1"/>
            </p:cNvSpPr>
            <p:nvPr/>
          </p:nvSpPr>
          <p:spPr bwMode="auto">
            <a:xfrm>
              <a:off x="2123" y="2199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26290" name="Text Box 306"/>
          <p:cNvSpPr txBox="1">
            <a:spLocks noChangeArrowheads="1"/>
          </p:cNvSpPr>
          <p:nvPr/>
        </p:nvSpPr>
        <p:spPr bwMode="auto">
          <a:xfrm>
            <a:off x="3422650" y="524033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6291" name="Text Box 307"/>
          <p:cNvSpPr txBox="1">
            <a:spLocks noChangeArrowheads="1"/>
          </p:cNvSpPr>
          <p:nvPr/>
        </p:nvSpPr>
        <p:spPr bwMode="auto">
          <a:xfrm>
            <a:off x="3451225" y="446722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6292" name="Text Box 308"/>
          <p:cNvSpPr txBox="1">
            <a:spLocks noChangeArrowheads="1"/>
          </p:cNvSpPr>
          <p:nvPr/>
        </p:nvSpPr>
        <p:spPr bwMode="auto">
          <a:xfrm>
            <a:off x="4003675" y="522922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6293" name="Text Box 309"/>
          <p:cNvSpPr txBox="1">
            <a:spLocks noChangeArrowheads="1"/>
          </p:cNvSpPr>
          <p:nvPr/>
        </p:nvSpPr>
        <p:spPr bwMode="auto">
          <a:xfrm>
            <a:off x="4008438" y="446722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grpSp>
        <p:nvGrpSpPr>
          <p:cNvPr id="426156" name="Group 310"/>
          <p:cNvGrpSpPr>
            <a:grpSpLocks/>
          </p:cNvGrpSpPr>
          <p:nvPr/>
        </p:nvGrpSpPr>
        <p:grpSpPr bwMode="auto">
          <a:xfrm>
            <a:off x="3416300" y="2908300"/>
            <a:ext cx="1046163" cy="1066800"/>
            <a:chOff x="2148" y="1836"/>
            <a:chExt cx="659" cy="672"/>
          </a:xfrm>
        </p:grpSpPr>
        <p:sp>
          <p:nvSpPr>
            <p:cNvPr id="426295" name="Text Box 311"/>
            <p:cNvSpPr txBox="1">
              <a:spLocks noChangeArrowheads="1"/>
            </p:cNvSpPr>
            <p:nvPr/>
          </p:nvSpPr>
          <p:spPr bwMode="auto">
            <a:xfrm>
              <a:off x="2155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426296" name="Text Box 312"/>
            <p:cNvSpPr txBox="1">
              <a:spLocks noChangeArrowheads="1"/>
            </p:cNvSpPr>
            <p:nvPr/>
          </p:nvSpPr>
          <p:spPr bwMode="auto">
            <a:xfrm>
              <a:off x="2487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426297" name="Line 313"/>
            <p:cNvSpPr>
              <a:spLocks noChangeShapeType="1"/>
            </p:cNvSpPr>
            <p:nvPr/>
          </p:nvSpPr>
          <p:spPr bwMode="auto">
            <a:xfrm>
              <a:off x="2148" y="1836"/>
              <a:ext cx="358" cy="3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26157" name="Group 315"/>
          <p:cNvGrpSpPr>
            <a:grpSpLocks/>
          </p:cNvGrpSpPr>
          <p:nvPr/>
        </p:nvGrpSpPr>
        <p:grpSpPr bwMode="auto">
          <a:xfrm>
            <a:off x="2308225" y="1831975"/>
            <a:ext cx="2136775" cy="1127125"/>
            <a:chOff x="1451" y="1151"/>
            <a:chExt cx="1346" cy="710"/>
          </a:xfrm>
        </p:grpSpPr>
        <p:sp>
          <p:nvSpPr>
            <p:cNvPr id="426300" name="Text Box 316"/>
            <p:cNvSpPr txBox="1">
              <a:spLocks noChangeArrowheads="1"/>
            </p:cNvSpPr>
            <p:nvPr/>
          </p:nvSpPr>
          <p:spPr bwMode="auto">
            <a:xfrm>
              <a:off x="1481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426301" name="Text Box 317"/>
            <p:cNvSpPr txBox="1">
              <a:spLocks noChangeArrowheads="1"/>
            </p:cNvSpPr>
            <p:nvPr/>
          </p:nvSpPr>
          <p:spPr bwMode="auto">
            <a:xfrm>
              <a:off x="1813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26302" name="Text Box 318"/>
            <p:cNvSpPr txBox="1">
              <a:spLocks noChangeArrowheads="1"/>
            </p:cNvSpPr>
            <p:nvPr/>
          </p:nvSpPr>
          <p:spPr bwMode="auto">
            <a:xfrm>
              <a:off x="2145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426303" name="Text Box 319"/>
            <p:cNvSpPr txBox="1">
              <a:spLocks noChangeArrowheads="1"/>
            </p:cNvSpPr>
            <p:nvPr/>
          </p:nvSpPr>
          <p:spPr bwMode="auto">
            <a:xfrm>
              <a:off x="2477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426304" name="Line 320"/>
            <p:cNvSpPr>
              <a:spLocks noChangeShapeType="1"/>
            </p:cNvSpPr>
            <p:nvPr/>
          </p:nvSpPr>
          <p:spPr bwMode="auto">
            <a:xfrm>
              <a:off x="1451" y="1533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6305" name="Line 321"/>
            <p:cNvSpPr>
              <a:spLocks noChangeShapeType="1"/>
            </p:cNvSpPr>
            <p:nvPr/>
          </p:nvSpPr>
          <p:spPr bwMode="auto">
            <a:xfrm>
              <a:off x="1479" y="1151"/>
              <a:ext cx="654" cy="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26158" name="Group 330"/>
          <p:cNvGrpSpPr>
            <a:grpSpLocks/>
          </p:cNvGrpSpPr>
          <p:nvPr/>
        </p:nvGrpSpPr>
        <p:grpSpPr bwMode="auto">
          <a:xfrm>
            <a:off x="293688" y="1327150"/>
            <a:ext cx="4197350" cy="476250"/>
            <a:chOff x="182" y="833"/>
            <a:chExt cx="2644" cy="300"/>
          </a:xfrm>
        </p:grpSpPr>
        <p:sp>
          <p:nvSpPr>
            <p:cNvPr id="426315" name="Text Box 331"/>
            <p:cNvSpPr txBox="1">
              <a:spLocks noChangeArrowheads="1"/>
            </p:cNvSpPr>
            <p:nvPr/>
          </p:nvSpPr>
          <p:spPr bwMode="auto">
            <a:xfrm>
              <a:off x="182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26316" name="Text Box 332"/>
            <p:cNvSpPr txBox="1">
              <a:spLocks noChangeArrowheads="1"/>
            </p:cNvSpPr>
            <p:nvPr/>
          </p:nvSpPr>
          <p:spPr bwMode="auto">
            <a:xfrm>
              <a:off x="514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26317" name="Text Box 333"/>
            <p:cNvSpPr txBox="1">
              <a:spLocks noChangeArrowheads="1"/>
            </p:cNvSpPr>
            <p:nvPr/>
          </p:nvSpPr>
          <p:spPr bwMode="auto">
            <a:xfrm>
              <a:off x="846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426318" name="Text Box 334"/>
            <p:cNvSpPr txBox="1">
              <a:spLocks noChangeArrowheads="1"/>
            </p:cNvSpPr>
            <p:nvPr/>
          </p:nvSpPr>
          <p:spPr bwMode="auto">
            <a:xfrm>
              <a:off x="1178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426319" name="Text Box 335"/>
            <p:cNvSpPr txBox="1">
              <a:spLocks noChangeArrowheads="1"/>
            </p:cNvSpPr>
            <p:nvPr/>
          </p:nvSpPr>
          <p:spPr bwMode="auto">
            <a:xfrm>
              <a:off x="1510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426320" name="Text Box 336"/>
            <p:cNvSpPr txBox="1">
              <a:spLocks noChangeArrowheads="1"/>
            </p:cNvSpPr>
            <p:nvPr/>
          </p:nvSpPr>
          <p:spPr bwMode="auto">
            <a:xfrm>
              <a:off x="1842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26321" name="Text Box 337"/>
            <p:cNvSpPr txBox="1">
              <a:spLocks noChangeArrowheads="1"/>
            </p:cNvSpPr>
            <p:nvPr/>
          </p:nvSpPr>
          <p:spPr bwMode="auto">
            <a:xfrm>
              <a:off x="2174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426322" name="Text Box 338"/>
            <p:cNvSpPr txBox="1">
              <a:spLocks noChangeArrowheads="1"/>
            </p:cNvSpPr>
            <p:nvPr/>
          </p:nvSpPr>
          <p:spPr bwMode="auto">
            <a:xfrm>
              <a:off x="2506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 1 </a:t>
              </a:r>
            </a:p>
          </p:txBody>
        </p:sp>
      </p:grpSp>
      <p:sp>
        <p:nvSpPr>
          <p:cNvPr id="426325" name="Text Box 341"/>
          <p:cNvSpPr txBox="1">
            <a:spLocks noChangeArrowheads="1"/>
          </p:cNvSpPr>
          <p:nvPr/>
        </p:nvSpPr>
        <p:spPr bwMode="auto">
          <a:xfrm>
            <a:off x="4629150" y="4460875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6326" name="Text Box 342"/>
          <p:cNvSpPr txBox="1">
            <a:spLocks noChangeArrowheads="1"/>
          </p:cNvSpPr>
          <p:nvPr/>
        </p:nvSpPr>
        <p:spPr bwMode="auto">
          <a:xfrm>
            <a:off x="5199063" y="4449763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6327" name="Text Box 343"/>
          <p:cNvSpPr txBox="1">
            <a:spLocks noChangeArrowheads="1"/>
          </p:cNvSpPr>
          <p:nvPr/>
        </p:nvSpPr>
        <p:spPr bwMode="auto">
          <a:xfrm>
            <a:off x="6335713" y="4465638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6328" name="Text Box 344"/>
          <p:cNvSpPr txBox="1">
            <a:spLocks noChangeArrowheads="1"/>
          </p:cNvSpPr>
          <p:nvPr/>
        </p:nvSpPr>
        <p:spPr bwMode="auto">
          <a:xfrm>
            <a:off x="5788025" y="4451350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6329" name="Text Box 345"/>
          <p:cNvSpPr txBox="1">
            <a:spLocks noChangeArrowheads="1"/>
          </p:cNvSpPr>
          <p:nvPr/>
        </p:nvSpPr>
        <p:spPr bwMode="auto">
          <a:xfrm>
            <a:off x="5819775" y="3517900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6330" name="Text Box 346"/>
          <p:cNvSpPr txBox="1">
            <a:spLocks noChangeArrowheads="1"/>
          </p:cNvSpPr>
          <p:nvPr/>
        </p:nvSpPr>
        <p:spPr bwMode="auto">
          <a:xfrm>
            <a:off x="5222875" y="3516313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6331" name="Text Box 347"/>
          <p:cNvSpPr txBox="1">
            <a:spLocks noChangeArrowheads="1"/>
          </p:cNvSpPr>
          <p:nvPr/>
        </p:nvSpPr>
        <p:spPr bwMode="auto">
          <a:xfrm>
            <a:off x="6321425" y="3516313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6332" name="Text Box 348"/>
          <p:cNvSpPr txBox="1">
            <a:spLocks noChangeArrowheads="1"/>
          </p:cNvSpPr>
          <p:nvPr/>
        </p:nvSpPr>
        <p:spPr bwMode="auto">
          <a:xfrm>
            <a:off x="4722813" y="3517900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6333" name="Text Box 349"/>
          <p:cNvSpPr txBox="1">
            <a:spLocks noChangeArrowheads="1"/>
          </p:cNvSpPr>
          <p:nvPr/>
        </p:nvSpPr>
        <p:spPr bwMode="auto">
          <a:xfrm>
            <a:off x="7488238" y="4438650"/>
            <a:ext cx="5334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6334" name="Text Box 350"/>
          <p:cNvSpPr txBox="1">
            <a:spLocks noChangeArrowheads="1"/>
          </p:cNvSpPr>
          <p:nvPr/>
        </p:nvSpPr>
        <p:spPr bwMode="auto">
          <a:xfrm>
            <a:off x="6902450" y="4462463"/>
            <a:ext cx="5461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6335" name="Text Box 351"/>
          <p:cNvSpPr txBox="1">
            <a:spLocks noChangeArrowheads="1"/>
          </p:cNvSpPr>
          <p:nvPr/>
        </p:nvSpPr>
        <p:spPr bwMode="auto">
          <a:xfrm>
            <a:off x="8636000" y="4452938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6336" name="Text Box 352"/>
          <p:cNvSpPr txBox="1">
            <a:spLocks noChangeArrowheads="1"/>
          </p:cNvSpPr>
          <p:nvPr/>
        </p:nvSpPr>
        <p:spPr bwMode="auto">
          <a:xfrm>
            <a:off x="8069263" y="4464050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6337" name="Text Box 353"/>
          <p:cNvSpPr txBox="1">
            <a:spLocks noChangeArrowheads="1"/>
          </p:cNvSpPr>
          <p:nvPr/>
        </p:nvSpPr>
        <p:spPr bwMode="auto">
          <a:xfrm>
            <a:off x="8126413" y="3529013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6338" name="Text Box 354"/>
          <p:cNvSpPr txBox="1">
            <a:spLocks noChangeArrowheads="1"/>
          </p:cNvSpPr>
          <p:nvPr/>
        </p:nvSpPr>
        <p:spPr bwMode="auto">
          <a:xfrm>
            <a:off x="8636000" y="3529013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6339" name="Text Box 355"/>
          <p:cNvSpPr txBox="1">
            <a:spLocks noChangeArrowheads="1"/>
          </p:cNvSpPr>
          <p:nvPr/>
        </p:nvSpPr>
        <p:spPr bwMode="auto">
          <a:xfrm>
            <a:off x="6958013" y="3516313"/>
            <a:ext cx="582612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6340" name="Text Box 356"/>
          <p:cNvSpPr txBox="1">
            <a:spLocks noChangeArrowheads="1"/>
          </p:cNvSpPr>
          <p:nvPr/>
        </p:nvSpPr>
        <p:spPr bwMode="auto">
          <a:xfrm>
            <a:off x="7473950" y="3517900"/>
            <a:ext cx="582613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6341" name="Text Box 357"/>
          <p:cNvSpPr txBox="1">
            <a:spLocks noChangeArrowheads="1"/>
          </p:cNvSpPr>
          <p:nvPr/>
        </p:nvSpPr>
        <p:spPr bwMode="auto">
          <a:xfrm>
            <a:off x="6969125" y="2460625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6342" name="Text Box 358"/>
          <p:cNvSpPr txBox="1">
            <a:spLocks noChangeArrowheads="1"/>
          </p:cNvSpPr>
          <p:nvPr/>
        </p:nvSpPr>
        <p:spPr bwMode="auto">
          <a:xfrm>
            <a:off x="4697413" y="2446338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6343" name="Text Box 359"/>
          <p:cNvSpPr txBox="1">
            <a:spLocks noChangeArrowheads="1"/>
          </p:cNvSpPr>
          <p:nvPr/>
        </p:nvSpPr>
        <p:spPr bwMode="auto">
          <a:xfrm>
            <a:off x="7470775" y="2459038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6344" name="Text Box 360"/>
          <p:cNvSpPr txBox="1">
            <a:spLocks noChangeArrowheads="1"/>
          </p:cNvSpPr>
          <p:nvPr/>
        </p:nvSpPr>
        <p:spPr bwMode="auto">
          <a:xfrm>
            <a:off x="7977188" y="2459038"/>
            <a:ext cx="582612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6345" name="Text Box 361"/>
          <p:cNvSpPr txBox="1">
            <a:spLocks noChangeArrowheads="1"/>
          </p:cNvSpPr>
          <p:nvPr/>
        </p:nvSpPr>
        <p:spPr bwMode="auto">
          <a:xfrm>
            <a:off x="5195888" y="2459038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6346" name="Text Box 362"/>
          <p:cNvSpPr txBox="1">
            <a:spLocks noChangeArrowheads="1"/>
          </p:cNvSpPr>
          <p:nvPr/>
        </p:nvSpPr>
        <p:spPr bwMode="auto">
          <a:xfrm>
            <a:off x="5695950" y="2447925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6347" name="Text Box 363"/>
          <p:cNvSpPr txBox="1">
            <a:spLocks noChangeArrowheads="1"/>
          </p:cNvSpPr>
          <p:nvPr/>
        </p:nvSpPr>
        <p:spPr bwMode="auto">
          <a:xfrm>
            <a:off x="6203950" y="2446338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6348" name="Text Box 364"/>
          <p:cNvSpPr txBox="1">
            <a:spLocks noChangeArrowheads="1"/>
          </p:cNvSpPr>
          <p:nvPr/>
        </p:nvSpPr>
        <p:spPr bwMode="auto">
          <a:xfrm>
            <a:off x="8561388" y="2460625"/>
            <a:ext cx="582612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6349" name="Text Box 365"/>
          <p:cNvSpPr txBox="1">
            <a:spLocks noChangeArrowheads="1"/>
          </p:cNvSpPr>
          <p:nvPr/>
        </p:nvSpPr>
        <p:spPr bwMode="auto">
          <a:xfrm>
            <a:off x="1392238" y="857250"/>
            <a:ext cx="20653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u="sng">
                <a:solidFill>
                  <a:srgbClr val="CC3300"/>
                </a:solidFill>
              </a:rPr>
              <a:t>Original Sequence</a:t>
            </a:r>
          </a:p>
        </p:txBody>
      </p:sp>
      <p:sp>
        <p:nvSpPr>
          <p:cNvPr id="426350" name="Text Box 366"/>
          <p:cNvSpPr txBox="1">
            <a:spLocks noChangeArrowheads="1"/>
          </p:cNvSpPr>
          <p:nvPr/>
        </p:nvSpPr>
        <p:spPr bwMode="auto">
          <a:xfrm>
            <a:off x="5770563" y="884238"/>
            <a:ext cx="18827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u="sng">
                <a:solidFill>
                  <a:srgbClr val="CC3300"/>
                </a:solidFill>
              </a:rPr>
              <a:t>Sorted Sequence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5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50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000"/>
                            </p:stCondLst>
                            <p:childTnLst>
                              <p:par>
                                <p:cTn id="1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50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000"/>
                            </p:stCondLst>
                            <p:childTnLst>
                              <p:par>
                                <p:cTn id="1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3500"/>
                            </p:stCondLst>
                            <p:childTnLst>
                              <p:par>
                                <p:cTn id="1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4000"/>
                            </p:stCondLst>
                            <p:childTnLst>
                              <p:par>
                                <p:cTn id="1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000"/>
                            </p:stCondLst>
                            <p:childTnLst>
                              <p:par>
                                <p:cTn id="2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000"/>
                            </p:stCondLst>
                            <p:childTnLst>
                              <p:par>
                                <p:cTn id="2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00"/>
                            </p:stCondLst>
                            <p:childTnLst>
                              <p:par>
                                <p:cTn id="2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"/>
                            </p:stCondLst>
                            <p:childTnLst>
                              <p:par>
                                <p:cTn id="2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000"/>
                            </p:stCondLst>
                            <p:childTnLst>
                              <p:par>
                                <p:cTn id="2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500"/>
                            </p:stCondLst>
                            <p:childTnLst>
                              <p:par>
                                <p:cTn id="2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000"/>
                            </p:stCondLst>
                            <p:childTnLst>
                              <p:par>
                                <p:cTn id="2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42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500"/>
                            </p:stCondLst>
                            <p:childTnLst>
                              <p:par>
                                <p:cTn id="2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1000"/>
                            </p:stCondLst>
                            <p:childTnLst>
                              <p:par>
                                <p:cTn id="2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2000"/>
                            </p:stCondLst>
                            <p:childTnLst>
                              <p:par>
                                <p:cTn id="2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500"/>
                            </p:stCondLst>
                            <p:childTnLst>
                              <p:par>
                                <p:cTn id="2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1000"/>
                            </p:stCondLst>
                            <p:childTnLst>
                              <p:par>
                                <p:cTn id="2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1500"/>
                            </p:stCondLst>
                            <p:childTnLst>
                              <p:par>
                                <p:cTn id="2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2000"/>
                            </p:stCondLst>
                            <p:childTnLst>
                              <p:par>
                                <p:cTn id="3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2500"/>
                            </p:stCondLst>
                            <p:childTnLst>
                              <p:par>
                                <p:cTn id="3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3000"/>
                            </p:stCondLst>
                            <p:childTnLst>
                              <p:par>
                                <p:cTn id="3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3500"/>
                            </p:stCondLst>
                            <p:childTnLst>
                              <p:par>
                                <p:cTn id="3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4000"/>
                            </p:stCondLst>
                            <p:childTnLst>
                              <p:par>
                                <p:cTn id="3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500"/>
                            </p:stCondLst>
                            <p:childTnLst>
                              <p:par>
                                <p:cTn id="3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1000"/>
                            </p:stCondLst>
                            <p:childTnLst>
                              <p:par>
                                <p:cTn id="3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3000"/>
                            </p:stCondLst>
                            <p:childTnLst>
                              <p:par>
                                <p:cTn id="3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3500"/>
                            </p:stCondLst>
                            <p:childTnLst>
                              <p:par>
                                <p:cTn id="3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4000"/>
                            </p:stCondLst>
                            <p:childTnLst>
                              <p:par>
                                <p:cTn id="3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4500"/>
                            </p:stCondLst>
                            <p:childTnLst>
                              <p:par>
                                <p:cTn id="3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5000"/>
                            </p:stCondLst>
                            <p:childTnLst>
                              <p:par>
                                <p:cTn id="3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6000"/>
                            </p:stCondLst>
                            <p:childTnLst>
                              <p:par>
                                <p:cTn id="3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6500"/>
                            </p:stCondLst>
                            <p:childTnLst>
                              <p:par>
                                <p:cTn id="3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7000"/>
                            </p:stCondLst>
                            <p:childTnLst>
                              <p:par>
                                <p:cTn id="3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7500"/>
                            </p:stCondLst>
                            <p:childTnLst>
                              <p:par>
                                <p:cTn id="3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8000"/>
                            </p:stCondLst>
                            <p:childTnLst>
                              <p:par>
                                <p:cTn id="3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6159" grpId="0" animBg="1" autoUpdateAnimBg="0"/>
      <p:bldP spid="426160" grpId="0" animBg="1" autoUpdateAnimBg="0"/>
      <p:bldP spid="426161" grpId="0" animBg="1" autoUpdateAnimBg="0"/>
      <p:bldP spid="426162" grpId="0" animBg="1" autoUpdateAnimBg="0"/>
      <p:bldP spid="426163" grpId="0" animBg="1" autoUpdateAnimBg="0"/>
      <p:bldP spid="426164" grpId="0" animBg="1" autoUpdateAnimBg="0"/>
      <p:bldP spid="426165" grpId="0" animBg="1" autoUpdateAnimBg="0"/>
      <p:bldP spid="426166" grpId="0" animBg="1" autoUpdateAnimBg="0"/>
      <p:bldP spid="426175" grpId="0" animBg="1" autoUpdateAnimBg="0"/>
      <p:bldP spid="426176" grpId="0" animBg="1" autoUpdateAnimBg="0"/>
      <p:bldP spid="426180" grpId="0" animBg="1" autoUpdateAnimBg="0"/>
      <p:bldP spid="426181" grpId="0" animBg="1" autoUpdateAnimBg="0"/>
      <p:bldP spid="426184" grpId="0" animBg="1" autoUpdateAnimBg="0"/>
      <p:bldP spid="426185" grpId="0" animBg="1" autoUpdateAnimBg="0"/>
      <p:bldP spid="426188" grpId="0" animBg="1" autoUpdateAnimBg="0"/>
      <p:bldP spid="426189" grpId="0" animBg="1" autoUpdateAnimBg="0"/>
      <p:bldP spid="426195" grpId="0" animBg="1" autoUpdateAnimBg="0"/>
      <p:bldP spid="426196" grpId="0" animBg="1" autoUpdateAnimBg="0"/>
      <p:bldP spid="426197" grpId="0" animBg="1" autoUpdateAnimBg="0"/>
      <p:bldP spid="426198" grpId="0" animBg="1" autoUpdateAnimBg="0"/>
      <p:bldP spid="426201" grpId="0" animBg="1" autoUpdateAnimBg="0"/>
      <p:bldP spid="426202" grpId="0" animBg="1" autoUpdateAnimBg="0"/>
      <p:bldP spid="426203" grpId="0" animBg="1" autoUpdateAnimBg="0"/>
      <p:bldP spid="426204" grpId="0" animBg="1" autoUpdateAnimBg="0"/>
      <p:bldP spid="426207" grpId="0" animBg="1" autoUpdateAnimBg="0"/>
      <p:bldP spid="426208" grpId="0" animBg="1" autoUpdateAnimBg="0"/>
      <p:bldP spid="426209" grpId="0" animBg="1" autoUpdateAnimBg="0"/>
      <p:bldP spid="426210" grpId="0" animBg="1" autoUpdateAnimBg="0"/>
      <p:bldP spid="426211" grpId="0" animBg="1" autoUpdateAnimBg="0"/>
      <p:bldP spid="426212" grpId="0" animBg="1" autoUpdateAnimBg="0"/>
      <p:bldP spid="426213" grpId="0" animBg="1" autoUpdateAnimBg="0"/>
      <p:bldP spid="426214" grpId="0" animBg="1" autoUpdateAnimBg="0"/>
      <p:bldP spid="426237" grpId="0" animBg="1" autoUpdateAnimBg="0"/>
      <p:bldP spid="426238" grpId="0" animBg="1" autoUpdateAnimBg="0"/>
      <p:bldP spid="426239" grpId="0" animBg="1" autoUpdateAnimBg="0"/>
      <p:bldP spid="426240" grpId="0" animBg="1" autoUpdateAnimBg="0"/>
      <p:bldP spid="426254" grpId="0" animBg="1" autoUpdateAnimBg="0"/>
      <p:bldP spid="426255" grpId="0" animBg="1" autoUpdateAnimBg="0"/>
      <p:bldP spid="426256" grpId="0" animBg="1" autoUpdateAnimBg="0"/>
      <p:bldP spid="426257" grpId="0" animBg="1" autoUpdateAnimBg="0"/>
      <p:bldP spid="426277" grpId="0" animBg="1" autoUpdateAnimBg="0"/>
      <p:bldP spid="426278" grpId="0" animBg="1" autoUpdateAnimBg="0"/>
      <p:bldP spid="426279" grpId="0" animBg="1" autoUpdateAnimBg="0"/>
      <p:bldP spid="426280" grpId="0" animBg="1" autoUpdateAnimBg="0"/>
      <p:bldP spid="426290" grpId="0" animBg="1" autoUpdateAnimBg="0"/>
      <p:bldP spid="426291" grpId="0" animBg="1" autoUpdateAnimBg="0"/>
      <p:bldP spid="426292" grpId="0" animBg="1" autoUpdateAnimBg="0"/>
      <p:bldP spid="426293" grpId="0" animBg="1" autoUpdateAnimBg="0"/>
      <p:bldP spid="426325" grpId="0" animBg="1" autoUpdateAnimBg="0"/>
      <p:bldP spid="426326" grpId="0" animBg="1" autoUpdateAnimBg="0"/>
      <p:bldP spid="426327" grpId="0" animBg="1" autoUpdateAnimBg="0"/>
      <p:bldP spid="426328" grpId="0" animBg="1" autoUpdateAnimBg="0"/>
      <p:bldP spid="426329" grpId="0" animBg="1" autoUpdateAnimBg="0"/>
      <p:bldP spid="426330" grpId="0" animBg="1" autoUpdateAnimBg="0"/>
      <p:bldP spid="426331" grpId="0" animBg="1" autoUpdateAnimBg="0"/>
      <p:bldP spid="426332" grpId="0" animBg="1" autoUpdateAnimBg="0"/>
      <p:bldP spid="426333" grpId="0" animBg="1" autoUpdateAnimBg="0"/>
      <p:bldP spid="426334" grpId="0" animBg="1" autoUpdateAnimBg="0"/>
      <p:bldP spid="426335" grpId="0" animBg="1" autoUpdateAnimBg="0"/>
      <p:bldP spid="426336" grpId="0" animBg="1" autoUpdateAnimBg="0"/>
      <p:bldP spid="426337" grpId="0" animBg="1" autoUpdateAnimBg="0"/>
      <p:bldP spid="426338" grpId="0" animBg="1" autoUpdateAnimBg="0"/>
      <p:bldP spid="426339" grpId="0" animBg="1" autoUpdateAnimBg="0"/>
      <p:bldP spid="426340" grpId="0" animBg="1" autoUpdateAnimBg="0"/>
      <p:bldP spid="426341" grpId="0" animBg="1" autoUpdateAnimBg="0"/>
      <p:bldP spid="426342" grpId="0" animBg="1" autoUpdateAnimBg="0"/>
      <p:bldP spid="426343" grpId="0" animBg="1" autoUpdateAnimBg="0"/>
      <p:bldP spid="426344" grpId="0" animBg="1" autoUpdateAnimBg="0"/>
      <p:bldP spid="426345" grpId="0" animBg="1" autoUpdateAnimBg="0"/>
      <p:bldP spid="426346" grpId="0" animBg="1" autoUpdateAnimBg="0"/>
      <p:bldP spid="426347" grpId="0" animBg="1" autoUpdateAnimBg="0"/>
      <p:bldP spid="426348" grpId="0" animBg="1" autoUpdateAnimBg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IN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void </a:t>
            </a:r>
            <a:r>
              <a:rPr lang="en-US" altLang="en-US" sz="1800" dirty="0" err="1" smtClean="0">
                <a:latin typeface="Courier New" pitchFamily="49" charset="0"/>
              </a:rPr>
              <a:t>mergesort</a:t>
            </a:r>
            <a:r>
              <a:rPr lang="en-US" altLang="en-US" sz="1800" dirty="0" smtClean="0">
                <a:latin typeface="Courier New" pitchFamily="49" charset="0"/>
              </a:rPr>
              <a:t>(</a:t>
            </a:r>
            <a:r>
              <a:rPr lang="en-US" altLang="en-US" sz="1800" dirty="0" err="1" smtClean="0">
                <a:latin typeface="Courier New" pitchFamily="49" charset="0"/>
              </a:rPr>
              <a:t>int</a:t>
            </a:r>
            <a:r>
              <a:rPr lang="en-US" altLang="en-US" sz="1800" dirty="0" smtClean="0">
                <a:latin typeface="Courier New" pitchFamily="49" charset="0"/>
              </a:rPr>
              <a:t> array[], </a:t>
            </a:r>
            <a:r>
              <a:rPr lang="en-US" altLang="en-US" sz="1800" dirty="0" err="1" smtClean="0">
                <a:latin typeface="Courier New" pitchFamily="49" charset="0"/>
              </a:rPr>
              <a:t>int</a:t>
            </a:r>
            <a:r>
              <a:rPr lang="en-US" altLang="en-US" sz="1800" dirty="0" smtClean="0">
                <a:latin typeface="Courier New" pitchFamily="49" charset="0"/>
              </a:rPr>
              <a:t> first, </a:t>
            </a:r>
            <a:r>
              <a:rPr lang="en-US" altLang="en-US" sz="1800" dirty="0" err="1" smtClean="0">
                <a:latin typeface="Courier New" pitchFamily="49" charset="0"/>
              </a:rPr>
              <a:t>int</a:t>
            </a:r>
            <a:r>
              <a:rPr lang="en-US" altLang="en-US" sz="1800" dirty="0" smtClean="0">
                <a:latin typeface="Courier New" pitchFamily="49" charset="0"/>
              </a:rPr>
              <a:t> last) {</a:t>
            </a:r>
          </a:p>
          <a:p>
            <a:pPr eaLnBrk="1" hangingPunct="1"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   if (first &lt; last) {</a:t>
            </a:r>
          </a:p>
          <a:p>
            <a:pPr eaLnBrk="1" hangingPunct="1"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      </a:t>
            </a:r>
            <a:r>
              <a:rPr lang="en-US" altLang="en-US" sz="1800" dirty="0" err="1" smtClean="0">
                <a:latin typeface="Courier New" pitchFamily="49" charset="0"/>
              </a:rPr>
              <a:t>int</a:t>
            </a:r>
            <a:r>
              <a:rPr lang="en-US" altLang="en-US" sz="1800" dirty="0" smtClean="0">
                <a:latin typeface="Courier New" pitchFamily="49" charset="0"/>
              </a:rPr>
              <a:t> mid = (first + last)/2; // index of midpoint</a:t>
            </a:r>
          </a:p>
          <a:p>
            <a:pPr eaLnBrk="1" hangingPunct="1"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      </a:t>
            </a:r>
            <a:r>
              <a:rPr lang="en-US" altLang="en-US" sz="1800" dirty="0" err="1" smtClean="0">
                <a:latin typeface="Courier New" pitchFamily="49" charset="0"/>
              </a:rPr>
              <a:t>mergesort</a:t>
            </a:r>
            <a:r>
              <a:rPr lang="en-US" altLang="en-US" sz="1800" dirty="0" smtClean="0">
                <a:latin typeface="Courier New" pitchFamily="49" charset="0"/>
              </a:rPr>
              <a:t>(array, first, mid);</a:t>
            </a:r>
          </a:p>
          <a:p>
            <a:pPr eaLnBrk="1" hangingPunct="1"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      </a:t>
            </a:r>
            <a:r>
              <a:rPr lang="en-US" altLang="en-US" sz="1800" dirty="0" err="1" smtClean="0">
                <a:latin typeface="Courier New" pitchFamily="49" charset="0"/>
              </a:rPr>
              <a:t>mergesort</a:t>
            </a:r>
            <a:r>
              <a:rPr lang="en-US" altLang="en-US" sz="1800" dirty="0" smtClean="0">
                <a:latin typeface="Courier New" pitchFamily="49" charset="0"/>
              </a:rPr>
              <a:t>(array, mid+1, last);</a:t>
            </a:r>
          </a:p>
          <a:p>
            <a:pPr eaLnBrk="1" hangingPunct="1">
              <a:buFontTx/>
              <a:buNone/>
            </a:pPr>
            <a:endParaRPr lang="en-US" altLang="en-US" sz="1800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      // merge the two halves</a:t>
            </a:r>
          </a:p>
          <a:p>
            <a:pPr eaLnBrk="1" hangingPunct="1"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      merge(array, first, mid, last);</a:t>
            </a:r>
          </a:p>
          <a:p>
            <a:pPr eaLnBrk="1" hangingPunct="1"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   }</a:t>
            </a:r>
          </a:p>
          <a:p>
            <a:pPr eaLnBrk="1" hangingPunct="1"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}  // end </a:t>
            </a:r>
            <a:r>
              <a:rPr lang="en-US" altLang="en-US" sz="1800" dirty="0" err="1" smtClean="0">
                <a:latin typeface="Courier New" pitchFamily="49" charset="0"/>
              </a:rPr>
              <a:t>mergesort</a:t>
            </a:r>
            <a:endParaRPr lang="en-US" altLang="en-US" sz="1800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68680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 smtClean="0"/>
              <a:t>void Merge(</a:t>
            </a:r>
            <a:r>
              <a:rPr lang="en-IN" sz="1800" b="1" dirty="0" err="1" smtClean="0"/>
              <a:t>int</a:t>
            </a:r>
            <a:r>
              <a:rPr lang="en-IN" sz="1800" b="1" dirty="0" smtClean="0"/>
              <a:t>  array[ ] , </a:t>
            </a:r>
            <a:r>
              <a:rPr lang="en-IN" sz="1800" b="1" dirty="0" err="1" smtClean="0"/>
              <a:t>int</a:t>
            </a:r>
            <a:r>
              <a:rPr lang="en-IN" sz="1800" b="1" dirty="0" smtClean="0"/>
              <a:t> left,  </a:t>
            </a:r>
            <a:r>
              <a:rPr lang="en-IN" sz="1800" b="1" dirty="0" err="1" smtClean="0"/>
              <a:t>int</a:t>
            </a:r>
            <a:r>
              <a:rPr lang="en-IN" sz="1800" b="1" dirty="0" smtClean="0"/>
              <a:t> mid,  </a:t>
            </a:r>
            <a:r>
              <a:rPr lang="en-IN" sz="1800" b="1" dirty="0" err="1" smtClean="0"/>
              <a:t>int</a:t>
            </a:r>
            <a:r>
              <a:rPr lang="en-IN" sz="1800" b="1" dirty="0" smtClean="0"/>
              <a:t> right)</a:t>
            </a:r>
            <a:br>
              <a:rPr lang="en-IN" sz="1800" b="1" dirty="0" smtClean="0"/>
            </a:br>
            <a:r>
              <a:rPr lang="en-IN" sz="1800" b="1" dirty="0" smtClean="0"/>
              <a:t>{</a:t>
            </a:r>
            <a:br>
              <a:rPr lang="en-IN" sz="1800" b="1" dirty="0" smtClean="0"/>
            </a:br>
            <a:r>
              <a:rPr lang="en-IN" sz="1800" b="1" dirty="0" smtClean="0"/>
              <a:t>        /*We need a Temporary array to store the new sorted part*/</a:t>
            </a:r>
            <a:br>
              <a:rPr lang="en-IN" sz="1800" b="1" dirty="0" smtClean="0"/>
            </a:br>
            <a:r>
              <a:rPr lang="en-IN" sz="1800" b="1" dirty="0" smtClean="0"/>
              <a:t>        </a:t>
            </a:r>
            <a:r>
              <a:rPr lang="en-IN" sz="1800" b="1" dirty="0" err="1" smtClean="0"/>
              <a:t>int</a:t>
            </a:r>
            <a:r>
              <a:rPr lang="en-IN" sz="1800" b="1" dirty="0" smtClean="0"/>
              <a:t> </a:t>
            </a:r>
            <a:r>
              <a:rPr lang="en-IN" sz="1800" b="1" dirty="0" err="1" smtClean="0"/>
              <a:t>tempArray</a:t>
            </a:r>
            <a:r>
              <a:rPr lang="en-IN" sz="1800" b="1" dirty="0" smtClean="0"/>
              <a:t> [right-left+1];</a:t>
            </a:r>
            <a:br>
              <a:rPr lang="en-IN" sz="1800" b="1" dirty="0" smtClean="0"/>
            </a:br>
            <a:r>
              <a:rPr lang="en-IN" sz="1800" b="1" dirty="0" smtClean="0"/>
              <a:t>        </a:t>
            </a:r>
            <a:r>
              <a:rPr lang="en-IN" sz="1800" b="1" dirty="0" err="1" smtClean="0"/>
              <a:t>int</a:t>
            </a:r>
            <a:r>
              <a:rPr lang="en-IN" sz="1800" b="1" dirty="0" smtClean="0"/>
              <a:t> pos=0, </a:t>
            </a:r>
            <a:r>
              <a:rPr lang="en-IN" sz="1800" b="1" dirty="0" err="1" smtClean="0"/>
              <a:t>lpos</a:t>
            </a:r>
            <a:r>
              <a:rPr lang="en-IN" sz="1800" b="1" dirty="0" smtClean="0"/>
              <a:t> = left, </a:t>
            </a:r>
            <a:r>
              <a:rPr lang="en-IN" sz="1800" b="1" dirty="0" err="1" smtClean="0"/>
              <a:t>rpos</a:t>
            </a:r>
            <a:r>
              <a:rPr lang="en-IN" sz="1800" b="1" dirty="0" smtClean="0"/>
              <a:t> = mid + 1;</a:t>
            </a:r>
            <a:br>
              <a:rPr lang="en-IN" sz="1800" b="1" dirty="0" smtClean="0"/>
            </a:br>
            <a:r>
              <a:rPr lang="en-IN" sz="1800" b="1" dirty="0" smtClean="0"/>
              <a:t>        while(</a:t>
            </a:r>
            <a:r>
              <a:rPr lang="en-IN" sz="1800" b="1" dirty="0" err="1" smtClean="0"/>
              <a:t>lpos</a:t>
            </a:r>
            <a:r>
              <a:rPr lang="en-IN" sz="1800" b="1" dirty="0" smtClean="0"/>
              <a:t> &lt;= mid &amp;&amp; </a:t>
            </a:r>
            <a:r>
              <a:rPr lang="en-IN" sz="1800" b="1" dirty="0" err="1" smtClean="0"/>
              <a:t>rpos</a:t>
            </a:r>
            <a:r>
              <a:rPr lang="en-IN" sz="1800" b="1" dirty="0" smtClean="0"/>
              <a:t> &lt;= right)</a:t>
            </a:r>
            <a:br>
              <a:rPr lang="en-IN" sz="1800" b="1" dirty="0" smtClean="0"/>
            </a:br>
            <a:r>
              <a:rPr lang="en-IN" sz="1800" b="1" dirty="0" smtClean="0"/>
              <a:t>        {</a:t>
            </a:r>
            <a:br>
              <a:rPr lang="en-IN" sz="1800" b="1" dirty="0" smtClean="0"/>
            </a:br>
            <a:r>
              <a:rPr lang="en-IN" sz="1800" b="1" dirty="0" smtClean="0"/>
              <a:t>                if(array[</a:t>
            </a:r>
            <a:r>
              <a:rPr lang="en-IN" sz="1800" b="1" dirty="0" err="1" smtClean="0"/>
              <a:t>lpos</a:t>
            </a:r>
            <a:r>
              <a:rPr lang="en-IN" sz="1800" b="1" dirty="0" smtClean="0"/>
              <a:t>] &lt; array[</a:t>
            </a:r>
            <a:r>
              <a:rPr lang="en-IN" sz="1800" b="1" dirty="0" err="1" smtClean="0"/>
              <a:t>rpos</a:t>
            </a:r>
            <a:r>
              <a:rPr lang="en-IN" sz="1800" b="1" dirty="0" smtClean="0"/>
              <a:t>])</a:t>
            </a:r>
            <a:br>
              <a:rPr lang="en-IN" sz="1800" b="1" dirty="0" smtClean="0"/>
            </a:br>
            <a:r>
              <a:rPr lang="en-IN" sz="1800" b="1" dirty="0" smtClean="0"/>
              <a:t>                {</a:t>
            </a:r>
            <a:br>
              <a:rPr lang="en-IN" sz="1800" b="1" dirty="0" smtClean="0"/>
            </a:br>
            <a:r>
              <a:rPr lang="en-IN" sz="1800" b="1" dirty="0" smtClean="0"/>
              <a:t>                        </a:t>
            </a:r>
            <a:r>
              <a:rPr lang="en-IN" sz="1800" b="1" dirty="0" err="1" smtClean="0"/>
              <a:t>tempArray</a:t>
            </a:r>
            <a:r>
              <a:rPr lang="en-IN" sz="1800" b="1" dirty="0" smtClean="0"/>
              <a:t>[pos++] = array[</a:t>
            </a:r>
            <a:r>
              <a:rPr lang="en-IN" sz="1800" b="1" dirty="0" err="1" smtClean="0"/>
              <a:t>lpos</a:t>
            </a:r>
            <a:r>
              <a:rPr lang="en-IN" sz="1800" b="1" dirty="0" smtClean="0"/>
              <a:t>++];</a:t>
            </a:r>
            <a:br>
              <a:rPr lang="en-IN" sz="1800" b="1" dirty="0" smtClean="0"/>
            </a:br>
            <a:r>
              <a:rPr lang="en-IN" sz="1800" b="1" dirty="0" smtClean="0"/>
              <a:t>                }</a:t>
            </a:r>
            <a:br>
              <a:rPr lang="en-IN" sz="1800" b="1" dirty="0" smtClean="0"/>
            </a:br>
            <a:r>
              <a:rPr lang="en-IN" sz="1800" b="1" dirty="0" smtClean="0"/>
              <a:t>                else</a:t>
            </a:r>
            <a:br>
              <a:rPr lang="en-IN" sz="1800" b="1" dirty="0" smtClean="0"/>
            </a:br>
            <a:r>
              <a:rPr lang="en-IN" sz="1800" b="1" dirty="0" smtClean="0"/>
              <a:t>                {</a:t>
            </a:r>
            <a:br>
              <a:rPr lang="en-IN" sz="1800" b="1" dirty="0" smtClean="0"/>
            </a:br>
            <a:r>
              <a:rPr lang="en-IN" sz="1800" b="1" dirty="0" smtClean="0"/>
              <a:t>                        </a:t>
            </a:r>
            <a:r>
              <a:rPr lang="en-IN" sz="1800" b="1" dirty="0" err="1" smtClean="0"/>
              <a:t>tempArray</a:t>
            </a:r>
            <a:r>
              <a:rPr lang="en-IN" sz="1800" b="1" dirty="0" smtClean="0"/>
              <a:t>[pos++] = array[</a:t>
            </a:r>
            <a:r>
              <a:rPr lang="en-IN" sz="1800" b="1" dirty="0" err="1" smtClean="0"/>
              <a:t>rpos</a:t>
            </a:r>
            <a:r>
              <a:rPr lang="en-IN" sz="1800" b="1" dirty="0" smtClean="0"/>
              <a:t>++];</a:t>
            </a:r>
            <a:br>
              <a:rPr lang="en-IN" sz="1800" b="1" dirty="0" smtClean="0"/>
            </a:br>
            <a:r>
              <a:rPr lang="en-IN" sz="1800" b="1" dirty="0" smtClean="0"/>
              <a:t>                }</a:t>
            </a:r>
            <a:br>
              <a:rPr lang="en-IN" sz="1800" b="1" dirty="0" smtClean="0"/>
            </a:br>
            <a:r>
              <a:rPr lang="en-IN" sz="1800" b="1" dirty="0" smtClean="0"/>
              <a:t>        }</a:t>
            </a:r>
            <a:br>
              <a:rPr lang="en-IN" sz="1800" b="1" dirty="0" smtClean="0"/>
            </a:br>
            <a:r>
              <a:rPr lang="en-IN" sz="1800" b="1" dirty="0" smtClean="0"/>
              <a:t>        while(</a:t>
            </a:r>
            <a:r>
              <a:rPr lang="en-IN" sz="1800" b="1" dirty="0" err="1" smtClean="0"/>
              <a:t>lpos</a:t>
            </a:r>
            <a:r>
              <a:rPr lang="en-IN" sz="1800" b="1" dirty="0" smtClean="0"/>
              <a:t> &lt;= mid)  </a:t>
            </a:r>
            <a:r>
              <a:rPr lang="en-IN" sz="1800" b="1" dirty="0" err="1" smtClean="0"/>
              <a:t>tempArray</a:t>
            </a:r>
            <a:r>
              <a:rPr lang="en-IN" sz="1800" b="1" dirty="0" smtClean="0"/>
              <a:t>[pos++] = array[</a:t>
            </a:r>
            <a:r>
              <a:rPr lang="en-IN" sz="1800" b="1" dirty="0" err="1" smtClean="0"/>
              <a:t>lpos</a:t>
            </a:r>
            <a:r>
              <a:rPr lang="en-IN" sz="1800" b="1" dirty="0" smtClean="0"/>
              <a:t>++];</a:t>
            </a:r>
            <a:br>
              <a:rPr lang="en-IN" sz="1800" b="1" dirty="0" smtClean="0"/>
            </a:br>
            <a:r>
              <a:rPr lang="en-IN" sz="1800" b="1" dirty="0" smtClean="0"/>
              <a:t>        while(</a:t>
            </a:r>
            <a:r>
              <a:rPr lang="en-IN" sz="1800" b="1" dirty="0" err="1" smtClean="0"/>
              <a:t>rpos</a:t>
            </a:r>
            <a:r>
              <a:rPr lang="en-IN" sz="1800" b="1" dirty="0" smtClean="0"/>
              <a:t> &lt;= right)</a:t>
            </a:r>
            <a:r>
              <a:rPr lang="en-IN" sz="1800" b="1" dirty="0" err="1" smtClean="0"/>
              <a:t>tempArray</a:t>
            </a:r>
            <a:r>
              <a:rPr lang="en-IN" sz="1800" b="1" dirty="0" smtClean="0"/>
              <a:t>[pos++] = array[</a:t>
            </a:r>
            <a:r>
              <a:rPr lang="en-IN" sz="1800" b="1" dirty="0" err="1" smtClean="0"/>
              <a:t>rpos</a:t>
            </a:r>
            <a:r>
              <a:rPr lang="en-IN" sz="1800" b="1" dirty="0" smtClean="0"/>
              <a:t>++];</a:t>
            </a:r>
            <a:br>
              <a:rPr lang="en-IN" sz="1800" b="1" dirty="0" smtClean="0"/>
            </a:br>
            <a:r>
              <a:rPr lang="en-IN" sz="1800" b="1" dirty="0" smtClean="0"/>
              <a:t>        </a:t>
            </a:r>
            <a:r>
              <a:rPr lang="en-IN" sz="1800" b="1" dirty="0" err="1" smtClean="0"/>
              <a:t>int</a:t>
            </a:r>
            <a:r>
              <a:rPr lang="en-IN" sz="1800" b="1" dirty="0" smtClean="0"/>
              <a:t> </a:t>
            </a:r>
            <a:r>
              <a:rPr lang="en-IN" sz="1800" b="1" dirty="0" err="1" smtClean="0"/>
              <a:t>i</a:t>
            </a:r>
            <a:r>
              <a:rPr lang="en-IN" sz="1800" b="1" dirty="0" smtClean="0"/>
              <a:t>;</a:t>
            </a:r>
            <a:r>
              <a:rPr lang="en-IN" sz="1800" b="1" dirty="0" smtClean="0"/>
              <a:t/>
            </a:r>
            <a:br>
              <a:rPr lang="en-IN" sz="1800" b="1" dirty="0" smtClean="0"/>
            </a:br>
            <a:r>
              <a:rPr lang="en-IN" sz="1800" b="1" dirty="0" smtClean="0"/>
              <a:t>        /* Copy back the sorted array to the original array */</a:t>
            </a:r>
            <a:br>
              <a:rPr lang="en-IN" sz="1800" b="1" dirty="0" smtClean="0"/>
            </a:br>
            <a:r>
              <a:rPr lang="en-IN" sz="1800" b="1" dirty="0" smtClean="0"/>
              <a:t>        for(</a:t>
            </a:r>
            <a:r>
              <a:rPr lang="en-IN" sz="1800" b="1" dirty="0" err="1" smtClean="0"/>
              <a:t>i</a:t>
            </a:r>
            <a:r>
              <a:rPr lang="en-IN" sz="1800" b="1" dirty="0" smtClean="0"/>
              <a:t>= 0;i&lt; pos; </a:t>
            </a:r>
            <a:r>
              <a:rPr lang="en-IN" sz="1800" b="1" dirty="0" err="1" smtClean="0"/>
              <a:t>i</a:t>
            </a:r>
            <a:r>
              <a:rPr lang="en-IN" sz="1800" b="1" dirty="0" smtClean="0"/>
              <a:t>++)</a:t>
            </a:r>
            <a:br>
              <a:rPr lang="en-IN" sz="1800" b="1" dirty="0" smtClean="0"/>
            </a:br>
            <a:r>
              <a:rPr lang="en-IN" sz="1800" b="1" dirty="0" smtClean="0"/>
              <a:t>        {</a:t>
            </a:r>
            <a:br>
              <a:rPr lang="en-IN" sz="1800" b="1" dirty="0" smtClean="0"/>
            </a:br>
            <a:r>
              <a:rPr lang="en-IN" sz="1800" b="1" dirty="0" smtClean="0"/>
              <a:t>                array[</a:t>
            </a:r>
            <a:r>
              <a:rPr lang="en-IN" sz="1800" b="1" dirty="0" err="1" smtClean="0"/>
              <a:t>i+left</a:t>
            </a:r>
            <a:r>
              <a:rPr lang="en-IN" sz="1800" b="1" dirty="0" smtClean="0"/>
              <a:t>] = </a:t>
            </a:r>
            <a:r>
              <a:rPr lang="en-IN" sz="1800" b="1" dirty="0" err="1" smtClean="0"/>
              <a:t>tempArray</a:t>
            </a:r>
            <a:r>
              <a:rPr lang="en-IN" sz="1800" b="1" dirty="0" smtClean="0"/>
              <a:t>[</a:t>
            </a:r>
            <a:r>
              <a:rPr lang="en-IN" sz="1800" b="1" dirty="0" err="1" smtClean="0"/>
              <a:t>i</a:t>
            </a:r>
            <a:r>
              <a:rPr lang="en-IN" sz="1800" b="1" dirty="0" smtClean="0"/>
              <a:t>];</a:t>
            </a:r>
            <a:br>
              <a:rPr lang="en-IN" sz="1800" b="1" dirty="0" smtClean="0"/>
            </a:br>
            <a:r>
              <a:rPr lang="en-IN" sz="1800" b="1" dirty="0" smtClean="0"/>
              <a:t>        }    </a:t>
            </a:r>
            <a:br>
              <a:rPr lang="en-IN" sz="1800" b="1" dirty="0" smtClean="0"/>
            </a:br>
            <a:r>
              <a:rPr lang="en-IN" sz="1800" b="1" dirty="0" smtClean="0"/>
              <a:t>}</a:t>
            </a:r>
            <a:endParaRPr lang="en-IN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Mergesort – Analysis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4953000"/>
          </a:xfrm>
        </p:spPr>
        <p:txBody>
          <a:bodyPr/>
          <a:lstStyle/>
          <a:p>
            <a:pPr eaLnBrk="1" hangingPunct="1"/>
            <a:r>
              <a:rPr lang="en-US" altLang="en-US" sz="2800" dirty="0" err="1" smtClean="0"/>
              <a:t>Mergesort</a:t>
            </a:r>
            <a:r>
              <a:rPr lang="en-US" altLang="en-US" sz="2800" dirty="0" smtClean="0"/>
              <a:t> is extremely efficient algorithm with respect to time.</a:t>
            </a:r>
          </a:p>
          <a:p>
            <a:pPr lvl="1" eaLnBrk="1" hangingPunct="1"/>
            <a:r>
              <a:rPr lang="en-US" altLang="en-US" sz="2000" dirty="0" smtClean="0"/>
              <a:t>Both worst case and average cases are </a:t>
            </a:r>
            <a:r>
              <a:rPr lang="en-US" altLang="en-US" sz="2000" b="1" dirty="0" smtClean="0">
                <a:sym typeface="Wingdings" pitchFamily="2" charset="2"/>
              </a:rPr>
              <a:t>O (</a:t>
            </a:r>
            <a:r>
              <a:rPr lang="en-US" altLang="en-US" sz="2000" b="1" dirty="0" smtClean="0"/>
              <a:t>n * log</a:t>
            </a:r>
            <a:r>
              <a:rPr lang="en-US" altLang="en-US" sz="2000" b="1" baseline="-25000" dirty="0" smtClean="0"/>
              <a:t>2</a:t>
            </a:r>
            <a:r>
              <a:rPr lang="en-US" altLang="en-US" sz="2000" b="1" dirty="0" smtClean="0"/>
              <a:t>n )</a:t>
            </a:r>
          </a:p>
          <a:p>
            <a:pPr eaLnBrk="1" hangingPunct="1"/>
            <a:endParaRPr lang="en-US" altLang="en-US" sz="2000" b="1" dirty="0" smtClean="0"/>
          </a:p>
          <a:p>
            <a:pPr eaLnBrk="1" hangingPunct="1"/>
            <a:r>
              <a:rPr lang="en-US" altLang="en-US" sz="2800" dirty="0" smtClean="0"/>
              <a:t>But, </a:t>
            </a:r>
            <a:r>
              <a:rPr lang="en-US" altLang="en-US" sz="2800" dirty="0" err="1" smtClean="0"/>
              <a:t>mergesort</a:t>
            </a:r>
            <a:r>
              <a:rPr lang="en-US" altLang="en-US" sz="2800" dirty="0" smtClean="0"/>
              <a:t> requires an extra array whose size equals to the size of the original array.</a:t>
            </a:r>
          </a:p>
          <a:p>
            <a:pPr eaLnBrk="1" hangingPunct="1">
              <a:buNone/>
            </a:pPr>
            <a:endParaRPr lang="en-US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smtClean="0"/>
              <a:t> </a:t>
            </a:r>
            <a:r>
              <a:rPr lang="en-US" dirty="0"/>
              <a:t>Example</a:t>
            </a:r>
          </a:p>
        </p:txBody>
      </p:sp>
      <p:sp>
        <p:nvSpPr>
          <p:cNvPr id="23654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3654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3654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3655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3655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3655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3655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3655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3655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346062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   </a:t>
            </a:r>
            <a:r>
              <a:rPr lang="en-US" dirty="0" smtClean="0"/>
              <a:t>  2        </a:t>
            </a:r>
            <a:r>
              <a:rPr lang="en-US" dirty="0"/>
              <a:t>3  </a:t>
            </a:r>
            <a:r>
              <a:rPr lang="en-US" dirty="0" smtClean="0"/>
              <a:t>       4         </a:t>
            </a:r>
            <a:r>
              <a:rPr lang="en-US" dirty="0"/>
              <a:t>5 </a:t>
            </a:r>
            <a:r>
              <a:rPr lang="en-US" dirty="0" smtClean="0"/>
              <a:t>       </a:t>
            </a:r>
            <a:r>
              <a:rPr lang="en-US" dirty="0"/>
              <a:t>6  </a:t>
            </a:r>
            <a:r>
              <a:rPr lang="en-US" dirty="0" smtClean="0"/>
              <a:t>      </a:t>
            </a:r>
            <a:r>
              <a:rPr lang="en-US" dirty="0"/>
              <a:t>7   </a:t>
            </a:r>
            <a:r>
              <a:rPr lang="en-US" dirty="0" smtClean="0"/>
              <a:t>     </a:t>
            </a:r>
            <a:r>
              <a:rPr lang="en-US" dirty="0"/>
              <a:t>8</a:t>
            </a:r>
          </a:p>
        </p:txBody>
      </p:sp>
      <p:sp>
        <p:nvSpPr>
          <p:cNvPr id="23655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3655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3655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3655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3656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3656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3319463" y="4138613"/>
            <a:ext cx="590550" cy="446087"/>
            <a:chOff x="1760" y="2424"/>
            <a:chExt cx="372" cy="502"/>
          </a:xfrm>
        </p:grpSpPr>
        <p:sp>
          <p:nvSpPr>
            <p:cNvPr id="236563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6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65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6567" name="Text Box 23"/>
          <p:cNvSpPr txBox="1">
            <a:spLocks noChangeArrowheads="1"/>
          </p:cNvSpPr>
          <p:nvPr/>
        </p:nvSpPr>
        <p:spPr bwMode="auto">
          <a:xfrm>
            <a:off x="4427468" y="1947863"/>
            <a:ext cx="1287532" cy="36933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swap 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36568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smtClean="0"/>
              <a:t> </a:t>
            </a:r>
            <a:r>
              <a:rPr lang="en-US" dirty="0"/>
              <a:t>Example</a:t>
            </a:r>
          </a:p>
        </p:txBody>
      </p:sp>
      <p:sp>
        <p:nvSpPr>
          <p:cNvPr id="23757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3757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3757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3757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3757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3757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3757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37579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3758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3758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3758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3758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</a:t>
            </a:r>
          </a:p>
        </p:txBody>
      </p:sp>
      <p:sp>
        <p:nvSpPr>
          <p:cNvPr id="23758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3758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3319463" y="4138613"/>
            <a:ext cx="590550" cy="446087"/>
            <a:chOff x="1760" y="2424"/>
            <a:chExt cx="372" cy="502"/>
          </a:xfrm>
        </p:grpSpPr>
        <p:sp>
          <p:nvSpPr>
            <p:cNvPr id="237587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588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589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7590" name="Text Box 22"/>
          <p:cNvSpPr txBox="1">
            <a:spLocks noChangeArrowheads="1"/>
          </p:cNvSpPr>
          <p:nvPr/>
        </p:nvSpPr>
        <p:spPr bwMode="auto">
          <a:xfrm>
            <a:off x="310356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37591" name="Text Box 23"/>
          <p:cNvSpPr txBox="1">
            <a:spLocks noChangeArrowheads="1"/>
          </p:cNvSpPr>
          <p:nvPr/>
        </p:nvSpPr>
        <p:spPr bwMode="auto">
          <a:xfrm>
            <a:off x="4503668" y="1947863"/>
            <a:ext cx="1287532" cy="36933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swap 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37592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smtClean="0"/>
              <a:t> </a:t>
            </a:r>
            <a:r>
              <a:rPr lang="en-US" dirty="0"/>
              <a:t>Example</a:t>
            </a:r>
          </a:p>
        </p:txBody>
      </p:sp>
      <p:sp>
        <p:nvSpPr>
          <p:cNvPr id="23859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3859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23859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3859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3859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3860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3860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3860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38603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   </a:t>
            </a:r>
            <a:r>
              <a:rPr lang="en-US" dirty="0" smtClean="0"/>
              <a:t>  2        </a:t>
            </a:r>
            <a:r>
              <a:rPr lang="en-US" dirty="0"/>
              <a:t>3 </a:t>
            </a:r>
            <a:r>
              <a:rPr lang="en-US" dirty="0" smtClean="0"/>
              <a:t>        </a:t>
            </a:r>
            <a:r>
              <a:rPr lang="en-US" dirty="0"/>
              <a:t>4 </a:t>
            </a:r>
            <a:r>
              <a:rPr lang="en-US" dirty="0" smtClean="0"/>
              <a:t>        </a:t>
            </a:r>
            <a:r>
              <a:rPr lang="en-US" dirty="0"/>
              <a:t>5   </a:t>
            </a:r>
            <a:r>
              <a:rPr lang="en-US" dirty="0" smtClean="0"/>
              <a:t>     </a:t>
            </a:r>
            <a:r>
              <a:rPr lang="en-US" dirty="0"/>
              <a:t>6  </a:t>
            </a:r>
            <a:r>
              <a:rPr lang="en-US" dirty="0" smtClean="0"/>
              <a:t>      </a:t>
            </a:r>
            <a:r>
              <a:rPr lang="en-US" dirty="0"/>
              <a:t>7 </a:t>
            </a:r>
            <a:r>
              <a:rPr lang="en-US" dirty="0" smtClean="0"/>
              <a:t>        </a:t>
            </a:r>
            <a:r>
              <a:rPr lang="en-US" dirty="0"/>
              <a:t>8</a:t>
            </a:r>
          </a:p>
        </p:txBody>
      </p:sp>
      <p:sp>
        <p:nvSpPr>
          <p:cNvPr id="23860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3860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3860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3860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</a:t>
            </a:r>
          </a:p>
        </p:txBody>
      </p:sp>
      <p:sp>
        <p:nvSpPr>
          <p:cNvPr id="23860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3860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3319463" y="4138613"/>
            <a:ext cx="590550" cy="446087"/>
            <a:chOff x="1760" y="2424"/>
            <a:chExt cx="372" cy="502"/>
          </a:xfrm>
        </p:grpSpPr>
        <p:sp>
          <p:nvSpPr>
            <p:cNvPr id="23861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61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61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8614" name="Text Box 22"/>
          <p:cNvSpPr txBox="1">
            <a:spLocks noChangeArrowheads="1"/>
          </p:cNvSpPr>
          <p:nvPr/>
        </p:nvSpPr>
        <p:spPr bwMode="auto">
          <a:xfrm>
            <a:off x="310356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38615" name="Text Box 23"/>
          <p:cNvSpPr txBox="1">
            <a:spLocks noChangeArrowheads="1"/>
          </p:cNvSpPr>
          <p:nvPr/>
        </p:nvSpPr>
        <p:spPr bwMode="auto">
          <a:xfrm>
            <a:off x="4656068" y="1947863"/>
            <a:ext cx="1287532" cy="36933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swap 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38616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smtClean="0"/>
              <a:t> </a:t>
            </a:r>
            <a:r>
              <a:rPr lang="en-US" dirty="0"/>
              <a:t>Example</a:t>
            </a:r>
          </a:p>
        </p:txBody>
      </p:sp>
      <p:sp>
        <p:nvSpPr>
          <p:cNvPr id="23961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3962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3962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3962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3962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3962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3962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3962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39627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  </a:t>
            </a:r>
            <a:r>
              <a:rPr lang="en-US" dirty="0" smtClean="0"/>
              <a:t>   </a:t>
            </a:r>
            <a:r>
              <a:rPr lang="en-US" dirty="0"/>
              <a:t>2  </a:t>
            </a:r>
            <a:r>
              <a:rPr lang="en-US" dirty="0" smtClean="0"/>
              <a:t>      </a:t>
            </a:r>
            <a:r>
              <a:rPr lang="en-US" dirty="0"/>
              <a:t>3   </a:t>
            </a:r>
            <a:r>
              <a:rPr lang="en-US" dirty="0" smtClean="0"/>
              <a:t>      </a:t>
            </a:r>
            <a:r>
              <a:rPr lang="en-US" dirty="0"/>
              <a:t>4    </a:t>
            </a:r>
            <a:r>
              <a:rPr lang="en-US" dirty="0" smtClean="0"/>
              <a:t>     </a:t>
            </a:r>
            <a:r>
              <a:rPr lang="en-US" dirty="0"/>
              <a:t>5    </a:t>
            </a:r>
            <a:r>
              <a:rPr lang="en-US" dirty="0" smtClean="0"/>
              <a:t>   6         </a:t>
            </a:r>
            <a:r>
              <a:rPr lang="en-US" dirty="0"/>
              <a:t>7  </a:t>
            </a:r>
            <a:r>
              <a:rPr lang="en-US" dirty="0" smtClean="0"/>
              <a:t>       </a:t>
            </a:r>
            <a:r>
              <a:rPr lang="en-US" dirty="0"/>
              <a:t>8</a:t>
            </a:r>
          </a:p>
        </p:txBody>
      </p:sp>
      <p:sp>
        <p:nvSpPr>
          <p:cNvPr id="23962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3962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3963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3963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3963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3963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3905250" y="4138613"/>
            <a:ext cx="590550" cy="446087"/>
            <a:chOff x="1760" y="2424"/>
            <a:chExt cx="372" cy="502"/>
          </a:xfrm>
        </p:grpSpPr>
        <p:sp>
          <p:nvSpPr>
            <p:cNvPr id="239635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636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637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9639" name="Text Box 23"/>
          <p:cNvSpPr txBox="1">
            <a:spLocks noChangeArrowheads="1"/>
          </p:cNvSpPr>
          <p:nvPr/>
        </p:nvSpPr>
        <p:spPr bwMode="auto">
          <a:xfrm>
            <a:off x="4579868" y="1947863"/>
            <a:ext cx="1287532" cy="36933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swap 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39640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smtClean="0"/>
              <a:t> </a:t>
            </a:r>
            <a:r>
              <a:rPr lang="en-US" dirty="0"/>
              <a:t>Example</a:t>
            </a:r>
          </a:p>
        </p:txBody>
      </p:sp>
      <p:sp>
        <p:nvSpPr>
          <p:cNvPr id="24064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4064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4064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4064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4064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4064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4064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4065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4065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   </a:t>
            </a:r>
            <a:r>
              <a:rPr lang="en-US" dirty="0" smtClean="0"/>
              <a:t>  2        </a:t>
            </a:r>
            <a:r>
              <a:rPr lang="en-US" dirty="0"/>
              <a:t>3  </a:t>
            </a:r>
            <a:r>
              <a:rPr lang="en-US" dirty="0" smtClean="0"/>
              <a:t>       </a:t>
            </a:r>
            <a:r>
              <a:rPr lang="en-US" dirty="0"/>
              <a:t>4 </a:t>
            </a:r>
            <a:r>
              <a:rPr lang="en-US" dirty="0" smtClean="0"/>
              <a:t>        </a:t>
            </a:r>
            <a:r>
              <a:rPr lang="en-US" dirty="0"/>
              <a:t>5  </a:t>
            </a:r>
            <a:r>
              <a:rPr lang="en-US" dirty="0" smtClean="0"/>
              <a:t>      </a:t>
            </a:r>
            <a:r>
              <a:rPr lang="en-US" dirty="0"/>
              <a:t>6 </a:t>
            </a:r>
            <a:r>
              <a:rPr lang="en-US" dirty="0" smtClean="0"/>
              <a:t>       </a:t>
            </a:r>
            <a:r>
              <a:rPr lang="en-US" dirty="0"/>
              <a:t>7   </a:t>
            </a:r>
            <a:r>
              <a:rPr lang="en-US" dirty="0" smtClean="0"/>
              <a:t>      </a:t>
            </a:r>
            <a:r>
              <a:rPr lang="en-US" dirty="0"/>
              <a:t>8</a:t>
            </a:r>
          </a:p>
        </p:txBody>
      </p:sp>
      <p:sp>
        <p:nvSpPr>
          <p:cNvPr id="24065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4065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4065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4065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24065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4065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3905250" y="4138613"/>
            <a:ext cx="590550" cy="446087"/>
            <a:chOff x="1760" y="2424"/>
            <a:chExt cx="372" cy="502"/>
          </a:xfrm>
        </p:grpSpPr>
        <p:sp>
          <p:nvSpPr>
            <p:cNvPr id="24065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66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66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0662" name="Text Box 22"/>
          <p:cNvSpPr txBox="1">
            <a:spLocks noChangeArrowheads="1"/>
          </p:cNvSpPr>
          <p:nvPr/>
        </p:nvSpPr>
        <p:spPr bwMode="auto">
          <a:xfrm>
            <a:off x="3690938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40663" name="Text Box 23"/>
          <p:cNvSpPr txBox="1">
            <a:spLocks noChangeArrowheads="1"/>
          </p:cNvSpPr>
          <p:nvPr/>
        </p:nvSpPr>
        <p:spPr bwMode="auto">
          <a:xfrm>
            <a:off x="4579868" y="1947863"/>
            <a:ext cx="1287532" cy="36933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swap 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40664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smtClean="0"/>
              <a:t> </a:t>
            </a:r>
            <a:r>
              <a:rPr lang="en-US" dirty="0"/>
              <a:t>Example</a:t>
            </a:r>
          </a:p>
        </p:txBody>
      </p:sp>
      <p:sp>
        <p:nvSpPr>
          <p:cNvPr id="24166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4166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4166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4167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4167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4167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4167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4167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4167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346062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  </a:t>
            </a:r>
            <a:r>
              <a:rPr lang="en-US" dirty="0" smtClean="0"/>
              <a:t>    </a:t>
            </a:r>
            <a:r>
              <a:rPr lang="en-US" dirty="0"/>
              <a:t>2  </a:t>
            </a:r>
            <a:r>
              <a:rPr lang="en-US" dirty="0" smtClean="0"/>
              <a:t>      </a:t>
            </a:r>
            <a:r>
              <a:rPr lang="en-US" dirty="0"/>
              <a:t>3 </a:t>
            </a:r>
            <a:r>
              <a:rPr lang="en-US" dirty="0" smtClean="0"/>
              <a:t>       </a:t>
            </a:r>
            <a:r>
              <a:rPr lang="en-US" dirty="0"/>
              <a:t>4  </a:t>
            </a:r>
            <a:r>
              <a:rPr lang="en-US" dirty="0" smtClean="0"/>
              <a:t>       </a:t>
            </a:r>
            <a:r>
              <a:rPr lang="en-US" dirty="0"/>
              <a:t>5  </a:t>
            </a:r>
            <a:r>
              <a:rPr lang="en-US" dirty="0" smtClean="0"/>
              <a:t>      </a:t>
            </a:r>
            <a:r>
              <a:rPr lang="en-US" dirty="0"/>
              <a:t>6    </a:t>
            </a:r>
            <a:r>
              <a:rPr lang="en-US" dirty="0" smtClean="0"/>
              <a:t>    </a:t>
            </a:r>
            <a:r>
              <a:rPr lang="en-US" dirty="0"/>
              <a:t>7 </a:t>
            </a:r>
            <a:r>
              <a:rPr lang="en-US" dirty="0" smtClean="0"/>
              <a:t>       </a:t>
            </a:r>
            <a:r>
              <a:rPr lang="en-US" dirty="0"/>
              <a:t>8</a:t>
            </a:r>
          </a:p>
        </p:txBody>
      </p:sp>
      <p:sp>
        <p:nvSpPr>
          <p:cNvPr id="24167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4167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4167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4167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24168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4168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3905250" y="4138613"/>
            <a:ext cx="590550" cy="446087"/>
            <a:chOff x="1760" y="2424"/>
            <a:chExt cx="372" cy="502"/>
          </a:xfrm>
        </p:grpSpPr>
        <p:sp>
          <p:nvSpPr>
            <p:cNvPr id="241683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68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685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1686" name="Text Box 22"/>
          <p:cNvSpPr txBox="1">
            <a:spLocks noChangeArrowheads="1"/>
          </p:cNvSpPr>
          <p:nvPr/>
        </p:nvSpPr>
        <p:spPr bwMode="auto">
          <a:xfrm>
            <a:off x="3690938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41687" name="Text Box 23"/>
          <p:cNvSpPr txBox="1">
            <a:spLocks noChangeArrowheads="1"/>
          </p:cNvSpPr>
          <p:nvPr/>
        </p:nvSpPr>
        <p:spPr bwMode="auto">
          <a:xfrm>
            <a:off x="4579868" y="1947863"/>
            <a:ext cx="1287532" cy="36933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swap 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41688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smtClean="0"/>
              <a:t> </a:t>
            </a:r>
            <a:r>
              <a:rPr lang="en-US" dirty="0"/>
              <a:t>Example</a:t>
            </a:r>
          </a:p>
        </p:txBody>
      </p:sp>
      <p:sp>
        <p:nvSpPr>
          <p:cNvPr id="24269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4269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4269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4269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4269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4269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4269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42699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346062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  </a:t>
            </a:r>
            <a:r>
              <a:rPr lang="en-US" dirty="0" smtClean="0"/>
              <a:t>    2        </a:t>
            </a:r>
            <a:r>
              <a:rPr lang="en-US" dirty="0"/>
              <a:t>3 </a:t>
            </a:r>
            <a:r>
              <a:rPr lang="en-US" dirty="0" smtClean="0"/>
              <a:t>       </a:t>
            </a:r>
            <a:r>
              <a:rPr lang="en-US" dirty="0"/>
              <a:t>4    </a:t>
            </a:r>
            <a:r>
              <a:rPr lang="en-US" dirty="0" smtClean="0"/>
              <a:t>     </a:t>
            </a:r>
            <a:r>
              <a:rPr lang="en-US" dirty="0"/>
              <a:t>5   </a:t>
            </a:r>
            <a:r>
              <a:rPr lang="en-US" dirty="0" smtClean="0"/>
              <a:t>     </a:t>
            </a:r>
            <a:r>
              <a:rPr lang="en-US" dirty="0"/>
              <a:t>6    </a:t>
            </a:r>
            <a:r>
              <a:rPr lang="en-US" dirty="0" smtClean="0"/>
              <a:t>    </a:t>
            </a:r>
            <a:r>
              <a:rPr lang="en-US" dirty="0"/>
              <a:t>7  </a:t>
            </a:r>
            <a:r>
              <a:rPr lang="en-US" dirty="0" smtClean="0"/>
              <a:t>      </a:t>
            </a:r>
            <a:r>
              <a:rPr lang="en-US" dirty="0"/>
              <a:t>8</a:t>
            </a:r>
          </a:p>
        </p:txBody>
      </p:sp>
      <p:sp>
        <p:nvSpPr>
          <p:cNvPr id="24270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4270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4270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4270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4270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4270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4492625" y="4138613"/>
            <a:ext cx="590550" cy="446087"/>
            <a:chOff x="1760" y="2424"/>
            <a:chExt cx="372" cy="502"/>
          </a:xfrm>
        </p:grpSpPr>
        <p:sp>
          <p:nvSpPr>
            <p:cNvPr id="242707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708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709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2711" name="Text Box 23"/>
          <p:cNvSpPr txBox="1">
            <a:spLocks noChangeArrowheads="1"/>
          </p:cNvSpPr>
          <p:nvPr/>
        </p:nvSpPr>
        <p:spPr bwMode="auto">
          <a:xfrm>
            <a:off x="4572000" y="1947863"/>
            <a:ext cx="1287532" cy="36933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swap 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42712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Group 2"/>
          <p:cNvGraphicFramePr>
            <a:graphicFrameLocks noGrp="1"/>
          </p:cNvGraphicFramePr>
          <p:nvPr/>
        </p:nvGraphicFramePr>
        <p:xfrm>
          <a:off x="838200" y="1066800"/>
          <a:ext cx="5867400" cy="5029200"/>
        </p:xfrm>
        <a:graphic>
          <a:graphicData uri="http://schemas.openxmlformats.org/drawingml/2006/table">
            <a:tbl>
              <a:tblPr/>
              <a:tblGrid>
                <a:gridCol w="977900"/>
                <a:gridCol w="977900"/>
                <a:gridCol w="939800"/>
                <a:gridCol w="1016000"/>
                <a:gridCol w="977900"/>
                <a:gridCol w="9779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78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56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1524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78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56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1524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78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56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1524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78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56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1524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45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78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56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1524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45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56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78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627" name="Text Box 133"/>
          <p:cNvSpPr txBox="1">
            <a:spLocks noChangeArrowheads="1"/>
          </p:cNvSpPr>
          <p:nvPr/>
        </p:nvSpPr>
        <p:spPr bwMode="auto">
          <a:xfrm>
            <a:off x="6858000" y="1219200"/>
            <a:ext cx="1714500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>
                <a:latin typeface="Times New Roman" pitchFamily="18" charset="0"/>
                <a:cs typeface="Times New Roman" pitchFamily="18" charset="0"/>
              </a:rPr>
              <a:t>Original List</a:t>
            </a:r>
            <a:endParaRPr lang="en-US" altLang="en-US" sz="120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1628" name="Text Box 134"/>
          <p:cNvSpPr txBox="1">
            <a:spLocks noChangeArrowheads="1"/>
          </p:cNvSpPr>
          <p:nvPr/>
        </p:nvSpPr>
        <p:spPr bwMode="auto">
          <a:xfrm>
            <a:off x="6934200" y="2057400"/>
            <a:ext cx="1714500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altLang="en-US" sz="1600">
                <a:latin typeface="Times New Roman" pitchFamily="18" charset="0"/>
              </a:rPr>
              <a:t>After pass 1</a:t>
            </a:r>
          </a:p>
          <a:p>
            <a:pPr eaLnBrk="0" hangingPunct="0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1629" name="Text Box 135"/>
          <p:cNvSpPr txBox="1">
            <a:spLocks noChangeArrowheads="1"/>
          </p:cNvSpPr>
          <p:nvPr/>
        </p:nvSpPr>
        <p:spPr bwMode="auto">
          <a:xfrm>
            <a:off x="6858000" y="2971800"/>
            <a:ext cx="1714500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After pass 2</a:t>
            </a:r>
          </a:p>
          <a:p>
            <a:pPr eaLnBrk="0" hangingPunct="0"/>
            <a:endParaRPr lang="en-US" altLang="en-US" sz="1600">
              <a:latin typeface="Times New Roman" pitchFamily="18" charset="0"/>
            </a:endParaRPr>
          </a:p>
        </p:txBody>
      </p:sp>
      <p:sp>
        <p:nvSpPr>
          <p:cNvPr id="21630" name="Text Box 136"/>
          <p:cNvSpPr txBox="1">
            <a:spLocks noChangeArrowheads="1"/>
          </p:cNvSpPr>
          <p:nvPr/>
        </p:nvSpPr>
        <p:spPr bwMode="auto">
          <a:xfrm>
            <a:off x="7010400" y="3810000"/>
            <a:ext cx="1714500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altLang="en-US" sz="1600">
                <a:latin typeface="Times New Roman" pitchFamily="18" charset="0"/>
              </a:rPr>
              <a:t>After pass 3</a:t>
            </a:r>
          </a:p>
          <a:p>
            <a:pPr eaLnBrk="0" hangingPunct="0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1631" name="Text Box 137"/>
          <p:cNvSpPr txBox="1">
            <a:spLocks noChangeArrowheads="1"/>
          </p:cNvSpPr>
          <p:nvPr/>
        </p:nvSpPr>
        <p:spPr bwMode="auto">
          <a:xfrm>
            <a:off x="7010400" y="4800600"/>
            <a:ext cx="1714500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altLang="en-US" sz="1600">
                <a:latin typeface="Times New Roman" pitchFamily="18" charset="0"/>
              </a:rPr>
              <a:t>After pass 4</a:t>
            </a:r>
          </a:p>
          <a:p>
            <a:pPr eaLnBrk="0" hangingPunct="0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1632" name="Text Box 138"/>
          <p:cNvSpPr txBox="1">
            <a:spLocks noChangeArrowheads="1"/>
          </p:cNvSpPr>
          <p:nvPr/>
        </p:nvSpPr>
        <p:spPr bwMode="auto">
          <a:xfrm>
            <a:off x="7010400" y="5638800"/>
            <a:ext cx="1714500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altLang="en-US" sz="1600">
                <a:latin typeface="Times New Roman" pitchFamily="18" charset="0"/>
              </a:rPr>
              <a:t>After pass 5</a:t>
            </a:r>
          </a:p>
          <a:p>
            <a:pPr eaLnBrk="0" hangingPunct="0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1633" name="Text Box 139"/>
          <p:cNvSpPr txBox="1">
            <a:spLocks noChangeArrowheads="1"/>
          </p:cNvSpPr>
          <p:nvPr/>
        </p:nvSpPr>
        <p:spPr bwMode="auto">
          <a:xfrm>
            <a:off x="304800" y="3810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>
                <a:latin typeface="Times New Roman" pitchFamily="18" charset="0"/>
              </a:rPr>
              <a:t>Sorted</a:t>
            </a:r>
          </a:p>
        </p:txBody>
      </p:sp>
      <p:sp>
        <p:nvSpPr>
          <p:cNvPr id="21634" name="Text Box 140"/>
          <p:cNvSpPr txBox="1">
            <a:spLocks noChangeArrowheads="1"/>
          </p:cNvSpPr>
          <p:nvPr/>
        </p:nvSpPr>
        <p:spPr bwMode="auto">
          <a:xfrm>
            <a:off x="3810000" y="3810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>
                <a:latin typeface="Times New Roman" pitchFamily="18" charset="0"/>
              </a:rPr>
              <a:t>Unsorted</a:t>
            </a:r>
          </a:p>
        </p:txBody>
      </p:sp>
      <p:sp>
        <p:nvSpPr>
          <p:cNvPr id="21635" name="Line 141"/>
          <p:cNvSpPr>
            <a:spLocks noChangeShapeType="1"/>
          </p:cNvSpPr>
          <p:nvPr/>
        </p:nvSpPr>
        <p:spPr bwMode="auto">
          <a:xfrm>
            <a:off x="838200" y="9144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36" name="Line 142"/>
          <p:cNvSpPr>
            <a:spLocks noChangeShapeType="1"/>
          </p:cNvSpPr>
          <p:nvPr/>
        </p:nvSpPr>
        <p:spPr bwMode="auto">
          <a:xfrm>
            <a:off x="1828800" y="18288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37" name="Line 143"/>
          <p:cNvSpPr>
            <a:spLocks noChangeShapeType="1"/>
          </p:cNvSpPr>
          <p:nvPr/>
        </p:nvSpPr>
        <p:spPr bwMode="auto">
          <a:xfrm>
            <a:off x="2819400" y="27432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38" name="Line 144"/>
          <p:cNvSpPr>
            <a:spLocks noChangeShapeType="1"/>
          </p:cNvSpPr>
          <p:nvPr/>
        </p:nvSpPr>
        <p:spPr bwMode="auto">
          <a:xfrm>
            <a:off x="3733800" y="36576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39" name="Line 145"/>
          <p:cNvSpPr>
            <a:spLocks noChangeShapeType="1"/>
          </p:cNvSpPr>
          <p:nvPr/>
        </p:nvSpPr>
        <p:spPr bwMode="auto">
          <a:xfrm>
            <a:off x="4800600" y="45720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40" name="Line 146"/>
          <p:cNvSpPr>
            <a:spLocks noChangeShapeType="1"/>
          </p:cNvSpPr>
          <p:nvPr/>
        </p:nvSpPr>
        <p:spPr bwMode="auto">
          <a:xfrm>
            <a:off x="5715000" y="54864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smtClean="0"/>
              <a:t> </a:t>
            </a:r>
            <a:r>
              <a:rPr lang="en-US" dirty="0"/>
              <a:t>Example</a:t>
            </a:r>
          </a:p>
        </p:txBody>
      </p:sp>
      <p:sp>
        <p:nvSpPr>
          <p:cNvPr id="24371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4371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4371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4371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4371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4372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4372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4372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43723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 </a:t>
            </a:r>
            <a:r>
              <a:rPr lang="en-US" dirty="0" smtClean="0"/>
              <a:t>    2        </a:t>
            </a:r>
            <a:r>
              <a:rPr lang="en-US" dirty="0"/>
              <a:t>3 </a:t>
            </a:r>
            <a:r>
              <a:rPr lang="en-US" dirty="0" smtClean="0"/>
              <a:t>        </a:t>
            </a:r>
            <a:r>
              <a:rPr lang="en-US" dirty="0"/>
              <a:t>4     </a:t>
            </a:r>
            <a:r>
              <a:rPr lang="en-US" dirty="0" smtClean="0"/>
              <a:t>    </a:t>
            </a:r>
            <a:r>
              <a:rPr lang="en-US" dirty="0"/>
              <a:t>5  </a:t>
            </a:r>
            <a:r>
              <a:rPr lang="en-US" dirty="0" smtClean="0"/>
              <a:t>      </a:t>
            </a:r>
            <a:r>
              <a:rPr lang="en-US" dirty="0"/>
              <a:t>6    </a:t>
            </a:r>
            <a:r>
              <a:rPr lang="en-US" dirty="0" smtClean="0"/>
              <a:t>    </a:t>
            </a:r>
            <a:r>
              <a:rPr lang="en-US" dirty="0"/>
              <a:t>7  </a:t>
            </a:r>
            <a:r>
              <a:rPr lang="en-US" dirty="0" smtClean="0"/>
              <a:t>      </a:t>
            </a:r>
            <a:r>
              <a:rPr lang="en-US" dirty="0"/>
              <a:t>8</a:t>
            </a:r>
          </a:p>
        </p:txBody>
      </p:sp>
      <p:sp>
        <p:nvSpPr>
          <p:cNvPr id="24372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4372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4372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4372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24372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4372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4492625" y="4138613"/>
            <a:ext cx="590550" cy="446087"/>
            <a:chOff x="1760" y="2424"/>
            <a:chExt cx="372" cy="502"/>
          </a:xfrm>
        </p:grpSpPr>
        <p:sp>
          <p:nvSpPr>
            <p:cNvPr id="24373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73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73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3734" name="Text Box 22"/>
          <p:cNvSpPr txBox="1">
            <a:spLocks noChangeArrowheads="1"/>
          </p:cNvSpPr>
          <p:nvPr/>
        </p:nvSpPr>
        <p:spPr bwMode="auto">
          <a:xfrm>
            <a:off x="427831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43735" name="Text Box 23"/>
          <p:cNvSpPr txBox="1">
            <a:spLocks noChangeArrowheads="1"/>
          </p:cNvSpPr>
          <p:nvPr/>
        </p:nvSpPr>
        <p:spPr bwMode="auto">
          <a:xfrm>
            <a:off x="4579868" y="1947863"/>
            <a:ext cx="1287532" cy="36933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swap 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43736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smtClean="0"/>
              <a:t> </a:t>
            </a:r>
            <a:r>
              <a:rPr lang="en-US" dirty="0"/>
              <a:t>Example</a:t>
            </a:r>
          </a:p>
        </p:txBody>
      </p:sp>
      <p:sp>
        <p:nvSpPr>
          <p:cNvPr id="24473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4474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4474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4474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4474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4474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4474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4474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44747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346062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   </a:t>
            </a:r>
            <a:r>
              <a:rPr lang="en-US" dirty="0" smtClean="0"/>
              <a:t>  2        </a:t>
            </a:r>
            <a:r>
              <a:rPr lang="en-US" dirty="0"/>
              <a:t>3  </a:t>
            </a:r>
            <a:r>
              <a:rPr lang="en-US" dirty="0" smtClean="0"/>
              <a:t>       </a:t>
            </a:r>
            <a:r>
              <a:rPr lang="en-US" dirty="0"/>
              <a:t>4 </a:t>
            </a:r>
            <a:r>
              <a:rPr lang="en-US" dirty="0" smtClean="0"/>
              <a:t>        </a:t>
            </a:r>
            <a:r>
              <a:rPr lang="en-US" dirty="0"/>
              <a:t>5 </a:t>
            </a:r>
            <a:r>
              <a:rPr lang="en-US" dirty="0" smtClean="0"/>
              <a:t>       </a:t>
            </a:r>
            <a:r>
              <a:rPr lang="en-US" dirty="0"/>
              <a:t>6    </a:t>
            </a:r>
            <a:r>
              <a:rPr lang="en-US" dirty="0" smtClean="0"/>
              <a:t>    </a:t>
            </a:r>
            <a:r>
              <a:rPr lang="en-US" dirty="0"/>
              <a:t>7 </a:t>
            </a:r>
            <a:r>
              <a:rPr lang="en-US" dirty="0" smtClean="0"/>
              <a:t>       </a:t>
            </a:r>
            <a:r>
              <a:rPr lang="en-US" dirty="0"/>
              <a:t>8</a:t>
            </a:r>
          </a:p>
        </p:txBody>
      </p:sp>
      <p:sp>
        <p:nvSpPr>
          <p:cNvPr id="24474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4474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4475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4475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24475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4475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4492625" y="4138613"/>
            <a:ext cx="590550" cy="446087"/>
            <a:chOff x="1760" y="2424"/>
            <a:chExt cx="372" cy="502"/>
          </a:xfrm>
        </p:grpSpPr>
        <p:sp>
          <p:nvSpPr>
            <p:cNvPr id="244755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756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757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4758" name="Text Box 22"/>
          <p:cNvSpPr txBox="1">
            <a:spLocks noChangeArrowheads="1"/>
          </p:cNvSpPr>
          <p:nvPr/>
        </p:nvSpPr>
        <p:spPr bwMode="auto">
          <a:xfrm>
            <a:off x="427831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44759" name="Text Box 23"/>
          <p:cNvSpPr txBox="1">
            <a:spLocks noChangeArrowheads="1"/>
          </p:cNvSpPr>
          <p:nvPr/>
        </p:nvSpPr>
        <p:spPr bwMode="auto">
          <a:xfrm>
            <a:off x="4579868" y="1947863"/>
            <a:ext cx="1287532" cy="36933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swap 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44760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smtClean="0"/>
              <a:t> </a:t>
            </a:r>
            <a:r>
              <a:rPr lang="en-US" dirty="0"/>
              <a:t>Example</a:t>
            </a:r>
          </a:p>
        </p:txBody>
      </p:sp>
      <p:sp>
        <p:nvSpPr>
          <p:cNvPr id="24576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4576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4576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4576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4576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4576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4577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4577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</a:t>
            </a:r>
            <a:r>
              <a:rPr lang="en-US" dirty="0" smtClean="0"/>
              <a:t>     </a:t>
            </a:r>
            <a:r>
              <a:rPr lang="en-US" dirty="0"/>
              <a:t>2   </a:t>
            </a:r>
            <a:r>
              <a:rPr lang="en-US" dirty="0" smtClean="0"/>
              <a:t>     </a:t>
            </a:r>
            <a:r>
              <a:rPr lang="en-US" dirty="0"/>
              <a:t>3  </a:t>
            </a:r>
            <a:r>
              <a:rPr lang="en-US" dirty="0" smtClean="0"/>
              <a:t>       </a:t>
            </a:r>
            <a:r>
              <a:rPr lang="en-US" dirty="0"/>
              <a:t>4      </a:t>
            </a:r>
            <a:r>
              <a:rPr lang="en-US" dirty="0" smtClean="0"/>
              <a:t>   5         </a:t>
            </a:r>
            <a:r>
              <a:rPr lang="en-US" dirty="0"/>
              <a:t>6 </a:t>
            </a:r>
            <a:r>
              <a:rPr lang="en-US" dirty="0" smtClean="0"/>
              <a:t>       </a:t>
            </a:r>
            <a:r>
              <a:rPr lang="en-US" dirty="0"/>
              <a:t>7 </a:t>
            </a:r>
            <a:r>
              <a:rPr lang="en-US" dirty="0" smtClean="0"/>
              <a:t>       </a:t>
            </a:r>
            <a:r>
              <a:rPr lang="en-US" dirty="0"/>
              <a:t>8</a:t>
            </a:r>
          </a:p>
        </p:txBody>
      </p:sp>
      <p:sp>
        <p:nvSpPr>
          <p:cNvPr id="24577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4577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4577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4577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4577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4577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5080000" y="4138613"/>
            <a:ext cx="590550" cy="446087"/>
            <a:chOff x="1760" y="2424"/>
            <a:chExt cx="372" cy="502"/>
          </a:xfrm>
        </p:grpSpPr>
        <p:sp>
          <p:nvSpPr>
            <p:cNvPr id="24577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8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8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783" name="Text Box 23"/>
          <p:cNvSpPr txBox="1">
            <a:spLocks noChangeArrowheads="1"/>
          </p:cNvSpPr>
          <p:nvPr/>
        </p:nvSpPr>
        <p:spPr bwMode="auto">
          <a:xfrm>
            <a:off x="4579868" y="1947863"/>
            <a:ext cx="1287532" cy="36933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swap 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45784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smtClean="0"/>
              <a:t> </a:t>
            </a:r>
            <a:r>
              <a:rPr lang="en-US" dirty="0"/>
              <a:t>Example</a:t>
            </a:r>
          </a:p>
        </p:txBody>
      </p:sp>
      <p:sp>
        <p:nvSpPr>
          <p:cNvPr id="24678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4678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4678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4679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4679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4679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4679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4679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4679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4679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4679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4679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4680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4680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5080000" y="4138613"/>
            <a:ext cx="590550" cy="446087"/>
            <a:chOff x="1760" y="2424"/>
            <a:chExt cx="372" cy="502"/>
          </a:xfrm>
        </p:grpSpPr>
        <p:sp>
          <p:nvSpPr>
            <p:cNvPr id="246803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0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05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6806" name="Text Box 22"/>
          <p:cNvSpPr txBox="1">
            <a:spLocks noChangeArrowheads="1"/>
          </p:cNvSpPr>
          <p:nvPr/>
        </p:nvSpPr>
        <p:spPr bwMode="auto">
          <a:xfrm>
            <a:off x="4865688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46807" name="Text Box 23"/>
          <p:cNvSpPr txBox="1">
            <a:spLocks noChangeArrowheads="1"/>
          </p:cNvSpPr>
          <p:nvPr/>
        </p:nvSpPr>
        <p:spPr bwMode="auto">
          <a:xfrm>
            <a:off x="4579868" y="1947863"/>
            <a:ext cx="1287532" cy="36933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swap 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46808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</a:t>
            </a:r>
            <a:r>
              <a:rPr lang="en-US" dirty="0" smtClean="0"/>
              <a:t>     </a:t>
            </a:r>
            <a:r>
              <a:rPr lang="en-US" dirty="0"/>
              <a:t>2   </a:t>
            </a:r>
            <a:r>
              <a:rPr lang="en-US" dirty="0" smtClean="0"/>
              <a:t>     </a:t>
            </a:r>
            <a:r>
              <a:rPr lang="en-US" dirty="0"/>
              <a:t>3  </a:t>
            </a:r>
            <a:r>
              <a:rPr lang="en-US" dirty="0" smtClean="0"/>
              <a:t>       </a:t>
            </a:r>
            <a:r>
              <a:rPr lang="en-US" dirty="0"/>
              <a:t>4      </a:t>
            </a:r>
            <a:r>
              <a:rPr lang="en-US" dirty="0" smtClean="0"/>
              <a:t>   5         </a:t>
            </a:r>
            <a:r>
              <a:rPr lang="en-US" dirty="0"/>
              <a:t>6 </a:t>
            </a:r>
            <a:r>
              <a:rPr lang="en-US" dirty="0" smtClean="0"/>
              <a:t>       </a:t>
            </a:r>
            <a:r>
              <a:rPr lang="en-US" dirty="0"/>
              <a:t>7 </a:t>
            </a:r>
            <a:r>
              <a:rPr lang="en-US" dirty="0" smtClean="0"/>
              <a:t>       </a:t>
            </a:r>
            <a:r>
              <a:rPr lang="en-US" dirty="0"/>
              <a:t>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smtClean="0"/>
              <a:t> </a:t>
            </a:r>
            <a:r>
              <a:rPr lang="en-US" dirty="0"/>
              <a:t>Example</a:t>
            </a:r>
          </a:p>
        </p:txBody>
      </p:sp>
      <p:sp>
        <p:nvSpPr>
          <p:cNvPr id="24781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24781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4781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4781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4781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4781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4781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4781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4782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4782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4782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4782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4782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4782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5080000" y="4138613"/>
            <a:ext cx="590550" cy="446087"/>
            <a:chOff x="1760" y="2424"/>
            <a:chExt cx="372" cy="502"/>
          </a:xfrm>
        </p:grpSpPr>
        <p:sp>
          <p:nvSpPr>
            <p:cNvPr id="247827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28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29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7830" name="Text Box 22"/>
          <p:cNvSpPr txBox="1">
            <a:spLocks noChangeArrowheads="1"/>
          </p:cNvSpPr>
          <p:nvPr/>
        </p:nvSpPr>
        <p:spPr bwMode="auto">
          <a:xfrm>
            <a:off x="4865688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47831" name="Text Box 23"/>
          <p:cNvSpPr txBox="1">
            <a:spLocks noChangeArrowheads="1"/>
          </p:cNvSpPr>
          <p:nvPr/>
        </p:nvSpPr>
        <p:spPr bwMode="auto">
          <a:xfrm>
            <a:off x="4572000" y="1947863"/>
            <a:ext cx="1287532" cy="36933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swap 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47832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</a:t>
            </a:r>
            <a:r>
              <a:rPr lang="en-US" dirty="0" smtClean="0"/>
              <a:t>     </a:t>
            </a:r>
            <a:r>
              <a:rPr lang="en-US" dirty="0"/>
              <a:t>2   </a:t>
            </a:r>
            <a:r>
              <a:rPr lang="en-US" dirty="0" smtClean="0"/>
              <a:t>     </a:t>
            </a:r>
            <a:r>
              <a:rPr lang="en-US" dirty="0"/>
              <a:t>3  </a:t>
            </a:r>
            <a:r>
              <a:rPr lang="en-US" dirty="0" smtClean="0"/>
              <a:t>       </a:t>
            </a:r>
            <a:r>
              <a:rPr lang="en-US" dirty="0"/>
              <a:t>4      </a:t>
            </a:r>
            <a:r>
              <a:rPr lang="en-US" dirty="0" smtClean="0"/>
              <a:t>   5         </a:t>
            </a:r>
            <a:r>
              <a:rPr lang="en-US" dirty="0"/>
              <a:t>6 </a:t>
            </a:r>
            <a:r>
              <a:rPr lang="en-US" dirty="0" smtClean="0"/>
              <a:t>       </a:t>
            </a:r>
            <a:r>
              <a:rPr lang="en-US" dirty="0"/>
              <a:t>7 </a:t>
            </a:r>
            <a:r>
              <a:rPr lang="en-US" dirty="0" smtClean="0"/>
              <a:t>       </a:t>
            </a:r>
            <a:r>
              <a:rPr lang="en-US" dirty="0"/>
              <a:t>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smtClean="0"/>
              <a:t> </a:t>
            </a:r>
            <a:r>
              <a:rPr lang="en-US" dirty="0"/>
              <a:t>Example</a:t>
            </a:r>
          </a:p>
        </p:txBody>
      </p:sp>
      <p:sp>
        <p:nvSpPr>
          <p:cNvPr id="24883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4883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4883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4883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4883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4884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4884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4884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4884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4884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4884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4884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24884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4884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5670550" y="4138613"/>
            <a:ext cx="590550" cy="446087"/>
            <a:chOff x="1760" y="2424"/>
            <a:chExt cx="372" cy="502"/>
          </a:xfrm>
        </p:grpSpPr>
        <p:sp>
          <p:nvSpPr>
            <p:cNvPr id="24885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5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5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8855" name="Text Box 23"/>
          <p:cNvSpPr txBox="1">
            <a:spLocks noChangeArrowheads="1"/>
          </p:cNvSpPr>
          <p:nvPr/>
        </p:nvSpPr>
        <p:spPr bwMode="auto">
          <a:xfrm>
            <a:off x="4579868" y="1947863"/>
            <a:ext cx="1287532" cy="36933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swap 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48856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</a:t>
            </a:r>
            <a:r>
              <a:rPr lang="en-US" dirty="0" smtClean="0"/>
              <a:t>     </a:t>
            </a:r>
            <a:r>
              <a:rPr lang="en-US" dirty="0"/>
              <a:t>2   </a:t>
            </a:r>
            <a:r>
              <a:rPr lang="en-US" dirty="0" smtClean="0"/>
              <a:t>     </a:t>
            </a:r>
            <a:r>
              <a:rPr lang="en-US" dirty="0"/>
              <a:t>3  </a:t>
            </a:r>
            <a:r>
              <a:rPr lang="en-US" dirty="0" smtClean="0"/>
              <a:t>       </a:t>
            </a:r>
            <a:r>
              <a:rPr lang="en-US" dirty="0"/>
              <a:t>4      </a:t>
            </a:r>
            <a:r>
              <a:rPr lang="en-US" dirty="0" smtClean="0"/>
              <a:t>   5         </a:t>
            </a:r>
            <a:r>
              <a:rPr lang="en-US" dirty="0"/>
              <a:t>6 </a:t>
            </a:r>
            <a:r>
              <a:rPr lang="en-US" dirty="0" smtClean="0"/>
              <a:t>       </a:t>
            </a:r>
            <a:r>
              <a:rPr lang="en-US" dirty="0"/>
              <a:t>7 </a:t>
            </a:r>
            <a:r>
              <a:rPr lang="en-US" dirty="0" smtClean="0"/>
              <a:t>       </a:t>
            </a:r>
            <a:r>
              <a:rPr lang="en-US" dirty="0"/>
              <a:t>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smtClean="0"/>
              <a:t> </a:t>
            </a:r>
            <a:r>
              <a:rPr lang="en-US" dirty="0"/>
              <a:t>Example</a:t>
            </a:r>
          </a:p>
        </p:txBody>
      </p:sp>
      <p:sp>
        <p:nvSpPr>
          <p:cNvPr id="24985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4986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4986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4986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4986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4986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4986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4986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4986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4986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4987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4987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4987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4987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5670550" y="4138613"/>
            <a:ext cx="590550" cy="446087"/>
            <a:chOff x="1760" y="2424"/>
            <a:chExt cx="372" cy="502"/>
          </a:xfrm>
        </p:grpSpPr>
        <p:sp>
          <p:nvSpPr>
            <p:cNvPr id="249875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76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77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9878" name="Text Box 22"/>
          <p:cNvSpPr txBox="1">
            <a:spLocks noChangeArrowheads="1"/>
          </p:cNvSpPr>
          <p:nvPr/>
        </p:nvSpPr>
        <p:spPr bwMode="auto">
          <a:xfrm>
            <a:off x="545306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49879" name="Text Box 23"/>
          <p:cNvSpPr txBox="1">
            <a:spLocks noChangeArrowheads="1"/>
          </p:cNvSpPr>
          <p:nvPr/>
        </p:nvSpPr>
        <p:spPr bwMode="auto">
          <a:xfrm>
            <a:off x="4579868" y="1947863"/>
            <a:ext cx="1287532" cy="36933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swap 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49880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</a:t>
            </a:r>
            <a:r>
              <a:rPr lang="en-US" dirty="0" smtClean="0"/>
              <a:t>     </a:t>
            </a:r>
            <a:r>
              <a:rPr lang="en-US" dirty="0"/>
              <a:t>2   </a:t>
            </a:r>
            <a:r>
              <a:rPr lang="en-US" dirty="0" smtClean="0"/>
              <a:t>     </a:t>
            </a:r>
            <a:r>
              <a:rPr lang="en-US" dirty="0"/>
              <a:t>3  </a:t>
            </a:r>
            <a:r>
              <a:rPr lang="en-US" dirty="0" smtClean="0"/>
              <a:t>       </a:t>
            </a:r>
            <a:r>
              <a:rPr lang="en-US" dirty="0"/>
              <a:t>4      </a:t>
            </a:r>
            <a:r>
              <a:rPr lang="en-US" dirty="0" smtClean="0"/>
              <a:t>   5         </a:t>
            </a:r>
            <a:r>
              <a:rPr lang="en-US" dirty="0"/>
              <a:t>6 </a:t>
            </a:r>
            <a:r>
              <a:rPr lang="en-US" dirty="0" smtClean="0"/>
              <a:t>       </a:t>
            </a:r>
            <a:r>
              <a:rPr lang="en-US" dirty="0"/>
              <a:t>7 </a:t>
            </a:r>
            <a:r>
              <a:rPr lang="en-US" dirty="0" smtClean="0"/>
              <a:t>       </a:t>
            </a:r>
            <a:r>
              <a:rPr lang="en-US" dirty="0"/>
              <a:t>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smtClean="0"/>
              <a:t> </a:t>
            </a:r>
            <a:r>
              <a:rPr lang="en-US" dirty="0"/>
              <a:t>Example</a:t>
            </a:r>
          </a:p>
        </p:txBody>
      </p:sp>
      <p:sp>
        <p:nvSpPr>
          <p:cNvPr id="25088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5088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5088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5088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5088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5088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25088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5089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5089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5089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5089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5089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5089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5089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5670550" y="4138613"/>
            <a:ext cx="590550" cy="446087"/>
            <a:chOff x="1760" y="2424"/>
            <a:chExt cx="372" cy="502"/>
          </a:xfrm>
        </p:grpSpPr>
        <p:sp>
          <p:nvSpPr>
            <p:cNvPr id="25089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0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0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0902" name="Text Box 22"/>
          <p:cNvSpPr txBox="1">
            <a:spLocks noChangeArrowheads="1"/>
          </p:cNvSpPr>
          <p:nvPr/>
        </p:nvSpPr>
        <p:spPr bwMode="auto">
          <a:xfrm>
            <a:off x="545306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50903" name="Text Box 23"/>
          <p:cNvSpPr txBox="1">
            <a:spLocks noChangeArrowheads="1"/>
          </p:cNvSpPr>
          <p:nvPr/>
        </p:nvSpPr>
        <p:spPr bwMode="auto">
          <a:xfrm>
            <a:off x="4579868" y="1947863"/>
            <a:ext cx="1287532" cy="36933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swap 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50904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</a:t>
            </a:r>
            <a:r>
              <a:rPr lang="en-US" dirty="0" smtClean="0"/>
              <a:t>     </a:t>
            </a:r>
            <a:r>
              <a:rPr lang="en-US" dirty="0"/>
              <a:t>2   </a:t>
            </a:r>
            <a:r>
              <a:rPr lang="en-US" dirty="0" smtClean="0"/>
              <a:t>     </a:t>
            </a:r>
            <a:r>
              <a:rPr lang="en-US" dirty="0"/>
              <a:t>3  </a:t>
            </a:r>
            <a:r>
              <a:rPr lang="en-US" dirty="0" smtClean="0"/>
              <a:t>       </a:t>
            </a:r>
            <a:r>
              <a:rPr lang="en-US" dirty="0"/>
              <a:t>4      </a:t>
            </a:r>
            <a:r>
              <a:rPr lang="en-US" dirty="0" smtClean="0"/>
              <a:t>   5         </a:t>
            </a:r>
            <a:r>
              <a:rPr lang="en-US" dirty="0"/>
              <a:t>6 </a:t>
            </a:r>
            <a:r>
              <a:rPr lang="en-US" dirty="0" smtClean="0"/>
              <a:t>       </a:t>
            </a:r>
            <a:r>
              <a:rPr lang="en-US" dirty="0"/>
              <a:t>7 </a:t>
            </a:r>
            <a:r>
              <a:rPr lang="en-US" dirty="0" smtClean="0"/>
              <a:t>       </a:t>
            </a:r>
            <a:r>
              <a:rPr lang="en-US" dirty="0"/>
              <a:t>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After First Pass of Outer Loop</a:t>
            </a:r>
          </a:p>
        </p:txBody>
      </p:sp>
      <p:sp>
        <p:nvSpPr>
          <p:cNvPr id="25190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5190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5190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5191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5191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5191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5191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5191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5191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5191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5191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25191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25192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5192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6254750" y="4138613"/>
            <a:ext cx="590550" cy="446087"/>
            <a:chOff x="1760" y="2424"/>
            <a:chExt cx="372" cy="502"/>
          </a:xfrm>
        </p:grpSpPr>
        <p:sp>
          <p:nvSpPr>
            <p:cNvPr id="251923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2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25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1927" name="Text Box 23"/>
          <p:cNvSpPr txBox="1">
            <a:spLocks noChangeArrowheads="1"/>
          </p:cNvSpPr>
          <p:nvPr/>
        </p:nvSpPr>
        <p:spPr bwMode="auto">
          <a:xfrm>
            <a:off x="3128963" y="2809875"/>
            <a:ext cx="40068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Finished first “Bubble Up”</a:t>
            </a:r>
          </a:p>
        </p:txBody>
      </p:sp>
      <p:sp>
        <p:nvSpPr>
          <p:cNvPr id="251928" name="Text Box 24"/>
          <p:cNvSpPr txBox="1">
            <a:spLocks noChangeArrowheads="1"/>
          </p:cNvSpPr>
          <p:nvPr/>
        </p:nvSpPr>
        <p:spPr bwMode="auto">
          <a:xfrm>
            <a:off x="4579868" y="1947863"/>
            <a:ext cx="1287532" cy="36933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swap 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51929" name="Text Box 25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</a:t>
            </a:r>
            <a:r>
              <a:rPr lang="en-US" dirty="0" smtClean="0"/>
              <a:t>     </a:t>
            </a:r>
            <a:r>
              <a:rPr lang="en-US" dirty="0"/>
              <a:t>2   </a:t>
            </a:r>
            <a:r>
              <a:rPr lang="en-US" dirty="0" smtClean="0"/>
              <a:t>     </a:t>
            </a:r>
            <a:r>
              <a:rPr lang="en-US" dirty="0"/>
              <a:t>3  </a:t>
            </a:r>
            <a:r>
              <a:rPr lang="en-US" dirty="0" smtClean="0"/>
              <a:t>       </a:t>
            </a:r>
            <a:r>
              <a:rPr lang="en-US" dirty="0"/>
              <a:t>4      </a:t>
            </a:r>
            <a:r>
              <a:rPr lang="en-US" dirty="0" smtClean="0"/>
              <a:t>   5         </a:t>
            </a:r>
            <a:r>
              <a:rPr lang="en-US" dirty="0"/>
              <a:t>6 </a:t>
            </a:r>
            <a:r>
              <a:rPr lang="en-US" dirty="0" smtClean="0"/>
              <a:t>       </a:t>
            </a:r>
            <a:r>
              <a:rPr lang="en-US" dirty="0"/>
              <a:t>7 </a:t>
            </a:r>
            <a:r>
              <a:rPr lang="en-US" dirty="0" smtClean="0"/>
              <a:t>       </a:t>
            </a:r>
            <a:r>
              <a:rPr lang="en-US" dirty="0"/>
              <a:t>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Second “Bubble Up”</a:t>
            </a:r>
          </a:p>
        </p:txBody>
      </p:sp>
      <p:sp>
        <p:nvSpPr>
          <p:cNvPr id="25293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5293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5293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5293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5293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5293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5293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5293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5294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5294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5294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5294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5294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5294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252947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948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949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2951" name="Text Box 23"/>
          <p:cNvSpPr txBox="1">
            <a:spLocks noChangeArrowheads="1"/>
          </p:cNvSpPr>
          <p:nvPr/>
        </p:nvSpPr>
        <p:spPr bwMode="auto">
          <a:xfrm>
            <a:off x="4572000" y="1947863"/>
            <a:ext cx="1287532" cy="36933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swap 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52952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false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</a:t>
            </a:r>
            <a:r>
              <a:rPr lang="en-US" dirty="0" smtClean="0"/>
              <a:t>     </a:t>
            </a:r>
            <a:r>
              <a:rPr lang="en-US" dirty="0"/>
              <a:t>2   </a:t>
            </a:r>
            <a:r>
              <a:rPr lang="en-US" dirty="0" smtClean="0"/>
              <a:t>     </a:t>
            </a:r>
            <a:r>
              <a:rPr lang="en-US" dirty="0"/>
              <a:t>3  </a:t>
            </a:r>
            <a:r>
              <a:rPr lang="en-US" dirty="0" smtClean="0"/>
              <a:t>       </a:t>
            </a:r>
            <a:r>
              <a:rPr lang="en-US" dirty="0"/>
              <a:t>4      </a:t>
            </a:r>
            <a:r>
              <a:rPr lang="en-US" dirty="0" smtClean="0"/>
              <a:t>   5         </a:t>
            </a:r>
            <a:r>
              <a:rPr lang="en-US" dirty="0"/>
              <a:t>6 </a:t>
            </a:r>
            <a:r>
              <a:rPr lang="en-US" dirty="0" smtClean="0"/>
              <a:t>       </a:t>
            </a:r>
            <a:r>
              <a:rPr lang="en-US" dirty="0"/>
              <a:t>7 </a:t>
            </a:r>
            <a:r>
              <a:rPr lang="en-US" dirty="0" smtClean="0"/>
              <a:t>       </a:t>
            </a:r>
            <a:r>
              <a:rPr lang="en-US" dirty="0"/>
              <a:t>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85800"/>
            <a:ext cx="7772400" cy="609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200" smtClean="0"/>
              <a:t>Selection Sort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848600" cy="4495800"/>
          </a:xfrm>
        </p:spPr>
        <p:txBody>
          <a:bodyPr/>
          <a:lstStyle/>
          <a:p>
            <a:pPr marL="406400" eaLnBrk="1" hangingPunct="1">
              <a:buFont typeface="Wingdings" pitchFamily="2" charset="2"/>
              <a:buNone/>
            </a:pPr>
            <a:r>
              <a:rPr lang="en-US" altLang="en-US" sz="2400" smtClean="0"/>
              <a:t>Algorithm</a:t>
            </a:r>
            <a:r>
              <a:rPr lang="en-US" altLang="en-US" sz="2400" smtClean="0">
                <a:solidFill>
                  <a:srgbClr val="A30501"/>
                </a:solidFill>
              </a:rPr>
              <a:t> </a:t>
            </a:r>
          </a:p>
          <a:p>
            <a:pPr marL="406400" eaLnBrk="1" hangingPunct="1">
              <a:buFont typeface="Wingdings" pitchFamily="2" charset="2"/>
              <a:buNone/>
            </a:pPr>
            <a:r>
              <a:rPr lang="en-US" altLang="en-US" sz="2800" smtClean="0"/>
              <a:t>          </a:t>
            </a:r>
            <a:r>
              <a:rPr lang="en-US" altLang="en-US" sz="2000" smtClean="0"/>
              <a:t>for i </a:t>
            </a:r>
            <a:r>
              <a:rPr lang="en-US" altLang="en-US" sz="2000" smtClean="0">
                <a:sym typeface="Wingdings" pitchFamily="2" charset="2"/>
              </a:rPr>
              <a:t> 0 to N-2 do     </a:t>
            </a:r>
            <a:endParaRPr lang="en-US" altLang="en-US" sz="2400" smtClean="0">
              <a:sym typeface="Wingdings" pitchFamily="2" charset="2"/>
            </a:endParaRPr>
          </a:p>
          <a:p>
            <a:pPr marL="406400" eaLnBrk="1" hangingPunct="1">
              <a:buFont typeface="Wingdings" pitchFamily="2" charset="2"/>
              <a:buNone/>
            </a:pPr>
            <a:r>
              <a:rPr lang="en-US" altLang="en-US" sz="2000" smtClean="0">
                <a:sym typeface="Wingdings" pitchFamily="2" charset="2"/>
              </a:rPr>
              <a:t>                {     min  i;                      </a:t>
            </a:r>
            <a:endParaRPr lang="en-US" altLang="en-US" sz="2000" smtClean="0">
              <a:solidFill>
                <a:srgbClr val="A30501"/>
              </a:solidFill>
              <a:sym typeface="Wingdings" pitchFamily="2" charset="2"/>
            </a:endParaRPr>
          </a:p>
          <a:p>
            <a:pPr marL="406400" eaLnBrk="1" hangingPunct="1">
              <a:buFont typeface="Wingdings" pitchFamily="2" charset="2"/>
              <a:buNone/>
            </a:pPr>
            <a:r>
              <a:rPr lang="en-US" altLang="en-US" sz="2000" smtClean="0">
                <a:sym typeface="Wingdings" pitchFamily="2" charset="2"/>
              </a:rPr>
              <a:t>                     for j  i+1 to N-1 do                          </a:t>
            </a:r>
            <a:endParaRPr lang="en-US" altLang="en-US" sz="2000" smtClean="0">
              <a:solidFill>
                <a:srgbClr val="A30501"/>
              </a:solidFill>
              <a:sym typeface="Wingdings" pitchFamily="2" charset="2"/>
            </a:endParaRPr>
          </a:p>
          <a:p>
            <a:pPr marL="406400" eaLnBrk="1" hangingPunct="1">
              <a:buFont typeface="Wingdings" pitchFamily="2" charset="2"/>
              <a:buNone/>
            </a:pPr>
            <a:r>
              <a:rPr lang="en-US" altLang="en-US" sz="2000" smtClean="0">
                <a:sym typeface="Wingdings" pitchFamily="2" charset="2"/>
              </a:rPr>
              <a:t>                     {     if (A[j] &lt; A[min])  min  j;           </a:t>
            </a:r>
            <a:endParaRPr lang="en-US" altLang="en-US" sz="2000" smtClean="0">
              <a:solidFill>
                <a:srgbClr val="A30501"/>
              </a:solidFill>
              <a:sym typeface="Wingdings" pitchFamily="2" charset="2"/>
            </a:endParaRPr>
          </a:p>
          <a:p>
            <a:pPr marL="406400" eaLnBrk="1" hangingPunct="1">
              <a:buFont typeface="Wingdings" pitchFamily="2" charset="2"/>
              <a:buNone/>
            </a:pPr>
            <a:r>
              <a:rPr lang="en-US" altLang="en-US" sz="2000" smtClean="0">
                <a:sym typeface="Wingdings" pitchFamily="2" charset="2"/>
              </a:rPr>
              <a:t>                     }</a:t>
            </a:r>
          </a:p>
          <a:p>
            <a:pPr marL="406400" eaLnBrk="1" hangingPunct="1">
              <a:buFont typeface="Wingdings" pitchFamily="2" charset="2"/>
              <a:buNone/>
            </a:pPr>
            <a:r>
              <a:rPr lang="en-US" altLang="en-US" sz="2000" smtClean="0">
                <a:sym typeface="Wingdings" pitchFamily="2" charset="2"/>
              </a:rPr>
              <a:t>                     swap A[i] and A[min]</a:t>
            </a:r>
            <a:r>
              <a:rPr lang="en-US" altLang="en-US" sz="2000" smtClean="0"/>
              <a:t> ;</a:t>
            </a:r>
          </a:p>
          <a:p>
            <a:pPr marL="406400" eaLnBrk="1" hangingPunct="1">
              <a:buFont typeface="Wingdings" pitchFamily="2" charset="2"/>
              <a:buNone/>
            </a:pPr>
            <a:r>
              <a:rPr lang="en-US" altLang="en-US" sz="2000" smtClean="0"/>
              <a:t>               }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Second “Bubble Up”</a:t>
            </a:r>
          </a:p>
        </p:txBody>
      </p:sp>
      <p:sp>
        <p:nvSpPr>
          <p:cNvPr id="25395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5395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5395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5395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5395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5396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5396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5396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5396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5396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5396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5396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25396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5396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25397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97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97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3974" name="Text Box 22"/>
          <p:cNvSpPr txBox="1">
            <a:spLocks noChangeArrowheads="1"/>
          </p:cNvSpPr>
          <p:nvPr/>
        </p:nvSpPr>
        <p:spPr bwMode="auto">
          <a:xfrm>
            <a:off x="4572000" y="1947863"/>
            <a:ext cx="1287532" cy="36933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swap 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53975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false</a:t>
            </a:r>
          </a:p>
        </p:txBody>
      </p:sp>
      <p:sp>
        <p:nvSpPr>
          <p:cNvPr id="253976" name="Text Box 24"/>
          <p:cNvSpPr txBox="1">
            <a:spLocks noChangeArrowheads="1"/>
          </p:cNvSpPr>
          <p:nvPr/>
        </p:nvSpPr>
        <p:spPr bwMode="auto">
          <a:xfrm>
            <a:off x="1695450" y="3657600"/>
            <a:ext cx="150812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No Swap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</a:t>
            </a:r>
            <a:r>
              <a:rPr lang="en-US" dirty="0" smtClean="0"/>
              <a:t>     </a:t>
            </a:r>
            <a:r>
              <a:rPr lang="en-US" dirty="0"/>
              <a:t>2   </a:t>
            </a:r>
            <a:r>
              <a:rPr lang="en-US" dirty="0" smtClean="0"/>
              <a:t>     </a:t>
            </a:r>
            <a:r>
              <a:rPr lang="en-US" dirty="0"/>
              <a:t>3  </a:t>
            </a:r>
            <a:r>
              <a:rPr lang="en-US" dirty="0" smtClean="0"/>
              <a:t>       </a:t>
            </a:r>
            <a:r>
              <a:rPr lang="en-US" dirty="0"/>
              <a:t>4      </a:t>
            </a:r>
            <a:r>
              <a:rPr lang="en-US" dirty="0" smtClean="0"/>
              <a:t>   5         </a:t>
            </a:r>
            <a:r>
              <a:rPr lang="en-US" dirty="0"/>
              <a:t>6 </a:t>
            </a:r>
            <a:r>
              <a:rPr lang="en-US" dirty="0" smtClean="0"/>
              <a:t>       </a:t>
            </a:r>
            <a:r>
              <a:rPr lang="en-US" dirty="0"/>
              <a:t>7 </a:t>
            </a:r>
            <a:r>
              <a:rPr lang="en-US" dirty="0" smtClean="0"/>
              <a:t>       </a:t>
            </a:r>
            <a:r>
              <a:rPr lang="en-US" dirty="0"/>
              <a:t>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Second “Bubble Up”</a:t>
            </a:r>
          </a:p>
        </p:txBody>
      </p:sp>
      <p:sp>
        <p:nvSpPr>
          <p:cNvPr id="25600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5600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5600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5600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5600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5600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5601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5601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5601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5601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5601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5601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5601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25601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2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2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022" name="Text Box 22"/>
          <p:cNvSpPr txBox="1">
            <a:spLocks noChangeArrowheads="1"/>
          </p:cNvSpPr>
          <p:nvPr/>
        </p:nvSpPr>
        <p:spPr bwMode="auto">
          <a:xfrm>
            <a:off x="4579868" y="1947863"/>
            <a:ext cx="1287532" cy="36933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swap 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56023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false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</a:t>
            </a:r>
            <a:r>
              <a:rPr lang="en-US" dirty="0" smtClean="0"/>
              <a:t>     </a:t>
            </a:r>
            <a:r>
              <a:rPr lang="en-US" dirty="0"/>
              <a:t>2   </a:t>
            </a:r>
            <a:r>
              <a:rPr lang="en-US" dirty="0" smtClean="0"/>
              <a:t>     </a:t>
            </a:r>
            <a:r>
              <a:rPr lang="en-US" dirty="0"/>
              <a:t>3  </a:t>
            </a:r>
            <a:r>
              <a:rPr lang="en-US" dirty="0" smtClean="0"/>
              <a:t>       </a:t>
            </a:r>
            <a:r>
              <a:rPr lang="en-US" dirty="0"/>
              <a:t>4      </a:t>
            </a:r>
            <a:r>
              <a:rPr lang="en-US" dirty="0" smtClean="0"/>
              <a:t>   5         </a:t>
            </a:r>
            <a:r>
              <a:rPr lang="en-US" dirty="0"/>
              <a:t>6 </a:t>
            </a:r>
            <a:r>
              <a:rPr lang="en-US" dirty="0" smtClean="0"/>
              <a:t>       </a:t>
            </a:r>
            <a:r>
              <a:rPr lang="en-US" dirty="0"/>
              <a:t>7 </a:t>
            </a:r>
            <a:r>
              <a:rPr lang="en-US" dirty="0" smtClean="0"/>
              <a:t>       </a:t>
            </a:r>
            <a:r>
              <a:rPr lang="en-US" dirty="0"/>
              <a:t>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Second “Bubble Up”</a:t>
            </a:r>
          </a:p>
        </p:txBody>
      </p:sp>
      <p:sp>
        <p:nvSpPr>
          <p:cNvPr id="25702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5702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5702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5703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5703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5703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5703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5703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5703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5703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5703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5703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2</a:t>
            </a:r>
          </a:p>
        </p:txBody>
      </p:sp>
      <p:sp>
        <p:nvSpPr>
          <p:cNvPr id="25704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5704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257043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4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45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7046" name="Text Box 22"/>
          <p:cNvSpPr txBox="1">
            <a:spLocks noChangeArrowheads="1"/>
          </p:cNvSpPr>
          <p:nvPr/>
        </p:nvSpPr>
        <p:spPr bwMode="auto">
          <a:xfrm>
            <a:off x="4579868" y="1947863"/>
            <a:ext cx="1287532" cy="36933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swap 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57047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false</a:t>
            </a:r>
          </a:p>
        </p:txBody>
      </p:sp>
      <p:sp>
        <p:nvSpPr>
          <p:cNvPr id="257048" name="Text Box 24"/>
          <p:cNvSpPr txBox="1">
            <a:spLocks noChangeArrowheads="1"/>
          </p:cNvSpPr>
          <p:nvPr/>
        </p:nvSpPr>
        <p:spPr bwMode="auto">
          <a:xfrm>
            <a:off x="2516188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</a:t>
            </a:r>
            <a:r>
              <a:rPr lang="en-US" dirty="0" smtClean="0"/>
              <a:t>     </a:t>
            </a:r>
            <a:r>
              <a:rPr lang="en-US" dirty="0"/>
              <a:t>2   </a:t>
            </a:r>
            <a:r>
              <a:rPr lang="en-US" dirty="0" smtClean="0"/>
              <a:t>     </a:t>
            </a:r>
            <a:r>
              <a:rPr lang="en-US" dirty="0"/>
              <a:t>3  </a:t>
            </a:r>
            <a:r>
              <a:rPr lang="en-US" dirty="0" smtClean="0"/>
              <a:t>       </a:t>
            </a:r>
            <a:r>
              <a:rPr lang="en-US" dirty="0"/>
              <a:t>4      </a:t>
            </a:r>
            <a:r>
              <a:rPr lang="en-US" dirty="0" smtClean="0"/>
              <a:t>   5         </a:t>
            </a:r>
            <a:r>
              <a:rPr lang="en-US" dirty="0"/>
              <a:t>6 </a:t>
            </a:r>
            <a:r>
              <a:rPr lang="en-US" dirty="0" smtClean="0"/>
              <a:t>       </a:t>
            </a:r>
            <a:r>
              <a:rPr lang="en-US" dirty="0"/>
              <a:t>7 </a:t>
            </a:r>
            <a:r>
              <a:rPr lang="en-US" dirty="0" smtClean="0"/>
              <a:t>       </a:t>
            </a:r>
            <a:r>
              <a:rPr lang="en-US" dirty="0"/>
              <a:t>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Second “Bubble Up”</a:t>
            </a:r>
          </a:p>
        </p:txBody>
      </p:sp>
      <p:sp>
        <p:nvSpPr>
          <p:cNvPr id="25805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5805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25805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25805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5805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5805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5805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5805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5806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5806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5806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5806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2</a:t>
            </a:r>
          </a:p>
        </p:txBody>
      </p:sp>
      <p:sp>
        <p:nvSpPr>
          <p:cNvPr id="25806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5806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258067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068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069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8070" name="Text Box 22"/>
          <p:cNvSpPr txBox="1">
            <a:spLocks noChangeArrowheads="1"/>
          </p:cNvSpPr>
          <p:nvPr/>
        </p:nvSpPr>
        <p:spPr bwMode="auto">
          <a:xfrm>
            <a:off x="4579868" y="1947863"/>
            <a:ext cx="1287532" cy="36933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swap 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58071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  <p:sp>
        <p:nvSpPr>
          <p:cNvPr id="258072" name="Text Box 24"/>
          <p:cNvSpPr txBox="1">
            <a:spLocks noChangeArrowheads="1"/>
          </p:cNvSpPr>
          <p:nvPr/>
        </p:nvSpPr>
        <p:spPr bwMode="auto">
          <a:xfrm>
            <a:off x="2516188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</a:t>
            </a:r>
            <a:r>
              <a:rPr lang="en-US" dirty="0" smtClean="0"/>
              <a:t>     </a:t>
            </a:r>
            <a:r>
              <a:rPr lang="en-US" dirty="0"/>
              <a:t>2   </a:t>
            </a:r>
            <a:r>
              <a:rPr lang="en-US" dirty="0" smtClean="0"/>
              <a:t>     </a:t>
            </a:r>
            <a:r>
              <a:rPr lang="en-US" dirty="0"/>
              <a:t>3  </a:t>
            </a:r>
            <a:r>
              <a:rPr lang="en-US" dirty="0" smtClean="0"/>
              <a:t>       </a:t>
            </a:r>
            <a:r>
              <a:rPr lang="en-US" dirty="0"/>
              <a:t>4      </a:t>
            </a:r>
            <a:r>
              <a:rPr lang="en-US" dirty="0" smtClean="0"/>
              <a:t>   5         </a:t>
            </a:r>
            <a:r>
              <a:rPr lang="en-US" dirty="0"/>
              <a:t>6 </a:t>
            </a:r>
            <a:r>
              <a:rPr lang="en-US" dirty="0" smtClean="0"/>
              <a:t>       </a:t>
            </a:r>
            <a:r>
              <a:rPr lang="en-US" dirty="0"/>
              <a:t>7 </a:t>
            </a:r>
            <a:r>
              <a:rPr lang="en-US" dirty="0" smtClean="0"/>
              <a:t>       </a:t>
            </a:r>
            <a:r>
              <a:rPr lang="en-US" dirty="0"/>
              <a:t>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Second “Bubble Up”</a:t>
            </a:r>
          </a:p>
        </p:txBody>
      </p:sp>
      <p:sp>
        <p:nvSpPr>
          <p:cNvPr id="25907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5907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5907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5908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5908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5908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5908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5908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5908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5908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5908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5908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3317875" y="4152900"/>
            <a:ext cx="590550" cy="446088"/>
            <a:chOff x="1760" y="2424"/>
            <a:chExt cx="372" cy="502"/>
          </a:xfrm>
        </p:grpSpPr>
        <p:sp>
          <p:nvSpPr>
            <p:cNvPr id="25909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09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09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9094" name="Text Box 22"/>
          <p:cNvSpPr txBox="1">
            <a:spLocks noChangeArrowheads="1"/>
          </p:cNvSpPr>
          <p:nvPr/>
        </p:nvSpPr>
        <p:spPr bwMode="auto">
          <a:xfrm>
            <a:off x="4579868" y="1947863"/>
            <a:ext cx="1287532" cy="36933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swap 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59095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</a:t>
            </a:r>
            <a:r>
              <a:rPr lang="en-US" dirty="0" smtClean="0"/>
              <a:t>     </a:t>
            </a:r>
            <a:r>
              <a:rPr lang="en-US" dirty="0"/>
              <a:t>2   </a:t>
            </a:r>
            <a:r>
              <a:rPr lang="en-US" dirty="0" smtClean="0"/>
              <a:t>     </a:t>
            </a:r>
            <a:r>
              <a:rPr lang="en-US" dirty="0"/>
              <a:t>3  </a:t>
            </a:r>
            <a:r>
              <a:rPr lang="en-US" dirty="0" smtClean="0"/>
              <a:t>       </a:t>
            </a:r>
            <a:r>
              <a:rPr lang="en-US" dirty="0"/>
              <a:t>4      </a:t>
            </a:r>
            <a:r>
              <a:rPr lang="en-US" dirty="0" smtClean="0"/>
              <a:t>   5         </a:t>
            </a:r>
            <a:r>
              <a:rPr lang="en-US" dirty="0"/>
              <a:t>6 </a:t>
            </a:r>
            <a:r>
              <a:rPr lang="en-US" dirty="0" smtClean="0"/>
              <a:t>       </a:t>
            </a:r>
            <a:r>
              <a:rPr lang="en-US" dirty="0"/>
              <a:t>7 </a:t>
            </a:r>
            <a:r>
              <a:rPr lang="en-US" dirty="0" smtClean="0"/>
              <a:t>       </a:t>
            </a:r>
            <a:r>
              <a:rPr lang="en-US" dirty="0"/>
              <a:t>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Second “Bubble Up”</a:t>
            </a:r>
          </a:p>
        </p:txBody>
      </p:sp>
      <p:sp>
        <p:nvSpPr>
          <p:cNvPr id="26009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6010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6010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6010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6010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6010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6010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6010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6010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6010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6011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6011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</a:t>
            </a:r>
          </a:p>
        </p:txBody>
      </p:sp>
      <p:sp>
        <p:nvSpPr>
          <p:cNvPr id="26011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6011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3317875" y="4152900"/>
            <a:ext cx="590550" cy="446088"/>
            <a:chOff x="1760" y="2424"/>
            <a:chExt cx="372" cy="502"/>
          </a:xfrm>
        </p:grpSpPr>
        <p:sp>
          <p:nvSpPr>
            <p:cNvPr id="260115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116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117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0118" name="Text Box 22"/>
          <p:cNvSpPr txBox="1">
            <a:spLocks noChangeArrowheads="1"/>
          </p:cNvSpPr>
          <p:nvPr/>
        </p:nvSpPr>
        <p:spPr bwMode="auto">
          <a:xfrm>
            <a:off x="4579868" y="1947863"/>
            <a:ext cx="1287532" cy="36933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swap 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60119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260120" name="Text Box 24"/>
          <p:cNvSpPr txBox="1">
            <a:spLocks noChangeArrowheads="1"/>
          </p:cNvSpPr>
          <p:nvPr/>
        </p:nvSpPr>
        <p:spPr bwMode="auto">
          <a:xfrm>
            <a:off x="310356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</a:t>
            </a:r>
            <a:r>
              <a:rPr lang="en-US" dirty="0" smtClean="0"/>
              <a:t>     </a:t>
            </a:r>
            <a:r>
              <a:rPr lang="en-US" dirty="0"/>
              <a:t>2   </a:t>
            </a:r>
            <a:r>
              <a:rPr lang="en-US" dirty="0" smtClean="0"/>
              <a:t>     </a:t>
            </a:r>
            <a:r>
              <a:rPr lang="en-US" dirty="0"/>
              <a:t>3  </a:t>
            </a:r>
            <a:r>
              <a:rPr lang="en-US" dirty="0" smtClean="0"/>
              <a:t>       </a:t>
            </a:r>
            <a:r>
              <a:rPr lang="en-US" dirty="0"/>
              <a:t>4      </a:t>
            </a:r>
            <a:r>
              <a:rPr lang="en-US" dirty="0" smtClean="0"/>
              <a:t>   5         </a:t>
            </a:r>
            <a:r>
              <a:rPr lang="en-US" dirty="0"/>
              <a:t>6 </a:t>
            </a:r>
            <a:r>
              <a:rPr lang="en-US" dirty="0" smtClean="0"/>
              <a:t>       </a:t>
            </a:r>
            <a:r>
              <a:rPr lang="en-US" dirty="0"/>
              <a:t>7 </a:t>
            </a:r>
            <a:r>
              <a:rPr lang="en-US" dirty="0" smtClean="0"/>
              <a:t>       </a:t>
            </a:r>
            <a:r>
              <a:rPr lang="en-US" dirty="0"/>
              <a:t>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Second “Bubble Up”</a:t>
            </a:r>
          </a:p>
        </p:txBody>
      </p:sp>
      <p:sp>
        <p:nvSpPr>
          <p:cNvPr id="26112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6112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6112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6112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26112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6112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6112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6113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6113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6113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6113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6113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</a:t>
            </a:r>
          </a:p>
        </p:txBody>
      </p:sp>
      <p:sp>
        <p:nvSpPr>
          <p:cNvPr id="26113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6113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3317875" y="4152900"/>
            <a:ext cx="590550" cy="446088"/>
            <a:chOff x="1760" y="2424"/>
            <a:chExt cx="372" cy="502"/>
          </a:xfrm>
        </p:grpSpPr>
        <p:sp>
          <p:nvSpPr>
            <p:cNvPr id="26113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4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4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1142" name="Text Box 22"/>
          <p:cNvSpPr txBox="1">
            <a:spLocks noChangeArrowheads="1"/>
          </p:cNvSpPr>
          <p:nvPr/>
        </p:nvSpPr>
        <p:spPr bwMode="auto">
          <a:xfrm>
            <a:off x="4579868" y="1947863"/>
            <a:ext cx="1287532" cy="36933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swap 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61143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  <p:sp>
        <p:nvSpPr>
          <p:cNvPr id="261144" name="Text Box 24"/>
          <p:cNvSpPr txBox="1">
            <a:spLocks noChangeArrowheads="1"/>
          </p:cNvSpPr>
          <p:nvPr/>
        </p:nvSpPr>
        <p:spPr bwMode="auto">
          <a:xfrm>
            <a:off x="310356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</a:t>
            </a:r>
            <a:r>
              <a:rPr lang="en-US" dirty="0" smtClean="0"/>
              <a:t>     </a:t>
            </a:r>
            <a:r>
              <a:rPr lang="en-US" dirty="0"/>
              <a:t>2   </a:t>
            </a:r>
            <a:r>
              <a:rPr lang="en-US" dirty="0" smtClean="0"/>
              <a:t>     </a:t>
            </a:r>
            <a:r>
              <a:rPr lang="en-US" dirty="0"/>
              <a:t>3  </a:t>
            </a:r>
            <a:r>
              <a:rPr lang="en-US" dirty="0" smtClean="0"/>
              <a:t>       </a:t>
            </a:r>
            <a:r>
              <a:rPr lang="en-US" dirty="0"/>
              <a:t>4      </a:t>
            </a:r>
            <a:r>
              <a:rPr lang="en-US" dirty="0" smtClean="0"/>
              <a:t>   5         </a:t>
            </a:r>
            <a:r>
              <a:rPr lang="en-US" dirty="0"/>
              <a:t>6 </a:t>
            </a:r>
            <a:r>
              <a:rPr lang="en-US" dirty="0" smtClean="0"/>
              <a:t>       </a:t>
            </a:r>
            <a:r>
              <a:rPr lang="en-US" dirty="0"/>
              <a:t>7 </a:t>
            </a:r>
            <a:r>
              <a:rPr lang="en-US" dirty="0" smtClean="0"/>
              <a:t>       </a:t>
            </a:r>
            <a:r>
              <a:rPr lang="en-US" dirty="0"/>
              <a:t>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Second “Bubble Up”</a:t>
            </a:r>
          </a:p>
        </p:txBody>
      </p:sp>
      <p:sp>
        <p:nvSpPr>
          <p:cNvPr id="26214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6214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6214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6215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6215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6215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6215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6215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6215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6215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6215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6215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6216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6216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3908425" y="4152900"/>
            <a:ext cx="590550" cy="446088"/>
            <a:chOff x="1760" y="2424"/>
            <a:chExt cx="372" cy="502"/>
          </a:xfrm>
        </p:grpSpPr>
        <p:sp>
          <p:nvSpPr>
            <p:cNvPr id="262163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6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65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2166" name="Text Box 22"/>
          <p:cNvSpPr txBox="1">
            <a:spLocks noChangeArrowheads="1"/>
          </p:cNvSpPr>
          <p:nvPr/>
        </p:nvSpPr>
        <p:spPr bwMode="auto">
          <a:xfrm>
            <a:off x="4579868" y="1947863"/>
            <a:ext cx="1287532" cy="36933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swap 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62167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</a:t>
            </a:r>
            <a:r>
              <a:rPr lang="en-US" dirty="0" smtClean="0"/>
              <a:t>     </a:t>
            </a:r>
            <a:r>
              <a:rPr lang="en-US" dirty="0"/>
              <a:t>2   </a:t>
            </a:r>
            <a:r>
              <a:rPr lang="en-US" dirty="0" smtClean="0"/>
              <a:t>     </a:t>
            </a:r>
            <a:r>
              <a:rPr lang="en-US" dirty="0"/>
              <a:t>3  </a:t>
            </a:r>
            <a:r>
              <a:rPr lang="en-US" dirty="0" smtClean="0"/>
              <a:t>       </a:t>
            </a:r>
            <a:r>
              <a:rPr lang="en-US" dirty="0"/>
              <a:t>4      </a:t>
            </a:r>
            <a:r>
              <a:rPr lang="en-US" dirty="0" smtClean="0"/>
              <a:t>   5         </a:t>
            </a:r>
            <a:r>
              <a:rPr lang="en-US" dirty="0"/>
              <a:t>6 </a:t>
            </a:r>
            <a:r>
              <a:rPr lang="en-US" dirty="0" smtClean="0"/>
              <a:t>       </a:t>
            </a:r>
            <a:r>
              <a:rPr lang="en-US" dirty="0"/>
              <a:t>7 </a:t>
            </a:r>
            <a:r>
              <a:rPr lang="en-US" dirty="0" smtClean="0"/>
              <a:t>       </a:t>
            </a:r>
            <a:r>
              <a:rPr lang="en-US" dirty="0"/>
              <a:t>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Second “Bubble Up”</a:t>
            </a:r>
          </a:p>
        </p:txBody>
      </p:sp>
      <p:sp>
        <p:nvSpPr>
          <p:cNvPr id="26317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6317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6317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6317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6317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6317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6317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6317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6318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6318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6318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6318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26318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6318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3908425" y="4152900"/>
            <a:ext cx="590550" cy="446088"/>
            <a:chOff x="1760" y="2424"/>
            <a:chExt cx="372" cy="502"/>
          </a:xfrm>
        </p:grpSpPr>
        <p:sp>
          <p:nvSpPr>
            <p:cNvPr id="263187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88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89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3190" name="Text Box 22"/>
          <p:cNvSpPr txBox="1">
            <a:spLocks noChangeArrowheads="1"/>
          </p:cNvSpPr>
          <p:nvPr/>
        </p:nvSpPr>
        <p:spPr bwMode="auto">
          <a:xfrm>
            <a:off x="4579868" y="1947863"/>
            <a:ext cx="1287532" cy="36933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swap 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63191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263192" name="Text Box 24"/>
          <p:cNvSpPr txBox="1">
            <a:spLocks noChangeArrowheads="1"/>
          </p:cNvSpPr>
          <p:nvPr/>
        </p:nvSpPr>
        <p:spPr bwMode="auto">
          <a:xfrm>
            <a:off x="3481388" y="3657600"/>
            <a:ext cx="150812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No Swap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</a:t>
            </a:r>
            <a:r>
              <a:rPr lang="en-US" dirty="0" smtClean="0"/>
              <a:t>     </a:t>
            </a:r>
            <a:r>
              <a:rPr lang="en-US" dirty="0"/>
              <a:t>2   </a:t>
            </a:r>
            <a:r>
              <a:rPr lang="en-US" dirty="0" smtClean="0"/>
              <a:t>     </a:t>
            </a:r>
            <a:r>
              <a:rPr lang="en-US" dirty="0"/>
              <a:t>3  </a:t>
            </a:r>
            <a:r>
              <a:rPr lang="en-US" dirty="0" smtClean="0"/>
              <a:t>       </a:t>
            </a:r>
            <a:r>
              <a:rPr lang="en-US" dirty="0"/>
              <a:t>4      </a:t>
            </a:r>
            <a:r>
              <a:rPr lang="en-US" dirty="0" smtClean="0"/>
              <a:t>   5         </a:t>
            </a:r>
            <a:r>
              <a:rPr lang="en-US" dirty="0"/>
              <a:t>6 </a:t>
            </a:r>
            <a:r>
              <a:rPr lang="en-US" dirty="0" smtClean="0"/>
              <a:t>       </a:t>
            </a:r>
            <a:r>
              <a:rPr lang="en-US" dirty="0"/>
              <a:t>7 </a:t>
            </a:r>
            <a:r>
              <a:rPr lang="en-US" dirty="0" smtClean="0"/>
              <a:t>       </a:t>
            </a:r>
            <a:r>
              <a:rPr lang="en-US" dirty="0"/>
              <a:t>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Second “Bubble Up”</a:t>
            </a:r>
          </a:p>
        </p:txBody>
      </p:sp>
      <p:sp>
        <p:nvSpPr>
          <p:cNvPr id="26419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6419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6419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6419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6420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6420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6420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6420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6420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6420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6420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6420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6420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4498975" y="4152900"/>
            <a:ext cx="590550" cy="446088"/>
            <a:chOff x="1760" y="2424"/>
            <a:chExt cx="372" cy="502"/>
          </a:xfrm>
        </p:grpSpPr>
        <p:sp>
          <p:nvSpPr>
            <p:cNvPr id="26421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1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1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4214" name="Text Box 22"/>
          <p:cNvSpPr txBox="1">
            <a:spLocks noChangeArrowheads="1"/>
          </p:cNvSpPr>
          <p:nvPr/>
        </p:nvSpPr>
        <p:spPr bwMode="auto">
          <a:xfrm>
            <a:off x="4579868" y="1947863"/>
            <a:ext cx="1287532" cy="36933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swap 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64215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</a:t>
            </a:r>
            <a:r>
              <a:rPr lang="en-US" dirty="0" smtClean="0"/>
              <a:t>     </a:t>
            </a:r>
            <a:r>
              <a:rPr lang="en-US" dirty="0"/>
              <a:t>2   </a:t>
            </a:r>
            <a:r>
              <a:rPr lang="en-US" dirty="0" smtClean="0"/>
              <a:t>     </a:t>
            </a:r>
            <a:r>
              <a:rPr lang="en-US" dirty="0"/>
              <a:t>3  </a:t>
            </a:r>
            <a:r>
              <a:rPr lang="en-US" dirty="0" smtClean="0"/>
              <a:t>       </a:t>
            </a:r>
            <a:r>
              <a:rPr lang="en-US" dirty="0"/>
              <a:t>4      </a:t>
            </a:r>
            <a:r>
              <a:rPr lang="en-US" dirty="0" smtClean="0"/>
              <a:t>   5         </a:t>
            </a:r>
            <a:r>
              <a:rPr lang="en-US" dirty="0"/>
              <a:t>6 </a:t>
            </a:r>
            <a:r>
              <a:rPr lang="en-US" dirty="0" smtClean="0"/>
              <a:t>       </a:t>
            </a:r>
            <a:r>
              <a:rPr lang="en-US" dirty="0"/>
              <a:t>7 </a:t>
            </a:r>
            <a:r>
              <a:rPr lang="en-US" dirty="0" smtClean="0"/>
              <a:t>       </a:t>
            </a:r>
            <a:r>
              <a:rPr lang="en-US" dirty="0"/>
              <a:t>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Selection Sort -- Analysis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76350"/>
            <a:ext cx="8580438" cy="51054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In general, we compare keys and move items (or exchange items) in a sorting algorithm (which uses key comparisons). 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/>
              <a:t>	</a:t>
            </a:r>
            <a:r>
              <a:rPr lang="en-US" altLang="en-US" sz="2400" dirty="0" smtClean="0">
                <a:sym typeface="Wingdings" pitchFamily="2" charset="2"/>
              </a:rPr>
              <a:t>   </a:t>
            </a:r>
            <a:r>
              <a:rPr lang="en-US" altLang="en-US" sz="2400" b="1" dirty="0" smtClean="0">
                <a:sym typeface="Wingdings" pitchFamily="2" charset="2"/>
              </a:rPr>
              <a:t>So, to analyze a sorting algorithm we should count the number of key comparisons and the number of moves.</a:t>
            </a:r>
          </a:p>
          <a:p>
            <a:pPr lvl="2" eaLnBrk="1" hangingPunct="1"/>
            <a:r>
              <a:rPr lang="en-US" altLang="en-US" dirty="0" smtClean="0">
                <a:sym typeface="Wingdings" pitchFamily="2" charset="2"/>
              </a:rPr>
              <a:t>Ignoring other operations does not affect our final result.</a:t>
            </a:r>
          </a:p>
          <a:p>
            <a:pPr eaLnBrk="1" hangingPunct="1"/>
            <a:r>
              <a:rPr lang="en-US" altLang="en-US" sz="2400" dirty="0" smtClean="0">
                <a:sym typeface="Wingdings" pitchFamily="2" charset="2"/>
              </a:rPr>
              <a:t>In selection Sort function, the outer for loop executes n-1 times.</a:t>
            </a:r>
          </a:p>
          <a:p>
            <a:r>
              <a:rPr lang="en-US" altLang="en-US" sz="2400" dirty="0" smtClean="0">
                <a:sym typeface="Wingdings" pitchFamily="2" charset="2"/>
              </a:rPr>
              <a:t>The inner for loop executes the size of the unsorted part minus 1 (from 1 to n-1), and in each iteration we make one key comparison.</a:t>
            </a:r>
          </a:p>
          <a:p>
            <a:pPr>
              <a:buNone/>
            </a:pPr>
            <a:r>
              <a:rPr lang="en-US" altLang="en-US" sz="2400" dirty="0" smtClean="0">
                <a:sym typeface="Wingdings" pitchFamily="2" charset="2"/>
              </a:rPr>
              <a:t>	 # of key comparisons = 1+2+...+n-1 = n*(n-1)/2</a:t>
            </a:r>
          </a:p>
          <a:p>
            <a:pPr>
              <a:buNone/>
            </a:pPr>
            <a:r>
              <a:rPr lang="en-US" altLang="en-US" sz="2400" dirty="0" smtClean="0">
                <a:sym typeface="Wingdings" pitchFamily="2" charset="2"/>
              </a:rPr>
              <a:t>	 </a:t>
            </a:r>
            <a:r>
              <a:rPr lang="en-US" altLang="en-US" sz="2400" b="1" dirty="0" smtClean="0">
                <a:sym typeface="Wingdings" pitchFamily="2" charset="2"/>
              </a:rPr>
              <a:t>So, Selection sort is O(n</a:t>
            </a:r>
            <a:r>
              <a:rPr lang="en-US" altLang="en-US" sz="2400" b="1" baseline="30000" dirty="0" smtClean="0">
                <a:sym typeface="Wingdings" pitchFamily="2" charset="2"/>
              </a:rPr>
              <a:t>2</a:t>
            </a:r>
            <a:r>
              <a:rPr lang="en-US" altLang="en-US" sz="2400" b="1" dirty="0" smtClean="0">
                <a:sym typeface="Wingdings" pitchFamily="2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Second “Bubble Up”</a:t>
            </a:r>
          </a:p>
        </p:txBody>
      </p:sp>
      <p:sp>
        <p:nvSpPr>
          <p:cNvPr id="26521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6522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6522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6522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6522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6522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6522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6522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6522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6522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6523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6523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26523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6523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4498975" y="4152900"/>
            <a:ext cx="590550" cy="446088"/>
            <a:chOff x="1760" y="2424"/>
            <a:chExt cx="372" cy="502"/>
          </a:xfrm>
        </p:grpSpPr>
        <p:sp>
          <p:nvSpPr>
            <p:cNvPr id="265235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36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37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5238" name="Text Box 22"/>
          <p:cNvSpPr txBox="1">
            <a:spLocks noChangeArrowheads="1"/>
          </p:cNvSpPr>
          <p:nvPr/>
        </p:nvSpPr>
        <p:spPr bwMode="auto">
          <a:xfrm>
            <a:off x="4579868" y="1947863"/>
            <a:ext cx="1287532" cy="36933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swap 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65239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265240" name="Text Box 24"/>
          <p:cNvSpPr txBox="1">
            <a:spLocks noChangeArrowheads="1"/>
          </p:cNvSpPr>
          <p:nvPr/>
        </p:nvSpPr>
        <p:spPr bwMode="auto">
          <a:xfrm>
            <a:off x="4333875" y="3657600"/>
            <a:ext cx="1017588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</a:t>
            </a:r>
            <a:r>
              <a:rPr lang="en-US" dirty="0" smtClean="0"/>
              <a:t>     </a:t>
            </a:r>
            <a:r>
              <a:rPr lang="en-US" dirty="0"/>
              <a:t>2   </a:t>
            </a:r>
            <a:r>
              <a:rPr lang="en-US" dirty="0" smtClean="0"/>
              <a:t>     </a:t>
            </a:r>
            <a:r>
              <a:rPr lang="en-US" dirty="0"/>
              <a:t>3  </a:t>
            </a:r>
            <a:r>
              <a:rPr lang="en-US" dirty="0" smtClean="0"/>
              <a:t>       </a:t>
            </a:r>
            <a:r>
              <a:rPr lang="en-US" dirty="0"/>
              <a:t>4      </a:t>
            </a:r>
            <a:r>
              <a:rPr lang="en-US" dirty="0" smtClean="0"/>
              <a:t>   5         </a:t>
            </a:r>
            <a:r>
              <a:rPr lang="en-US" dirty="0"/>
              <a:t>6 </a:t>
            </a:r>
            <a:r>
              <a:rPr lang="en-US" dirty="0" smtClean="0"/>
              <a:t>       </a:t>
            </a:r>
            <a:r>
              <a:rPr lang="en-US" dirty="0"/>
              <a:t>7 </a:t>
            </a:r>
            <a:r>
              <a:rPr lang="en-US" dirty="0" smtClean="0"/>
              <a:t>       </a:t>
            </a:r>
            <a:r>
              <a:rPr lang="en-US" dirty="0"/>
              <a:t>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Second “Bubble Up”</a:t>
            </a:r>
          </a:p>
        </p:txBody>
      </p:sp>
      <p:sp>
        <p:nvSpPr>
          <p:cNvPr id="26624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6624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6624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6624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6624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26624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6624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6625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6625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6625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6625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26625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6625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4498975" y="4152900"/>
            <a:ext cx="590550" cy="446088"/>
            <a:chOff x="1760" y="2424"/>
            <a:chExt cx="372" cy="502"/>
          </a:xfrm>
        </p:grpSpPr>
        <p:sp>
          <p:nvSpPr>
            <p:cNvPr id="26625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26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26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262" name="Text Box 22"/>
          <p:cNvSpPr txBox="1">
            <a:spLocks noChangeArrowheads="1"/>
          </p:cNvSpPr>
          <p:nvPr/>
        </p:nvSpPr>
        <p:spPr bwMode="auto">
          <a:xfrm>
            <a:off x="4579868" y="1947863"/>
            <a:ext cx="1287532" cy="36933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swap 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66263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  <p:sp>
        <p:nvSpPr>
          <p:cNvPr id="266264" name="Text Box 24"/>
          <p:cNvSpPr txBox="1">
            <a:spLocks noChangeArrowheads="1"/>
          </p:cNvSpPr>
          <p:nvPr/>
        </p:nvSpPr>
        <p:spPr bwMode="auto">
          <a:xfrm>
            <a:off x="4333875" y="3657600"/>
            <a:ext cx="1017588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</a:t>
            </a:r>
            <a:r>
              <a:rPr lang="en-US" dirty="0" smtClean="0"/>
              <a:t>     </a:t>
            </a:r>
            <a:r>
              <a:rPr lang="en-US" dirty="0"/>
              <a:t>2   </a:t>
            </a:r>
            <a:r>
              <a:rPr lang="en-US" dirty="0" smtClean="0"/>
              <a:t>     </a:t>
            </a:r>
            <a:r>
              <a:rPr lang="en-US" dirty="0"/>
              <a:t>3  </a:t>
            </a:r>
            <a:r>
              <a:rPr lang="en-US" dirty="0" smtClean="0"/>
              <a:t>       </a:t>
            </a:r>
            <a:r>
              <a:rPr lang="en-US" dirty="0"/>
              <a:t>4      </a:t>
            </a:r>
            <a:r>
              <a:rPr lang="en-US" dirty="0" smtClean="0"/>
              <a:t>   5         </a:t>
            </a:r>
            <a:r>
              <a:rPr lang="en-US" dirty="0"/>
              <a:t>6 </a:t>
            </a:r>
            <a:r>
              <a:rPr lang="en-US" dirty="0" smtClean="0"/>
              <a:t>       </a:t>
            </a:r>
            <a:r>
              <a:rPr lang="en-US" dirty="0"/>
              <a:t>7 </a:t>
            </a:r>
            <a:r>
              <a:rPr lang="en-US" dirty="0" smtClean="0"/>
              <a:t>       </a:t>
            </a:r>
            <a:r>
              <a:rPr lang="en-US" dirty="0"/>
              <a:t>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Second “Bubble Up”</a:t>
            </a:r>
          </a:p>
        </p:txBody>
      </p:sp>
      <p:sp>
        <p:nvSpPr>
          <p:cNvPr id="26726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6726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6727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6727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6727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6727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6727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6727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6727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6727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6727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6728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6728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5056188" y="4152900"/>
            <a:ext cx="590550" cy="446088"/>
            <a:chOff x="1760" y="2424"/>
            <a:chExt cx="372" cy="502"/>
          </a:xfrm>
        </p:grpSpPr>
        <p:sp>
          <p:nvSpPr>
            <p:cNvPr id="267283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8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85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7286" name="Text Box 22"/>
          <p:cNvSpPr txBox="1">
            <a:spLocks noChangeArrowheads="1"/>
          </p:cNvSpPr>
          <p:nvPr/>
        </p:nvSpPr>
        <p:spPr bwMode="auto">
          <a:xfrm>
            <a:off x="4572000" y="1947863"/>
            <a:ext cx="1287532" cy="36933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swap 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67287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</a:t>
            </a:r>
            <a:r>
              <a:rPr lang="en-US" dirty="0" smtClean="0"/>
              <a:t>     </a:t>
            </a:r>
            <a:r>
              <a:rPr lang="en-US" dirty="0"/>
              <a:t>2   </a:t>
            </a:r>
            <a:r>
              <a:rPr lang="en-US" dirty="0" smtClean="0"/>
              <a:t>     </a:t>
            </a:r>
            <a:r>
              <a:rPr lang="en-US" dirty="0"/>
              <a:t>3  </a:t>
            </a:r>
            <a:r>
              <a:rPr lang="en-US" dirty="0" smtClean="0"/>
              <a:t>       </a:t>
            </a:r>
            <a:r>
              <a:rPr lang="en-US" dirty="0"/>
              <a:t>4      </a:t>
            </a:r>
            <a:r>
              <a:rPr lang="en-US" dirty="0" smtClean="0"/>
              <a:t>   5         </a:t>
            </a:r>
            <a:r>
              <a:rPr lang="en-US" dirty="0"/>
              <a:t>6 </a:t>
            </a:r>
            <a:r>
              <a:rPr lang="en-US" dirty="0" smtClean="0"/>
              <a:t>       </a:t>
            </a:r>
            <a:r>
              <a:rPr lang="en-US" dirty="0"/>
              <a:t>7 </a:t>
            </a:r>
            <a:r>
              <a:rPr lang="en-US" dirty="0" smtClean="0"/>
              <a:t>       </a:t>
            </a:r>
            <a:r>
              <a:rPr lang="en-US" dirty="0"/>
              <a:t>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Second “Bubble Up”</a:t>
            </a:r>
          </a:p>
        </p:txBody>
      </p:sp>
      <p:sp>
        <p:nvSpPr>
          <p:cNvPr id="26829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6829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6829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6829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6829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6829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6829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6830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6830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6830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6830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6830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6830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5056188" y="4152900"/>
            <a:ext cx="590550" cy="446088"/>
            <a:chOff x="1760" y="2424"/>
            <a:chExt cx="372" cy="502"/>
          </a:xfrm>
        </p:grpSpPr>
        <p:sp>
          <p:nvSpPr>
            <p:cNvPr id="268307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308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309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8310" name="Text Box 22"/>
          <p:cNvSpPr txBox="1">
            <a:spLocks noChangeArrowheads="1"/>
          </p:cNvSpPr>
          <p:nvPr/>
        </p:nvSpPr>
        <p:spPr bwMode="auto">
          <a:xfrm>
            <a:off x="4579868" y="1947863"/>
            <a:ext cx="1287532" cy="36933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swap 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68311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268312" name="Text Box 24"/>
          <p:cNvSpPr txBox="1">
            <a:spLocks noChangeArrowheads="1"/>
          </p:cNvSpPr>
          <p:nvPr/>
        </p:nvSpPr>
        <p:spPr bwMode="auto">
          <a:xfrm>
            <a:off x="4841875" y="3657600"/>
            <a:ext cx="1017588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</a:t>
            </a:r>
            <a:r>
              <a:rPr lang="en-US" dirty="0" smtClean="0"/>
              <a:t>     </a:t>
            </a:r>
            <a:r>
              <a:rPr lang="en-US" dirty="0"/>
              <a:t>2   </a:t>
            </a:r>
            <a:r>
              <a:rPr lang="en-US" dirty="0" smtClean="0"/>
              <a:t>     </a:t>
            </a:r>
            <a:r>
              <a:rPr lang="en-US" dirty="0"/>
              <a:t>3  </a:t>
            </a:r>
            <a:r>
              <a:rPr lang="en-US" dirty="0" smtClean="0"/>
              <a:t>       </a:t>
            </a:r>
            <a:r>
              <a:rPr lang="en-US" dirty="0"/>
              <a:t>4      </a:t>
            </a:r>
            <a:r>
              <a:rPr lang="en-US" dirty="0" smtClean="0"/>
              <a:t>   5         </a:t>
            </a:r>
            <a:r>
              <a:rPr lang="en-US" dirty="0"/>
              <a:t>6 </a:t>
            </a:r>
            <a:r>
              <a:rPr lang="en-US" dirty="0" smtClean="0"/>
              <a:t>       </a:t>
            </a:r>
            <a:r>
              <a:rPr lang="en-US" dirty="0"/>
              <a:t>7 </a:t>
            </a:r>
            <a:r>
              <a:rPr lang="en-US" dirty="0" smtClean="0"/>
              <a:t>       </a:t>
            </a:r>
            <a:r>
              <a:rPr lang="en-US" dirty="0"/>
              <a:t>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Second “Bubble Up”</a:t>
            </a:r>
          </a:p>
        </p:txBody>
      </p:sp>
      <p:sp>
        <p:nvSpPr>
          <p:cNvPr id="26931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26931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6931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6931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6931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6932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6932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6932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6932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6932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6932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6932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6932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6932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5056188" y="4152900"/>
            <a:ext cx="590550" cy="446088"/>
            <a:chOff x="1760" y="2424"/>
            <a:chExt cx="372" cy="502"/>
          </a:xfrm>
        </p:grpSpPr>
        <p:sp>
          <p:nvSpPr>
            <p:cNvPr id="26933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33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33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9334" name="Text Box 22"/>
          <p:cNvSpPr txBox="1">
            <a:spLocks noChangeArrowheads="1"/>
          </p:cNvSpPr>
          <p:nvPr/>
        </p:nvSpPr>
        <p:spPr bwMode="auto">
          <a:xfrm>
            <a:off x="4579868" y="1947863"/>
            <a:ext cx="1287532" cy="36933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swap 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69335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  <p:sp>
        <p:nvSpPr>
          <p:cNvPr id="269336" name="Text Box 24"/>
          <p:cNvSpPr txBox="1">
            <a:spLocks noChangeArrowheads="1"/>
          </p:cNvSpPr>
          <p:nvPr/>
        </p:nvSpPr>
        <p:spPr bwMode="auto">
          <a:xfrm>
            <a:off x="4841875" y="3657600"/>
            <a:ext cx="1017588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</a:t>
            </a:r>
            <a:r>
              <a:rPr lang="en-US" dirty="0" smtClean="0"/>
              <a:t>     </a:t>
            </a:r>
            <a:r>
              <a:rPr lang="en-US" dirty="0"/>
              <a:t>2   </a:t>
            </a:r>
            <a:r>
              <a:rPr lang="en-US" dirty="0" smtClean="0"/>
              <a:t>     </a:t>
            </a:r>
            <a:r>
              <a:rPr lang="en-US" dirty="0"/>
              <a:t>3  </a:t>
            </a:r>
            <a:r>
              <a:rPr lang="en-US" dirty="0" smtClean="0"/>
              <a:t>       </a:t>
            </a:r>
            <a:r>
              <a:rPr lang="en-US" dirty="0"/>
              <a:t>4      </a:t>
            </a:r>
            <a:r>
              <a:rPr lang="en-US" dirty="0" smtClean="0"/>
              <a:t>   5         </a:t>
            </a:r>
            <a:r>
              <a:rPr lang="en-US" dirty="0"/>
              <a:t>6 </a:t>
            </a:r>
            <a:r>
              <a:rPr lang="en-US" dirty="0" smtClean="0"/>
              <a:t>       </a:t>
            </a:r>
            <a:r>
              <a:rPr lang="en-US" dirty="0"/>
              <a:t>7 </a:t>
            </a:r>
            <a:r>
              <a:rPr lang="en-US" dirty="0" smtClean="0"/>
              <a:t>       </a:t>
            </a:r>
            <a:r>
              <a:rPr lang="en-US" dirty="0"/>
              <a:t>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After Second Pass of Outer Loop</a:t>
            </a:r>
          </a:p>
        </p:txBody>
      </p:sp>
      <p:sp>
        <p:nvSpPr>
          <p:cNvPr id="27033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7034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7034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7034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7034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7034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7034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7034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7034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7034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7035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7035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27035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7035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5667375" y="4152900"/>
            <a:ext cx="590550" cy="446088"/>
            <a:chOff x="1760" y="2424"/>
            <a:chExt cx="372" cy="502"/>
          </a:xfrm>
        </p:grpSpPr>
        <p:sp>
          <p:nvSpPr>
            <p:cNvPr id="270355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356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357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0358" name="Text Box 22"/>
          <p:cNvSpPr txBox="1">
            <a:spLocks noChangeArrowheads="1"/>
          </p:cNvSpPr>
          <p:nvPr/>
        </p:nvSpPr>
        <p:spPr bwMode="auto">
          <a:xfrm>
            <a:off x="4572000" y="1947863"/>
            <a:ext cx="1287532" cy="36933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swap 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70359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270361" name="Text Box 25"/>
          <p:cNvSpPr txBox="1">
            <a:spLocks noChangeArrowheads="1"/>
          </p:cNvSpPr>
          <p:nvPr/>
        </p:nvSpPr>
        <p:spPr bwMode="auto">
          <a:xfrm>
            <a:off x="3128963" y="2809875"/>
            <a:ext cx="44973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Finished second “Bubble Up”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</a:t>
            </a:r>
            <a:r>
              <a:rPr lang="en-US" dirty="0" smtClean="0"/>
              <a:t>     </a:t>
            </a:r>
            <a:r>
              <a:rPr lang="en-US" dirty="0"/>
              <a:t>2   </a:t>
            </a:r>
            <a:r>
              <a:rPr lang="en-US" dirty="0" smtClean="0"/>
              <a:t>     </a:t>
            </a:r>
            <a:r>
              <a:rPr lang="en-US" dirty="0"/>
              <a:t>3  </a:t>
            </a:r>
            <a:r>
              <a:rPr lang="en-US" dirty="0" smtClean="0"/>
              <a:t>       </a:t>
            </a:r>
            <a:r>
              <a:rPr lang="en-US" dirty="0"/>
              <a:t>4      </a:t>
            </a:r>
            <a:r>
              <a:rPr lang="en-US" dirty="0" smtClean="0"/>
              <a:t>   5         </a:t>
            </a:r>
            <a:r>
              <a:rPr lang="en-US" dirty="0"/>
              <a:t>6 </a:t>
            </a:r>
            <a:r>
              <a:rPr lang="en-US" dirty="0" smtClean="0"/>
              <a:t>       </a:t>
            </a:r>
            <a:r>
              <a:rPr lang="en-US" dirty="0"/>
              <a:t>7 </a:t>
            </a:r>
            <a:r>
              <a:rPr lang="en-US" dirty="0" smtClean="0"/>
              <a:t>       </a:t>
            </a:r>
            <a:r>
              <a:rPr lang="en-US" dirty="0"/>
              <a:t>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Third “Bubble Up”</a:t>
            </a:r>
          </a:p>
        </p:txBody>
      </p:sp>
      <p:sp>
        <p:nvSpPr>
          <p:cNvPr id="27136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7136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7136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7136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7136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7137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7137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7137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7137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7137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7137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7137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27137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38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38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1382" name="Text Box 22"/>
          <p:cNvSpPr txBox="1">
            <a:spLocks noChangeArrowheads="1"/>
          </p:cNvSpPr>
          <p:nvPr/>
        </p:nvSpPr>
        <p:spPr bwMode="auto">
          <a:xfrm>
            <a:off x="4572000" y="1947863"/>
            <a:ext cx="1287532" cy="36933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swap 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71383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false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</a:t>
            </a:r>
            <a:r>
              <a:rPr lang="en-US" dirty="0" smtClean="0"/>
              <a:t>     </a:t>
            </a:r>
            <a:r>
              <a:rPr lang="en-US" dirty="0"/>
              <a:t>2   </a:t>
            </a:r>
            <a:r>
              <a:rPr lang="en-US" dirty="0" smtClean="0"/>
              <a:t>     </a:t>
            </a:r>
            <a:r>
              <a:rPr lang="en-US" dirty="0"/>
              <a:t>3  </a:t>
            </a:r>
            <a:r>
              <a:rPr lang="en-US" dirty="0" smtClean="0"/>
              <a:t>       </a:t>
            </a:r>
            <a:r>
              <a:rPr lang="en-US" dirty="0"/>
              <a:t>4      </a:t>
            </a:r>
            <a:r>
              <a:rPr lang="en-US" dirty="0" smtClean="0"/>
              <a:t>   5         </a:t>
            </a:r>
            <a:r>
              <a:rPr lang="en-US" dirty="0"/>
              <a:t>6 </a:t>
            </a:r>
            <a:r>
              <a:rPr lang="en-US" dirty="0" smtClean="0"/>
              <a:t>       </a:t>
            </a:r>
            <a:r>
              <a:rPr lang="en-US" dirty="0"/>
              <a:t>7 </a:t>
            </a:r>
            <a:r>
              <a:rPr lang="en-US" dirty="0" smtClean="0"/>
              <a:t>       </a:t>
            </a:r>
            <a:r>
              <a:rPr lang="en-US" dirty="0"/>
              <a:t>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Third “Bubble Up”</a:t>
            </a:r>
          </a:p>
        </p:txBody>
      </p:sp>
      <p:sp>
        <p:nvSpPr>
          <p:cNvPr id="27238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7238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7239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7239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7239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7239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7239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7239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7239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7239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27239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27240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7240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272403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40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405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2406" name="Text Box 22"/>
          <p:cNvSpPr txBox="1">
            <a:spLocks noChangeArrowheads="1"/>
          </p:cNvSpPr>
          <p:nvPr/>
        </p:nvSpPr>
        <p:spPr bwMode="auto">
          <a:xfrm>
            <a:off x="4579868" y="1947863"/>
            <a:ext cx="1287532" cy="36933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swap 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72407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false</a:t>
            </a:r>
          </a:p>
        </p:txBody>
      </p:sp>
      <p:sp>
        <p:nvSpPr>
          <p:cNvPr id="272408" name="Text Box 24"/>
          <p:cNvSpPr txBox="1">
            <a:spLocks noChangeArrowheads="1"/>
          </p:cNvSpPr>
          <p:nvPr/>
        </p:nvSpPr>
        <p:spPr bwMode="auto">
          <a:xfrm>
            <a:off x="192881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</a:t>
            </a:r>
            <a:r>
              <a:rPr lang="en-US" dirty="0" smtClean="0"/>
              <a:t>     </a:t>
            </a:r>
            <a:r>
              <a:rPr lang="en-US" dirty="0"/>
              <a:t>2   </a:t>
            </a:r>
            <a:r>
              <a:rPr lang="en-US" dirty="0" smtClean="0"/>
              <a:t>     </a:t>
            </a:r>
            <a:r>
              <a:rPr lang="en-US" dirty="0"/>
              <a:t>3  </a:t>
            </a:r>
            <a:r>
              <a:rPr lang="en-US" dirty="0" smtClean="0"/>
              <a:t>       </a:t>
            </a:r>
            <a:r>
              <a:rPr lang="en-US" dirty="0"/>
              <a:t>4      </a:t>
            </a:r>
            <a:r>
              <a:rPr lang="en-US" dirty="0" smtClean="0"/>
              <a:t>   5         </a:t>
            </a:r>
            <a:r>
              <a:rPr lang="en-US" dirty="0"/>
              <a:t>6 </a:t>
            </a:r>
            <a:r>
              <a:rPr lang="en-US" dirty="0" smtClean="0"/>
              <a:t>       </a:t>
            </a:r>
            <a:r>
              <a:rPr lang="en-US" dirty="0"/>
              <a:t>7 </a:t>
            </a:r>
            <a:r>
              <a:rPr lang="en-US" dirty="0" smtClean="0"/>
              <a:t>       </a:t>
            </a:r>
            <a:r>
              <a:rPr lang="en-US" dirty="0"/>
              <a:t>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Third “Bubble Up”</a:t>
            </a:r>
          </a:p>
        </p:txBody>
      </p:sp>
      <p:sp>
        <p:nvSpPr>
          <p:cNvPr id="27341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7341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27341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7341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7341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7341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27341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7342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7342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7342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27342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27342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7342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273427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28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29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3430" name="Text Box 22"/>
          <p:cNvSpPr txBox="1">
            <a:spLocks noChangeArrowheads="1"/>
          </p:cNvSpPr>
          <p:nvPr/>
        </p:nvSpPr>
        <p:spPr bwMode="auto">
          <a:xfrm>
            <a:off x="4579868" y="1947863"/>
            <a:ext cx="1287532" cy="36933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swap 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73431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  <p:sp>
        <p:nvSpPr>
          <p:cNvPr id="273432" name="Text Box 24"/>
          <p:cNvSpPr txBox="1">
            <a:spLocks noChangeArrowheads="1"/>
          </p:cNvSpPr>
          <p:nvPr/>
        </p:nvSpPr>
        <p:spPr bwMode="auto">
          <a:xfrm>
            <a:off x="192881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</a:t>
            </a:r>
            <a:r>
              <a:rPr lang="en-US" dirty="0" smtClean="0"/>
              <a:t>     </a:t>
            </a:r>
            <a:r>
              <a:rPr lang="en-US" dirty="0"/>
              <a:t>2   </a:t>
            </a:r>
            <a:r>
              <a:rPr lang="en-US" dirty="0" smtClean="0"/>
              <a:t>     </a:t>
            </a:r>
            <a:r>
              <a:rPr lang="en-US" dirty="0"/>
              <a:t>3  </a:t>
            </a:r>
            <a:r>
              <a:rPr lang="en-US" dirty="0" smtClean="0"/>
              <a:t>       </a:t>
            </a:r>
            <a:r>
              <a:rPr lang="en-US" dirty="0"/>
              <a:t>4      </a:t>
            </a:r>
            <a:r>
              <a:rPr lang="en-US" dirty="0" smtClean="0"/>
              <a:t>   5         </a:t>
            </a:r>
            <a:r>
              <a:rPr lang="en-US" dirty="0"/>
              <a:t>6 </a:t>
            </a:r>
            <a:r>
              <a:rPr lang="en-US" dirty="0" smtClean="0"/>
              <a:t>       </a:t>
            </a:r>
            <a:r>
              <a:rPr lang="en-US" dirty="0"/>
              <a:t>7 </a:t>
            </a:r>
            <a:r>
              <a:rPr lang="en-US" dirty="0" smtClean="0"/>
              <a:t>       </a:t>
            </a:r>
            <a:r>
              <a:rPr lang="en-US" dirty="0"/>
              <a:t>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Third “Bubble Up”</a:t>
            </a:r>
          </a:p>
        </p:txBody>
      </p:sp>
      <p:sp>
        <p:nvSpPr>
          <p:cNvPr id="27443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7443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7443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7443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7444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7444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7444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7444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7444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7444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27444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7444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7444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27445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45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45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4454" name="Text Box 22"/>
          <p:cNvSpPr txBox="1">
            <a:spLocks noChangeArrowheads="1"/>
          </p:cNvSpPr>
          <p:nvPr/>
        </p:nvSpPr>
        <p:spPr bwMode="auto">
          <a:xfrm>
            <a:off x="4579868" y="1947863"/>
            <a:ext cx="1287532" cy="36933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swap 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74455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</a:t>
            </a:r>
            <a:r>
              <a:rPr lang="en-US" dirty="0" smtClean="0"/>
              <a:t>     </a:t>
            </a:r>
            <a:r>
              <a:rPr lang="en-US" dirty="0"/>
              <a:t>2   </a:t>
            </a:r>
            <a:r>
              <a:rPr lang="en-US" dirty="0" smtClean="0"/>
              <a:t>     </a:t>
            </a:r>
            <a:r>
              <a:rPr lang="en-US" dirty="0"/>
              <a:t>3  </a:t>
            </a:r>
            <a:r>
              <a:rPr lang="en-US" dirty="0" smtClean="0"/>
              <a:t>       </a:t>
            </a:r>
            <a:r>
              <a:rPr lang="en-US" dirty="0"/>
              <a:t>4      </a:t>
            </a:r>
            <a:r>
              <a:rPr lang="en-US" dirty="0" smtClean="0"/>
              <a:t>   5         </a:t>
            </a:r>
            <a:r>
              <a:rPr lang="en-US" dirty="0"/>
              <a:t>6 </a:t>
            </a:r>
            <a:r>
              <a:rPr lang="en-US" dirty="0" smtClean="0"/>
              <a:t>       </a:t>
            </a:r>
            <a:r>
              <a:rPr lang="en-US" dirty="0"/>
              <a:t>7 </a:t>
            </a:r>
            <a:r>
              <a:rPr lang="en-US" dirty="0" smtClean="0"/>
              <a:t>       </a:t>
            </a:r>
            <a:r>
              <a:rPr lang="en-US" dirty="0"/>
              <a:t>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bubble sort, each element is compared with its adjacent element</a:t>
            </a:r>
          </a:p>
          <a:p>
            <a:r>
              <a:rPr lang="en-US" dirty="0" smtClean="0"/>
              <a:t>If the first element is larger than the second one, then the positions of the elements are interchanged otherwise it is not changed</a:t>
            </a:r>
          </a:p>
          <a:p>
            <a:r>
              <a:rPr lang="en-US" dirty="0" smtClean="0"/>
              <a:t>Then next element is compared with its adjacent element and the same process is repeated for all the elements in the array until we get a sorted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Third “Bubble Up”</a:t>
            </a:r>
          </a:p>
        </p:txBody>
      </p:sp>
      <p:sp>
        <p:nvSpPr>
          <p:cNvPr id="27545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7546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7546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7546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7546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7546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7546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7546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7546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7547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27547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2</a:t>
            </a:r>
          </a:p>
        </p:txBody>
      </p:sp>
      <p:sp>
        <p:nvSpPr>
          <p:cNvPr id="27547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7547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275475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76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77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5478" name="Text Box 22"/>
          <p:cNvSpPr txBox="1">
            <a:spLocks noChangeArrowheads="1"/>
          </p:cNvSpPr>
          <p:nvPr/>
        </p:nvSpPr>
        <p:spPr bwMode="auto">
          <a:xfrm>
            <a:off x="4579868" y="1947863"/>
            <a:ext cx="1287532" cy="36933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swap 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75479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275480" name="Text Box 24"/>
          <p:cNvSpPr txBox="1">
            <a:spLocks noChangeArrowheads="1"/>
          </p:cNvSpPr>
          <p:nvPr/>
        </p:nvSpPr>
        <p:spPr bwMode="auto">
          <a:xfrm>
            <a:off x="2516188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</a:t>
            </a:r>
            <a:r>
              <a:rPr lang="en-US" dirty="0" smtClean="0"/>
              <a:t>     </a:t>
            </a:r>
            <a:r>
              <a:rPr lang="en-US" dirty="0"/>
              <a:t>2   </a:t>
            </a:r>
            <a:r>
              <a:rPr lang="en-US" dirty="0" smtClean="0"/>
              <a:t>     </a:t>
            </a:r>
            <a:r>
              <a:rPr lang="en-US" dirty="0"/>
              <a:t>3  </a:t>
            </a:r>
            <a:r>
              <a:rPr lang="en-US" dirty="0" smtClean="0"/>
              <a:t>       </a:t>
            </a:r>
            <a:r>
              <a:rPr lang="en-US" dirty="0"/>
              <a:t>4      </a:t>
            </a:r>
            <a:r>
              <a:rPr lang="en-US" dirty="0" smtClean="0"/>
              <a:t>   5         </a:t>
            </a:r>
            <a:r>
              <a:rPr lang="en-US" dirty="0"/>
              <a:t>6 </a:t>
            </a:r>
            <a:r>
              <a:rPr lang="en-US" dirty="0" smtClean="0"/>
              <a:t>       </a:t>
            </a:r>
            <a:r>
              <a:rPr lang="en-US" dirty="0"/>
              <a:t>7 </a:t>
            </a:r>
            <a:r>
              <a:rPr lang="en-US" dirty="0" smtClean="0"/>
              <a:t>       </a:t>
            </a:r>
            <a:r>
              <a:rPr lang="en-US" dirty="0"/>
              <a:t>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Third “Bubble Up”</a:t>
            </a:r>
          </a:p>
        </p:txBody>
      </p:sp>
      <p:sp>
        <p:nvSpPr>
          <p:cNvPr id="27648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7648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27648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7648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7648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7648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7648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7649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7649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7649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7649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27649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2</a:t>
            </a:r>
          </a:p>
        </p:txBody>
      </p:sp>
      <p:sp>
        <p:nvSpPr>
          <p:cNvPr id="27649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7649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27649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0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0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502" name="Text Box 22"/>
          <p:cNvSpPr txBox="1">
            <a:spLocks noChangeArrowheads="1"/>
          </p:cNvSpPr>
          <p:nvPr/>
        </p:nvSpPr>
        <p:spPr bwMode="auto">
          <a:xfrm>
            <a:off x="4579868" y="1947863"/>
            <a:ext cx="1287532" cy="36933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swap 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76503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  <p:sp>
        <p:nvSpPr>
          <p:cNvPr id="276504" name="Text Box 24"/>
          <p:cNvSpPr txBox="1">
            <a:spLocks noChangeArrowheads="1"/>
          </p:cNvSpPr>
          <p:nvPr/>
        </p:nvSpPr>
        <p:spPr bwMode="auto">
          <a:xfrm>
            <a:off x="2516188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</a:t>
            </a:r>
            <a:r>
              <a:rPr lang="en-US" dirty="0" smtClean="0"/>
              <a:t>     </a:t>
            </a:r>
            <a:r>
              <a:rPr lang="en-US" dirty="0"/>
              <a:t>2   </a:t>
            </a:r>
            <a:r>
              <a:rPr lang="en-US" dirty="0" smtClean="0"/>
              <a:t>     </a:t>
            </a:r>
            <a:r>
              <a:rPr lang="en-US" dirty="0"/>
              <a:t>3  </a:t>
            </a:r>
            <a:r>
              <a:rPr lang="en-US" dirty="0" smtClean="0"/>
              <a:t>       </a:t>
            </a:r>
            <a:r>
              <a:rPr lang="en-US" dirty="0"/>
              <a:t>4      </a:t>
            </a:r>
            <a:r>
              <a:rPr lang="en-US" dirty="0" smtClean="0"/>
              <a:t>   5         </a:t>
            </a:r>
            <a:r>
              <a:rPr lang="en-US" dirty="0"/>
              <a:t>6 </a:t>
            </a:r>
            <a:r>
              <a:rPr lang="en-US" dirty="0" smtClean="0"/>
              <a:t>       </a:t>
            </a:r>
            <a:r>
              <a:rPr lang="en-US" dirty="0"/>
              <a:t>7 </a:t>
            </a:r>
            <a:r>
              <a:rPr lang="en-US" dirty="0" smtClean="0"/>
              <a:t>       </a:t>
            </a:r>
            <a:r>
              <a:rPr lang="en-US" dirty="0"/>
              <a:t>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Third “Bubble Up”</a:t>
            </a:r>
          </a:p>
        </p:txBody>
      </p:sp>
      <p:sp>
        <p:nvSpPr>
          <p:cNvPr id="27750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7750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7751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7751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7751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7751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7751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7751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7751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7751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27751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752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7752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3324225" y="4152900"/>
            <a:ext cx="590550" cy="446088"/>
            <a:chOff x="1760" y="2424"/>
            <a:chExt cx="372" cy="502"/>
          </a:xfrm>
        </p:grpSpPr>
        <p:sp>
          <p:nvSpPr>
            <p:cNvPr id="277523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2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25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7526" name="Text Box 22"/>
          <p:cNvSpPr txBox="1">
            <a:spLocks noChangeArrowheads="1"/>
          </p:cNvSpPr>
          <p:nvPr/>
        </p:nvSpPr>
        <p:spPr bwMode="auto">
          <a:xfrm>
            <a:off x="4572000" y="1947863"/>
            <a:ext cx="1287532" cy="36933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swap 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77527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</a:t>
            </a:r>
            <a:r>
              <a:rPr lang="en-US" dirty="0" smtClean="0"/>
              <a:t>     </a:t>
            </a:r>
            <a:r>
              <a:rPr lang="en-US" dirty="0"/>
              <a:t>2   </a:t>
            </a:r>
            <a:r>
              <a:rPr lang="en-US" dirty="0" smtClean="0"/>
              <a:t>     </a:t>
            </a:r>
            <a:r>
              <a:rPr lang="en-US" dirty="0"/>
              <a:t>3  </a:t>
            </a:r>
            <a:r>
              <a:rPr lang="en-US" dirty="0" smtClean="0"/>
              <a:t>       </a:t>
            </a:r>
            <a:r>
              <a:rPr lang="en-US" dirty="0"/>
              <a:t>4      </a:t>
            </a:r>
            <a:r>
              <a:rPr lang="en-US" dirty="0" smtClean="0"/>
              <a:t>   5         </a:t>
            </a:r>
            <a:r>
              <a:rPr lang="en-US" dirty="0"/>
              <a:t>6 </a:t>
            </a:r>
            <a:r>
              <a:rPr lang="en-US" dirty="0" smtClean="0"/>
              <a:t>       </a:t>
            </a:r>
            <a:r>
              <a:rPr lang="en-US" dirty="0"/>
              <a:t>7 </a:t>
            </a:r>
            <a:r>
              <a:rPr lang="en-US" dirty="0" smtClean="0"/>
              <a:t>       </a:t>
            </a:r>
            <a:r>
              <a:rPr lang="en-US" dirty="0"/>
              <a:t>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Third “Bubble Up”</a:t>
            </a:r>
          </a:p>
        </p:txBody>
      </p:sp>
      <p:sp>
        <p:nvSpPr>
          <p:cNvPr id="27853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7853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7853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7853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7853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7853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7853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7853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7854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7854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7854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27854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</a:t>
            </a:r>
          </a:p>
        </p:txBody>
      </p:sp>
      <p:sp>
        <p:nvSpPr>
          <p:cNvPr id="27854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7854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3324225" y="4152900"/>
            <a:ext cx="590550" cy="446088"/>
            <a:chOff x="1760" y="2424"/>
            <a:chExt cx="372" cy="502"/>
          </a:xfrm>
        </p:grpSpPr>
        <p:sp>
          <p:nvSpPr>
            <p:cNvPr id="278547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548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549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8550" name="Text Box 22"/>
          <p:cNvSpPr txBox="1">
            <a:spLocks noChangeArrowheads="1"/>
          </p:cNvSpPr>
          <p:nvPr/>
        </p:nvSpPr>
        <p:spPr bwMode="auto">
          <a:xfrm>
            <a:off x="4572000" y="1947863"/>
            <a:ext cx="1287532" cy="36933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swap 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78551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278552" name="Text Box 24"/>
          <p:cNvSpPr txBox="1">
            <a:spLocks noChangeArrowheads="1"/>
          </p:cNvSpPr>
          <p:nvPr/>
        </p:nvSpPr>
        <p:spPr bwMode="auto">
          <a:xfrm>
            <a:off x="2859088" y="3657600"/>
            <a:ext cx="150812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No Swap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</a:t>
            </a:r>
            <a:r>
              <a:rPr lang="en-US" dirty="0" smtClean="0"/>
              <a:t>     </a:t>
            </a:r>
            <a:r>
              <a:rPr lang="en-US" dirty="0"/>
              <a:t>2   </a:t>
            </a:r>
            <a:r>
              <a:rPr lang="en-US" dirty="0" smtClean="0"/>
              <a:t>     </a:t>
            </a:r>
            <a:r>
              <a:rPr lang="en-US" dirty="0"/>
              <a:t>3  </a:t>
            </a:r>
            <a:r>
              <a:rPr lang="en-US" dirty="0" smtClean="0"/>
              <a:t>       </a:t>
            </a:r>
            <a:r>
              <a:rPr lang="en-US" dirty="0"/>
              <a:t>4      </a:t>
            </a:r>
            <a:r>
              <a:rPr lang="en-US" dirty="0" smtClean="0"/>
              <a:t>   5         </a:t>
            </a:r>
            <a:r>
              <a:rPr lang="en-US" dirty="0"/>
              <a:t>6 </a:t>
            </a:r>
            <a:r>
              <a:rPr lang="en-US" dirty="0" smtClean="0"/>
              <a:t>       </a:t>
            </a:r>
            <a:r>
              <a:rPr lang="en-US" dirty="0"/>
              <a:t>7 </a:t>
            </a:r>
            <a:r>
              <a:rPr lang="en-US" dirty="0" smtClean="0"/>
              <a:t>       </a:t>
            </a:r>
            <a:r>
              <a:rPr lang="en-US" dirty="0"/>
              <a:t>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Third “Bubble Up”</a:t>
            </a:r>
          </a:p>
        </p:txBody>
      </p:sp>
      <p:sp>
        <p:nvSpPr>
          <p:cNvPr id="27955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7955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7955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7955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7955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7956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7956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7956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7956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7956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7956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27956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7956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7956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3914775" y="4152900"/>
            <a:ext cx="590550" cy="446088"/>
            <a:chOff x="1760" y="2424"/>
            <a:chExt cx="372" cy="502"/>
          </a:xfrm>
        </p:grpSpPr>
        <p:sp>
          <p:nvSpPr>
            <p:cNvPr id="27957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7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7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9574" name="Text Box 22"/>
          <p:cNvSpPr txBox="1">
            <a:spLocks noChangeArrowheads="1"/>
          </p:cNvSpPr>
          <p:nvPr/>
        </p:nvSpPr>
        <p:spPr bwMode="auto">
          <a:xfrm>
            <a:off x="4579868" y="1947863"/>
            <a:ext cx="1287532" cy="36933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swap 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79575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</a:t>
            </a:r>
            <a:r>
              <a:rPr lang="en-US" dirty="0" smtClean="0"/>
              <a:t>     </a:t>
            </a:r>
            <a:r>
              <a:rPr lang="en-US" dirty="0"/>
              <a:t>2   </a:t>
            </a:r>
            <a:r>
              <a:rPr lang="en-US" dirty="0" smtClean="0"/>
              <a:t>     </a:t>
            </a:r>
            <a:r>
              <a:rPr lang="en-US" dirty="0"/>
              <a:t>3  </a:t>
            </a:r>
            <a:r>
              <a:rPr lang="en-US" dirty="0" smtClean="0"/>
              <a:t>       </a:t>
            </a:r>
            <a:r>
              <a:rPr lang="en-US" dirty="0"/>
              <a:t>4      </a:t>
            </a:r>
            <a:r>
              <a:rPr lang="en-US" dirty="0" smtClean="0"/>
              <a:t>   5         </a:t>
            </a:r>
            <a:r>
              <a:rPr lang="en-US" dirty="0"/>
              <a:t>6 </a:t>
            </a:r>
            <a:r>
              <a:rPr lang="en-US" dirty="0" smtClean="0"/>
              <a:t>       </a:t>
            </a:r>
            <a:r>
              <a:rPr lang="en-US" dirty="0"/>
              <a:t>7 </a:t>
            </a:r>
            <a:r>
              <a:rPr lang="en-US" dirty="0" smtClean="0"/>
              <a:t>       </a:t>
            </a:r>
            <a:r>
              <a:rPr lang="en-US" dirty="0"/>
              <a:t>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Third “Bubble Up”</a:t>
            </a:r>
          </a:p>
        </p:txBody>
      </p:sp>
      <p:sp>
        <p:nvSpPr>
          <p:cNvPr id="28057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8058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8058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8058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8058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8058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8058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8058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8058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8058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8059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28059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28059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8059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3914775" y="4152900"/>
            <a:ext cx="590550" cy="446088"/>
            <a:chOff x="1760" y="2424"/>
            <a:chExt cx="372" cy="502"/>
          </a:xfrm>
        </p:grpSpPr>
        <p:sp>
          <p:nvSpPr>
            <p:cNvPr id="280595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596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597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0598" name="Text Box 22"/>
          <p:cNvSpPr txBox="1">
            <a:spLocks noChangeArrowheads="1"/>
          </p:cNvSpPr>
          <p:nvPr/>
        </p:nvSpPr>
        <p:spPr bwMode="auto">
          <a:xfrm>
            <a:off x="4579868" y="1947863"/>
            <a:ext cx="1287532" cy="36933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swap 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80599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280600" name="Text Box 24"/>
          <p:cNvSpPr txBox="1">
            <a:spLocks noChangeArrowheads="1"/>
          </p:cNvSpPr>
          <p:nvPr/>
        </p:nvSpPr>
        <p:spPr bwMode="auto">
          <a:xfrm>
            <a:off x="3690938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</a:t>
            </a:r>
            <a:r>
              <a:rPr lang="en-US" dirty="0" smtClean="0"/>
              <a:t>     </a:t>
            </a:r>
            <a:r>
              <a:rPr lang="en-US" dirty="0"/>
              <a:t>2   </a:t>
            </a:r>
            <a:r>
              <a:rPr lang="en-US" dirty="0" smtClean="0"/>
              <a:t>     </a:t>
            </a:r>
            <a:r>
              <a:rPr lang="en-US" dirty="0"/>
              <a:t>3  </a:t>
            </a:r>
            <a:r>
              <a:rPr lang="en-US" dirty="0" smtClean="0"/>
              <a:t>       </a:t>
            </a:r>
            <a:r>
              <a:rPr lang="en-US" dirty="0"/>
              <a:t>4      </a:t>
            </a:r>
            <a:r>
              <a:rPr lang="en-US" dirty="0" smtClean="0"/>
              <a:t>   5         </a:t>
            </a:r>
            <a:r>
              <a:rPr lang="en-US" dirty="0"/>
              <a:t>6 </a:t>
            </a:r>
            <a:r>
              <a:rPr lang="en-US" dirty="0" smtClean="0"/>
              <a:t>       </a:t>
            </a:r>
            <a:r>
              <a:rPr lang="en-US" dirty="0"/>
              <a:t>7 </a:t>
            </a:r>
            <a:r>
              <a:rPr lang="en-US" dirty="0" smtClean="0"/>
              <a:t>       </a:t>
            </a:r>
            <a:r>
              <a:rPr lang="en-US" dirty="0"/>
              <a:t>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Third “Bubble Up”</a:t>
            </a:r>
          </a:p>
        </p:txBody>
      </p:sp>
      <p:sp>
        <p:nvSpPr>
          <p:cNvPr id="28160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8160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8160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8160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28160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28160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8160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8161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8161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8161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8161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28161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28161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8161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3914775" y="4152900"/>
            <a:ext cx="590550" cy="446088"/>
            <a:chOff x="1760" y="2424"/>
            <a:chExt cx="372" cy="502"/>
          </a:xfrm>
        </p:grpSpPr>
        <p:sp>
          <p:nvSpPr>
            <p:cNvPr id="28161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62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62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1622" name="Text Box 22"/>
          <p:cNvSpPr txBox="1">
            <a:spLocks noChangeArrowheads="1"/>
          </p:cNvSpPr>
          <p:nvPr/>
        </p:nvSpPr>
        <p:spPr bwMode="auto">
          <a:xfrm>
            <a:off x="4579868" y="1947863"/>
            <a:ext cx="1287532" cy="36933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swap 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81623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  <p:sp>
        <p:nvSpPr>
          <p:cNvPr id="281624" name="Text Box 24"/>
          <p:cNvSpPr txBox="1">
            <a:spLocks noChangeArrowheads="1"/>
          </p:cNvSpPr>
          <p:nvPr/>
        </p:nvSpPr>
        <p:spPr bwMode="auto">
          <a:xfrm>
            <a:off x="3690938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</a:t>
            </a:r>
            <a:r>
              <a:rPr lang="en-US" dirty="0" smtClean="0"/>
              <a:t>     </a:t>
            </a:r>
            <a:r>
              <a:rPr lang="en-US" dirty="0"/>
              <a:t>2   </a:t>
            </a:r>
            <a:r>
              <a:rPr lang="en-US" dirty="0" smtClean="0"/>
              <a:t>     </a:t>
            </a:r>
            <a:r>
              <a:rPr lang="en-US" dirty="0"/>
              <a:t>3  </a:t>
            </a:r>
            <a:r>
              <a:rPr lang="en-US" dirty="0" smtClean="0"/>
              <a:t>       </a:t>
            </a:r>
            <a:r>
              <a:rPr lang="en-US" dirty="0"/>
              <a:t>4      </a:t>
            </a:r>
            <a:r>
              <a:rPr lang="en-US" dirty="0" smtClean="0"/>
              <a:t>   5         </a:t>
            </a:r>
            <a:r>
              <a:rPr lang="en-US" dirty="0"/>
              <a:t>6 </a:t>
            </a:r>
            <a:r>
              <a:rPr lang="en-US" dirty="0" smtClean="0"/>
              <a:t>       </a:t>
            </a:r>
            <a:r>
              <a:rPr lang="en-US" dirty="0"/>
              <a:t>7 </a:t>
            </a:r>
            <a:r>
              <a:rPr lang="en-US" dirty="0" smtClean="0"/>
              <a:t>       </a:t>
            </a:r>
            <a:r>
              <a:rPr lang="en-US" dirty="0"/>
              <a:t>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Third “Bubble Up”</a:t>
            </a:r>
          </a:p>
        </p:txBody>
      </p:sp>
      <p:sp>
        <p:nvSpPr>
          <p:cNvPr id="28262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8262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8262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8263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8263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8263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8263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8263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8263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8263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8263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28263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8264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8264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4505325" y="4152900"/>
            <a:ext cx="590550" cy="446088"/>
            <a:chOff x="1760" y="2424"/>
            <a:chExt cx="372" cy="502"/>
          </a:xfrm>
        </p:grpSpPr>
        <p:sp>
          <p:nvSpPr>
            <p:cNvPr id="282643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4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45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2646" name="Text Box 22"/>
          <p:cNvSpPr txBox="1">
            <a:spLocks noChangeArrowheads="1"/>
          </p:cNvSpPr>
          <p:nvPr/>
        </p:nvSpPr>
        <p:spPr bwMode="auto">
          <a:xfrm>
            <a:off x="4579868" y="1947863"/>
            <a:ext cx="1287532" cy="36933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swap 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82647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</a:t>
            </a:r>
            <a:r>
              <a:rPr lang="en-US" dirty="0" smtClean="0"/>
              <a:t>     </a:t>
            </a:r>
            <a:r>
              <a:rPr lang="en-US" dirty="0"/>
              <a:t>2   </a:t>
            </a:r>
            <a:r>
              <a:rPr lang="en-US" dirty="0" smtClean="0"/>
              <a:t>     </a:t>
            </a:r>
            <a:r>
              <a:rPr lang="en-US" dirty="0"/>
              <a:t>3  </a:t>
            </a:r>
            <a:r>
              <a:rPr lang="en-US" dirty="0" smtClean="0"/>
              <a:t>       </a:t>
            </a:r>
            <a:r>
              <a:rPr lang="en-US" dirty="0"/>
              <a:t>4      </a:t>
            </a:r>
            <a:r>
              <a:rPr lang="en-US" dirty="0" smtClean="0"/>
              <a:t>   5         </a:t>
            </a:r>
            <a:r>
              <a:rPr lang="en-US" dirty="0"/>
              <a:t>6 </a:t>
            </a:r>
            <a:r>
              <a:rPr lang="en-US" dirty="0" smtClean="0"/>
              <a:t>       </a:t>
            </a:r>
            <a:r>
              <a:rPr lang="en-US" dirty="0"/>
              <a:t>7 </a:t>
            </a:r>
            <a:r>
              <a:rPr lang="en-US" dirty="0" smtClean="0"/>
              <a:t>       </a:t>
            </a:r>
            <a:r>
              <a:rPr lang="en-US" dirty="0"/>
              <a:t>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Third “Bubble Up”</a:t>
            </a:r>
          </a:p>
        </p:txBody>
      </p:sp>
      <p:sp>
        <p:nvSpPr>
          <p:cNvPr id="28365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8365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8365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8365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8365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8365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8365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8365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8366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8366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8366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28366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28366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8366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4505325" y="4152900"/>
            <a:ext cx="590550" cy="446088"/>
            <a:chOff x="1760" y="2424"/>
            <a:chExt cx="372" cy="502"/>
          </a:xfrm>
        </p:grpSpPr>
        <p:sp>
          <p:nvSpPr>
            <p:cNvPr id="283667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68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69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3670" name="Text Box 22"/>
          <p:cNvSpPr txBox="1">
            <a:spLocks noChangeArrowheads="1"/>
          </p:cNvSpPr>
          <p:nvPr/>
        </p:nvSpPr>
        <p:spPr bwMode="auto">
          <a:xfrm>
            <a:off x="4579868" y="1947863"/>
            <a:ext cx="1287532" cy="36933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swap 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83671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283672" name="Text Box 24"/>
          <p:cNvSpPr txBox="1">
            <a:spLocks noChangeArrowheads="1"/>
          </p:cNvSpPr>
          <p:nvPr/>
        </p:nvSpPr>
        <p:spPr bwMode="auto">
          <a:xfrm>
            <a:off x="427831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</a:t>
            </a:r>
            <a:r>
              <a:rPr lang="en-US" dirty="0" smtClean="0"/>
              <a:t>     </a:t>
            </a:r>
            <a:r>
              <a:rPr lang="en-US" dirty="0"/>
              <a:t>2   </a:t>
            </a:r>
            <a:r>
              <a:rPr lang="en-US" dirty="0" smtClean="0"/>
              <a:t>     </a:t>
            </a:r>
            <a:r>
              <a:rPr lang="en-US" dirty="0"/>
              <a:t>3  </a:t>
            </a:r>
            <a:r>
              <a:rPr lang="en-US" dirty="0" smtClean="0"/>
              <a:t>       </a:t>
            </a:r>
            <a:r>
              <a:rPr lang="en-US" dirty="0"/>
              <a:t>4      </a:t>
            </a:r>
            <a:r>
              <a:rPr lang="en-US" dirty="0" smtClean="0"/>
              <a:t>   5         </a:t>
            </a:r>
            <a:r>
              <a:rPr lang="en-US" dirty="0"/>
              <a:t>6 </a:t>
            </a:r>
            <a:r>
              <a:rPr lang="en-US" dirty="0" smtClean="0"/>
              <a:t>       </a:t>
            </a:r>
            <a:r>
              <a:rPr lang="en-US" dirty="0"/>
              <a:t>7 </a:t>
            </a:r>
            <a:r>
              <a:rPr lang="en-US" dirty="0" smtClean="0"/>
              <a:t>       </a:t>
            </a:r>
            <a:r>
              <a:rPr lang="en-US" dirty="0"/>
              <a:t>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Third “Bubble Up”</a:t>
            </a:r>
          </a:p>
        </p:txBody>
      </p:sp>
      <p:sp>
        <p:nvSpPr>
          <p:cNvPr id="28467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28467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8467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8467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8467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28468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8468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8468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8468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8468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8468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28468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28468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8468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4505325" y="4152900"/>
            <a:ext cx="590550" cy="446088"/>
            <a:chOff x="1760" y="2424"/>
            <a:chExt cx="372" cy="502"/>
          </a:xfrm>
        </p:grpSpPr>
        <p:sp>
          <p:nvSpPr>
            <p:cNvPr id="28469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9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9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4694" name="Text Box 22"/>
          <p:cNvSpPr txBox="1">
            <a:spLocks noChangeArrowheads="1"/>
          </p:cNvSpPr>
          <p:nvPr/>
        </p:nvSpPr>
        <p:spPr bwMode="auto">
          <a:xfrm>
            <a:off x="4579868" y="1947863"/>
            <a:ext cx="1287532" cy="36933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swap 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84695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  <p:sp>
        <p:nvSpPr>
          <p:cNvPr id="284696" name="Text Box 24"/>
          <p:cNvSpPr txBox="1">
            <a:spLocks noChangeArrowheads="1"/>
          </p:cNvSpPr>
          <p:nvPr/>
        </p:nvSpPr>
        <p:spPr bwMode="auto">
          <a:xfrm>
            <a:off x="427831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</a:t>
            </a:r>
            <a:r>
              <a:rPr lang="en-US" dirty="0" smtClean="0"/>
              <a:t>     </a:t>
            </a:r>
            <a:r>
              <a:rPr lang="en-US" dirty="0"/>
              <a:t>2   </a:t>
            </a:r>
            <a:r>
              <a:rPr lang="en-US" dirty="0" smtClean="0"/>
              <a:t>     </a:t>
            </a:r>
            <a:r>
              <a:rPr lang="en-US" dirty="0"/>
              <a:t>3  </a:t>
            </a:r>
            <a:r>
              <a:rPr lang="en-US" dirty="0" smtClean="0"/>
              <a:t>       </a:t>
            </a:r>
            <a:r>
              <a:rPr lang="en-US" dirty="0"/>
              <a:t>4      </a:t>
            </a:r>
            <a:r>
              <a:rPr lang="en-US" dirty="0" smtClean="0"/>
              <a:t>   5         </a:t>
            </a:r>
            <a:r>
              <a:rPr lang="en-US" dirty="0"/>
              <a:t>6 </a:t>
            </a:r>
            <a:r>
              <a:rPr lang="en-US" dirty="0" smtClean="0"/>
              <a:t>       </a:t>
            </a:r>
            <a:r>
              <a:rPr lang="en-US" dirty="0"/>
              <a:t>7 </a:t>
            </a:r>
            <a:r>
              <a:rPr lang="en-US" dirty="0" smtClean="0"/>
              <a:t>       </a:t>
            </a:r>
            <a:r>
              <a:rPr lang="en-US" dirty="0"/>
              <a:t>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Example</a:t>
            </a:r>
          </a:p>
        </p:txBody>
      </p:sp>
      <p:sp>
        <p:nvSpPr>
          <p:cNvPr id="227332" name="Text Box 4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27333" name="Text Box 5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27334" name="Text Box 6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27335" name="Text Box 7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27336" name="Text Box 8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27337" name="Text Box 9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27338" name="Text Box 10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27339" name="Text Box 11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27340" name="Text Box 12"/>
          <p:cNvSpPr txBox="1">
            <a:spLocks noChangeArrowheads="1"/>
          </p:cNvSpPr>
          <p:nvPr/>
        </p:nvSpPr>
        <p:spPr bwMode="auto">
          <a:xfrm>
            <a:off x="2011363" y="5292725"/>
            <a:ext cx="44037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1       2         </a:t>
            </a:r>
            <a:r>
              <a:rPr lang="en-US" dirty="0"/>
              <a:t>3     </a:t>
            </a:r>
            <a:r>
              <a:rPr lang="en-US" dirty="0" smtClean="0"/>
              <a:t>   4         </a:t>
            </a:r>
            <a:r>
              <a:rPr lang="en-US" dirty="0"/>
              <a:t>5    </a:t>
            </a:r>
            <a:r>
              <a:rPr lang="en-US" dirty="0" smtClean="0"/>
              <a:t>    6         7        8</a:t>
            </a:r>
            <a:endParaRPr lang="en-US" dirty="0"/>
          </a:p>
        </p:txBody>
      </p:sp>
      <p:sp>
        <p:nvSpPr>
          <p:cNvPr id="227341" name="Text Box 13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27342" name="Text Box 14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27343" name="Text Box 15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27344" name="Text Box 16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 </a:t>
            </a:r>
          </a:p>
        </p:txBody>
      </p:sp>
      <p:sp>
        <p:nvSpPr>
          <p:cNvPr id="227345" name="Text Box 17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27346" name="Text Box 18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sp>
        <p:nvSpPr>
          <p:cNvPr id="227347" name="Text Box 19"/>
          <p:cNvSpPr txBox="1">
            <a:spLocks noChangeArrowheads="1"/>
          </p:cNvSpPr>
          <p:nvPr/>
        </p:nvSpPr>
        <p:spPr bwMode="auto">
          <a:xfrm>
            <a:off x="4503668" y="1947863"/>
            <a:ext cx="1287532" cy="36933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swap 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27348" name="Text Box 20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After Third Pass of Outer Loop</a:t>
            </a: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8570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8570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8570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8570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8570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8570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8570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8570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8570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8571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8571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8571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8571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5095875" y="4152900"/>
            <a:ext cx="590550" cy="446088"/>
            <a:chOff x="1760" y="2424"/>
            <a:chExt cx="372" cy="502"/>
          </a:xfrm>
        </p:grpSpPr>
        <p:sp>
          <p:nvSpPr>
            <p:cNvPr id="285715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16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17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5718" name="Text Box 22"/>
          <p:cNvSpPr txBox="1">
            <a:spLocks noChangeArrowheads="1"/>
          </p:cNvSpPr>
          <p:nvPr/>
        </p:nvSpPr>
        <p:spPr bwMode="auto">
          <a:xfrm>
            <a:off x="4579868" y="1947863"/>
            <a:ext cx="1287532" cy="36933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swap 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85719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285721" name="Text Box 25"/>
          <p:cNvSpPr txBox="1">
            <a:spLocks noChangeArrowheads="1"/>
          </p:cNvSpPr>
          <p:nvPr/>
        </p:nvSpPr>
        <p:spPr bwMode="auto">
          <a:xfrm>
            <a:off x="3128963" y="2809875"/>
            <a:ext cx="41068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Finished third “Bubble Up”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</a:t>
            </a:r>
            <a:r>
              <a:rPr lang="en-US" dirty="0" smtClean="0"/>
              <a:t>     </a:t>
            </a:r>
            <a:r>
              <a:rPr lang="en-US" dirty="0"/>
              <a:t>2   </a:t>
            </a:r>
            <a:r>
              <a:rPr lang="en-US" dirty="0" smtClean="0"/>
              <a:t>     </a:t>
            </a:r>
            <a:r>
              <a:rPr lang="en-US" dirty="0"/>
              <a:t>3  </a:t>
            </a:r>
            <a:r>
              <a:rPr lang="en-US" dirty="0" smtClean="0"/>
              <a:t>       </a:t>
            </a:r>
            <a:r>
              <a:rPr lang="en-US" dirty="0"/>
              <a:t>4      </a:t>
            </a:r>
            <a:r>
              <a:rPr lang="en-US" dirty="0" smtClean="0"/>
              <a:t>   5         </a:t>
            </a:r>
            <a:r>
              <a:rPr lang="en-US" dirty="0"/>
              <a:t>6 </a:t>
            </a:r>
            <a:r>
              <a:rPr lang="en-US" dirty="0" smtClean="0"/>
              <a:t>       </a:t>
            </a:r>
            <a:r>
              <a:rPr lang="en-US" dirty="0"/>
              <a:t>7 </a:t>
            </a:r>
            <a:r>
              <a:rPr lang="en-US" dirty="0" smtClean="0"/>
              <a:t>       </a:t>
            </a:r>
            <a:r>
              <a:rPr lang="en-US" dirty="0"/>
              <a:t>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Fourth “Bubble Up”</a:t>
            </a:r>
          </a:p>
        </p:txBody>
      </p:sp>
      <p:sp>
        <p:nvSpPr>
          <p:cNvPr id="28672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28672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8672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8672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8672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8672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8672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8673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8673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8673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8673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8673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8673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8673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28673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4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4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6742" name="Text Box 22"/>
          <p:cNvSpPr txBox="1">
            <a:spLocks noChangeArrowheads="1"/>
          </p:cNvSpPr>
          <p:nvPr/>
        </p:nvSpPr>
        <p:spPr bwMode="auto">
          <a:xfrm>
            <a:off x="4572000" y="1947863"/>
            <a:ext cx="1287532" cy="36933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swap 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86743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false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</a:t>
            </a:r>
            <a:r>
              <a:rPr lang="en-US" dirty="0" smtClean="0"/>
              <a:t>     </a:t>
            </a:r>
            <a:r>
              <a:rPr lang="en-US" dirty="0"/>
              <a:t>2   </a:t>
            </a:r>
            <a:r>
              <a:rPr lang="en-US" dirty="0" smtClean="0"/>
              <a:t>     </a:t>
            </a:r>
            <a:r>
              <a:rPr lang="en-US" dirty="0"/>
              <a:t>3  </a:t>
            </a:r>
            <a:r>
              <a:rPr lang="en-US" dirty="0" smtClean="0"/>
              <a:t>       </a:t>
            </a:r>
            <a:r>
              <a:rPr lang="en-US" dirty="0"/>
              <a:t>4      </a:t>
            </a:r>
            <a:r>
              <a:rPr lang="en-US" dirty="0" smtClean="0"/>
              <a:t>   5         </a:t>
            </a:r>
            <a:r>
              <a:rPr lang="en-US" dirty="0"/>
              <a:t>6 </a:t>
            </a:r>
            <a:r>
              <a:rPr lang="en-US" dirty="0" smtClean="0"/>
              <a:t>       </a:t>
            </a:r>
            <a:r>
              <a:rPr lang="en-US" dirty="0"/>
              <a:t>7 </a:t>
            </a:r>
            <a:r>
              <a:rPr lang="en-US" dirty="0" smtClean="0"/>
              <a:t>       </a:t>
            </a:r>
            <a:r>
              <a:rPr lang="en-US" dirty="0"/>
              <a:t>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Fourth “Bubble Up”</a:t>
            </a:r>
          </a:p>
        </p:txBody>
      </p:sp>
      <p:sp>
        <p:nvSpPr>
          <p:cNvPr id="28774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28774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8774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8775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8775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8775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8775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8775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8775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8775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8775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28775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28776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8776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287763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6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65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7766" name="Text Box 22"/>
          <p:cNvSpPr txBox="1">
            <a:spLocks noChangeArrowheads="1"/>
          </p:cNvSpPr>
          <p:nvPr/>
        </p:nvSpPr>
        <p:spPr bwMode="auto">
          <a:xfrm>
            <a:off x="4579868" y="1947863"/>
            <a:ext cx="1287532" cy="36933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swap 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87767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false</a:t>
            </a:r>
          </a:p>
        </p:txBody>
      </p:sp>
      <p:sp>
        <p:nvSpPr>
          <p:cNvPr id="287768" name="Text Box 24"/>
          <p:cNvSpPr txBox="1">
            <a:spLocks noChangeArrowheads="1"/>
          </p:cNvSpPr>
          <p:nvPr/>
        </p:nvSpPr>
        <p:spPr bwMode="auto">
          <a:xfrm>
            <a:off x="192881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</a:t>
            </a:r>
            <a:r>
              <a:rPr lang="en-US" dirty="0" smtClean="0"/>
              <a:t>     </a:t>
            </a:r>
            <a:r>
              <a:rPr lang="en-US" dirty="0"/>
              <a:t>2   </a:t>
            </a:r>
            <a:r>
              <a:rPr lang="en-US" dirty="0" smtClean="0"/>
              <a:t>     </a:t>
            </a:r>
            <a:r>
              <a:rPr lang="en-US" dirty="0"/>
              <a:t>3  </a:t>
            </a:r>
            <a:r>
              <a:rPr lang="en-US" dirty="0" smtClean="0"/>
              <a:t>       </a:t>
            </a:r>
            <a:r>
              <a:rPr lang="en-US" dirty="0"/>
              <a:t>4      </a:t>
            </a:r>
            <a:r>
              <a:rPr lang="en-US" dirty="0" smtClean="0"/>
              <a:t>   5         </a:t>
            </a:r>
            <a:r>
              <a:rPr lang="en-US" dirty="0"/>
              <a:t>6 </a:t>
            </a:r>
            <a:r>
              <a:rPr lang="en-US" dirty="0" smtClean="0"/>
              <a:t>       </a:t>
            </a:r>
            <a:r>
              <a:rPr lang="en-US" dirty="0"/>
              <a:t>7 </a:t>
            </a:r>
            <a:r>
              <a:rPr lang="en-US" dirty="0" smtClean="0"/>
              <a:t>       </a:t>
            </a:r>
            <a:r>
              <a:rPr lang="en-US" dirty="0"/>
              <a:t>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Fourth “Bubble Up”</a:t>
            </a:r>
          </a:p>
        </p:txBody>
      </p:sp>
      <p:sp>
        <p:nvSpPr>
          <p:cNvPr id="28877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28877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8877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28877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8877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8877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8877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8877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8878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8878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8878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28878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28878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8878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288787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788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789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8790" name="Text Box 22"/>
          <p:cNvSpPr txBox="1">
            <a:spLocks noChangeArrowheads="1"/>
          </p:cNvSpPr>
          <p:nvPr/>
        </p:nvSpPr>
        <p:spPr bwMode="auto">
          <a:xfrm>
            <a:off x="4579868" y="1947863"/>
            <a:ext cx="1287532" cy="36933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swap 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88791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  <p:sp>
        <p:nvSpPr>
          <p:cNvPr id="288792" name="Text Box 24"/>
          <p:cNvSpPr txBox="1">
            <a:spLocks noChangeArrowheads="1"/>
          </p:cNvSpPr>
          <p:nvPr/>
        </p:nvSpPr>
        <p:spPr bwMode="auto">
          <a:xfrm>
            <a:off x="192881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</a:t>
            </a:r>
            <a:r>
              <a:rPr lang="en-US" dirty="0" smtClean="0"/>
              <a:t>     </a:t>
            </a:r>
            <a:r>
              <a:rPr lang="en-US" dirty="0"/>
              <a:t>2   </a:t>
            </a:r>
            <a:r>
              <a:rPr lang="en-US" dirty="0" smtClean="0"/>
              <a:t>     </a:t>
            </a:r>
            <a:r>
              <a:rPr lang="en-US" dirty="0"/>
              <a:t>3  </a:t>
            </a:r>
            <a:r>
              <a:rPr lang="en-US" dirty="0" smtClean="0"/>
              <a:t>       </a:t>
            </a:r>
            <a:r>
              <a:rPr lang="en-US" dirty="0"/>
              <a:t>4      </a:t>
            </a:r>
            <a:r>
              <a:rPr lang="en-US" dirty="0" smtClean="0"/>
              <a:t>   5         </a:t>
            </a:r>
            <a:r>
              <a:rPr lang="en-US" dirty="0"/>
              <a:t>6 </a:t>
            </a:r>
            <a:r>
              <a:rPr lang="en-US" dirty="0" smtClean="0"/>
              <a:t>       </a:t>
            </a:r>
            <a:r>
              <a:rPr lang="en-US" dirty="0"/>
              <a:t>7 </a:t>
            </a:r>
            <a:r>
              <a:rPr lang="en-US" dirty="0" smtClean="0"/>
              <a:t>       </a:t>
            </a:r>
            <a:r>
              <a:rPr lang="en-US" dirty="0"/>
              <a:t>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Fourth “Bubble Up”</a:t>
            </a:r>
          </a:p>
        </p:txBody>
      </p:sp>
      <p:sp>
        <p:nvSpPr>
          <p:cNvPr id="28979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28979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8979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8979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8979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8980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8980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8980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8980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8980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8980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28980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8980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8980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28981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81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81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9814" name="Text Box 22"/>
          <p:cNvSpPr txBox="1">
            <a:spLocks noChangeArrowheads="1"/>
          </p:cNvSpPr>
          <p:nvPr/>
        </p:nvSpPr>
        <p:spPr bwMode="auto">
          <a:xfrm>
            <a:off x="4579868" y="1947863"/>
            <a:ext cx="1287532" cy="36933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swap 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89815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</a:t>
            </a:r>
            <a:r>
              <a:rPr lang="en-US" dirty="0" smtClean="0"/>
              <a:t>     </a:t>
            </a:r>
            <a:r>
              <a:rPr lang="en-US" dirty="0"/>
              <a:t>2   </a:t>
            </a:r>
            <a:r>
              <a:rPr lang="en-US" dirty="0" smtClean="0"/>
              <a:t>     </a:t>
            </a:r>
            <a:r>
              <a:rPr lang="en-US" dirty="0"/>
              <a:t>3  </a:t>
            </a:r>
            <a:r>
              <a:rPr lang="en-US" dirty="0" smtClean="0"/>
              <a:t>       </a:t>
            </a:r>
            <a:r>
              <a:rPr lang="en-US" dirty="0"/>
              <a:t>4      </a:t>
            </a:r>
            <a:r>
              <a:rPr lang="en-US" dirty="0" smtClean="0"/>
              <a:t>   5         </a:t>
            </a:r>
            <a:r>
              <a:rPr lang="en-US" dirty="0"/>
              <a:t>6 </a:t>
            </a:r>
            <a:r>
              <a:rPr lang="en-US" dirty="0" smtClean="0"/>
              <a:t>       </a:t>
            </a:r>
            <a:r>
              <a:rPr lang="en-US" dirty="0"/>
              <a:t>7 </a:t>
            </a:r>
            <a:r>
              <a:rPr lang="en-US" dirty="0" smtClean="0"/>
              <a:t>       </a:t>
            </a:r>
            <a:r>
              <a:rPr lang="en-US" dirty="0"/>
              <a:t>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Fourth “Bubble Up”</a:t>
            </a:r>
          </a:p>
        </p:txBody>
      </p:sp>
      <p:sp>
        <p:nvSpPr>
          <p:cNvPr id="29081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29082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9082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9082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9082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9082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9082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9082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9082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9082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9083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29083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2</a:t>
            </a:r>
          </a:p>
        </p:txBody>
      </p:sp>
      <p:sp>
        <p:nvSpPr>
          <p:cNvPr id="29083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9083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290835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836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837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0838" name="Text Box 22"/>
          <p:cNvSpPr txBox="1">
            <a:spLocks noChangeArrowheads="1"/>
          </p:cNvSpPr>
          <p:nvPr/>
        </p:nvSpPr>
        <p:spPr bwMode="auto">
          <a:xfrm>
            <a:off x="4579868" y="1947863"/>
            <a:ext cx="1287532" cy="36933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swap 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90839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290840" name="Text Box 24"/>
          <p:cNvSpPr txBox="1">
            <a:spLocks noChangeArrowheads="1"/>
          </p:cNvSpPr>
          <p:nvPr/>
        </p:nvSpPr>
        <p:spPr bwMode="auto">
          <a:xfrm>
            <a:off x="2271713" y="3657600"/>
            <a:ext cx="150812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No Swap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</a:t>
            </a:r>
            <a:r>
              <a:rPr lang="en-US" dirty="0" smtClean="0"/>
              <a:t>     </a:t>
            </a:r>
            <a:r>
              <a:rPr lang="en-US" dirty="0"/>
              <a:t>2   </a:t>
            </a:r>
            <a:r>
              <a:rPr lang="en-US" dirty="0" smtClean="0"/>
              <a:t>     </a:t>
            </a:r>
            <a:r>
              <a:rPr lang="en-US" dirty="0"/>
              <a:t>3  </a:t>
            </a:r>
            <a:r>
              <a:rPr lang="en-US" dirty="0" smtClean="0"/>
              <a:t>       </a:t>
            </a:r>
            <a:r>
              <a:rPr lang="en-US" dirty="0"/>
              <a:t>4      </a:t>
            </a:r>
            <a:r>
              <a:rPr lang="en-US" dirty="0" smtClean="0"/>
              <a:t>   5         </a:t>
            </a:r>
            <a:r>
              <a:rPr lang="en-US" dirty="0"/>
              <a:t>6 </a:t>
            </a:r>
            <a:r>
              <a:rPr lang="en-US" dirty="0" smtClean="0"/>
              <a:t>       </a:t>
            </a:r>
            <a:r>
              <a:rPr lang="en-US" dirty="0"/>
              <a:t>7 </a:t>
            </a:r>
            <a:r>
              <a:rPr lang="en-US" dirty="0" smtClean="0"/>
              <a:t>       </a:t>
            </a:r>
            <a:r>
              <a:rPr lang="en-US" dirty="0"/>
              <a:t>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Fourth “Bubble Up”</a:t>
            </a:r>
          </a:p>
        </p:txBody>
      </p:sp>
      <p:sp>
        <p:nvSpPr>
          <p:cNvPr id="29184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29184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9184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9184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9184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9184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9184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9185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9185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9185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9185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29185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9185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9185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3324225" y="4152900"/>
            <a:ext cx="590550" cy="446088"/>
            <a:chOff x="1760" y="2424"/>
            <a:chExt cx="372" cy="502"/>
          </a:xfrm>
        </p:grpSpPr>
        <p:sp>
          <p:nvSpPr>
            <p:cNvPr id="29185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86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86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1862" name="Text Box 22"/>
          <p:cNvSpPr txBox="1">
            <a:spLocks noChangeArrowheads="1"/>
          </p:cNvSpPr>
          <p:nvPr/>
        </p:nvSpPr>
        <p:spPr bwMode="auto">
          <a:xfrm>
            <a:off x="4579868" y="1947863"/>
            <a:ext cx="1287532" cy="36933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swap 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91863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</a:t>
            </a:r>
            <a:r>
              <a:rPr lang="en-US" dirty="0" smtClean="0"/>
              <a:t>     </a:t>
            </a:r>
            <a:r>
              <a:rPr lang="en-US" dirty="0"/>
              <a:t>2   </a:t>
            </a:r>
            <a:r>
              <a:rPr lang="en-US" dirty="0" smtClean="0"/>
              <a:t>     </a:t>
            </a:r>
            <a:r>
              <a:rPr lang="en-US" dirty="0"/>
              <a:t>3  </a:t>
            </a:r>
            <a:r>
              <a:rPr lang="en-US" dirty="0" smtClean="0"/>
              <a:t>       </a:t>
            </a:r>
            <a:r>
              <a:rPr lang="en-US" dirty="0"/>
              <a:t>4      </a:t>
            </a:r>
            <a:r>
              <a:rPr lang="en-US" dirty="0" smtClean="0"/>
              <a:t>   5         </a:t>
            </a:r>
            <a:r>
              <a:rPr lang="en-US" dirty="0"/>
              <a:t>6 </a:t>
            </a:r>
            <a:r>
              <a:rPr lang="en-US" dirty="0" smtClean="0"/>
              <a:t>       </a:t>
            </a:r>
            <a:r>
              <a:rPr lang="en-US" dirty="0"/>
              <a:t>7 </a:t>
            </a:r>
            <a:r>
              <a:rPr lang="en-US" dirty="0" smtClean="0"/>
              <a:t>       </a:t>
            </a:r>
            <a:r>
              <a:rPr lang="en-US" dirty="0"/>
              <a:t>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Fourth “Bubble Up”</a:t>
            </a:r>
          </a:p>
        </p:txBody>
      </p:sp>
      <p:sp>
        <p:nvSpPr>
          <p:cNvPr id="29286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29286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9286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9287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9287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9287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9287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9287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9287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9287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9287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29287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</a:t>
            </a:r>
          </a:p>
        </p:txBody>
      </p:sp>
      <p:sp>
        <p:nvSpPr>
          <p:cNvPr id="29288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9288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3324225" y="4152900"/>
            <a:ext cx="590550" cy="446088"/>
            <a:chOff x="1760" y="2424"/>
            <a:chExt cx="372" cy="502"/>
          </a:xfrm>
        </p:grpSpPr>
        <p:sp>
          <p:nvSpPr>
            <p:cNvPr id="292883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88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885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2886" name="Text Box 22"/>
          <p:cNvSpPr txBox="1">
            <a:spLocks noChangeArrowheads="1"/>
          </p:cNvSpPr>
          <p:nvPr/>
        </p:nvSpPr>
        <p:spPr bwMode="auto">
          <a:xfrm>
            <a:off x="4579868" y="1947863"/>
            <a:ext cx="1287532" cy="36933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swap 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92887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292888" name="Text Box 24"/>
          <p:cNvSpPr txBox="1">
            <a:spLocks noChangeArrowheads="1"/>
          </p:cNvSpPr>
          <p:nvPr/>
        </p:nvSpPr>
        <p:spPr bwMode="auto">
          <a:xfrm>
            <a:off x="2859088" y="3657600"/>
            <a:ext cx="150812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No Swap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</a:t>
            </a:r>
            <a:r>
              <a:rPr lang="en-US" dirty="0" smtClean="0"/>
              <a:t>     </a:t>
            </a:r>
            <a:r>
              <a:rPr lang="en-US" dirty="0"/>
              <a:t>2   </a:t>
            </a:r>
            <a:r>
              <a:rPr lang="en-US" dirty="0" smtClean="0"/>
              <a:t>     </a:t>
            </a:r>
            <a:r>
              <a:rPr lang="en-US" dirty="0"/>
              <a:t>3  </a:t>
            </a:r>
            <a:r>
              <a:rPr lang="en-US" dirty="0" smtClean="0"/>
              <a:t>       </a:t>
            </a:r>
            <a:r>
              <a:rPr lang="en-US" dirty="0"/>
              <a:t>4      </a:t>
            </a:r>
            <a:r>
              <a:rPr lang="en-US" dirty="0" smtClean="0"/>
              <a:t>   5         </a:t>
            </a:r>
            <a:r>
              <a:rPr lang="en-US" dirty="0"/>
              <a:t>6 </a:t>
            </a:r>
            <a:r>
              <a:rPr lang="en-US" dirty="0" smtClean="0"/>
              <a:t>       </a:t>
            </a:r>
            <a:r>
              <a:rPr lang="en-US" dirty="0"/>
              <a:t>7 </a:t>
            </a:r>
            <a:r>
              <a:rPr lang="en-US" dirty="0" smtClean="0"/>
              <a:t>       </a:t>
            </a:r>
            <a:r>
              <a:rPr lang="en-US" dirty="0"/>
              <a:t>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Fourth “Bubble Up”</a:t>
            </a:r>
          </a:p>
        </p:txBody>
      </p:sp>
      <p:sp>
        <p:nvSpPr>
          <p:cNvPr id="29389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29389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9389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9389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9389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9389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9389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9389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9390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9390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9390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29390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9390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9390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3914775" y="4152900"/>
            <a:ext cx="590550" cy="446088"/>
            <a:chOff x="1760" y="2424"/>
            <a:chExt cx="372" cy="502"/>
          </a:xfrm>
        </p:grpSpPr>
        <p:sp>
          <p:nvSpPr>
            <p:cNvPr id="293907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908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909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3910" name="Text Box 22"/>
          <p:cNvSpPr txBox="1">
            <a:spLocks noChangeArrowheads="1"/>
          </p:cNvSpPr>
          <p:nvPr/>
        </p:nvSpPr>
        <p:spPr bwMode="auto">
          <a:xfrm>
            <a:off x="4579868" y="1947863"/>
            <a:ext cx="1287532" cy="36933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swap 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93911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</a:t>
            </a:r>
            <a:r>
              <a:rPr lang="en-US" dirty="0" smtClean="0"/>
              <a:t>     </a:t>
            </a:r>
            <a:r>
              <a:rPr lang="en-US" dirty="0"/>
              <a:t>2   </a:t>
            </a:r>
            <a:r>
              <a:rPr lang="en-US" dirty="0" smtClean="0"/>
              <a:t>     </a:t>
            </a:r>
            <a:r>
              <a:rPr lang="en-US" dirty="0"/>
              <a:t>3  </a:t>
            </a:r>
            <a:r>
              <a:rPr lang="en-US" dirty="0" smtClean="0"/>
              <a:t>       </a:t>
            </a:r>
            <a:r>
              <a:rPr lang="en-US" dirty="0"/>
              <a:t>4      </a:t>
            </a:r>
            <a:r>
              <a:rPr lang="en-US" dirty="0" smtClean="0"/>
              <a:t>   5         </a:t>
            </a:r>
            <a:r>
              <a:rPr lang="en-US" dirty="0"/>
              <a:t>6 </a:t>
            </a:r>
            <a:r>
              <a:rPr lang="en-US" dirty="0" smtClean="0"/>
              <a:t>       </a:t>
            </a:r>
            <a:r>
              <a:rPr lang="en-US" dirty="0"/>
              <a:t>7 </a:t>
            </a:r>
            <a:r>
              <a:rPr lang="en-US" dirty="0" smtClean="0"/>
              <a:t>       </a:t>
            </a:r>
            <a:r>
              <a:rPr lang="en-US" dirty="0"/>
              <a:t>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Fourth “Bubble Up”</a:t>
            </a:r>
          </a:p>
        </p:txBody>
      </p:sp>
      <p:sp>
        <p:nvSpPr>
          <p:cNvPr id="29491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9491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9491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9491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9492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9492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9492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9492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9492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9492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29492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29492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9492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3914775" y="4152900"/>
            <a:ext cx="590550" cy="446088"/>
            <a:chOff x="1760" y="2424"/>
            <a:chExt cx="372" cy="502"/>
          </a:xfrm>
        </p:grpSpPr>
        <p:sp>
          <p:nvSpPr>
            <p:cNvPr id="29493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93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93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4934" name="Text Box 22"/>
          <p:cNvSpPr txBox="1">
            <a:spLocks noChangeArrowheads="1"/>
          </p:cNvSpPr>
          <p:nvPr/>
        </p:nvSpPr>
        <p:spPr bwMode="auto">
          <a:xfrm>
            <a:off x="4579868" y="1947863"/>
            <a:ext cx="1287532" cy="36933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swap 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94935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294936" name="Text Box 24"/>
          <p:cNvSpPr txBox="1">
            <a:spLocks noChangeArrowheads="1"/>
          </p:cNvSpPr>
          <p:nvPr/>
        </p:nvSpPr>
        <p:spPr bwMode="auto">
          <a:xfrm>
            <a:off x="3446463" y="3657600"/>
            <a:ext cx="150812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No Swap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</a:t>
            </a:r>
            <a:r>
              <a:rPr lang="en-US" dirty="0" smtClean="0"/>
              <a:t>     </a:t>
            </a:r>
            <a:r>
              <a:rPr lang="en-US" dirty="0"/>
              <a:t>2   </a:t>
            </a:r>
            <a:r>
              <a:rPr lang="en-US" dirty="0" smtClean="0"/>
              <a:t>     </a:t>
            </a:r>
            <a:r>
              <a:rPr lang="en-US" dirty="0"/>
              <a:t>3  </a:t>
            </a:r>
            <a:r>
              <a:rPr lang="en-US" dirty="0" smtClean="0"/>
              <a:t>       </a:t>
            </a:r>
            <a:r>
              <a:rPr lang="en-US" dirty="0"/>
              <a:t>4      </a:t>
            </a:r>
            <a:r>
              <a:rPr lang="en-US" dirty="0" smtClean="0"/>
              <a:t>   5         </a:t>
            </a:r>
            <a:r>
              <a:rPr lang="en-US" dirty="0"/>
              <a:t>6 </a:t>
            </a:r>
            <a:r>
              <a:rPr lang="en-US" dirty="0" smtClean="0"/>
              <a:t>       </a:t>
            </a:r>
            <a:r>
              <a:rPr lang="en-US" dirty="0"/>
              <a:t>7 </a:t>
            </a:r>
            <a:r>
              <a:rPr lang="en-US" dirty="0" smtClean="0"/>
              <a:t>       </a:t>
            </a:r>
            <a:r>
              <a:rPr lang="en-US" dirty="0"/>
              <a:t>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Example</a:t>
            </a:r>
          </a:p>
        </p:txBody>
      </p:sp>
      <p:sp>
        <p:nvSpPr>
          <p:cNvPr id="23040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3040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3040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3040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3040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3040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3041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3041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   </a:t>
            </a:r>
            <a:r>
              <a:rPr lang="en-US" dirty="0" smtClean="0"/>
              <a:t>  2         </a:t>
            </a:r>
            <a:r>
              <a:rPr lang="en-US" dirty="0"/>
              <a:t>3  </a:t>
            </a:r>
            <a:r>
              <a:rPr lang="en-US" dirty="0" smtClean="0"/>
              <a:t>      </a:t>
            </a:r>
            <a:r>
              <a:rPr lang="en-US" dirty="0"/>
              <a:t>4  </a:t>
            </a:r>
            <a:r>
              <a:rPr lang="en-US" dirty="0" smtClean="0"/>
              <a:t>       </a:t>
            </a:r>
            <a:r>
              <a:rPr lang="en-US" dirty="0"/>
              <a:t>5    </a:t>
            </a:r>
            <a:r>
              <a:rPr lang="en-US" dirty="0" smtClean="0"/>
              <a:t>    6        </a:t>
            </a:r>
            <a:r>
              <a:rPr lang="en-US" dirty="0"/>
              <a:t>7   </a:t>
            </a:r>
            <a:r>
              <a:rPr lang="en-US" dirty="0" smtClean="0"/>
              <a:t>      </a:t>
            </a:r>
            <a:r>
              <a:rPr lang="en-US" dirty="0"/>
              <a:t>8</a:t>
            </a:r>
          </a:p>
        </p:txBody>
      </p:sp>
      <p:sp>
        <p:nvSpPr>
          <p:cNvPr id="23041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3041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3041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3041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3041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3041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143125" y="4138613"/>
            <a:ext cx="590550" cy="446087"/>
            <a:chOff x="1760" y="2424"/>
            <a:chExt cx="372" cy="502"/>
          </a:xfrm>
        </p:grpSpPr>
        <p:sp>
          <p:nvSpPr>
            <p:cNvPr id="23041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42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42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0423" name="Text Box 23"/>
          <p:cNvSpPr txBox="1">
            <a:spLocks noChangeArrowheads="1"/>
          </p:cNvSpPr>
          <p:nvPr/>
        </p:nvSpPr>
        <p:spPr bwMode="auto">
          <a:xfrm>
            <a:off x="4256916" y="1909763"/>
            <a:ext cx="1287532" cy="36933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swap 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30424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false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After Fourth Pass of Outer Loop</a:t>
            </a:r>
          </a:p>
        </p:txBody>
      </p:sp>
      <p:sp>
        <p:nvSpPr>
          <p:cNvPr id="29593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29594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9594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9594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9594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9594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9594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9594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9594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9594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9595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9595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9595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9595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4492625" y="4152900"/>
            <a:ext cx="590550" cy="446088"/>
            <a:chOff x="1760" y="2424"/>
            <a:chExt cx="372" cy="502"/>
          </a:xfrm>
        </p:grpSpPr>
        <p:sp>
          <p:nvSpPr>
            <p:cNvPr id="295955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956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957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5958" name="Text Box 22"/>
          <p:cNvSpPr txBox="1">
            <a:spLocks noChangeArrowheads="1"/>
          </p:cNvSpPr>
          <p:nvPr/>
        </p:nvSpPr>
        <p:spPr bwMode="auto">
          <a:xfrm>
            <a:off x="4579868" y="1947863"/>
            <a:ext cx="1287532" cy="36933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swap 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95959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295961" name="Text Box 25"/>
          <p:cNvSpPr txBox="1">
            <a:spLocks noChangeArrowheads="1"/>
          </p:cNvSpPr>
          <p:nvPr/>
        </p:nvSpPr>
        <p:spPr bwMode="auto">
          <a:xfrm>
            <a:off x="3128963" y="2809875"/>
            <a:ext cx="43100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Finished fourth “Bubble Up”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</a:t>
            </a:r>
            <a:r>
              <a:rPr lang="en-US" dirty="0" smtClean="0"/>
              <a:t>     </a:t>
            </a:r>
            <a:r>
              <a:rPr lang="en-US" dirty="0"/>
              <a:t>2   </a:t>
            </a:r>
            <a:r>
              <a:rPr lang="en-US" dirty="0" smtClean="0"/>
              <a:t>     </a:t>
            </a:r>
            <a:r>
              <a:rPr lang="en-US" dirty="0"/>
              <a:t>3  </a:t>
            </a:r>
            <a:r>
              <a:rPr lang="en-US" dirty="0" smtClean="0"/>
              <a:t>       </a:t>
            </a:r>
            <a:r>
              <a:rPr lang="en-US" dirty="0"/>
              <a:t>4      </a:t>
            </a:r>
            <a:r>
              <a:rPr lang="en-US" dirty="0" smtClean="0"/>
              <a:t>   5         </a:t>
            </a:r>
            <a:r>
              <a:rPr lang="en-US" dirty="0"/>
              <a:t>6 </a:t>
            </a:r>
            <a:r>
              <a:rPr lang="en-US" dirty="0" smtClean="0"/>
              <a:t>       </a:t>
            </a:r>
            <a:r>
              <a:rPr lang="en-US" dirty="0"/>
              <a:t>7 </a:t>
            </a:r>
            <a:r>
              <a:rPr lang="en-US" dirty="0" smtClean="0"/>
              <a:t>       </a:t>
            </a:r>
            <a:r>
              <a:rPr lang="en-US" dirty="0"/>
              <a:t>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Fifth “Bubble Up”</a:t>
            </a:r>
          </a:p>
        </p:txBody>
      </p:sp>
      <p:sp>
        <p:nvSpPr>
          <p:cNvPr id="29696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29696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9696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9696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9696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29696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9696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9697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9697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9697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9697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9697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9697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9697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29697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98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98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6982" name="Text Box 22"/>
          <p:cNvSpPr txBox="1">
            <a:spLocks noChangeArrowheads="1"/>
          </p:cNvSpPr>
          <p:nvPr/>
        </p:nvSpPr>
        <p:spPr bwMode="auto">
          <a:xfrm>
            <a:off x="4579868" y="1947863"/>
            <a:ext cx="1287532" cy="36933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swap 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96983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false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</a:t>
            </a:r>
            <a:r>
              <a:rPr lang="en-US" dirty="0" smtClean="0"/>
              <a:t>     </a:t>
            </a:r>
            <a:r>
              <a:rPr lang="en-US" dirty="0"/>
              <a:t>2   </a:t>
            </a:r>
            <a:r>
              <a:rPr lang="en-US" dirty="0" smtClean="0"/>
              <a:t>     </a:t>
            </a:r>
            <a:r>
              <a:rPr lang="en-US" dirty="0"/>
              <a:t>3  </a:t>
            </a:r>
            <a:r>
              <a:rPr lang="en-US" dirty="0" smtClean="0"/>
              <a:t>       </a:t>
            </a:r>
            <a:r>
              <a:rPr lang="en-US" dirty="0"/>
              <a:t>4      </a:t>
            </a:r>
            <a:r>
              <a:rPr lang="en-US" dirty="0" smtClean="0"/>
              <a:t>   5         </a:t>
            </a:r>
            <a:r>
              <a:rPr lang="en-US" dirty="0"/>
              <a:t>6 </a:t>
            </a:r>
            <a:r>
              <a:rPr lang="en-US" dirty="0" smtClean="0"/>
              <a:t>       </a:t>
            </a:r>
            <a:r>
              <a:rPr lang="en-US" dirty="0"/>
              <a:t>7 </a:t>
            </a:r>
            <a:r>
              <a:rPr lang="en-US" dirty="0" smtClean="0"/>
              <a:t>       </a:t>
            </a:r>
            <a:r>
              <a:rPr lang="en-US" dirty="0"/>
              <a:t>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Fifth “Bubble Up”</a:t>
            </a:r>
          </a:p>
        </p:txBody>
      </p:sp>
      <p:sp>
        <p:nvSpPr>
          <p:cNvPr id="29798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29798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9798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9799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9799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29799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9799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9799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9799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9799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9799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</a:t>
            </a:r>
          </a:p>
        </p:txBody>
      </p:sp>
      <p:sp>
        <p:nvSpPr>
          <p:cNvPr id="29799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29800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9800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298003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00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005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8006" name="Text Box 22"/>
          <p:cNvSpPr txBox="1">
            <a:spLocks noChangeArrowheads="1"/>
          </p:cNvSpPr>
          <p:nvPr/>
        </p:nvSpPr>
        <p:spPr bwMode="auto">
          <a:xfrm>
            <a:off x="4572000" y="1947863"/>
            <a:ext cx="1287532" cy="36933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swap 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98007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false</a:t>
            </a:r>
          </a:p>
        </p:txBody>
      </p:sp>
      <p:sp>
        <p:nvSpPr>
          <p:cNvPr id="298008" name="Text Box 24"/>
          <p:cNvSpPr txBox="1">
            <a:spLocks noChangeArrowheads="1"/>
          </p:cNvSpPr>
          <p:nvPr/>
        </p:nvSpPr>
        <p:spPr bwMode="auto">
          <a:xfrm>
            <a:off x="1703388" y="3657600"/>
            <a:ext cx="150812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No Swap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</a:t>
            </a:r>
            <a:r>
              <a:rPr lang="en-US" dirty="0" smtClean="0"/>
              <a:t>     </a:t>
            </a:r>
            <a:r>
              <a:rPr lang="en-US" dirty="0"/>
              <a:t>2   </a:t>
            </a:r>
            <a:r>
              <a:rPr lang="en-US" dirty="0" smtClean="0"/>
              <a:t>     </a:t>
            </a:r>
            <a:r>
              <a:rPr lang="en-US" dirty="0"/>
              <a:t>3  </a:t>
            </a:r>
            <a:r>
              <a:rPr lang="en-US" dirty="0" smtClean="0"/>
              <a:t>       </a:t>
            </a:r>
            <a:r>
              <a:rPr lang="en-US" dirty="0"/>
              <a:t>4      </a:t>
            </a:r>
            <a:r>
              <a:rPr lang="en-US" dirty="0" smtClean="0"/>
              <a:t>   5         </a:t>
            </a:r>
            <a:r>
              <a:rPr lang="en-US" dirty="0"/>
              <a:t>6 </a:t>
            </a:r>
            <a:r>
              <a:rPr lang="en-US" dirty="0" smtClean="0"/>
              <a:t>       </a:t>
            </a:r>
            <a:r>
              <a:rPr lang="en-US" dirty="0"/>
              <a:t>7 </a:t>
            </a:r>
            <a:r>
              <a:rPr lang="en-US" dirty="0" smtClean="0"/>
              <a:t>       </a:t>
            </a:r>
            <a:r>
              <a:rPr lang="en-US" dirty="0"/>
              <a:t>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Fifth “Bubble Up”</a:t>
            </a:r>
          </a:p>
        </p:txBody>
      </p:sp>
      <p:sp>
        <p:nvSpPr>
          <p:cNvPr id="29901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29901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9901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9901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9901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29901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9901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9901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9902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9902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9902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</a:t>
            </a:r>
          </a:p>
        </p:txBody>
      </p:sp>
      <p:sp>
        <p:nvSpPr>
          <p:cNvPr id="29902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9902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9902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299027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028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029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9030" name="Text Box 22"/>
          <p:cNvSpPr txBox="1">
            <a:spLocks noChangeArrowheads="1"/>
          </p:cNvSpPr>
          <p:nvPr/>
        </p:nvSpPr>
        <p:spPr bwMode="auto">
          <a:xfrm>
            <a:off x="4579868" y="1947863"/>
            <a:ext cx="1287532" cy="36933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swap 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99031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false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</a:t>
            </a:r>
            <a:r>
              <a:rPr lang="en-US" dirty="0" smtClean="0"/>
              <a:t>     </a:t>
            </a:r>
            <a:r>
              <a:rPr lang="en-US" dirty="0"/>
              <a:t>2   </a:t>
            </a:r>
            <a:r>
              <a:rPr lang="en-US" dirty="0" smtClean="0"/>
              <a:t>     </a:t>
            </a:r>
            <a:r>
              <a:rPr lang="en-US" dirty="0"/>
              <a:t>3  </a:t>
            </a:r>
            <a:r>
              <a:rPr lang="en-US" dirty="0" smtClean="0"/>
              <a:t>       </a:t>
            </a:r>
            <a:r>
              <a:rPr lang="en-US" dirty="0"/>
              <a:t>4      </a:t>
            </a:r>
            <a:r>
              <a:rPr lang="en-US" dirty="0" smtClean="0"/>
              <a:t>   5         </a:t>
            </a:r>
            <a:r>
              <a:rPr lang="en-US" dirty="0"/>
              <a:t>6 </a:t>
            </a:r>
            <a:r>
              <a:rPr lang="en-US" dirty="0" smtClean="0"/>
              <a:t>       </a:t>
            </a:r>
            <a:r>
              <a:rPr lang="en-US" dirty="0"/>
              <a:t>7 </a:t>
            </a:r>
            <a:r>
              <a:rPr lang="en-US" dirty="0" smtClean="0"/>
              <a:t>       </a:t>
            </a:r>
            <a:r>
              <a:rPr lang="en-US" dirty="0"/>
              <a:t>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Fifth “Bubble Up”</a:t>
            </a:r>
          </a:p>
        </p:txBody>
      </p:sp>
      <p:sp>
        <p:nvSpPr>
          <p:cNvPr id="30003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30003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0003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0003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0003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30004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30004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0004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30004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30004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30004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</a:t>
            </a:r>
          </a:p>
        </p:txBody>
      </p:sp>
      <p:sp>
        <p:nvSpPr>
          <p:cNvPr id="30004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2</a:t>
            </a:r>
          </a:p>
        </p:txBody>
      </p:sp>
      <p:sp>
        <p:nvSpPr>
          <p:cNvPr id="30004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30004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30005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05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05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0054" name="Text Box 22"/>
          <p:cNvSpPr txBox="1">
            <a:spLocks noChangeArrowheads="1"/>
          </p:cNvSpPr>
          <p:nvPr/>
        </p:nvSpPr>
        <p:spPr bwMode="auto">
          <a:xfrm>
            <a:off x="4579868" y="1947863"/>
            <a:ext cx="1287532" cy="36933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swap 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00055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false</a:t>
            </a:r>
          </a:p>
        </p:txBody>
      </p:sp>
      <p:sp>
        <p:nvSpPr>
          <p:cNvPr id="300056" name="Text Box 24"/>
          <p:cNvSpPr txBox="1">
            <a:spLocks noChangeArrowheads="1"/>
          </p:cNvSpPr>
          <p:nvPr/>
        </p:nvSpPr>
        <p:spPr bwMode="auto">
          <a:xfrm>
            <a:off x="2271713" y="3657600"/>
            <a:ext cx="150812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No Swap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</a:t>
            </a:r>
            <a:r>
              <a:rPr lang="en-US" dirty="0" smtClean="0"/>
              <a:t>     </a:t>
            </a:r>
            <a:r>
              <a:rPr lang="en-US" dirty="0"/>
              <a:t>2   </a:t>
            </a:r>
            <a:r>
              <a:rPr lang="en-US" dirty="0" smtClean="0"/>
              <a:t>     </a:t>
            </a:r>
            <a:r>
              <a:rPr lang="en-US" dirty="0"/>
              <a:t>3  </a:t>
            </a:r>
            <a:r>
              <a:rPr lang="en-US" dirty="0" smtClean="0"/>
              <a:t>       </a:t>
            </a:r>
            <a:r>
              <a:rPr lang="en-US" dirty="0"/>
              <a:t>4      </a:t>
            </a:r>
            <a:r>
              <a:rPr lang="en-US" dirty="0" smtClean="0"/>
              <a:t>   5         </a:t>
            </a:r>
            <a:r>
              <a:rPr lang="en-US" dirty="0"/>
              <a:t>6 </a:t>
            </a:r>
            <a:r>
              <a:rPr lang="en-US" dirty="0" smtClean="0"/>
              <a:t>       </a:t>
            </a:r>
            <a:r>
              <a:rPr lang="en-US" dirty="0"/>
              <a:t>7 </a:t>
            </a:r>
            <a:r>
              <a:rPr lang="en-US" dirty="0" smtClean="0"/>
              <a:t>       </a:t>
            </a:r>
            <a:r>
              <a:rPr lang="en-US" dirty="0"/>
              <a:t>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Fifth “Bubble Up”</a:t>
            </a:r>
          </a:p>
        </p:txBody>
      </p:sp>
      <p:sp>
        <p:nvSpPr>
          <p:cNvPr id="30105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30106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0106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0106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30106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30106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0106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30106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30106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30107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</a:t>
            </a:r>
          </a:p>
        </p:txBody>
      </p:sp>
      <p:sp>
        <p:nvSpPr>
          <p:cNvPr id="30107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30107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30107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3324225" y="4152900"/>
            <a:ext cx="590550" cy="446088"/>
            <a:chOff x="1760" y="2424"/>
            <a:chExt cx="372" cy="502"/>
          </a:xfrm>
        </p:grpSpPr>
        <p:sp>
          <p:nvSpPr>
            <p:cNvPr id="301075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76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77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1078" name="Text Box 22"/>
          <p:cNvSpPr txBox="1">
            <a:spLocks noChangeArrowheads="1"/>
          </p:cNvSpPr>
          <p:nvPr/>
        </p:nvSpPr>
        <p:spPr bwMode="auto">
          <a:xfrm>
            <a:off x="4579868" y="1947863"/>
            <a:ext cx="1287532" cy="36933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swap 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01079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false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</a:t>
            </a:r>
            <a:r>
              <a:rPr lang="en-US" dirty="0" smtClean="0"/>
              <a:t>     </a:t>
            </a:r>
            <a:r>
              <a:rPr lang="en-US" dirty="0"/>
              <a:t>2   </a:t>
            </a:r>
            <a:r>
              <a:rPr lang="en-US" dirty="0" smtClean="0"/>
              <a:t>     </a:t>
            </a:r>
            <a:r>
              <a:rPr lang="en-US" dirty="0"/>
              <a:t>3  </a:t>
            </a:r>
            <a:r>
              <a:rPr lang="en-US" dirty="0" smtClean="0"/>
              <a:t>       </a:t>
            </a:r>
            <a:r>
              <a:rPr lang="en-US" dirty="0"/>
              <a:t>4      </a:t>
            </a:r>
            <a:r>
              <a:rPr lang="en-US" dirty="0" smtClean="0"/>
              <a:t>   5         </a:t>
            </a:r>
            <a:r>
              <a:rPr lang="en-US" dirty="0"/>
              <a:t>6 </a:t>
            </a:r>
            <a:r>
              <a:rPr lang="en-US" dirty="0" smtClean="0"/>
              <a:t>       </a:t>
            </a:r>
            <a:r>
              <a:rPr lang="en-US" dirty="0"/>
              <a:t>7 </a:t>
            </a:r>
            <a:r>
              <a:rPr lang="en-US" dirty="0" smtClean="0"/>
              <a:t>       </a:t>
            </a:r>
            <a:r>
              <a:rPr lang="en-US" dirty="0"/>
              <a:t>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Fifth “Bubble Up”</a:t>
            </a:r>
          </a:p>
        </p:txBody>
      </p:sp>
      <p:sp>
        <p:nvSpPr>
          <p:cNvPr id="30208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30208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0208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0208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0208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30208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30208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0209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30209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30209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30209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</a:t>
            </a:r>
          </a:p>
        </p:txBody>
      </p:sp>
      <p:sp>
        <p:nvSpPr>
          <p:cNvPr id="30209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</a:t>
            </a:r>
          </a:p>
        </p:txBody>
      </p:sp>
      <p:sp>
        <p:nvSpPr>
          <p:cNvPr id="30209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30209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3324225" y="4152900"/>
            <a:ext cx="590550" cy="446088"/>
            <a:chOff x="1760" y="2424"/>
            <a:chExt cx="372" cy="502"/>
          </a:xfrm>
        </p:grpSpPr>
        <p:sp>
          <p:nvSpPr>
            <p:cNvPr id="30209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10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10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2102" name="Text Box 22"/>
          <p:cNvSpPr txBox="1">
            <a:spLocks noChangeArrowheads="1"/>
          </p:cNvSpPr>
          <p:nvPr/>
        </p:nvSpPr>
        <p:spPr bwMode="auto">
          <a:xfrm>
            <a:off x="4579868" y="1947863"/>
            <a:ext cx="1287532" cy="36933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swap 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02103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false</a:t>
            </a:r>
          </a:p>
        </p:txBody>
      </p:sp>
      <p:sp>
        <p:nvSpPr>
          <p:cNvPr id="302104" name="Text Box 24"/>
          <p:cNvSpPr txBox="1">
            <a:spLocks noChangeArrowheads="1"/>
          </p:cNvSpPr>
          <p:nvPr/>
        </p:nvSpPr>
        <p:spPr bwMode="auto">
          <a:xfrm>
            <a:off x="2859088" y="3657600"/>
            <a:ext cx="150812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No Swap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</a:t>
            </a:r>
            <a:r>
              <a:rPr lang="en-US" dirty="0" smtClean="0"/>
              <a:t>     </a:t>
            </a:r>
            <a:r>
              <a:rPr lang="en-US" dirty="0"/>
              <a:t>2   </a:t>
            </a:r>
            <a:r>
              <a:rPr lang="en-US" dirty="0" smtClean="0"/>
              <a:t>     </a:t>
            </a:r>
            <a:r>
              <a:rPr lang="en-US" dirty="0"/>
              <a:t>3  </a:t>
            </a:r>
            <a:r>
              <a:rPr lang="en-US" dirty="0" smtClean="0"/>
              <a:t>       </a:t>
            </a:r>
            <a:r>
              <a:rPr lang="en-US" dirty="0"/>
              <a:t>4      </a:t>
            </a:r>
            <a:r>
              <a:rPr lang="en-US" dirty="0" smtClean="0"/>
              <a:t>   5         </a:t>
            </a:r>
            <a:r>
              <a:rPr lang="en-US" dirty="0"/>
              <a:t>6 </a:t>
            </a:r>
            <a:r>
              <a:rPr lang="en-US" dirty="0" smtClean="0"/>
              <a:t>       </a:t>
            </a:r>
            <a:r>
              <a:rPr lang="en-US" dirty="0"/>
              <a:t>7 </a:t>
            </a:r>
            <a:r>
              <a:rPr lang="en-US" dirty="0" smtClean="0"/>
              <a:t>       </a:t>
            </a:r>
            <a:r>
              <a:rPr lang="en-US" dirty="0"/>
              <a:t>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After Fifth Pass of Outer Loop</a:t>
            </a:r>
          </a:p>
        </p:txBody>
      </p:sp>
      <p:sp>
        <p:nvSpPr>
          <p:cNvPr id="30310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30310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0310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0311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0311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30311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30311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0311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30311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30311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30311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30311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30312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30312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3905250" y="4152900"/>
            <a:ext cx="590550" cy="446088"/>
            <a:chOff x="1760" y="2424"/>
            <a:chExt cx="372" cy="502"/>
          </a:xfrm>
        </p:grpSpPr>
        <p:sp>
          <p:nvSpPr>
            <p:cNvPr id="303123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2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25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3126" name="Text Box 22"/>
          <p:cNvSpPr txBox="1">
            <a:spLocks noChangeArrowheads="1"/>
          </p:cNvSpPr>
          <p:nvPr/>
        </p:nvSpPr>
        <p:spPr bwMode="auto">
          <a:xfrm>
            <a:off x="4579868" y="1947863"/>
            <a:ext cx="1287532" cy="36933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swap 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03127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false</a:t>
            </a:r>
          </a:p>
        </p:txBody>
      </p:sp>
      <p:sp>
        <p:nvSpPr>
          <p:cNvPr id="303129" name="Text Box 25"/>
          <p:cNvSpPr txBox="1">
            <a:spLocks noChangeArrowheads="1"/>
          </p:cNvSpPr>
          <p:nvPr/>
        </p:nvSpPr>
        <p:spPr bwMode="auto">
          <a:xfrm>
            <a:off x="3128963" y="2809875"/>
            <a:ext cx="40052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Finished fifth “Bubble Up”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</a:t>
            </a:r>
            <a:r>
              <a:rPr lang="en-US" dirty="0" smtClean="0"/>
              <a:t>     </a:t>
            </a:r>
            <a:r>
              <a:rPr lang="en-US" dirty="0"/>
              <a:t>2   </a:t>
            </a:r>
            <a:r>
              <a:rPr lang="en-US" dirty="0" smtClean="0"/>
              <a:t>     </a:t>
            </a:r>
            <a:r>
              <a:rPr lang="en-US" dirty="0"/>
              <a:t>3  </a:t>
            </a:r>
            <a:r>
              <a:rPr lang="en-US" dirty="0" smtClean="0"/>
              <a:t>       </a:t>
            </a:r>
            <a:r>
              <a:rPr lang="en-US" dirty="0"/>
              <a:t>4      </a:t>
            </a:r>
            <a:r>
              <a:rPr lang="en-US" dirty="0" smtClean="0"/>
              <a:t>   5         </a:t>
            </a:r>
            <a:r>
              <a:rPr lang="en-US" dirty="0"/>
              <a:t>6 </a:t>
            </a:r>
            <a:r>
              <a:rPr lang="en-US" dirty="0" smtClean="0"/>
              <a:t>       </a:t>
            </a:r>
            <a:r>
              <a:rPr lang="en-US" dirty="0"/>
              <a:t>7 </a:t>
            </a:r>
            <a:r>
              <a:rPr lang="en-US" dirty="0" smtClean="0"/>
              <a:t>       </a:t>
            </a:r>
            <a:r>
              <a:rPr lang="en-US" dirty="0"/>
              <a:t>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Finished “Early”</a:t>
            </a:r>
          </a:p>
        </p:txBody>
      </p:sp>
      <p:sp>
        <p:nvSpPr>
          <p:cNvPr id="304131" name="Text Box 1027"/>
          <p:cNvSpPr txBox="1">
            <a:spLocks noChangeArrowheads="1"/>
          </p:cNvSpPr>
          <p:nvPr/>
        </p:nvSpPr>
        <p:spPr bwMode="auto">
          <a:xfrm>
            <a:off x="4787900" y="5172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304132" name="Text Box 1028"/>
          <p:cNvSpPr txBox="1">
            <a:spLocks noChangeArrowheads="1"/>
          </p:cNvSpPr>
          <p:nvPr/>
        </p:nvSpPr>
        <p:spPr bwMode="auto">
          <a:xfrm>
            <a:off x="3025775" y="5172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04133" name="Text Box 1029"/>
          <p:cNvSpPr txBox="1">
            <a:spLocks noChangeArrowheads="1"/>
          </p:cNvSpPr>
          <p:nvPr/>
        </p:nvSpPr>
        <p:spPr bwMode="auto">
          <a:xfrm>
            <a:off x="2438400" y="5172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04134" name="Text Box 1030"/>
          <p:cNvSpPr txBox="1">
            <a:spLocks noChangeArrowheads="1"/>
          </p:cNvSpPr>
          <p:nvPr/>
        </p:nvSpPr>
        <p:spPr bwMode="auto">
          <a:xfrm>
            <a:off x="3613150" y="5172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304135" name="Text Box 1031"/>
          <p:cNvSpPr txBox="1">
            <a:spLocks noChangeArrowheads="1"/>
          </p:cNvSpPr>
          <p:nvPr/>
        </p:nvSpPr>
        <p:spPr bwMode="auto">
          <a:xfrm>
            <a:off x="4200525" y="5172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304136" name="Text Box 1032"/>
          <p:cNvSpPr txBox="1">
            <a:spLocks noChangeArrowheads="1"/>
          </p:cNvSpPr>
          <p:nvPr/>
        </p:nvSpPr>
        <p:spPr bwMode="auto">
          <a:xfrm>
            <a:off x="5375275" y="5172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304137" name="Text Box 1033"/>
          <p:cNvSpPr txBox="1">
            <a:spLocks noChangeArrowheads="1"/>
          </p:cNvSpPr>
          <p:nvPr/>
        </p:nvSpPr>
        <p:spPr bwMode="auto">
          <a:xfrm>
            <a:off x="1851025" y="5172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04138" name="Text Box 1034"/>
          <p:cNvSpPr txBox="1">
            <a:spLocks noChangeArrowheads="1"/>
          </p:cNvSpPr>
          <p:nvPr/>
        </p:nvSpPr>
        <p:spPr bwMode="auto">
          <a:xfrm>
            <a:off x="5962650" y="5172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304140" name="Text Box 1036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304141" name="Text Box 1037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304142" name="Text Box 1038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</a:t>
            </a:r>
          </a:p>
        </p:txBody>
      </p:sp>
      <p:sp>
        <p:nvSpPr>
          <p:cNvPr id="304143" name="Text Box 1039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304144" name="Text Box 1040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304145" name="Text Box 1041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sp>
        <p:nvSpPr>
          <p:cNvPr id="304150" name="Text Box 1046"/>
          <p:cNvSpPr txBox="1">
            <a:spLocks noChangeArrowheads="1"/>
          </p:cNvSpPr>
          <p:nvPr/>
        </p:nvSpPr>
        <p:spPr bwMode="auto">
          <a:xfrm>
            <a:off x="4579868" y="1947863"/>
            <a:ext cx="1287532" cy="36933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swap 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04151" name="Text Box 1047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false</a:t>
            </a:r>
          </a:p>
        </p:txBody>
      </p:sp>
      <p:sp>
        <p:nvSpPr>
          <p:cNvPr id="304152" name="Text Box 1048"/>
          <p:cNvSpPr txBox="1">
            <a:spLocks noChangeArrowheads="1"/>
          </p:cNvSpPr>
          <p:nvPr/>
        </p:nvSpPr>
        <p:spPr bwMode="auto">
          <a:xfrm>
            <a:off x="3128963" y="2613025"/>
            <a:ext cx="4189412" cy="22828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We didn’t do any swapping,</a:t>
            </a:r>
            <a:br>
              <a:rPr lang="en-US">
                <a:solidFill>
                  <a:srgbClr val="FF0033"/>
                </a:solidFill>
              </a:rPr>
            </a:br>
            <a:r>
              <a:rPr lang="en-US">
                <a:solidFill>
                  <a:srgbClr val="FF0033"/>
                </a:solidFill>
              </a:rPr>
              <a:t>so all of the other elements</a:t>
            </a:r>
            <a:br>
              <a:rPr lang="en-US">
                <a:solidFill>
                  <a:srgbClr val="FF0033"/>
                </a:solidFill>
              </a:rPr>
            </a:br>
            <a:r>
              <a:rPr lang="en-US">
                <a:solidFill>
                  <a:srgbClr val="FF0033"/>
                </a:solidFill>
              </a:rPr>
              <a:t>must be correctly placed.</a:t>
            </a:r>
          </a:p>
          <a:p>
            <a:endParaRPr lang="en-US">
              <a:solidFill>
                <a:srgbClr val="FF0033"/>
              </a:solidFill>
            </a:endParaRPr>
          </a:p>
          <a:p>
            <a:r>
              <a:rPr lang="en-US">
                <a:solidFill>
                  <a:srgbClr val="3333FF"/>
                </a:solidFill>
              </a:rPr>
              <a:t>We can “skip” the last two</a:t>
            </a:r>
            <a:br>
              <a:rPr lang="en-US">
                <a:solidFill>
                  <a:srgbClr val="3333FF"/>
                </a:solidFill>
              </a:rPr>
            </a:br>
            <a:r>
              <a:rPr lang="en-US">
                <a:solidFill>
                  <a:srgbClr val="3333FF"/>
                </a:solidFill>
              </a:rPr>
              <a:t>passes of the outer loop.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011363" y="5726668"/>
            <a:ext cx="44037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</a:t>
            </a:r>
            <a:r>
              <a:rPr lang="en-US" dirty="0" smtClean="0"/>
              <a:t>     </a:t>
            </a:r>
            <a:r>
              <a:rPr lang="en-US" dirty="0"/>
              <a:t>2   </a:t>
            </a:r>
            <a:r>
              <a:rPr lang="en-US" dirty="0" smtClean="0"/>
              <a:t>     </a:t>
            </a:r>
            <a:r>
              <a:rPr lang="en-US" dirty="0"/>
              <a:t>3  </a:t>
            </a:r>
            <a:r>
              <a:rPr lang="en-US" dirty="0" smtClean="0"/>
              <a:t>       </a:t>
            </a:r>
            <a:r>
              <a:rPr lang="en-US" dirty="0"/>
              <a:t>4      </a:t>
            </a:r>
            <a:r>
              <a:rPr lang="en-US" dirty="0" smtClean="0"/>
              <a:t>   5         </a:t>
            </a:r>
            <a:r>
              <a:rPr lang="en-US" dirty="0"/>
              <a:t>6 </a:t>
            </a:r>
            <a:r>
              <a:rPr lang="en-US" dirty="0" smtClean="0"/>
              <a:t>       </a:t>
            </a:r>
            <a:r>
              <a:rPr lang="en-US" dirty="0"/>
              <a:t>7 </a:t>
            </a:r>
            <a:r>
              <a:rPr lang="en-US" dirty="0" smtClean="0"/>
              <a:t>       </a:t>
            </a:r>
            <a:r>
              <a:rPr lang="en-US" dirty="0"/>
              <a:t>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066800"/>
            <a:ext cx="8382000" cy="5410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Let A be a linear array of n numbers. Swap is a temporary variable for swapping (or interchange) the position of the numbers</a:t>
            </a:r>
          </a:p>
          <a:p>
            <a:pPr>
              <a:buNone/>
            </a:pPr>
            <a:r>
              <a:rPr lang="en-US" dirty="0" smtClean="0"/>
              <a:t>1. Input n numbers of an array A</a:t>
            </a:r>
          </a:p>
          <a:p>
            <a:pPr>
              <a:buNone/>
            </a:pPr>
            <a:r>
              <a:rPr lang="en-US" dirty="0" smtClean="0"/>
              <a:t>2. Initialize </a:t>
            </a:r>
            <a:r>
              <a:rPr lang="en-US" dirty="0" err="1" smtClean="0"/>
              <a:t>i</a:t>
            </a:r>
            <a:r>
              <a:rPr lang="en-US" dirty="0" smtClean="0"/>
              <a:t> = 0 and repeat through </a:t>
            </a:r>
            <a:r>
              <a:rPr lang="en-US" dirty="0" smtClean="0"/>
              <a:t>steps 4-6 </a:t>
            </a:r>
            <a:r>
              <a:rPr lang="en-US" dirty="0" smtClean="0"/>
              <a:t>if (</a:t>
            </a:r>
            <a:r>
              <a:rPr lang="en-US" dirty="0" err="1" smtClean="0"/>
              <a:t>i</a:t>
            </a:r>
            <a:r>
              <a:rPr lang="en-US" dirty="0" smtClean="0"/>
              <a:t> &lt; n)</a:t>
            </a:r>
          </a:p>
          <a:p>
            <a:pPr>
              <a:buNone/>
            </a:pPr>
            <a:r>
              <a:rPr lang="en-US" dirty="0" smtClean="0"/>
              <a:t>3. Initialize j = 0 and repeat through </a:t>
            </a:r>
            <a:r>
              <a:rPr lang="en-US" dirty="0" smtClean="0"/>
              <a:t>steps 4-5 </a:t>
            </a:r>
            <a:r>
              <a:rPr lang="en-US" dirty="0" smtClean="0"/>
              <a:t>if (j &lt; n – </a:t>
            </a:r>
            <a:r>
              <a:rPr lang="en-US" dirty="0" err="1" smtClean="0"/>
              <a:t>i</a:t>
            </a:r>
            <a:r>
              <a:rPr lang="en-US" dirty="0" smtClean="0"/>
              <a:t> – 1)</a:t>
            </a:r>
          </a:p>
          <a:p>
            <a:pPr>
              <a:buNone/>
            </a:pPr>
            <a:r>
              <a:rPr lang="en-US" dirty="0" smtClean="0"/>
              <a:t>4. If (A[j] &gt; A[j + 1])</a:t>
            </a:r>
          </a:p>
          <a:p>
            <a:pPr>
              <a:buNone/>
            </a:pPr>
            <a:r>
              <a:rPr lang="en-US" dirty="0" smtClean="0"/>
              <a:t>(a) Swap = A[j]</a:t>
            </a:r>
          </a:p>
          <a:p>
            <a:pPr>
              <a:buNone/>
            </a:pPr>
            <a:r>
              <a:rPr lang="en-US" dirty="0" smtClean="0"/>
              <a:t>(b) A[j] = A[j + 1]</a:t>
            </a:r>
          </a:p>
          <a:p>
            <a:pPr>
              <a:buNone/>
            </a:pPr>
            <a:r>
              <a:rPr lang="en-US" dirty="0" smtClean="0"/>
              <a:t>(c) A[j + 1] = </a:t>
            </a:r>
            <a:r>
              <a:rPr lang="en-US" dirty="0" smtClean="0"/>
              <a:t>Swap</a:t>
            </a:r>
          </a:p>
          <a:p>
            <a:pPr>
              <a:buNone/>
            </a:pPr>
            <a:r>
              <a:rPr lang="en-US" dirty="0" smtClean="0"/>
              <a:t>5. Set j=j+1</a:t>
            </a:r>
          </a:p>
          <a:p>
            <a:pPr>
              <a:buNone/>
            </a:pPr>
            <a:r>
              <a:rPr lang="en-US" dirty="0" smtClean="0"/>
              <a:t>6. Set </a:t>
            </a:r>
            <a:r>
              <a:rPr lang="en-US" dirty="0" err="1" smtClean="0"/>
              <a:t>i</a:t>
            </a:r>
            <a:r>
              <a:rPr lang="en-US" dirty="0" smtClean="0"/>
              <a:t>=i+1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7</a:t>
            </a:r>
            <a:r>
              <a:rPr lang="en-US" dirty="0" smtClean="0"/>
              <a:t>. </a:t>
            </a:r>
            <a:r>
              <a:rPr lang="en-US" dirty="0" smtClean="0"/>
              <a:t>Display the sorted numbers of array A</a:t>
            </a:r>
          </a:p>
          <a:p>
            <a:pPr>
              <a:buNone/>
            </a:pPr>
            <a:r>
              <a:rPr lang="en-US" dirty="0" smtClean="0"/>
              <a:t>8</a:t>
            </a:r>
            <a:r>
              <a:rPr lang="en-US" dirty="0" smtClean="0"/>
              <a:t>. </a:t>
            </a:r>
            <a:r>
              <a:rPr lang="en-US" dirty="0" smtClean="0"/>
              <a:t>Exit.</a:t>
            </a:r>
          </a:p>
          <a:p>
            <a:r>
              <a:rPr lang="en-US" dirty="0" smtClean="0"/>
              <a:t>In general, the complexity of average case is:</a:t>
            </a:r>
          </a:p>
          <a:p>
            <a:r>
              <a:rPr lang="en-US" dirty="0" smtClean="0"/>
              <a:t>f(n) = (n(n–1))/2 =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3449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3450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3450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3450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3450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3450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3450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34507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 </a:t>
            </a:r>
            <a:r>
              <a:rPr lang="en-US" dirty="0" smtClean="0"/>
              <a:t>     </a:t>
            </a:r>
            <a:r>
              <a:rPr lang="en-US" dirty="0"/>
              <a:t>2 </a:t>
            </a:r>
            <a:r>
              <a:rPr lang="en-US" dirty="0" smtClean="0"/>
              <a:t>       </a:t>
            </a:r>
            <a:r>
              <a:rPr lang="en-US" dirty="0"/>
              <a:t>3  </a:t>
            </a:r>
            <a:r>
              <a:rPr lang="en-US" dirty="0" smtClean="0"/>
              <a:t>      </a:t>
            </a:r>
            <a:r>
              <a:rPr lang="en-US" dirty="0"/>
              <a:t>4   </a:t>
            </a:r>
            <a:r>
              <a:rPr lang="en-US" dirty="0" smtClean="0"/>
              <a:t>      </a:t>
            </a:r>
            <a:r>
              <a:rPr lang="en-US" dirty="0"/>
              <a:t>5  </a:t>
            </a:r>
            <a:r>
              <a:rPr lang="en-US" dirty="0" smtClean="0"/>
              <a:t>      </a:t>
            </a:r>
            <a:r>
              <a:rPr lang="en-US" dirty="0"/>
              <a:t>6    </a:t>
            </a:r>
            <a:r>
              <a:rPr lang="en-US" dirty="0" smtClean="0"/>
              <a:t>     </a:t>
            </a:r>
            <a:r>
              <a:rPr lang="en-US" dirty="0"/>
              <a:t>7    </a:t>
            </a:r>
            <a:r>
              <a:rPr lang="en-US" dirty="0" smtClean="0"/>
              <a:t>    </a:t>
            </a:r>
            <a:r>
              <a:rPr lang="en-US" dirty="0"/>
              <a:t>8</a:t>
            </a:r>
          </a:p>
        </p:txBody>
      </p:sp>
      <p:sp>
        <p:nvSpPr>
          <p:cNvPr id="23450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3450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3451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3451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23451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3451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143125" y="4138613"/>
            <a:ext cx="590550" cy="446087"/>
            <a:chOff x="1760" y="2424"/>
            <a:chExt cx="372" cy="502"/>
          </a:xfrm>
        </p:grpSpPr>
        <p:sp>
          <p:nvSpPr>
            <p:cNvPr id="234515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516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517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4519" name="Text Box 23"/>
          <p:cNvSpPr txBox="1">
            <a:spLocks noChangeArrowheads="1"/>
          </p:cNvSpPr>
          <p:nvPr/>
        </p:nvSpPr>
        <p:spPr bwMode="auto">
          <a:xfrm>
            <a:off x="192881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34520" name="Text Box 24"/>
          <p:cNvSpPr txBox="1">
            <a:spLocks noChangeArrowheads="1"/>
          </p:cNvSpPr>
          <p:nvPr/>
        </p:nvSpPr>
        <p:spPr bwMode="auto">
          <a:xfrm>
            <a:off x="4495800" y="1947863"/>
            <a:ext cx="1287532" cy="36933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swap 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34521" name="Text Box 25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false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457199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Insertion sort algorithm sorts a set of values by inserting values into an existing file</a:t>
            </a:r>
          </a:p>
          <a:p>
            <a:r>
              <a:rPr lang="en-US" dirty="0" smtClean="0"/>
              <a:t>Compare the second element with first, if the first element is greater than second place it before the first one</a:t>
            </a:r>
          </a:p>
          <a:p>
            <a:r>
              <a:rPr lang="en-US" dirty="0" smtClean="0"/>
              <a:t>Otherwise place is just after the first one</a:t>
            </a:r>
          </a:p>
          <a:p>
            <a:r>
              <a:rPr lang="en-US" dirty="0" smtClean="0"/>
              <a:t>Compare the third value with second</a:t>
            </a:r>
          </a:p>
          <a:p>
            <a:r>
              <a:rPr lang="en-US" dirty="0" smtClean="0"/>
              <a:t>If the third value is greater than the second value then place it just after the second</a:t>
            </a:r>
          </a:p>
          <a:p>
            <a:r>
              <a:rPr lang="en-US" dirty="0" smtClean="0"/>
              <a:t>Otherwise place the second value to the third place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And compare third value with the first value</a:t>
            </a:r>
          </a:p>
          <a:p>
            <a:r>
              <a:rPr lang="en-US" dirty="0" smtClean="0"/>
              <a:t>If the third value is greater than the first value place the third value to second place</a:t>
            </a:r>
          </a:p>
          <a:p>
            <a:r>
              <a:rPr lang="en-US" dirty="0" smtClean="0"/>
              <a:t>Otherwise place the first value to second place</a:t>
            </a:r>
          </a:p>
          <a:p>
            <a:r>
              <a:rPr lang="en-US" dirty="0" smtClean="0"/>
              <a:t>And place the third value to first place and so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CHAPTER 7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2EEC-2D43-42C1-8C53-65E8359B4FA7}" type="slidenum">
              <a:rPr lang="en-US" altLang="zh-TW"/>
              <a:pPr/>
              <a:t>82</a:t>
            </a:fld>
            <a:endParaRPr lang="en-US" altLang="zh-TW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685800" y="0"/>
            <a:ext cx="8458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defTabSz="762000"/>
            <a:r>
              <a:rPr lang="en-US" altLang="zh-TW" sz="4400">
                <a:solidFill>
                  <a:schemeClr val="tx2"/>
                </a:solidFill>
                <a:ea typeface="PMingLiU" pitchFamily="18" charset="-120"/>
              </a:rPr>
              <a:t>Insertion Sort</a:t>
            </a:r>
          </a:p>
        </p:txBody>
      </p:sp>
      <p:graphicFrame>
        <p:nvGraphicFramePr>
          <p:cNvPr id="39939" name="Object 3"/>
          <p:cNvGraphicFramePr>
            <a:graphicFrameLocks/>
          </p:cNvGraphicFramePr>
          <p:nvPr/>
        </p:nvGraphicFramePr>
        <p:xfrm>
          <a:off x="1255713" y="1492250"/>
          <a:ext cx="7702550" cy="4992688"/>
        </p:xfrm>
        <a:graphic>
          <a:graphicData uri="http://schemas.openxmlformats.org/presentationml/2006/ole">
            <p:oleObj spid="_x0000_s1026" name="Document" r:id="rId3" imgW="6644682" imgH="6409977" progId="">
              <p:embed/>
            </p:oleObj>
          </a:graphicData>
        </a:graphic>
      </p:graphicFrame>
      <p:sp>
        <p:nvSpPr>
          <p:cNvPr id="39940" name="Oval 4"/>
          <p:cNvSpPr>
            <a:spLocks noChangeArrowheads="1"/>
          </p:cNvSpPr>
          <p:nvPr/>
        </p:nvSpPr>
        <p:spPr bwMode="auto">
          <a:xfrm>
            <a:off x="2339975" y="1344613"/>
            <a:ext cx="49213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1219200" y="838200"/>
            <a:ext cx="408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PMingLiU" pitchFamily="18" charset="-120"/>
              </a:rPr>
              <a:t>Find an element smaller than 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CHAPTER 7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DA02-1FB9-4722-9C02-A9BDDBA999E7}" type="slidenum">
              <a:rPr lang="en-US" altLang="zh-TW"/>
              <a:pPr/>
              <a:t>83</a:t>
            </a:fld>
            <a:endParaRPr lang="en-US" altLang="zh-TW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143000" y="6858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defTabSz="762000"/>
            <a:r>
              <a:rPr lang="en-US" altLang="zh-TW" sz="4400">
                <a:solidFill>
                  <a:schemeClr val="tx2"/>
                </a:solidFill>
                <a:ea typeface="PMingLiU" pitchFamily="18" charset="-120"/>
              </a:rPr>
              <a:t>Insertion Sort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123950" y="2133600"/>
            <a:ext cx="90868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defTabSz="7620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ea typeface="PMingLiU" pitchFamily="18" charset="-120"/>
              </a:rPr>
              <a:t>void </a:t>
            </a:r>
            <a:r>
              <a:rPr lang="en-US" altLang="zh-TW" b="1" dirty="0" err="1" smtClean="0">
                <a:solidFill>
                  <a:schemeClr val="tx1"/>
                </a:solidFill>
                <a:latin typeface="Courier New" pitchFamily="49" charset="0"/>
                <a:ea typeface="PMingLiU" pitchFamily="18" charset="-120"/>
              </a:rPr>
              <a:t>insertion_sort</a:t>
            </a:r>
            <a:r>
              <a:rPr lang="en-US" altLang="zh-TW" b="1" dirty="0" smtClean="0">
                <a:solidFill>
                  <a:schemeClr val="tx1"/>
                </a:solidFill>
                <a:latin typeface="Courier New" pitchFamily="49" charset="0"/>
                <a:ea typeface="PMingLiU" pitchFamily="18" charset="-120"/>
              </a:rPr>
              <a:t>(</a:t>
            </a:r>
            <a:r>
              <a:rPr lang="en-US" altLang="zh-TW" b="1" dirty="0" err="1" smtClean="0">
                <a:solidFill>
                  <a:schemeClr val="tx1"/>
                </a:solidFill>
                <a:latin typeface="Courier New" pitchFamily="49" charset="0"/>
                <a:ea typeface="PMingLiU" pitchFamily="18" charset="-120"/>
              </a:rPr>
              <a:t>int</a:t>
            </a:r>
            <a:r>
              <a:rPr lang="en-US" altLang="zh-TW" b="1" dirty="0" smtClean="0">
                <a:solidFill>
                  <a:schemeClr val="tx1"/>
                </a:solidFill>
                <a:latin typeface="Courier New" pitchFamily="49" charset="0"/>
                <a:ea typeface="PMingLiU" pitchFamily="18" charset="-120"/>
              </a:rPr>
              <a:t> </a:t>
            </a: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ea typeface="PMingLiU" pitchFamily="18" charset="-120"/>
              </a:rPr>
              <a:t>list[], </a:t>
            </a:r>
            <a:r>
              <a:rPr lang="en-US" altLang="zh-TW" b="1" dirty="0" err="1">
                <a:solidFill>
                  <a:schemeClr val="tx1"/>
                </a:solidFill>
                <a:latin typeface="Courier New" pitchFamily="49" charset="0"/>
                <a:ea typeface="PMingLiU" pitchFamily="18" charset="-120"/>
              </a:rPr>
              <a:t>int</a:t>
            </a: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ea typeface="PMingLiU" pitchFamily="18" charset="-120"/>
              </a:rPr>
              <a:t> n)</a:t>
            </a:r>
          </a:p>
          <a:p>
            <a:pPr marL="342900" indent="-342900" defTabSz="7620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ea typeface="PMingLiU" pitchFamily="18" charset="-120"/>
              </a:rPr>
              <a:t>{</a:t>
            </a:r>
          </a:p>
          <a:p>
            <a:pPr marL="342900" indent="-342900" defTabSz="7620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ea typeface="PMingLiU" pitchFamily="18" charset="-120"/>
              </a:rPr>
              <a:t>  </a:t>
            </a:r>
            <a:r>
              <a:rPr lang="en-US" altLang="zh-TW" b="1" dirty="0" err="1">
                <a:solidFill>
                  <a:schemeClr val="tx1"/>
                </a:solidFill>
                <a:latin typeface="Courier New" pitchFamily="49" charset="0"/>
                <a:ea typeface="PMingLiU" pitchFamily="18" charset="-120"/>
              </a:rPr>
              <a:t>int</a:t>
            </a: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ea typeface="PMingLiU" pitchFamily="18" charset="-120"/>
              </a:rPr>
              <a:t> </a:t>
            </a:r>
            <a:r>
              <a:rPr lang="en-US" altLang="zh-TW" b="1" dirty="0" err="1">
                <a:solidFill>
                  <a:schemeClr val="tx1"/>
                </a:solidFill>
                <a:latin typeface="Courier New" pitchFamily="49" charset="0"/>
                <a:ea typeface="PMingLiU" pitchFamily="18" charset="-120"/>
              </a:rPr>
              <a:t>i</a:t>
            </a: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ea typeface="PMingLiU" pitchFamily="18" charset="-120"/>
              </a:rPr>
              <a:t>, j;</a:t>
            </a:r>
          </a:p>
          <a:p>
            <a:pPr marL="342900" indent="-342900" defTabSz="7620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ea typeface="PMingLiU" pitchFamily="18" charset="-120"/>
              </a:rPr>
              <a:t>  </a:t>
            </a:r>
            <a:r>
              <a:rPr lang="en-US" altLang="zh-TW" b="1" dirty="0" err="1" smtClean="0">
                <a:latin typeface="Courier New" pitchFamily="49" charset="0"/>
                <a:ea typeface="PMingLiU" pitchFamily="18" charset="-120"/>
              </a:rPr>
              <a:t>int</a:t>
            </a:r>
            <a:r>
              <a:rPr lang="en-US" altLang="zh-TW" b="1" dirty="0" smtClean="0">
                <a:solidFill>
                  <a:schemeClr val="tx1"/>
                </a:solidFill>
                <a:latin typeface="Courier New" pitchFamily="49" charset="0"/>
                <a:ea typeface="PMingLiU" pitchFamily="18" charset="-120"/>
              </a:rPr>
              <a:t> temp;</a:t>
            </a:r>
            <a:endParaRPr lang="en-US" altLang="zh-TW" b="1" dirty="0">
              <a:solidFill>
                <a:schemeClr val="tx1"/>
              </a:solidFill>
              <a:latin typeface="Courier New" pitchFamily="49" charset="0"/>
              <a:ea typeface="PMingLiU" pitchFamily="18" charset="-120"/>
            </a:endParaRPr>
          </a:p>
          <a:p>
            <a:pPr marL="342900" indent="-342900" defTabSz="7620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ea typeface="PMingLiU" pitchFamily="18" charset="-120"/>
              </a:rPr>
              <a:t>  for (</a:t>
            </a:r>
            <a:r>
              <a:rPr lang="en-US" altLang="zh-TW" b="1" dirty="0" err="1">
                <a:solidFill>
                  <a:schemeClr val="tx1"/>
                </a:solidFill>
                <a:latin typeface="Courier New" pitchFamily="49" charset="0"/>
                <a:ea typeface="PMingLiU" pitchFamily="18" charset="-120"/>
              </a:rPr>
              <a:t>i</a:t>
            </a: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ea typeface="PMingLiU" pitchFamily="18" charset="-120"/>
              </a:rPr>
              <a:t>=1; </a:t>
            </a:r>
            <a:r>
              <a:rPr lang="en-US" altLang="zh-TW" b="1" dirty="0" err="1">
                <a:solidFill>
                  <a:schemeClr val="tx1"/>
                </a:solidFill>
                <a:latin typeface="Courier New" pitchFamily="49" charset="0"/>
                <a:ea typeface="PMingLiU" pitchFamily="18" charset="-120"/>
              </a:rPr>
              <a:t>i</a:t>
            </a: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ea typeface="PMingLiU" pitchFamily="18" charset="-120"/>
              </a:rPr>
              <a:t>&lt;n; </a:t>
            </a:r>
            <a:r>
              <a:rPr lang="en-US" altLang="zh-TW" b="1" dirty="0" err="1">
                <a:solidFill>
                  <a:schemeClr val="tx1"/>
                </a:solidFill>
                <a:latin typeface="Courier New" pitchFamily="49" charset="0"/>
                <a:ea typeface="PMingLiU" pitchFamily="18" charset="-120"/>
              </a:rPr>
              <a:t>i</a:t>
            </a: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ea typeface="PMingLiU" pitchFamily="18" charset="-120"/>
              </a:rPr>
              <a:t>++) {</a:t>
            </a:r>
          </a:p>
          <a:p>
            <a:pPr marL="342900" indent="-342900" defTabSz="7620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ea typeface="PMingLiU" pitchFamily="18" charset="-120"/>
              </a:rPr>
              <a:t>    </a:t>
            </a:r>
            <a:r>
              <a:rPr lang="en-US" altLang="zh-TW" b="1" dirty="0" smtClean="0">
                <a:solidFill>
                  <a:schemeClr val="tx1"/>
                </a:solidFill>
                <a:latin typeface="Courier New" pitchFamily="49" charset="0"/>
                <a:ea typeface="PMingLiU" pitchFamily="18" charset="-120"/>
              </a:rPr>
              <a:t>temp= </a:t>
            </a: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ea typeface="PMingLiU" pitchFamily="18" charset="-120"/>
              </a:rPr>
              <a:t>list[</a:t>
            </a:r>
            <a:r>
              <a:rPr lang="en-US" altLang="zh-TW" b="1" dirty="0" err="1">
                <a:solidFill>
                  <a:schemeClr val="tx1"/>
                </a:solidFill>
                <a:latin typeface="Courier New" pitchFamily="49" charset="0"/>
                <a:ea typeface="PMingLiU" pitchFamily="18" charset="-120"/>
              </a:rPr>
              <a:t>i</a:t>
            </a: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ea typeface="PMingLiU" pitchFamily="18" charset="-120"/>
              </a:rPr>
              <a:t>];</a:t>
            </a:r>
          </a:p>
          <a:p>
            <a:pPr marL="342900" indent="-342900" defTabSz="7620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ea typeface="PMingLiU" pitchFamily="18" charset="-120"/>
              </a:rPr>
              <a:t>    for (j=i-1; j&gt;=0</a:t>
            </a:r>
            <a:r>
              <a:rPr lang="en-US" altLang="zh-TW" b="1" dirty="0" smtClean="0">
                <a:solidFill>
                  <a:schemeClr val="tx1"/>
                </a:solidFill>
                <a:latin typeface="Courier New" pitchFamily="49" charset="0"/>
                <a:ea typeface="PMingLiU" pitchFamily="18" charset="-120"/>
              </a:rPr>
              <a:t>&amp;&amp;temp&lt;list[j];j-</a:t>
            </a: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ea typeface="PMingLiU" pitchFamily="18" charset="-120"/>
              </a:rPr>
              <a:t>-)</a:t>
            </a:r>
          </a:p>
          <a:p>
            <a:pPr marL="342900" indent="-342900" defTabSz="7620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ea typeface="PMingLiU" pitchFamily="18" charset="-120"/>
              </a:rPr>
              <a:t>      list[j+1] = list[j];</a:t>
            </a:r>
          </a:p>
          <a:p>
            <a:pPr marL="342900" indent="-342900" defTabSz="7620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ea typeface="PMingLiU" pitchFamily="18" charset="-120"/>
              </a:rPr>
              <a:t>    list[j+1] = </a:t>
            </a:r>
            <a:r>
              <a:rPr lang="en-US" altLang="zh-TW" b="1" dirty="0" smtClean="0">
                <a:solidFill>
                  <a:schemeClr val="tx1"/>
                </a:solidFill>
                <a:latin typeface="Courier New" pitchFamily="49" charset="0"/>
                <a:ea typeface="PMingLiU" pitchFamily="18" charset="-120"/>
              </a:rPr>
              <a:t>temp;</a:t>
            </a:r>
            <a:endParaRPr lang="en-US" altLang="zh-TW" b="1" dirty="0">
              <a:solidFill>
                <a:schemeClr val="tx1"/>
              </a:solidFill>
              <a:latin typeface="Courier New" pitchFamily="49" charset="0"/>
              <a:ea typeface="PMingLiU" pitchFamily="18" charset="-120"/>
            </a:endParaRPr>
          </a:p>
          <a:p>
            <a:pPr marL="342900" indent="-342900" defTabSz="7620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ea typeface="PMingLiU" pitchFamily="18" charset="-120"/>
              </a:rPr>
              <a:t>  }</a:t>
            </a:r>
          </a:p>
          <a:p>
            <a:pPr marL="342900" indent="-342900" defTabSz="7620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ea typeface="PMingLiU" pitchFamily="18" charset="-120"/>
              </a:rPr>
              <a:t>}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5715000" y="5562600"/>
            <a:ext cx="2662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PMingLiU" pitchFamily="18" charset="-120"/>
              </a:rPr>
              <a:t>insertion_sort(list,n)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5715000" y="5562600"/>
            <a:ext cx="2590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09600" y="990600"/>
            <a:ext cx="8077200" cy="4724400"/>
          </a:xfrm>
        </p:spPr>
        <p:txBody>
          <a:bodyPr>
            <a:normAutofit lnSpcReduction="10000"/>
          </a:bodyPr>
          <a:lstStyle/>
          <a:p>
            <a:r>
              <a:rPr lang="en-IN" b="1" dirty="0" smtClean="0"/>
              <a:t>Analysis of the Insertion Sort</a:t>
            </a:r>
          </a:p>
          <a:p>
            <a:pPr algn="l">
              <a:buFont typeface="Arial" pitchFamily="34" charset="0"/>
              <a:buChar char="•"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To insert the last element we need at most N-1 comparisons and N-1 movements.</a:t>
            </a:r>
          </a:p>
          <a:p>
            <a:pPr algn="l">
              <a:buFont typeface="Arial" pitchFamily="34" charset="0"/>
              <a:buChar char="•"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To insert the N-1</a:t>
            </a:r>
            <a:r>
              <a:rPr lang="en-IN" sz="2600" baseline="30000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 element we need N-2 comparisons and N-2 movements.</a:t>
            </a:r>
            <a:br>
              <a:rPr lang="en-IN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                             ….</a:t>
            </a:r>
          </a:p>
          <a:p>
            <a:pPr algn="l">
              <a:buFont typeface="Arial" pitchFamily="34" charset="0"/>
              <a:buChar char="•"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To insert the 2</a:t>
            </a:r>
            <a:r>
              <a:rPr lang="en-IN" sz="2600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 element we need 1 comparison and one movement.</a:t>
            </a:r>
          </a:p>
          <a:p>
            <a:r>
              <a:rPr lang="en-IN" b="1" dirty="0" smtClean="0"/>
              <a:t>To sum up:</a:t>
            </a:r>
          </a:p>
          <a:p>
            <a:r>
              <a:rPr lang="en-IN" dirty="0" smtClean="0"/>
              <a:t> 1 + 2 + 3 +… N - 1 =  (N - 1)* N / 2 =  O (N</a:t>
            </a:r>
            <a:r>
              <a:rPr lang="en-IN" baseline="30000" dirty="0" smtClean="0"/>
              <a:t>2</a:t>
            </a:r>
            <a:r>
              <a:rPr lang="en-IN" dirty="0" smtClean="0"/>
              <a:t>)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is one of the widely used sorting techniques</a:t>
            </a:r>
          </a:p>
          <a:p>
            <a:r>
              <a:rPr lang="en-US" dirty="0" smtClean="0"/>
              <a:t>Quick sort is an efficient algorithm</a:t>
            </a:r>
          </a:p>
          <a:p>
            <a:r>
              <a:rPr lang="en-US" dirty="0" smtClean="0"/>
              <a:t>It is also called the partition exchange sort</a:t>
            </a:r>
          </a:p>
          <a:p>
            <a:r>
              <a:rPr lang="en-US" dirty="0" smtClean="0"/>
              <a:t>It has a very good time complexity in average case</a:t>
            </a:r>
          </a:p>
          <a:p>
            <a:r>
              <a:rPr lang="en-US" dirty="0" smtClean="0"/>
              <a:t>It is an algorithm of the divide-and conquer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quick sort algorithm works by partitioning the array to be sorted</a:t>
            </a:r>
          </a:p>
          <a:p>
            <a:r>
              <a:rPr lang="en-US" dirty="0" smtClean="0"/>
              <a:t>Each partitions are internally sorted recursively</a:t>
            </a:r>
          </a:p>
          <a:p>
            <a:r>
              <a:rPr lang="en-US" dirty="0" smtClean="0"/>
              <a:t>In partition the first element of an array is chosen as a key value</a:t>
            </a:r>
          </a:p>
          <a:p>
            <a:r>
              <a:rPr lang="en-US" dirty="0" smtClean="0"/>
              <a:t>This key value can be the first element of an array</a:t>
            </a:r>
          </a:p>
          <a:p>
            <a:r>
              <a:rPr lang="en-US" dirty="0" smtClean="0"/>
              <a:t>If A is an array then key = A [0], and rest of the elements are grouped into two portions such that</a:t>
            </a:r>
          </a:p>
          <a:p>
            <a:pPr lvl="1"/>
            <a:r>
              <a:rPr lang="en-US" dirty="0" smtClean="0"/>
              <a:t>One partition contains elements smaller than key value</a:t>
            </a:r>
          </a:p>
          <a:p>
            <a:pPr lvl="1"/>
            <a:r>
              <a:rPr lang="en-US" dirty="0" smtClean="0"/>
              <a:t>Another partition contains elements larger than the key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86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 pointers, </a:t>
            </a:r>
            <a:r>
              <a:rPr lang="en-US" b="1" dirty="0" smtClean="0"/>
              <a:t>high</a:t>
            </a:r>
            <a:r>
              <a:rPr lang="en-US" dirty="0" smtClean="0"/>
              <a:t> and </a:t>
            </a:r>
            <a:r>
              <a:rPr lang="en-US" b="1" dirty="0" smtClean="0"/>
              <a:t>low</a:t>
            </a:r>
            <a:r>
              <a:rPr lang="en-US" dirty="0" smtClean="0"/>
              <a:t>, are initialized to the upper and lower bounds of the sub array</a:t>
            </a:r>
          </a:p>
          <a:p>
            <a:r>
              <a:rPr lang="en-US" dirty="0" smtClean="0"/>
              <a:t>During execution, at any point each element in a position above </a:t>
            </a:r>
            <a:r>
              <a:rPr lang="en-US" b="1" dirty="0" smtClean="0"/>
              <a:t>high</a:t>
            </a:r>
            <a:r>
              <a:rPr lang="en-US" dirty="0" smtClean="0"/>
              <a:t> is greater than or equal to key value</a:t>
            </a:r>
          </a:p>
          <a:p>
            <a:r>
              <a:rPr lang="en-US" dirty="0" smtClean="0"/>
              <a:t>And each element in a position below </a:t>
            </a:r>
            <a:r>
              <a:rPr lang="en-US" b="1" dirty="0" smtClean="0"/>
              <a:t>low</a:t>
            </a:r>
            <a:r>
              <a:rPr lang="en-US" dirty="0" smtClean="0"/>
              <a:t> pointer is less than or equal to key</a:t>
            </a:r>
          </a:p>
          <a:p>
            <a:r>
              <a:rPr lang="en-US" b="1" dirty="0" smtClean="0"/>
              <a:t>high</a:t>
            </a:r>
            <a:r>
              <a:rPr lang="en-US" dirty="0" smtClean="0"/>
              <a:t> pointer will move in a decrement</a:t>
            </a:r>
          </a:p>
          <a:p>
            <a:r>
              <a:rPr lang="en-US" dirty="0" smtClean="0"/>
              <a:t>And </a:t>
            </a:r>
            <a:r>
              <a:rPr lang="en-US" b="1" dirty="0" smtClean="0"/>
              <a:t>low</a:t>
            </a:r>
            <a:r>
              <a:rPr lang="en-US" dirty="0" smtClean="0"/>
              <a:t> pointer will move in an increment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87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We are given array of n integers to sort: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4478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20574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26670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32766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80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38862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60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44958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51054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57150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63246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88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Pick </a:t>
            </a:r>
            <a:r>
              <a:rPr lang="en-US" dirty="0" smtClean="0"/>
              <a:t>Key </a:t>
            </a:r>
            <a:r>
              <a:rPr lang="en-US" dirty="0"/>
              <a:t>Element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/>
              <a:t>There are a number of ways to pick the </a:t>
            </a:r>
            <a:r>
              <a:rPr lang="en-US" sz="2400" dirty="0" smtClean="0"/>
              <a:t>key </a:t>
            </a:r>
            <a:r>
              <a:rPr lang="en-US" sz="2400" dirty="0"/>
              <a:t>element.  In this example, we will use the first element in the array: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447800" y="23622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20574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26670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2766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80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38862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60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44958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51054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57150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63246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89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smtClean="0"/>
              <a:t> </a:t>
            </a:r>
            <a:r>
              <a:rPr lang="en-US" dirty="0"/>
              <a:t>Example</a:t>
            </a:r>
          </a:p>
        </p:txBody>
      </p:sp>
      <p:sp>
        <p:nvSpPr>
          <p:cNvPr id="23142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3142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3143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3143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3143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3143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23143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3143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 </a:t>
            </a:r>
            <a:r>
              <a:rPr lang="en-US" dirty="0" smtClean="0"/>
              <a:t>     </a:t>
            </a:r>
            <a:r>
              <a:rPr lang="en-US" dirty="0"/>
              <a:t>2 </a:t>
            </a:r>
            <a:r>
              <a:rPr lang="en-US" dirty="0" smtClean="0"/>
              <a:t>       </a:t>
            </a:r>
            <a:r>
              <a:rPr lang="en-US" dirty="0"/>
              <a:t>3  </a:t>
            </a:r>
            <a:r>
              <a:rPr lang="en-US" dirty="0" smtClean="0"/>
              <a:t>       </a:t>
            </a:r>
            <a:r>
              <a:rPr lang="en-US" dirty="0"/>
              <a:t>4     </a:t>
            </a:r>
            <a:r>
              <a:rPr lang="en-US" dirty="0" smtClean="0"/>
              <a:t>   </a:t>
            </a:r>
            <a:r>
              <a:rPr lang="en-US" dirty="0"/>
              <a:t>5   </a:t>
            </a:r>
            <a:r>
              <a:rPr lang="en-US" dirty="0" smtClean="0"/>
              <a:t>     6        </a:t>
            </a:r>
            <a:r>
              <a:rPr lang="en-US" dirty="0"/>
              <a:t>7  </a:t>
            </a:r>
            <a:r>
              <a:rPr lang="en-US" dirty="0" smtClean="0"/>
              <a:t>       </a:t>
            </a:r>
            <a:r>
              <a:rPr lang="en-US" dirty="0"/>
              <a:t>8</a:t>
            </a:r>
          </a:p>
        </p:txBody>
      </p:sp>
      <p:sp>
        <p:nvSpPr>
          <p:cNvPr id="23143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3143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3143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3143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23144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3144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143125" y="4138613"/>
            <a:ext cx="590550" cy="446087"/>
            <a:chOff x="1760" y="2424"/>
            <a:chExt cx="372" cy="502"/>
          </a:xfrm>
        </p:grpSpPr>
        <p:sp>
          <p:nvSpPr>
            <p:cNvPr id="231443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4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45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1446" name="Text Box 22"/>
          <p:cNvSpPr txBox="1">
            <a:spLocks noChangeArrowheads="1"/>
          </p:cNvSpPr>
          <p:nvPr/>
        </p:nvSpPr>
        <p:spPr bwMode="auto">
          <a:xfrm>
            <a:off x="192881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31447" name="Text Box 23"/>
          <p:cNvSpPr txBox="1">
            <a:spLocks noChangeArrowheads="1"/>
          </p:cNvSpPr>
          <p:nvPr/>
        </p:nvSpPr>
        <p:spPr bwMode="auto">
          <a:xfrm>
            <a:off x="4256916" y="1997631"/>
            <a:ext cx="1287532" cy="36933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swap 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31448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80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60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4640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 smtClean="0"/>
              <a:t>key</a:t>
            </a:r>
            <a:r>
              <a:rPr lang="en-US" sz="1800" dirty="0" err="1" smtClean="0"/>
              <a:t>_index</a:t>
            </a:r>
            <a:r>
              <a:rPr lang="en-US" sz="1800" dirty="0" smtClean="0"/>
              <a:t> </a:t>
            </a:r>
            <a:r>
              <a:rPr lang="en-US" sz="1800" dirty="0"/>
              <a:t>= 0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072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</a:t>
            </a:r>
            <a:r>
              <a:rPr lang="en-US" dirty="0" smtClean="0"/>
              <a:t>]        [1</a:t>
            </a:r>
            <a:r>
              <a:rPr lang="en-US" dirty="0"/>
              <a:t>]   </a:t>
            </a:r>
            <a:r>
              <a:rPr lang="en-US" dirty="0" smtClean="0"/>
              <a:t>    [2</a:t>
            </a:r>
            <a:r>
              <a:rPr lang="en-US" dirty="0"/>
              <a:t>] </a:t>
            </a:r>
            <a:r>
              <a:rPr lang="en-US" dirty="0" smtClean="0"/>
              <a:t>     </a:t>
            </a:r>
            <a:r>
              <a:rPr lang="en-US" dirty="0"/>
              <a:t>[3]  </a:t>
            </a:r>
            <a:r>
              <a:rPr lang="en-US" dirty="0" smtClean="0"/>
              <a:t>      </a:t>
            </a:r>
            <a:r>
              <a:rPr lang="en-US" dirty="0"/>
              <a:t>[4]  </a:t>
            </a:r>
            <a:r>
              <a:rPr lang="en-US" dirty="0" smtClean="0"/>
              <a:t>    [</a:t>
            </a:r>
            <a:r>
              <a:rPr lang="en-US" dirty="0"/>
              <a:t>5]  </a:t>
            </a:r>
            <a:r>
              <a:rPr lang="en-US" dirty="0" smtClean="0"/>
              <a:t>    </a:t>
            </a:r>
            <a:r>
              <a:rPr lang="en-US" dirty="0"/>
              <a:t>[6]  </a:t>
            </a:r>
            <a:r>
              <a:rPr lang="en-US" dirty="0" smtClean="0"/>
              <a:t>    </a:t>
            </a:r>
            <a:r>
              <a:rPr lang="en-US" dirty="0"/>
              <a:t>[7] </a:t>
            </a:r>
            <a:r>
              <a:rPr lang="en-US" dirty="0" smtClean="0"/>
              <a:t>      </a:t>
            </a:r>
            <a:r>
              <a:rPr lang="en-US" dirty="0"/>
              <a:t>[8]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22098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smtClean="0"/>
              <a:t>low</a:t>
            </a:r>
            <a:endParaRPr lang="en-US" sz="1800" dirty="0"/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6781800" y="5486400"/>
            <a:ext cx="76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 smtClean="0"/>
              <a:t>high</a:t>
            </a:r>
            <a:endParaRPr lang="en-US" sz="1800" dirty="0"/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 flipV="1">
            <a:off x="7010400" y="5105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 flipV="1">
            <a:off x="2667000" y="5181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90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80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60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4640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 smtClean="0"/>
              <a:t>key_index</a:t>
            </a:r>
            <a:r>
              <a:rPr lang="en-US" sz="1800" dirty="0" smtClean="0"/>
              <a:t> = 0</a:t>
            </a:r>
            <a:endParaRPr lang="en-US" sz="1800" dirty="0"/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072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 </a:t>
            </a:r>
            <a:r>
              <a:rPr lang="en-US" dirty="0"/>
              <a:t>[1]  </a:t>
            </a:r>
            <a:r>
              <a:rPr lang="en-US" dirty="0" smtClean="0"/>
              <a:t>     </a:t>
            </a:r>
            <a:r>
              <a:rPr lang="en-US" dirty="0"/>
              <a:t>[2] </a:t>
            </a:r>
            <a:r>
              <a:rPr lang="en-US" dirty="0" smtClean="0"/>
              <a:t>      </a:t>
            </a:r>
            <a:r>
              <a:rPr lang="en-US" dirty="0"/>
              <a:t>[3]  </a:t>
            </a:r>
            <a:r>
              <a:rPr lang="en-US" dirty="0" smtClean="0"/>
              <a:t>     </a:t>
            </a:r>
            <a:r>
              <a:rPr lang="en-US" dirty="0"/>
              <a:t>[4] </a:t>
            </a:r>
            <a:r>
              <a:rPr lang="en-US" dirty="0" smtClean="0"/>
              <a:t>      </a:t>
            </a:r>
            <a:r>
              <a:rPr lang="en-US" dirty="0"/>
              <a:t>[5] </a:t>
            </a:r>
            <a:r>
              <a:rPr lang="en-US" dirty="0" smtClean="0"/>
              <a:t>      </a:t>
            </a:r>
            <a:r>
              <a:rPr lang="en-US" dirty="0"/>
              <a:t>[6] </a:t>
            </a:r>
            <a:r>
              <a:rPr lang="en-US" dirty="0" smtClean="0"/>
              <a:t>     </a:t>
            </a:r>
            <a:r>
              <a:rPr lang="en-US" dirty="0"/>
              <a:t>[7] </a:t>
            </a:r>
            <a:r>
              <a:rPr lang="en-US" dirty="0" smtClean="0"/>
              <a:t>     </a:t>
            </a:r>
            <a:r>
              <a:rPr lang="en-US" dirty="0"/>
              <a:t>[8]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2514600" y="55626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 smtClean="0"/>
              <a:t>low</a:t>
            </a:r>
            <a:endParaRPr lang="en-US" sz="1800" dirty="0"/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65532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 smtClean="0"/>
              <a:t>high</a:t>
            </a:r>
            <a:endParaRPr lang="en-US" sz="1800" dirty="0"/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 flipV="1">
            <a:off x="7239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 flipV="1">
            <a:off x="2819400" y="5181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3413499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While </a:t>
            </a:r>
            <a:r>
              <a:rPr lang="en-US" sz="2000" dirty="0" smtClean="0">
                <a:latin typeface="+mn-lt"/>
              </a:rPr>
              <a:t>data[low] </a:t>
            </a:r>
            <a:r>
              <a:rPr lang="en-US" sz="2000" dirty="0">
                <a:latin typeface="+mn-lt"/>
              </a:rPr>
              <a:t>&lt;= </a:t>
            </a:r>
            <a:r>
              <a:rPr lang="en-US" sz="2000" dirty="0" smtClean="0">
                <a:latin typeface="+mn-lt"/>
              </a:rPr>
              <a:t>data[key]</a:t>
            </a:r>
            <a:endParaRPr lang="en-US" sz="2000" dirty="0">
              <a:latin typeface="+mn-lt"/>
            </a:endParaRPr>
          </a:p>
          <a:p>
            <a:pPr marL="457200" indent="-457200"/>
            <a:r>
              <a:rPr lang="en-US" sz="2000" dirty="0">
                <a:latin typeface="+mn-lt"/>
              </a:rPr>
              <a:t>		</a:t>
            </a:r>
            <a:r>
              <a:rPr lang="en-US" sz="2000" dirty="0" smtClean="0">
                <a:latin typeface="+mn-lt"/>
              </a:rPr>
              <a:t>++low</a:t>
            </a:r>
            <a:endParaRPr lang="en-US" sz="2000" dirty="0">
              <a:latin typeface="+mn-lt"/>
            </a:endParaRPr>
          </a:p>
          <a:p>
            <a:pPr marL="457200" indent="-457200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91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4640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 smtClean="0"/>
              <a:t>key_index</a:t>
            </a:r>
            <a:r>
              <a:rPr lang="en-US" sz="1800" dirty="0" smtClean="0"/>
              <a:t> </a:t>
            </a:r>
            <a:r>
              <a:rPr lang="en-US" sz="1800" dirty="0"/>
              <a:t>= 0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649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[0]    </a:t>
            </a:r>
            <a:r>
              <a:rPr lang="en-US" dirty="0" smtClean="0"/>
              <a:t>    [</a:t>
            </a:r>
            <a:r>
              <a:rPr lang="en-US" dirty="0"/>
              <a:t>1]  </a:t>
            </a:r>
            <a:r>
              <a:rPr lang="en-US" dirty="0" smtClean="0"/>
              <a:t>    </a:t>
            </a:r>
            <a:r>
              <a:rPr lang="en-US" dirty="0"/>
              <a:t>[2]  </a:t>
            </a:r>
            <a:r>
              <a:rPr lang="en-US" dirty="0" smtClean="0"/>
              <a:t>     </a:t>
            </a:r>
            <a:r>
              <a:rPr lang="en-US" dirty="0"/>
              <a:t>[3]  </a:t>
            </a:r>
            <a:r>
              <a:rPr lang="en-US" dirty="0" smtClean="0"/>
              <a:t>     </a:t>
            </a:r>
            <a:r>
              <a:rPr lang="en-US" dirty="0"/>
              <a:t>[4]  </a:t>
            </a:r>
            <a:r>
              <a:rPr lang="en-US" dirty="0" smtClean="0"/>
              <a:t>     </a:t>
            </a:r>
            <a:r>
              <a:rPr lang="en-US" dirty="0"/>
              <a:t>[5]  </a:t>
            </a:r>
            <a:r>
              <a:rPr lang="en-US" dirty="0" smtClean="0"/>
              <a:t>     </a:t>
            </a:r>
            <a:r>
              <a:rPr lang="en-US" dirty="0"/>
              <a:t>[6]  </a:t>
            </a:r>
            <a:r>
              <a:rPr lang="en-US" dirty="0" smtClean="0"/>
              <a:t>    </a:t>
            </a:r>
            <a:r>
              <a:rPr lang="en-US" dirty="0"/>
              <a:t>[7]  </a:t>
            </a:r>
            <a:r>
              <a:rPr lang="en-US" dirty="0" smtClean="0"/>
              <a:t>     </a:t>
            </a:r>
            <a:r>
              <a:rPr lang="en-US" dirty="0"/>
              <a:t>[8]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3200400" y="55626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 smtClean="0"/>
              <a:t>low</a:t>
            </a:r>
            <a:endParaRPr lang="en-US" sz="1800" dirty="0"/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6858000" y="5576888"/>
            <a:ext cx="68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 smtClean="0"/>
              <a:t>high</a:t>
            </a:r>
            <a:endParaRPr lang="en-US" sz="1800" dirty="0"/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 flipV="1">
            <a:off x="7239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V="1">
            <a:off x="3505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3413499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While </a:t>
            </a:r>
            <a:r>
              <a:rPr lang="en-US" sz="2000" dirty="0" smtClean="0">
                <a:latin typeface="+mn-lt"/>
              </a:rPr>
              <a:t>data[low] </a:t>
            </a:r>
            <a:r>
              <a:rPr lang="en-US" sz="2000" dirty="0">
                <a:latin typeface="+mn-lt"/>
              </a:rPr>
              <a:t>&lt;= </a:t>
            </a:r>
            <a:r>
              <a:rPr lang="en-US" sz="2000" dirty="0" smtClean="0">
                <a:latin typeface="+mn-lt"/>
              </a:rPr>
              <a:t>data[key]</a:t>
            </a:r>
            <a:endParaRPr lang="en-US" sz="2000" dirty="0">
              <a:latin typeface="+mn-lt"/>
            </a:endParaRPr>
          </a:p>
          <a:p>
            <a:pPr marL="457200" indent="-457200"/>
            <a:r>
              <a:rPr lang="en-US" sz="2000" dirty="0">
                <a:latin typeface="+mn-lt"/>
              </a:rPr>
              <a:t>		</a:t>
            </a:r>
            <a:r>
              <a:rPr lang="en-US" sz="2000" dirty="0" smtClean="0">
                <a:latin typeface="+mn-lt"/>
              </a:rPr>
              <a:t>++low</a:t>
            </a:r>
            <a:endParaRPr lang="en-US" sz="2000" dirty="0">
              <a:latin typeface="+mn-lt"/>
            </a:endParaRPr>
          </a:p>
          <a:p>
            <a:pPr marL="457200" indent="-457200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92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4640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 smtClean="0"/>
              <a:t>key_index</a:t>
            </a:r>
            <a:r>
              <a:rPr lang="en-US" sz="1800" dirty="0" smtClean="0"/>
              <a:t> </a:t>
            </a:r>
            <a:r>
              <a:rPr lang="en-US" sz="1800" dirty="0"/>
              <a:t>= 0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072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  </a:t>
            </a:r>
            <a:r>
              <a:rPr lang="en-US" dirty="0"/>
              <a:t>[1]  </a:t>
            </a:r>
            <a:r>
              <a:rPr lang="en-US" dirty="0" smtClean="0"/>
              <a:t>    [</a:t>
            </a:r>
            <a:r>
              <a:rPr lang="en-US" dirty="0"/>
              <a:t>2]  </a:t>
            </a:r>
            <a:r>
              <a:rPr lang="en-US" dirty="0" smtClean="0"/>
              <a:t>    </a:t>
            </a:r>
            <a:r>
              <a:rPr lang="en-US" dirty="0"/>
              <a:t>[3]  </a:t>
            </a:r>
            <a:r>
              <a:rPr lang="en-US" dirty="0" smtClean="0"/>
              <a:t>     </a:t>
            </a:r>
            <a:r>
              <a:rPr lang="en-US" dirty="0"/>
              <a:t>[4]  </a:t>
            </a:r>
            <a:r>
              <a:rPr lang="en-US" dirty="0" smtClean="0"/>
              <a:t>      </a:t>
            </a:r>
            <a:r>
              <a:rPr lang="en-US" dirty="0"/>
              <a:t>[5]  </a:t>
            </a:r>
            <a:r>
              <a:rPr lang="en-US" dirty="0" smtClean="0"/>
              <a:t>     </a:t>
            </a:r>
            <a:r>
              <a:rPr lang="en-US" dirty="0"/>
              <a:t>[6]  </a:t>
            </a:r>
            <a:r>
              <a:rPr lang="en-US" dirty="0" smtClean="0"/>
              <a:t>    </a:t>
            </a:r>
            <a:r>
              <a:rPr lang="en-US" dirty="0"/>
              <a:t>[7] </a:t>
            </a:r>
            <a:r>
              <a:rPr lang="en-US" dirty="0" smtClean="0"/>
              <a:t>     </a:t>
            </a:r>
            <a:r>
              <a:rPr lang="en-US" dirty="0"/>
              <a:t>[8]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3886200" y="5562600"/>
            <a:ext cx="858411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 smtClean="0"/>
              <a:t>low</a:t>
            </a:r>
            <a:endParaRPr lang="en-US" sz="1800" dirty="0"/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6934200" y="5576888"/>
            <a:ext cx="68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 smtClean="0"/>
              <a:t>high</a:t>
            </a:r>
            <a:endParaRPr lang="en-US" sz="1800" dirty="0"/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 flipV="1">
            <a:off x="7239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341349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While </a:t>
            </a:r>
            <a:r>
              <a:rPr lang="en-US" sz="2000" dirty="0" smtClean="0">
                <a:latin typeface="+mn-lt"/>
              </a:rPr>
              <a:t>data[low] </a:t>
            </a:r>
            <a:r>
              <a:rPr lang="en-US" sz="2000" dirty="0">
                <a:latin typeface="+mn-lt"/>
              </a:rPr>
              <a:t>&lt;= </a:t>
            </a:r>
            <a:r>
              <a:rPr lang="en-US" sz="2000" dirty="0" smtClean="0">
                <a:latin typeface="+mn-lt"/>
              </a:rPr>
              <a:t>data[key]</a:t>
            </a:r>
            <a:endParaRPr lang="en-US" sz="2000" dirty="0">
              <a:latin typeface="+mn-lt"/>
            </a:endParaRPr>
          </a:p>
          <a:p>
            <a:pPr marL="457200" indent="-457200"/>
            <a:r>
              <a:rPr lang="en-US" sz="2000" dirty="0">
                <a:latin typeface="+mn-lt"/>
              </a:rPr>
              <a:t>		</a:t>
            </a:r>
            <a:r>
              <a:rPr lang="en-US" sz="2000" dirty="0" smtClean="0">
                <a:latin typeface="+mn-lt"/>
              </a:rPr>
              <a:t>++low</a:t>
            </a:r>
            <a:endParaRPr lang="en-US" sz="2000" dirty="0">
              <a:latin typeface="+mn-lt"/>
            </a:endParaRPr>
          </a:p>
          <a:p>
            <a:pPr marL="457200" indent="-457200"/>
            <a:endParaRPr lang="en-US" sz="200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93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4640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 smtClean="0"/>
              <a:t>key_index</a:t>
            </a:r>
            <a:r>
              <a:rPr lang="en-US" sz="1800" dirty="0" smtClean="0"/>
              <a:t> </a:t>
            </a:r>
            <a:r>
              <a:rPr lang="en-US" sz="1800" dirty="0"/>
              <a:t>= 0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3495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[0]  </a:t>
            </a:r>
            <a:r>
              <a:rPr lang="en-US" dirty="0" smtClean="0"/>
              <a:t>     </a:t>
            </a:r>
            <a:r>
              <a:rPr lang="en-US" dirty="0"/>
              <a:t>[1]  </a:t>
            </a:r>
            <a:r>
              <a:rPr lang="en-US" dirty="0" smtClean="0"/>
              <a:t>     </a:t>
            </a:r>
            <a:r>
              <a:rPr lang="en-US" dirty="0"/>
              <a:t>[2]  </a:t>
            </a:r>
            <a:r>
              <a:rPr lang="en-US" dirty="0" smtClean="0"/>
              <a:t>     </a:t>
            </a:r>
            <a:r>
              <a:rPr lang="en-US" dirty="0"/>
              <a:t>[3]   </a:t>
            </a:r>
            <a:r>
              <a:rPr lang="en-US" dirty="0" smtClean="0"/>
              <a:t>   [</a:t>
            </a:r>
            <a:r>
              <a:rPr lang="en-US" dirty="0"/>
              <a:t>4]  </a:t>
            </a:r>
            <a:r>
              <a:rPr lang="en-US" dirty="0" smtClean="0"/>
              <a:t>     </a:t>
            </a:r>
            <a:r>
              <a:rPr lang="en-US" dirty="0"/>
              <a:t>[5]   </a:t>
            </a:r>
            <a:r>
              <a:rPr lang="en-US" dirty="0" smtClean="0"/>
              <a:t>   </a:t>
            </a:r>
            <a:r>
              <a:rPr lang="en-US" dirty="0"/>
              <a:t>[6] </a:t>
            </a:r>
            <a:r>
              <a:rPr lang="en-US" dirty="0" smtClean="0"/>
              <a:t>      </a:t>
            </a:r>
            <a:r>
              <a:rPr lang="en-US" dirty="0"/>
              <a:t>[7]  </a:t>
            </a:r>
            <a:r>
              <a:rPr lang="en-US" dirty="0" smtClean="0"/>
              <a:t>    </a:t>
            </a:r>
            <a:r>
              <a:rPr lang="en-US" dirty="0"/>
              <a:t>[8]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3886200" y="55626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 smtClean="0"/>
              <a:t>low</a:t>
            </a:r>
            <a:endParaRPr lang="en-US" sz="1800" dirty="0"/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6858000" y="5576888"/>
            <a:ext cx="68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 smtClean="0"/>
              <a:t>high</a:t>
            </a:r>
            <a:endParaRPr lang="en-US" sz="1800" dirty="0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 flipV="1">
            <a:off x="7239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3413499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While </a:t>
            </a:r>
            <a:r>
              <a:rPr lang="en-US" sz="2000" dirty="0" smtClean="0">
                <a:latin typeface="+mn-lt"/>
              </a:rPr>
              <a:t>data[low] </a:t>
            </a:r>
            <a:r>
              <a:rPr lang="en-US" sz="2000" dirty="0">
                <a:latin typeface="+mn-lt"/>
              </a:rPr>
              <a:t>&lt;= </a:t>
            </a:r>
            <a:r>
              <a:rPr lang="en-US" sz="2000" dirty="0" smtClean="0">
                <a:latin typeface="+mn-lt"/>
              </a:rPr>
              <a:t>data[key]</a:t>
            </a:r>
            <a:endParaRPr lang="en-US" sz="2000" dirty="0">
              <a:latin typeface="+mn-lt"/>
            </a:endParaRPr>
          </a:p>
          <a:p>
            <a:pPr marL="914400" lvl="1" indent="-457200"/>
            <a:r>
              <a:rPr lang="en-US" sz="2000" dirty="0">
                <a:latin typeface="+mn-lt"/>
              </a:rPr>
              <a:t>	</a:t>
            </a:r>
            <a:r>
              <a:rPr lang="en-US" sz="2000" dirty="0" smtClean="0">
                <a:latin typeface="+mn-lt"/>
              </a:rPr>
              <a:t>++low</a:t>
            </a:r>
            <a:endParaRPr lang="en-US" sz="2000" dirty="0">
              <a:latin typeface="+mn-lt"/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While </a:t>
            </a:r>
            <a:r>
              <a:rPr lang="en-US" sz="2000" dirty="0" smtClean="0">
                <a:latin typeface="+mn-lt"/>
              </a:rPr>
              <a:t>data[high] </a:t>
            </a:r>
            <a:r>
              <a:rPr lang="en-US" sz="2000" dirty="0">
                <a:latin typeface="+mn-lt"/>
              </a:rPr>
              <a:t>&gt; </a:t>
            </a:r>
            <a:r>
              <a:rPr lang="en-US" sz="2000" dirty="0" smtClean="0">
                <a:latin typeface="+mn-lt"/>
              </a:rPr>
              <a:t>data[key]</a:t>
            </a:r>
            <a:endParaRPr lang="en-US" sz="2000" dirty="0">
              <a:latin typeface="+mn-lt"/>
            </a:endParaRPr>
          </a:p>
          <a:p>
            <a:pPr marL="914400" lvl="1" indent="-457200"/>
            <a:r>
              <a:rPr lang="en-US" sz="2000" dirty="0">
                <a:latin typeface="+mn-lt"/>
              </a:rPr>
              <a:t>	</a:t>
            </a:r>
            <a:r>
              <a:rPr lang="en-US" sz="2000" dirty="0" smtClean="0">
                <a:latin typeface="+mn-lt"/>
              </a:rPr>
              <a:t>--high</a:t>
            </a:r>
            <a:endParaRPr lang="en-US" sz="2000" dirty="0">
              <a:latin typeface="+mn-lt"/>
            </a:endParaRPr>
          </a:p>
          <a:p>
            <a:pPr marL="457200" indent="-457200"/>
            <a:endParaRPr lang="en-US" sz="2000" dirty="0">
              <a:latin typeface="+mn-lt"/>
            </a:endParaRPr>
          </a:p>
          <a:p>
            <a:pPr marL="914400" lvl="1" indent="-457200">
              <a:buFontTx/>
              <a:buAutoNum type="arabicPeriod"/>
            </a:pPr>
            <a:endParaRPr lang="en-US" sz="2000" dirty="0">
              <a:latin typeface="+mn-lt"/>
            </a:endParaRPr>
          </a:p>
          <a:p>
            <a:pPr marL="457200" indent="-457200"/>
            <a:endParaRPr lang="en-US" sz="200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94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4640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 smtClean="0"/>
              <a:t>key_index</a:t>
            </a:r>
            <a:r>
              <a:rPr lang="en-US" sz="1800" dirty="0" smtClean="0"/>
              <a:t> </a:t>
            </a:r>
            <a:r>
              <a:rPr lang="en-US" sz="1800" dirty="0"/>
              <a:t>= 0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072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  </a:t>
            </a:r>
            <a:r>
              <a:rPr lang="en-US" dirty="0"/>
              <a:t>[1]   </a:t>
            </a:r>
            <a:r>
              <a:rPr lang="en-US" dirty="0" smtClean="0"/>
              <a:t>   [</a:t>
            </a:r>
            <a:r>
              <a:rPr lang="en-US" dirty="0"/>
              <a:t>2]  </a:t>
            </a:r>
            <a:r>
              <a:rPr lang="en-US" dirty="0" smtClean="0"/>
              <a:t>     </a:t>
            </a:r>
            <a:r>
              <a:rPr lang="en-US" dirty="0"/>
              <a:t>[3] </a:t>
            </a:r>
            <a:r>
              <a:rPr lang="en-US" dirty="0" smtClean="0"/>
              <a:t>     </a:t>
            </a:r>
            <a:r>
              <a:rPr lang="en-US" dirty="0"/>
              <a:t>[4]  </a:t>
            </a:r>
            <a:r>
              <a:rPr lang="en-US" dirty="0" smtClean="0"/>
              <a:t>      </a:t>
            </a:r>
            <a:r>
              <a:rPr lang="en-US" dirty="0"/>
              <a:t>[5]  </a:t>
            </a:r>
            <a:r>
              <a:rPr lang="en-US" dirty="0" smtClean="0"/>
              <a:t>    </a:t>
            </a:r>
            <a:r>
              <a:rPr lang="en-US" dirty="0"/>
              <a:t>[6]  </a:t>
            </a:r>
            <a:r>
              <a:rPr lang="en-US" dirty="0" smtClean="0"/>
              <a:t>    </a:t>
            </a:r>
            <a:r>
              <a:rPr lang="en-US" dirty="0"/>
              <a:t>[7]   </a:t>
            </a:r>
            <a:r>
              <a:rPr lang="en-US" dirty="0" smtClean="0"/>
              <a:t>    [</a:t>
            </a:r>
            <a:r>
              <a:rPr lang="en-US" dirty="0"/>
              <a:t>8]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 smtClean="0"/>
              <a:t>low</a:t>
            </a:r>
            <a:endParaRPr lang="en-US" sz="1800" dirty="0"/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 smtClean="0"/>
              <a:t>high</a:t>
            </a:r>
            <a:endParaRPr lang="en-US" sz="1800" dirty="0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3413499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While </a:t>
            </a:r>
            <a:r>
              <a:rPr lang="en-US" sz="2000" dirty="0" smtClean="0">
                <a:latin typeface="+mn-lt"/>
              </a:rPr>
              <a:t>data[low] </a:t>
            </a:r>
            <a:r>
              <a:rPr lang="en-US" sz="2000" dirty="0">
                <a:latin typeface="+mn-lt"/>
              </a:rPr>
              <a:t>&lt;= </a:t>
            </a:r>
            <a:r>
              <a:rPr lang="en-US" sz="2000" dirty="0" smtClean="0">
                <a:latin typeface="+mn-lt"/>
              </a:rPr>
              <a:t>data[key]</a:t>
            </a:r>
            <a:endParaRPr lang="en-US" sz="2000" dirty="0">
              <a:latin typeface="+mn-lt"/>
            </a:endParaRPr>
          </a:p>
          <a:p>
            <a:pPr marL="914400" lvl="1" indent="-457200"/>
            <a:r>
              <a:rPr lang="en-US" sz="2000" dirty="0">
                <a:latin typeface="+mn-lt"/>
              </a:rPr>
              <a:t>	</a:t>
            </a:r>
            <a:r>
              <a:rPr lang="en-US" sz="2000" dirty="0" smtClean="0">
                <a:latin typeface="+mn-lt"/>
              </a:rPr>
              <a:t>++low</a:t>
            </a:r>
            <a:endParaRPr lang="en-US" sz="2000" dirty="0">
              <a:latin typeface="+mn-lt"/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While </a:t>
            </a:r>
            <a:r>
              <a:rPr lang="en-US" sz="2000" dirty="0" smtClean="0">
                <a:latin typeface="+mn-lt"/>
              </a:rPr>
              <a:t>data[high] </a:t>
            </a:r>
            <a:r>
              <a:rPr lang="en-US" sz="2000" dirty="0">
                <a:latin typeface="+mn-lt"/>
              </a:rPr>
              <a:t>&gt; </a:t>
            </a:r>
            <a:r>
              <a:rPr lang="en-US" sz="2000" dirty="0" smtClean="0">
                <a:latin typeface="+mn-lt"/>
              </a:rPr>
              <a:t>data[key]</a:t>
            </a:r>
            <a:endParaRPr lang="en-US" sz="2000" dirty="0">
              <a:latin typeface="+mn-lt"/>
            </a:endParaRPr>
          </a:p>
          <a:p>
            <a:pPr marL="914400" lvl="1" indent="-457200"/>
            <a:r>
              <a:rPr lang="en-US" sz="2000" dirty="0">
                <a:latin typeface="+mn-lt"/>
              </a:rPr>
              <a:t>	</a:t>
            </a:r>
            <a:r>
              <a:rPr lang="en-US" sz="2000" dirty="0" smtClean="0">
                <a:latin typeface="+mn-lt"/>
              </a:rPr>
              <a:t>--high</a:t>
            </a:r>
            <a:endParaRPr lang="en-US" sz="2000" dirty="0">
              <a:latin typeface="+mn-lt"/>
            </a:endParaRPr>
          </a:p>
          <a:p>
            <a:pPr marL="457200" indent="-457200"/>
            <a:endParaRPr lang="en-US" sz="2000" dirty="0">
              <a:latin typeface="+mn-lt"/>
            </a:endParaRPr>
          </a:p>
          <a:p>
            <a:pPr marL="914400" lvl="1" indent="-457200">
              <a:buFontTx/>
              <a:buAutoNum type="arabicPeriod"/>
            </a:pPr>
            <a:endParaRPr lang="en-US" sz="2000" dirty="0">
              <a:latin typeface="+mn-lt"/>
            </a:endParaRPr>
          </a:p>
          <a:p>
            <a:pPr marL="457200" indent="-457200"/>
            <a:endParaRPr lang="en-US" sz="200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95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4640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 smtClean="0"/>
              <a:t>key_index</a:t>
            </a:r>
            <a:r>
              <a:rPr lang="en-US" sz="1800" dirty="0" smtClean="0"/>
              <a:t> </a:t>
            </a:r>
            <a:r>
              <a:rPr lang="en-US" sz="1800" dirty="0"/>
              <a:t>= 0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072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[0]  </a:t>
            </a:r>
            <a:r>
              <a:rPr lang="en-US" dirty="0" smtClean="0"/>
              <a:t>     </a:t>
            </a:r>
            <a:r>
              <a:rPr lang="en-US" dirty="0"/>
              <a:t>[1] </a:t>
            </a:r>
            <a:r>
              <a:rPr lang="en-US" dirty="0" smtClean="0"/>
              <a:t>      </a:t>
            </a:r>
            <a:r>
              <a:rPr lang="en-US" dirty="0"/>
              <a:t>[2]   </a:t>
            </a:r>
            <a:r>
              <a:rPr lang="en-US" dirty="0" smtClean="0"/>
              <a:t>    </a:t>
            </a:r>
            <a:r>
              <a:rPr lang="en-US" dirty="0"/>
              <a:t>[3]  </a:t>
            </a:r>
            <a:r>
              <a:rPr lang="en-US" dirty="0" smtClean="0"/>
              <a:t>     </a:t>
            </a:r>
            <a:r>
              <a:rPr lang="en-US" dirty="0"/>
              <a:t>[4]  </a:t>
            </a:r>
            <a:r>
              <a:rPr lang="en-US" dirty="0" smtClean="0"/>
              <a:t>    </a:t>
            </a:r>
            <a:r>
              <a:rPr lang="en-US" dirty="0"/>
              <a:t>[5] </a:t>
            </a:r>
            <a:r>
              <a:rPr lang="en-US" dirty="0" smtClean="0"/>
              <a:t>      </a:t>
            </a:r>
            <a:r>
              <a:rPr lang="en-US" dirty="0"/>
              <a:t>[6] </a:t>
            </a:r>
            <a:r>
              <a:rPr lang="en-US" dirty="0" smtClean="0"/>
              <a:t>     </a:t>
            </a:r>
            <a:r>
              <a:rPr lang="en-US" dirty="0"/>
              <a:t>[7] </a:t>
            </a:r>
            <a:r>
              <a:rPr lang="en-US" dirty="0" smtClean="0"/>
              <a:t>      </a:t>
            </a:r>
            <a:r>
              <a:rPr lang="en-US" dirty="0"/>
              <a:t>[8]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3886200" y="55626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 smtClean="0"/>
              <a:t>low</a:t>
            </a:r>
            <a:endParaRPr lang="en-US" sz="1800" dirty="0"/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6248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 smtClean="0"/>
              <a:t>high</a:t>
            </a:r>
            <a:endParaRPr lang="en-US" sz="1800" dirty="0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381604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While </a:t>
            </a:r>
            <a:r>
              <a:rPr lang="en-US" sz="2000" dirty="0" smtClean="0">
                <a:latin typeface="+mn-lt"/>
              </a:rPr>
              <a:t>data[low] </a:t>
            </a:r>
            <a:r>
              <a:rPr lang="en-US" sz="2000" dirty="0">
                <a:latin typeface="+mn-lt"/>
              </a:rPr>
              <a:t>&lt;= </a:t>
            </a:r>
            <a:r>
              <a:rPr lang="en-US" sz="2000" dirty="0" smtClean="0">
                <a:latin typeface="+mn-lt"/>
              </a:rPr>
              <a:t>data[key]</a:t>
            </a:r>
            <a:endParaRPr lang="en-US" sz="2000" dirty="0">
              <a:latin typeface="+mn-lt"/>
            </a:endParaRPr>
          </a:p>
          <a:p>
            <a:pPr marL="914400" lvl="1" indent="-457200"/>
            <a:r>
              <a:rPr lang="en-US" sz="2000" dirty="0">
                <a:latin typeface="+mn-lt"/>
              </a:rPr>
              <a:t>	</a:t>
            </a:r>
            <a:r>
              <a:rPr lang="en-US" sz="2000" dirty="0" smtClean="0">
                <a:latin typeface="+mn-lt"/>
              </a:rPr>
              <a:t>++low</a:t>
            </a:r>
            <a:endParaRPr lang="en-US" sz="2000" dirty="0">
              <a:latin typeface="+mn-lt"/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While </a:t>
            </a:r>
            <a:r>
              <a:rPr lang="en-US" sz="2000" dirty="0" smtClean="0">
                <a:latin typeface="+mn-lt"/>
              </a:rPr>
              <a:t>data[high] </a:t>
            </a:r>
            <a:r>
              <a:rPr lang="en-US" sz="2000" dirty="0">
                <a:latin typeface="+mn-lt"/>
              </a:rPr>
              <a:t>&gt; </a:t>
            </a:r>
            <a:r>
              <a:rPr lang="en-US" sz="2000" dirty="0" smtClean="0">
                <a:latin typeface="+mn-lt"/>
              </a:rPr>
              <a:t>data[key]</a:t>
            </a:r>
            <a:endParaRPr lang="en-US" sz="2000" dirty="0">
              <a:latin typeface="+mn-lt"/>
            </a:endParaRPr>
          </a:p>
          <a:p>
            <a:pPr marL="914400" lvl="1" indent="-457200"/>
            <a:r>
              <a:rPr lang="en-US" sz="2000" dirty="0">
                <a:latin typeface="+mn-lt"/>
              </a:rPr>
              <a:t>	</a:t>
            </a:r>
            <a:r>
              <a:rPr lang="en-US" sz="2000" dirty="0" smtClean="0">
                <a:latin typeface="+mn-lt"/>
              </a:rPr>
              <a:t>--high</a:t>
            </a:r>
            <a:endParaRPr lang="en-US" sz="2000" dirty="0">
              <a:latin typeface="+mn-lt"/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If </a:t>
            </a:r>
            <a:r>
              <a:rPr lang="en-US" sz="2000" dirty="0" smtClean="0">
                <a:latin typeface="+mn-lt"/>
              </a:rPr>
              <a:t>low </a:t>
            </a:r>
            <a:r>
              <a:rPr lang="en-US" sz="2000" dirty="0">
                <a:latin typeface="+mn-lt"/>
              </a:rPr>
              <a:t>&lt; </a:t>
            </a:r>
            <a:r>
              <a:rPr lang="en-US" sz="2000" dirty="0" smtClean="0">
                <a:latin typeface="+mn-lt"/>
              </a:rPr>
              <a:t>high</a:t>
            </a:r>
            <a:endParaRPr lang="en-US" sz="2000" dirty="0">
              <a:latin typeface="+mn-lt"/>
            </a:endParaRPr>
          </a:p>
          <a:p>
            <a:pPr marL="914400" lvl="1" indent="-457200"/>
            <a:r>
              <a:rPr lang="en-US" sz="2000" dirty="0">
                <a:latin typeface="+mn-lt"/>
              </a:rPr>
              <a:t>	swap </a:t>
            </a:r>
            <a:r>
              <a:rPr lang="en-US" sz="2000" dirty="0" smtClean="0">
                <a:latin typeface="+mn-lt"/>
              </a:rPr>
              <a:t>data[low] </a:t>
            </a:r>
            <a:r>
              <a:rPr lang="en-US" sz="2000" dirty="0">
                <a:latin typeface="+mn-lt"/>
              </a:rPr>
              <a:t>and </a:t>
            </a:r>
            <a:r>
              <a:rPr lang="en-US" sz="2000" dirty="0" smtClean="0">
                <a:latin typeface="+mn-lt"/>
              </a:rPr>
              <a:t>data[high]</a:t>
            </a:r>
            <a:endParaRPr lang="en-US" sz="2000" dirty="0">
              <a:latin typeface="+mn-lt"/>
            </a:endParaRPr>
          </a:p>
          <a:p>
            <a:pPr marL="457200" indent="-457200"/>
            <a:endParaRPr lang="en-US" sz="2000" dirty="0">
              <a:latin typeface="+mn-lt"/>
            </a:endParaRPr>
          </a:p>
          <a:p>
            <a:pPr marL="914400" lvl="1" indent="-457200">
              <a:buFontTx/>
              <a:buAutoNum type="arabicPeriod"/>
            </a:pPr>
            <a:endParaRPr lang="en-US" sz="2000" dirty="0">
              <a:latin typeface="+mn-lt"/>
            </a:endParaRPr>
          </a:p>
          <a:p>
            <a:pPr marL="457200" indent="-457200"/>
            <a:endParaRPr lang="en-US" sz="2000" dirty="0">
              <a:latin typeface="+mn-lt"/>
            </a:endParaRPr>
          </a:p>
        </p:txBody>
      </p:sp>
      <p:sp>
        <p:nvSpPr>
          <p:cNvPr id="16404" name="Freeform 20"/>
          <p:cNvSpPr>
            <a:spLocks/>
          </p:cNvSpPr>
          <p:nvPr/>
        </p:nvSpPr>
        <p:spPr bwMode="auto">
          <a:xfrm>
            <a:off x="4343400" y="3733800"/>
            <a:ext cx="2527300" cy="457200"/>
          </a:xfrm>
          <a:custGeom>
            <a:avLst/>
            <a:gdLst/>
            <a:ahLst/>
            <a:cxnLst>
              <a:cxn ang="0">
                <a:pos x="0" y="560"/>
              </a:cxn>
              <a:cxn ang="0">
                <a:pos x="384" y="80"/>
              </a:cxn>
              <a:cxn ang="0">
                <a:pos x="1392" y="80"/>
              </a:cxn>
              <a:cxn ang="0">
                <a:pos x="1584" y="560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96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4640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 smtClean="0"/>
              <a:t>key_index</a:t>
            </a:r>
            <a:r>
              <a:rPr lang="en-US" sz="1800" dirty="0" smtClean="0"/>
              <a:t> </a:t>
            </a:r>
            <a:r>
              <a:rPr lang="en-US" sz="1800" dirty="0"/>
              <a:t>= 0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072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 </a:t>
            </a:r>
            <a:r>
              <a:rPr lang="en-US" dirty="0"/>
              <a:t>[1]  </a:t>
            </a:r>
            <a:r>
              <a:rPr lang="en-US" dirty="0" smtClean="0"/>
              <a:t>     </a:t>
            </a:r>
            <a:r>
              <a:rPr lang="en-US" dirty="0"/>
              <a:t>[2]  </a:t>
            </a:r>
            <a:r>
              <a:rPr lang="en-US" dirty="0" smtClean="0"/>
              <a:t>      </a:t>
            </a:r>
            <a:r>
              <a:rPr lang="en-US" dirty="0"/>
              <a:t>[3] </a:t>
            </a:r>
            <a:r>
              <a:rPr lang="en-US" dirty="0" smtClean="0"/>
              <a:t>     </a:t>
            </a:r>
            <a:r>
              <a:rPr lang="en-US" dirty="0"/>
              <a:t>[4] </a:t>
            </a:r>
            <a:r>
              <a:rPr lang="en-US" dirty="0" smtClean="0"/>
              <a:t>      </a:t>
            </a:r>
            <a:r>
              <a:rPr lang="en-US" dirty="0"/>
              <a:t>[5]   </a:t>
            </a:r>
            <a:r>
              <a:rPr lang="en-US" dirty="0" smtClean="0"/>
              <a:t>   </a:t>
            </a:r>
            <a:r>
              <a:rPr lang="en-US" dirty="0"/>
              <a:t>[6]   </a:t>
            </a:r>
            <a:r>
              <a:rPr lang="en-US" dirty="0" smtClean="0"/>
              <a:t>    [7]      </a:t>
            </a:r>
            <a:r>
              <a:rPr lang="en-US" dirty="0"/>
              <a:t>[8]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38862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 smtClean="0"/>
              <a:t>low</a:t>
            </a:r>
            <a:endParaRPr lang="en-US" sz="1800" dirty="0"/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6248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 smtClean="0"/>
              <a:t>high</a:t>
            </a:r>
            <a:endParaRPr lang="en-US" sz="1800" dirty="0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381604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While </a:t>
            </a:r>
            <a:r>
              <a:rPr lang="en-US" sz="2000" dirty="0" smtClean="0">
                <a:latin typeface="+mn-lt"/>
              </a:rPr>
              <a:t>data[low] </a:t>
            </a:r>
            <a:r>
              <a:rPr lang="en-US" sz="2000" dirty="0">
                <a:latin typeface="+mn-lt"/>
              </a:rPr>
              <a:t>&lt;= </a:t>
            </a:r>
            <a:r>
              <a:rPr lang="en-US" sz="2000" dirty="0" smtClean="0">
                <a:latin typeface="+mn-lt"/>
              </a:rPr>
              <a:t>data[key]</a:t>
            </a:r>
            <a:endParaRPr lang="en-US" sz="2000" dirty="0">
              <a:latin typeface="+mn-lt"/>
            </a:endParaRPr>
          </a:p>
          <a:p>
            <a:pPr marL="914400" lvl="1" indent="-457200"/>
            <a:r>
              <a:rPr lang="en-US" sz="2000" dirty="0">
                <a:latin typeface="+mn-lt"/>
              </a:rPr>
              <a:t>	</a:t>
            </a:r>
            <a:r>
              <a:rPr lang="en-US" sz="2000" dirty="0" smtClean="0">
                <a:latin typeface="+mn-lt"/>
              </a:rPr>
              <a:t>++low</a:t>
            </a:r>
            <a:endParaRPr lang="en-US" sz="2000" dirty="0">
              <a:latin typeface="+mn-lt"/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While </a:t>
            </a:r>
            <a:r>
              <a:rPr lang="en-US" sz="2000" dirty="0" smtClean="0">
                <a:latin typeface="+mn-lt"/>
              </a:rPr>
              <a:t>data[high] </a:t>
            </a:r>
            <a:r>
              <a:rPr lang="en-US" sz="2000" dirty="0">
                <a:latin typeface="+mn-lt"/>
              </a:rPr>
              <a:t>&gt; </a:t>
            </a:r>
            <a:r>
              <a:rPr lang="en-US" sz="2000" dirty="0" smtClean="0">
                <a:latin typeface="+mn-lt"/>
              </a:rPr>
              <a:t>data[key]</a:t>
            </a:r>
            <a:endParaRPr lang="en-US" sz="2000" dirty="0">
              <a:latin typeface="+mn-lt"/>
            </a:endParaRPr>
          </a:p>
          <a:p>
            <a:pPr marL="914400" lvl="1" indent="-457200"/>
            <a:r>
              <a:rPr lang="en-US" sz="2000" dirty="0">
                <a:latin typeface="+mn-lt"/>
              </a:rPr>
              <a:t>	</a:t>
            </a:r>
            <a:r>
              <a:rPr lang="en-US" sz="2000" dirty="0" smtClean="0">
                <a:latin typeface="+mn-lt"/>
              </a:rPr>
              <a:t>--high</a:t>
            </a:r>
            <a:endParaRPr lang="en-US" sz="2000" dirty="0">
              <a:latin typeface="+mn-lt"/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If </a:t>
            </a:r>
            <a:r>
              <a:rPr lang="en-US" sz="2000" dirty="0" smtClean="0">
                <a:latin typeface="+mn-lt"/>
              </a:rPr>
              <a:t>low </a:t>
            </a:r>
            <a:r>
              <a:rPr lang="en-US" sz="2000" dirty="0">
                <a:latin typeface="+mn-lt"/>
              </a:rPr>
              <a:t>&lt; </a:t>
            </a:r>
            <a:r>
              <a:rPr lang="en-US" sz="2000" dirty="0" smtClean="0">
                <a:latin typeface="+mn-lt"/>
              </a:rPr>
              <a:t>high</a:t>
            </a:r>
            <a:endParaRPr lang="en-US" sz="2000" dirty="0">
              <a:latin typeface="+mn-lt"/>
            </a:endParaRPr>
          </a:p>
          <a:p>
            <a:pPr marL="914400" lvl="1" indent="-457200"/>
            <a:r>
              <a:rPr lang="en-US" sz="2000" dirty="0">
                <a:latin typeface="+mn-lt"/>
              </a:rPr>
              <a:t>	swap </a:t>
            </a:r>
            <a:r>
              <a:rPr lang="en-US" sz="2000" dirty="0" smtClean="0">
                <a:latin typeface="+mn-lt"/>
              </a:rPr>
              <a:t>data[low] </a:t>
            </a:r>
            <a:r>
              <a:rPr lang="en-US" sz="2000" dirty="0">
                <a:latin typeface="+mn-lt"/>
              </a:rPr>
              <a:t>and </a:t>
            </a:r>
            <a:r>
              <a:rPr lang="en-US" sz="2000" dirty="0" smtClean="0">
                <a:latin typeface="+mn-lt"/>
              </a:rPr>
              <a:t>data[high]</a:t>
            </a:r>
            <a:endParaRPr lang="en-US" sz="2000" dirty="0">
              <a:latin typeface="+mn-lt"/>
            </a:endParaRPr>
          </a:p>
          <a:p>
            <a:pPr marL="457200" indent="-457200"/>
            <a:endParaRPr lang="en-US" sz="2000" dirty="0">
              <a:latin typeface="+mn-lt"/>
            </a:endParaRPr>
          </a:p>
          <a:p>
            <a:pPr marL="914400" lvl="1" indent="-457200">
              <a:buFontTx/>
              <a:buAutoNum type="arabicPeriod"/>
            </a:pPr>
            <a:endParaRPr lang="en-US" sz="2000" dirty="0">
              <a:latin typeface="+mn-lt"/>
            </a:endParaRPr>
          </a:p>
          <a:p>
            <a:pPr marL="457200" indent="-457200"/>
            <a:endParaRPr lang="en-US" sz="2000" dirty="0">
              <a:latin typeface="+mn-lt"/>
            </a:endParaRPr>
          </a:p>
        </p:txBody>
      </p:sp>
      <p:sp>
        <p:nvSpPr>
          <p:cNvPr id="17426" name="Freeform 18"/>
          <p:cNvSpPr>
            <a:spLocks/>
          </p:cNvSpPr>
          <p:nvPr/>
        </p:nvSpPr>
        <p:spPr bwMode="auto">
          <a:xfrm>
            <a:off x="4343400" y="3733800"/>
            <a:ext cx="2527300" cy="457200"/>
          </a:xfrm>
          <a:custGeom>
            <a:avLst/>
            <a:gdLst/>
            <a:ahLst/>
            <a:cxnLst>
              <a:cxn ang="0">
                <a:pos x="0" y="560"/>
              </a:cxn>
              <a:cxn ang="0">
                <a:pos x="384" y="80"/>
              </a:cxn>
              <a:cxn ang="0">
                <a:pos x="1392" y="80"/>
              </a:cxn>
              <a:cxn ang="0">
                <a:pos x="1584" y="560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97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4640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 smtClean="0"/>
              <a:t>key_index</a:t>
            </a:r>
            <a:r>
              <a:rPr lang="en-US" sz="1800" dirty="0" smtClean="0"/>
              <a:t> </a:t>
            </a:r>
            <a:r>
              <a:rPr lang="en-US" sz="1800" dirty="0"/>
              <a:t>= 0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072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  </a:t>
            </a:r>
            <a:r>
              <a:rPr lang="en-US" dirty="0"/>
              <a:t>[1]  </a:t>
            </a:r>
            <a:r>
              <a:rPr lang="en-US" dirty="0" smtClean="0"/>
              <a:t>     </a:t>
            </a:r>
            <a:r>
              <a:rPr lang="en-US" dirty="0"/>
              <a:t>[2]    </a:t>
            </a:r>
            <a:r>
              <a:rPr lang="en-US" dirty="0" smtClean="0"/>
              <a:t>  [</a:t>
            </a:r>
            <a:r>
              <a:rPr lang="en-US" dirty="0"/>
              <a:t>3</a:t>
            </a:r>
            <a:r>
              <a:rPr lang="en-US" dirty="0" smtClean="0"/>
              <a:t>]       [</a:t>
            </a:r>
            <a:r>
              <a:rPr lang="en-US" dirty="0"/>
              <a:t>4]  </a:t>
            </a:r>
            <a:r>
              <a:rPr lang="en-US" dirty="0" smtClean="0"/>
              <a:t>    </a:t>
            </a:r>
            <a:r>
              <a:rPr lang="en-US" dirty="0"/>
              <a:t>[5]  </a:t>
            </a:r>
            <a:r>
              <a:rPr lang="en-US" dirty="0" smtClean="0"/>
              <a:t>     </a:t>
            </a:r>
            <a:r>
              <a:rPr lang="en-US" dirty="0"/>
              <a:t>[6]  </a:t>
            </a:r>
            <a:r>
              <a:rPr lang="en-US" dirty="0" smtClean="0"/>
              <a:t>    </a:t>
            </a:r>
            <a:r>
              <a:rPr lang="en-US" dirty="0"/>
              <a:t>[7]   </a:t>
            </a:r>
            <a:r>
              <a:rPr lang="en-US" dirty="0" smtClean="0"/>
              <a:t>    [</a:t>
            </a:r>
            <a:r>
              <a:rPr lang="en-US" dirty="0"/>
              <a:t>8]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38862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 smtClean="0"/>
              <a:t>low</a:t>
            </a:r>
            <a:endParaRPr lang="en-US" sz="1800" dirty="0"/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6248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 smtClean="0"/>
              <a:t>high</a:t>
            </a:r>
            <a:endParaRPr lang="en-US" sz="1800" dirty="0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381604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While </a:t>
            </a:r>
            <a:r>
              <a:rPr lang="en-US" sz="2000" dirty="0" smtClean="0">
                <a:latin typeface="+mn-lt"/>
              </a:rPr>
              <a:t>data[low] </a:t>
            </a:r>
            <a:r>
              <a:rPr lang="en-US" sz="2000" dirty="0">
                <a:latin typeface="+mn-lt"/>
              </a:rPr>
              <a:t>&lt;= </a:t>
            </a:r>
            <a:r>
              <a:rPr lang="en-US" sz="2000" dirty="0" smtClean="0">
                <a:latin typeface="+mn-lt"/>
              </a:rPr>
              <a:t>data[key]</a:t>
            </a:r>
            <a:endParaRPr lang="en-US" sz="2000" dirty="0">
              <a:latin typeface="+mn-lt"/>
            </a:endParaRPr>
          </a:p>
          <a:p>
            <a:pPr marL="914400" lvl="1" indent="-457200"/>
            <a:r>
              <a:rPr lang="en-US" sz="2000" dirty="0">
                <a:latin typeface="+mn-lt"/>
              </a:rPr>
              <a:t>	</a:t>
            </a:r>
            <a:r>
              <a:rPr lang="en-US" sz="2000" dirty="0" smtClean="0">
                <a:latin typeface="+mn-lt"/>
              </a:rPr>
              <a:t>++low</a:t>
            </a:r>
            <a:endParaRPr lang="en-US" sz="2000" dirty="0">
              <a:latin typeface="+mn-lt"/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While </a:t>
            </a:r>
            <a:r>
              <a:rPr lang="en-US" sz="2000" dirty="0" smtClean="0">
                <a:latin typeface="+mn-lt"/>
              </a:rPr>
              <a:t>data[high] </a:t>
            </a:r>
            <a:r>
              <a:rPr lang="en-US" sz="2000" dirty="0">
                <a:latin typeface="+mn-lt"/>
              </a:rPr>
              <a:t>&gt; </a:t>
            </a:r>
            <a:r>
              <a:rPr lang="en-US" sz="2000" dirty="0" smtClean="0">
                <a:latin typeface="+mn-lt"/>
              </a:rPr>
              <a:t>data[key]</a:t>
            </a:r>
            <a:endParaRPr lang="en-US" sz="2000" dirty="0">
              <a:latin typeface="+mn-lt"/>
            </a:endParaRPr>
          </a:p>
          <a:p>
            <a:pPr marL="914400" lvl="1" indent="-457200"/>
            <a:r>
              <a:rPr lang="en-US" sz="2000" dirty="0">
                <a:latin typeface="+mn-lt"/>
              </a:rPr>
              <a:t>	</a:t>
            </a:r>
            <a:r>
              <a:rPr lang="en-US" sz="2000" dirty="0" smtClean="0">
                <a:latin typeface="+mn-lt"/>
              </a:rPr>
              <a:t>--high</a:t>
            </a:r>
            <a:endParaRPr lang="en-US" sz="2000" dirty="0">
              <a:latin typeface="+mn-lt"/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If </a:t>
            </a:r>
            <a:r>
              <a:rPr lang="en-US" sz="2000" dirty="0" smtClean="0">
                <a:latin typeface="+mn-lt"/>
              </a:rPr>
              <a:t>low </a:t>
            </a:r>
            <a:r>
              <a:rPr lang="en-US" sz="2000" dirty="0">
                <a:latin typeface="+mn-lt"/>
              </a:rPr>
              <a:t>&lt; </a:t>
            </a:r>
            <a:r>
              <a:rPr lang="en-US" sz="2000" dirty="0" smtClean="0">
                <a:latin typeface="+mn-lt"/>
              </a:rPr>
              <a:t>high</a:t>
            </a:r>
            <a:endParaRPr lang="en-US" sz="2000" dirty="0">
              <a:latin typeface="+mn-lt"/>
            </a:endParaRPr>
          </a:p>
          <a:p>
            <a:pPr marL="914400" lvl="1" indent="-457200"/>
            <a:r>
              <a:rPr lang="en-US" sz="2000" dirty="0">
                <a:latin typeface="+mn-lt"/>
              </a:rPr>
              <a:t>	swap </a:t>
            </a:r>
            <a:r>
              <a:rPr lang="en-US" sz="2000" dirty="0" smtClean="0">
                <a:latin typeface="+mn-lt"/>
              </a:rPr>
              <a:t>data[low] </a:t>
            </a:r>
            <a:r>
              <a:rPr lang="en-US" sz="2000" dirty="0">
                <a:latin typeface="+mn-lt"/>
              </a:rPr>
              <a:t>and </a:t>
            </a:r>
            <a:r>
              <a:rPr lang="en-US" sz="2000" dirty="0" smtClean="0">
                <a:latin typeface="+mn-lt"/>
              </a:rPr>
              <a:t>data[high]</a:t>
            </a:r>
            <a:endParaRPr lang="en-US" sz="2000" dirty="0">
              <a:latin typeface="+mn-lt"/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While </a:t>
            </a:r>
            <a:r>
              <a:rPr lang="en-US" sz="2000" dirty="0" smtClean="0">
                <a:latin typeface="+mn-lt"/>
              </a:rPr>
              <a:t>high </a:t>
            </a:r>
            <a:r>
              <a:rPr lang="en-US" sz="2000" dirty="0">
                <a:latin typeface="+mn-lt"/>
              </a:rPr>
              <a:t>&gt; </a:t>
            </a:r>
            <a:r>
              <a:rPr lang="en-US" sz="2000" dirty="0" smtClean="0">
                <a:latin typeface="+mn-lt"/>
              </a:rPr>
              <a:t>low, </a:t>
            </a:r>
            <a:r>
              <a:rPr lang="en-US" sz="2000" dirty="0">
                <a:latin typeface="+mn-lt"/>
              </a:rPr>
              <a:t>go to 1.</a:t>
            </a:r>
          </a:p>
          <a:p>
            <a:pPr marL="457200" indent="-457200"/>
            <a:endParaRPr lang="en-US" sz="2000" dirty="0">
              <a:latin typeface="+mn-lt"/>
            </a:endParaRPr>
          </a:p>
          <a:p>
            <a:pPr marL="914400" lvl="1" indent="-457200">
              <a:buFontTx/>
              <a:buAutoNum type="arabicPeriod"/>
            </a:pPr>
            <a:endParaRPr lang="en-US" sz="2000" dirty="0">
              <a:latin typeface="+mn-lt"/>
            </a:endParaRPr>
          </a:p>
          <a:p>
            <a:pPr marL="457200" indent="-457200"/>
            <a:endParaRPr lang="en-US" sz="200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98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4640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 smtClean="0"/>
              <a:t>key_index</a:t>
            </a:r>
            <a:r>
              <a:rPr lang="en-US" sz="1800" dirty="0" smtClean="0"/>
              <a:t> </a:t>
            </a:r>
            <a:r>
              <a:rPr lang="en-US" sz="1800" dirty="0"/>
              <a:t>= 0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072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  </a:t>
            </a:r>
            <a:r>
              <a:rPr lang="en-US" dirty="0"/>
              <a:t>[1]  </a:t>
            </a:r>
            <a:r>
              <a:rPr lang="en-US" dirty="0" smtClean="0"/>
              <a:t>   </a:t>
            </a:r>
            <a:r>
              <a:rPr lang="en-US" dirty="0"/>
              <a:t>[2]  </a:t>
            </a:r>
            <a:r>
              <a:rPr lang="en-US" dirty="0" smtClean="0"/>
              <a:t>     </a:t>
            </a:r>
            <a:r>
              <a:rPr lang="en-US" dirty="0"/>
              <a:t>[3] </a:t>
            </a:r>
            <a:r>
              <a:rPr lang="en-US" dirty="0" smtClean="0"/>
              <a:t>     </a:t>
            </a:r>
            <a:r>
              <a:rPr lang="en-US" dirty="0"/>
              <a:t>[4]  </a:t>
            </a:r>
            <a:r>
              <a:rPr lang="en-US" dirty="0" smtClean="0"/>
              <a:t>      [</a:t>
            </a:r>
            <a:r>
              <a:rPr lang="en-US" dirty="0"/>
              <a:t>5]  </a:t>
            </a:r>
            <a:r>
              <a:rPr lang="en-US" dirty="0" smtClean="0"/>
              <a:t>     </a:t>
            </a:r>
            <a:r>
              <a:rPr lang="en-US" dirty="0"/>
              <a:t>[6] </a:t>
            </a:r>
            <a:r>
              <a:rPr lang="en-US" dirty="0" smtClean="0"/>
              <a:t>     </a:t>
            </a:r>
            <a:r>
              <a:rPr lang="en-US" dirty="0"/>
              <a:t>[7]  </a:t>
            </a:r>
            <a:r>
              <a:rPr lang="en-US" dirty="0" smtClean="0"/>
              <a:t>     </a:t>
            </a:r>
            <a:r>
              <a:rPr lang="en-US" dirty="0"/>
              <a:t>[8]</a:t>
            </a: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38100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 smtClean="0"/>
              <a:t>low</a:t>
            </a:r>
            <a:endParaRPr lang="en-US" sz="1800" dirty="0"/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61722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 smtClean="0"/>
              <a:t>high</a:t>
            </a:r>
            <a:endParaRPr lang="en-US" sz="1800" dirty="0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381604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While </a:t>
            </a:r>
            <a:r>
              <a:rPr lang="en-US" sz="2000" dirty="0" smtClean="0">
                <a:latin typeface="+mn-lt"/>
              </a:rPr>
              <a:t>data[low] </a:t>
            </a:r>
            <a:r>
              <a:rPr lang="en-US" sz="2000" dirty="0">
                <a:latin typeface="+mn-lt"/>
              </a:rPr>
              <a:t>&lt;= </a:t>
            </a:r>
            <a:r>
              <a:rPr lang="en-US" sz="2000" dirty="0" smtClean="0">
                <a:latin typeface="+mn-lt"/>
              </a:rPr>
              <a:t>data[key]</a:t>
            </a:r>
            <a:endParaRPr lang="en-US" sz="2000" dirty="0">
              <a:latin typeface="+mn-lt"/>
            </a:endParaRPr>
          </a:p>
          <a:p>
            <a:pPr marL="914400" lvl="1" indent="-457200"/>
            <a:r>
              <a:rPr lang="en-US" sz="2000" dirty="0">
                <a:latin typeface="+mn-lt"/>
              </a:rPr>
              <a:t>	</a:t>
            </a:r>
            <a:r>
              <a:rPr lang="en-US" sz="2000" dirty="0" smtClean="0">
                <a:latin typeface="+mn-lt"/>
              </a:rPr>
              <a:t>++low</a:t>
            </a:r>
            <a:endParaRPr lang="en-US" sz="2000" dirty="0">
              <a:latin typeface="+mn-lt"/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While </a:t>
            </a:r>
            <a:r>
              <a:rPr lang="en-US" sz="2000" dirty="0" smtClean="0">
                <a:latin typeface="+mn-lt"/>
              </a:rPr>
              <a:t>data[high] </a:t>
            </a:r>
            <a:r>
              <a:rPr lang="en-US" sz="2000" dirty="0">
                <a:latin typeface="+mn-lt"/>
              </a:rPr>
              <a:t>&gt; </a:t>
            </a:r>
            <a:r>
              <a:rPr lang="en-US" sz="2000" dirty="0" smtClean="0">
                <a:latin typeface="+mn-lt"/>
              </a:rPr>
              <a:t>data[key]</a:t>
            </a:r>
            <a:endParaRPr lang="en-US" sz="2000" dirty="0">
              <a:latin typeface="+mn-lt"/>
            </a:endParaRPr>
          </a:p>
          <a:p>
            <a:pPr marL="914400" lvl="1" indent="-457200"/>
            <a:r>
              <a:rPr lang="en-US" sz="2000" dirty="0">
                <a:latin typeface="+mn-lt"/>
              </a:rPr>
              <a:t>	</a:t>
            </a:r>
            <a:r>
              <a:rPr lang="en-US" sz="2000" dirty="0" smtClean="0">
                <a:latin typeface="+mn-lt"/>
              </a:rPr>
              <a:t>--high</a:t>
            </a:r>
            <a:endParaRPr lang="en-US" sz="2000" dirty="0">
              <a:latin typeface="+mn-lt"/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If </a:t>
            </a:r>
            <a:r>
              <a:rPr lang="en-US" sz="2000" dirty="0" smtClean="0">
                <a:latin typeface="+mn-lt"/>
              </a:rPr>
              <a:t>low </a:t>
            </a:r>
            <a:r>
              <a:rPr lang="en-US" sz="2000" dirty="0">
                <a:latin typeface="+mn-lt"/>
              </a:rPr>
              <a:t>&lt; </a:t>
            </a:r>
            <a:r>
              <a:rPr lang="en-US" sz="2000" dirty="0" smtClean="0">
                <a:latin typeface="+mn-lt"/>
              </a:rPr>
              <a:t>high</a:t>
            </a:r>
            <a:endParaRPr lang="en-US" sz="2000" dirty="0">
              <a:latin typeface="+mn-lt"/>
            </a:endParaRPr>
          </a:p>
          <a:p>
            <a:pPr marL="914400" lvl="1" indent="-457200"/>
            <a:r>
              <a:rPr lang="en-US" sz="2000" dirty="0">
                <a:latin typeface="+mn-lt"/>
              </a:rPr>
              <a:t>	swap </a:t>
            </a:r>
            <a:r>
              <a:rPr lang="en-US" sz="2000" dirty="0" smtClean="0">
                <a:latin typeface="+mn-lt"/>
              </a:rPr>
              <a:t>data[low] </a:t>
            </a:r>
            <a:r>
              <a:rPr lang="en-US" sz="2000" dirty="0">
                <a:latin typeface="+mn-lt"/>
              </a:rPr>
              <a:t>and </a:t>
            </a:r>
            <a:r>
              <a:rPr lang="en-US" sz="2000" dirty="0" smtClean="0">
                <a:latin typeface="+mn-lt"/>
              </a:rPr>
              <a:t>data[high]</a:t>
            </a:r>
            <a:endParaRPr lang="en-US" sz="2000" dirty="0">
              <a:latin typeface="+mn-lt"/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+mn-lt"/>
              </a:rPr>
              <a:t>While </a:t>
            </a:r>
            <a:r>
              <a:rPr lang="en-US" sz="2000" dirty="0" smtClean="0">
                <a:latin typeface="+mn-lt"/>
              </a:rPr>
              <a:t>high </a:t>
            </a:r>
            <a:r>
              <a:rPr lang="en-US" sz="2000" dirty="0">
                <a:latin typeface="+mn-lt"/>
              </a:rPr>
              <a:t>&gt; </a:t>
            </a:r>
            <a:r>
              <a:rPr lang="en-US" sz="2000" dirty="0" smtClean="0">
                <a:latin typeface="+mn-lt"/>
              </a:rPr>
              <a:t>low, </a:t>
            </a:r>
            <a:r>
              <a:rPr lang="en-US" sz="2000" dirty="0">
                <a:latin typeface="+mn-lt"/>
              </a:rPr>
              <a:t>go to 1.</a:t>
            </a:r>
          </a:p>
          <a:p>
            <a:pPr marL="457200" indent="-457200"/>
            <a:endParaRPr lang="en-US" sz="2000" dirty="0">
              <a:latin typeface="+mn-lt"/>
            </a:endParaRPr>
          </a:p>
          <a:p>
            <a:pPr marL="914400" lvl="1" indent="-457200">
              <a:buFontTx/>
              <a:buAutoNum type="arabicPeriod"/>
            </a:pPr>
            <a:endParaRPr lang="en-US" sz="2000" dirty="0">
              <a:latin typeface="+mn-lt"/>
            </a:endParaRPr>
          </a:p>
          <a:p>
            <a:pPr marL="457200" indent="-457200"/>
            <a:endParaRPr lang="en-US" sz="2000" dirty="0">
              <a:latin typeface="+mn-lt"/>
            </a:endParaRPr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609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99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5030</Words>
  <Application>Microsoft Office PowerPoint</Application>
  <PresentationFormat>On-screen Show (4:3)</PresentationFormat>
  <Paragraphs>2428</Paragraphs>
  <Slides>124</Slides>
  <Notes>1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124</vt:i4>
      </vt:variant>
    </vt:vector>
  </HeadingPairs>
  <TitlesOfParts>
    <vt:vector size="126" baseType="lpstr">
      <vt:lpstr>Office Theme</vt:lpstr>
      <vt:lpstr>Document</vt:lpstr>
      <vt:lpstr>Selection Sort Algorithm</vt:lpstr>
      <vt:lpstr>Slide 2</vt:lpstr>
      <vt:lpstr>Selection Sort </vt:lpstr>
      <vt:lpstr>Selection Sort -- Analysis</vt:lpstr>
      <vt:lpstr>Bubble Sort</vt:lpstr>
      <vt:lpstr>An Example</vt:lpstr>
      <vt:lpstr>An Example</vt:lpstr>
      <vt:lpstr>An Example</vt:lpstr>
      <vt:lpstr>An  Example</vt:lpstr>
      <vt:lpstr>An  Example</vt:lpstr>
      <vt:lpstr>An  Example</vt:lpstr>
      <vt:lpstr>An  Example</vt:lpstr>
      <vt:lpstr>An  Example</vt:lpstr>
      <vt:lpstr>An  Example</vt:lpstr>
      <vt:lpstr>An  Example</vt:lpstr>
      <vt:lpstr>An  Example</vt:lpstr>
      <vt:lpstr>An  Example</vt:lpstr>
      <vt:lpstr>An  Example</vt:lpstr>
      <vt:lpstr>An  Example</vt:lpstr>
      <vt:lpstr>An  Example</vt:lpstr>
      <vt:lpstr>An  Example</vt:lpstr>
      <vt:lpstr>An  Example</vt:lpstr>
      <vt:lpstr>An  Example</vt:lpstr>
      <vt:lpstr>An  Example</vt:lpstr>
      <vt:lpstr>An  Example</vt:lpstr>
      <vt:lpstr>An  Example</vt:lpstr>
      <vt:lpstr>An  Example</vt:lpstr>
      <vt:lpstr>After First Pass of Outer Loop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After Second Pass of Outer Loop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After Third Pass of Outer Loop</vt:lpstr>
      <vt:lpstr>The Fourth “Bubble Up”</vt:lpstr>
      <vt:lpstr>The Fourth “Bubble Up”</vt:lpstr>
      <vt:lpstr>The Fourth “Bubble Up”</vt:lpstr>
      <vt:lpstr>The Fourth “Bubble Up”</vt:lpstr>
      <vt:lpstr>The Fourth “Bubble Up”</vt:lpstr>
      <vt:lpstr>The Fourth “Bubble Up”</vt:lpstr>
      <vt:lpstr>The Fourth “Bubble Up”</vt:lpstr>
      <vt:lpstr>The Fourth “Bubble Up”</vt:lpstr>
      <vt:lpstr>The Fourth “Bubble Up”</vt:lpstr>
      <vt:lpstr>After Fourth Pass of Outer Loop</vt:lpstr>
      <vt:lpstr>The Fifth “Bubble Up”</vt:lpstr>
      <vt:lpstr>The Fifth “Bubble Up”</vt:lpstr>
      <vt:lpstr>The Fifth “Bubble Up”</vt:lpstr>
      <vt:lpstr>The Fifth “Bubble Up”</vt:lpstr>
      <vt:lpstr>The Fifth “Bubble Up”</vt:lpstr>
      <vt:lpstr>The Fifth “Bubble Up”</vt:lpstr>
      <vt:lpstr>After Fifth Pass of Outer Loop</vt:lpstr>
      <vt:lpstr>Finished “Early”</vt:lpstr>
      <vt:lpstr>Algorithm</vt:lpstr>
      <vt:lpstr>Insertion Sort</vt:lpstr>
      <vt:lpstr>Slide 81</vt:lpstr>
      <vt:lpstr>Slide 82</vt:lpstr>
      <vt:lpstr>Slide 83</vt:lpstr>
      <vt:lpstr>Slide 84</vt:lpstr>
      <vt:lpstr>Introduction</vt:lpstr>
      <vt:lpstr>How it works?</vt:lpstr>
      <vt:lpstr>cont…..</vt:lpstr>
      <vt:lpstr>Example</vt:lpstr>
      <vt:lpstr>Pick Key Element</vt:lpstr>
      <vt:lpstr>Slide 90</vt:lpstr>
      <vt:lpstr>Slide 91</vt:lpstr>
      <vt:lpstr>Slide 92</vt:lpstr>
      <vt:lpstr>Slide 93</vt:lpstr>
      <vt:lpstr>Slide 94</vt:lpstr>
      <vt:lpstr>Slide 95</vt:lpstr>
      <vt:lpstr>Slide 96</vt:lpstr>
      <vt:lpstr>Slide 97</vt:lpstr>
      <vt:lpstr>Slide 98</vt:lpstr>
      <vt:lpstr>Slide 99</vt:lpstr>
      <vt:lpstr>Slide 100</vt:lpstr>
      <vt:lpstr>Slide 101</vt:lpstr>
      <vt:lpstr>Slide 102</vt:lpstr>
      <vt:lpstr>Slide 103</vt:lpstr>
      <vt:lpstr>Slide 104</vt:lpstr>
      <vt:lpstr>Slide 105</vt:lpstr>
      <vt:lpstr>Slide 106</vt:lpstr>
      <vt:lpstr>Slide 107</vt:lpstr>
      <vt:lpstr>Slide 108</vt:lpstr>
      <vt:lpstr>Slide 109</vt:lpstr>
      <vt:lpstr>Slide 110</vt:lpstr>
      <vt:lpstr>Slide 111</vt:lpstr>
      <vt:lpstr>Slide 112</vt:lpstr>
      <vt:lpstr>Slide 113</vt:lpstr>
      <vt:lpstr>Slide 114</vt:lpstr>
      <vt:lpstr>Partition Result</vt:lpstr>
      <vt:lpstr>Recursion: Quicksort Sub-arrays</vt:lpstr>
      <vt:lpstr>Slide 117</vt:lpstr>
      <vt:lpstr>Merge Sort</vt:lpstr>
      <vt:lpstr>Merge Sort – Example </vt:lpstr>
      <vt:lpstr>Merge Sort – Example </vt:lpstr>
      <vt:lpstr>Algorithm</vt:lpstr>
      <vt:lpstr>Slide 122</vt:lpstr>
      <vt:lpstr>Mergesort – Analysis</vt:lpstr>
      <vt:lpstr>Slide 124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Selection Sort Algorithm</dc:title>
  <dc:creator>Sys-Admin</dc:creator>
  <cp:lastModifiedBy>nandana</cp:lastModifiedBy>
  <cp:revision>43</cp:revision>
  <dcterms:created xsi:type="dcterms:W3CDTF">2006-08-16T00:00:00Z</dcterms:created>
  <dcterms:modified xsi:type="dcterms:W3CDTF">2016-05-27T01:07:21Z</dcterms:modified>
</cp:coreProperties>
</file>