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6"/>
  </p:notesMasterIdLst>
  <p:handoutMasterIdLst>
    <p:handoutMasterId r:id="rId17"/>
  </p:handoutMasterIdLst>
  <p:sldIdLst>
    <p:sldId id="256" r:id="rId5"/>
    <p:sldId id="274" r:id="rId6"/>
    <p:sldId id="257" r:id="rId7"/>
    <p:sldId id="258" r:id="rId8"/>
    <p:sldId id="259" r:id="rId9"/>
    <p:sldId id="269" r:id="rId10"/>
    <p:sldId id="275" r:id="rId11"/>
    <p:sldId id="272" r:id="rId12"/>
    <p:sldId id="273" r:id="rId13"/>
    <p:sldId id="26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6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2/14/2025</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2/14/2025</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pPr/>
              <a:t>2/14/2025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76424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41214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006258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2772594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2224213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2137694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2535000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54DE5-C571-48E8-A5BC-B369434E2F44}" type="slidenum">
              <a:rPr lang="en-US" smtClean="0"/>
              <a:t>‹#›</a:t>
            </a:fld>
            <a:endParaRPr lang="en-US" dirty="0"/>
          </a:p>
        </p:txBody>
      </p:sp>
    </p:spTree>
    <p:extLst>
      <p:ext uri="{BB962C8B-B14F-4D97-AF65-F5344CB8AC3E}">
        <p14:creationId xmlns:p14="http://schemas.microsoft.com/office/powerpoint/2010/main" val="303736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54DE5-C571-48E8-A5BC-B369434E2F44}" type="slidenum">
              <a:rPr lang="en-US" smtClean="0"/>
              <a:t>‹#›</a:t>
            </a:fld>
            <a:endParaRPr lang="en-US" dirty="0"/>
          </a:p>
        </p:txBody>
      </p:sp>
    </p:spTree>
    <p:extLst>
      <p:ext uri="{BB962C8B-B14F-4D97-AF65-F5344CB8AC3E}">
        <p14:creationId xmlns:p14="http://schemas.microsoft.com/office/powerpoint/2010/main" val="341531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Tree>
    <p:extLst>
      <p:ext uri="{BB962C8B-B14F-4D97-AF65-F5344CB8AC3E}">
        <p14:creationId xmlns:p14="http://schemas.microsoft.com/office/powerpoint/2010/main" val="252117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0FF54DE5-C571-48E8-A5BC-B369434E2F44}" type="slidenum">
              <a:rPr lang="en-US" smtClean="0"/>
              <a:t>‹#›</a:t>
            </a:fld>
            <a:endParaRPr lang="en-US" dirty="0"/>
          </a:p>
        </p:txBody>
      </p:sp>
    </p:spTree>
    <p:extLst>
      <p:ext uri="{BB962C8B-B14F-4D97-AF65-F5344CB8AC3E}">
        <p14:creationId xmlns:p14="http://schemas.microsoft.com/office/powerpoint/2010/main" val="31792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54DE5-C571-48E8-A5BC-B369434E2F44}" type="slidenum">
              <a:rPr lang="en-US" smtClean="0"/>
              <a:t>‹#›</a:t>
            </a:fld>
            <a:endParaRPr lang="en-US" dirty="0"/>
          </a:p>
        </p:txBody>
      </p:sp>
    </p:spTree>
    <p:extLst>
      <p:ext uri="{BB962C8B-B14F-4D97-AF65-F5344CB8AC3E}">
        <p14:creationId xmlns:p14="http://schemas.microsoft.com/office/powerpoint/2010/main" val="368917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2B9795-92DC-40DC-A1CA-9A4B349D7824}" type="datetimeFigureOut">
              <a:rPr lang="en-US" smtClean="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54DE5-C571-48E8-A5BC-B369434E2F44}" type="slidenum">
              <a:rPr lang="en-US" smtClean="0"/>
              <a:t>‹#›</a:t>
            </a:fld>
            <a:endParaRPr lang="en-US" dirty="0"/>
          </a:p>
        </p:txBody>
      </p:sp>
    </p:spTree>
    <p:extLst>
      <p:ext uri="{BB962C8B-B14F-4D97-AF65-F5344CB8AC3E}">
        <p14:creationId xmlns:p14="http://schemas.microsoft.com/office/powerpoint/2010/main" val="324027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B9795-92DC-40DC-A1CA-9A4B349D7824}" type="datetimeFigureOut">
              <a:rPr lang="en-US" smtClean="0"/>
              <a:t>2/14/2025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F54DE5-C571-48E8-A5BC-B369434E2F44}" type="slidenum">
              <a:rPr lang="en-US" smtClean="0"/>
              <a:t>‹#›</a:t>
            </a:fld>
            <a:endParaRPr lang="en-US" dirty="0"/>
          </a:p>
        </p:txBody>
      </p:sp>
    </p:spTree>
    <p:extLst>
      <p:ext uri="{BB962C8B-B14F-4D97-AF65-F5344CB8AC3E}">
        <p14:creationId xmlns:p14="http://schemas.microsoft.com/office/powerpoint/2010/main" val="296748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2B9795-92DC-40DC-A1CA-9A4B349D7824}" type="datetimeFigureOut">
              <a:rPr lang="en-US" smtClean="0"/>
              <a:t>2/14/2025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F54DE5-C571-48E8-A5BC-B369434E2F44}" type="slidenum">
              <a:rPr lang="en-US" smtClean="0"/>
              <a:t>‹#›</a:t>
            </a:fld>
            <a:endParaRPr lang="en-US" dirty="0"/>
          </a:p>
        </p:txBody>
      </p:sp>
    </p:spTree>
    <p:extLst>
      <p:ext uri="{BB962C8B-B14F-4D97-AF65-F5344CB8AC3E}">
        <p14:creationId xmlns:p14="http://schemas.microsoft.com/office/powerpoint/2010/main" val="421014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2/14/2025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F54DE5-C571-48E8-A5BC-B369434E2F44}" type="slidenum">
              <a:rPr lang="en-US" smtClean="0"/>
              <a:t>‹#›</a:t>
            </a:fld>
            <a:endParaRPr lang="en-US" dirty="0"/>
          </a:p>
        </p:txBody>
      </p:sp>
    </p:spTree>
    <p:extLst>
      <p:ext uri="{BB962C8B-B14F-4D97-AF65-F5344CB8AC3E}">
        <p14:creationId xmlns:p14="http://schemas.microsoft.com/office/powerpoint/2010/main" val="312837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54DE5-C571-48E8-A5BC-B369434E2F44}" type="slidenum">
              <a:rPr lang="en-US" smtClean="0"/>
              <a:t>‹#›</a:t>
            </a:fld>
            <a:endParaRPr lang="en-US" dirty="0"/>
          </a:p>
        </p:txBody>
      </p:sp>
    </p:spTree>
    <p:extLst>
      <p:ext uri="{BB962C8B-B14F-4D97-AF65-F5344CB8AC3E}">
        <p14:creationId xmlns:p14="http://schemas.microsoft.com/office/powerpoint/2010/main" val="401286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54DE5-C571-48E8-A5BC-B369434E2F44}" type="slidenum">
              <a:rPr lang="en-US" smtClean="0"/>
              <a:t>‹#›</a:t>
            </a:fld>
            <a:endParaRPr lang="en-US" dirty="0"/>
          </a:p>
        </p:txBody>
      </p:sp>
    </p:spTree>
    <p:extLst>
      <p:ext uri="{BB962C8B-B14F-4D97-AF65-F5344CB8AC3E}">
        <p14:creationId xmlns:p14="http://schemas.microsoft.com/office/powerpoint/2010/main" val="92056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2B9795-92DC-40DC-A1CA-9A4B349D7824}" type="datetimeFigureOut">
              <a:rPr lang="en-US" smtClean="0"/>
              <a:pPr/>
              <a:t>2/14/2025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23969843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chor="ctr">
            <a:normAutofit/>
          </a:bodyPr>
          <a:lstStyle/>
          <a:p>
            <a:r>
              <a:rPr lang="en-US" sz="3200" b="1" dirty="0">
                <a:latin typeface="Gill Sans MT (Body)"/>
              </a:rPr>
              <a:t>Image search app</a:t>
            </a:r>
          </a:p>
        </p:txBody>
      </p:sp>
      <p:sp>
        <p:nvSpPr>
          <p:cNvPr id="7" name="Subtitle 6"/>
          <p:cNvSpPr>
            <a:spLocks noGrp="1"/>
          </p:cNvSpPr>
          <p:nvPr>
            <p:ph type="subTitle" idx="1"/>
          </p:nvPr>
        </p:nvSpPr>
        <p:spPr/>
        <p:txBody>
          <a:bodyPr>
            <a:normAutofit fontScale="92500" lnSpcReduction="10000"/>
          </a:bodyPr>
          <a:lstStyle/>
          <a:p>
            <a:r>
              <a:rPr lang="en-US" dirty="0"/>
              <a:t>Gurdit singh</a:t>
            </a:r>
          </a:p>
          <a:p>
            <a:r>
              <a:rPr lang="en-US" dirty="0"/>
              <a:t>Avinash</a:t>
            </a:r>
          </a:p>
          <a:p>
            <a:r>
              <a:rPr lang="en-US" dirty="0"/>
              <a:t>Jashan </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5" r="8895"/>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685800"/>
            <a:ext cx="9867901" cy="870045"/>
          </a:xfrm>
        </p:spPr>
        <p:txBody>
          <a:bodyPr>
            <a:normAutofit/>
          </a:bodyPr>
          <a:lstStyle/>
          <a:p>
            <a:pPr marL="43815" marR="1270" indent="-6350">
              <a:lnSpc>
                <a:spcPct val="150000"/>
              </a:lnSpc>
              <a:spcBef>
                <a:spcPts val="0"/>
              </a:spcBef>
              <a:spcAft>
                <a:spcPts val="0"/>
              </a:spcAft>
            </a:pPr>
            <a:r>
              <a:rPr lang="en-US" sz="2400" b="1" dirty="0">
                <a:solidFill>
                  <a:srgbClr val="000000"/>
                </a:solidFill>
                <a:effectLst/>
                <a:uFill>
                  <a:solidFill>
                    <a:srgbClr val="000000"/>
                  </a:solidFill>
                </a:uFill>
                <a:latin typeface="Gill Sans MT (Body)"/>
                <a:ea typeface="Times New Roman" panose="02020603050405020304" pitchFamily="18" charset="0"/>
              </a:rPr>
              <a:t>CONCLUSION</a:t>
            </a:r>
            <a:r>
              <a:rPr lang="en-US" sz="2400" b="1" strike="noStrike" dirty="0">
                <a:solidFill>
                  <a:srgbClr val="000000"/>
                </a:solidFill>
                <a:effectLst/>
                <a:uFill>
                  <a:solidFill>
                    <a:srgbClr val="000000"/>
                  </a:solidFill>
                </a:uFill>
                <a:latin typeface="Gill Sans MT (Body)"/>
                <a:ea typeface="Times New Roman" panose="02020603050405020304" pitchFamily="18" charset="0"/>
              </a:rPr>
              <a:t> </a:t>
            </a:r>
            <a:endParaRPr lang="en-US" sz="2400" b="1" dirty="0">
              <a:solidFill>
                <a:srgbClr val="000000"/>
              </a:solidFill>
              <a:effectLst/>
              <a:uFill>
                <a:solidFill>
                  <a:srgbClr val="000000"/>
                </a:solidFill>
              </a:uFill>
              <a:latin typeface="Gill Sans MT (Body)"/>
              <a:ea typeface="Times New Roman" panose="02020603050405020304" pitchFamily="18" charset="0"/>
            </a:endParaRPr>
          </a:p>
        </p:txBody>
      </p:sp>
      <p:sp>
        <p:nvSpPr>
          <p:cNvPr id="5" name="Content Placeholder 4">
            <a:extLst>
              <a:ext uri="{FF2B5EF4-FFF2-40B4-BE49-F238E27FC236}">
                <a16:creationId xmlns:a16="http://schemas.microsoft.com/office/drawing/2014/main" id="{C4584D46-C41E-4B76-A0A2-260261E36B59}"/>
              </a:ext>
            </a:extLst>
          </p:cNvPr>
          <p:cNvSpPr>
            <a:spLocks noGrp="1"/>
          </p:cNvSpPr>
          <p:nvPr>
            <p:ph idx="1"/>
          </p:nvPr>
        </p:nvSpPr>
        <p:spPr>
          <a:xfrm>
            <a:off x="1104899" y="1723771"/>
            <a:ext cx="10132943" cy="2807286"/>
          </a:xfrm>
        </p:spPr>
        <p:txBody>
          <a:bodyPr>
            <a:noAutofit/>
          </a:bodyPr>
          <a:lstStyle/>
          <a:p>
            <a:pPr marL="0" marR="0" indent="0" algn="just">
              <a:lnSpc>
                <a:spcPct val="199000"/>
              </a:lnSpc>
              <a:spcBef>
                <a:spcPts val="0"/>
              </a:spcBef>
              <a:spcAft>
                <a:spcPts val="0"/>
              </a:spcAft>
              <a:buNone/>
            </a:pPr>
            <a:r>
              <a:rPr lang="en-US" sz="1600" dirty="0">
                <a:solidFill>
                  <a:srgbClr val="000000"/>
                </a:solidFill>
                <a:effectLst/>
                <a:latin typeface="Gill Sans MT (Body)"/>
                <a:ea typeface="Calibri" panose="020F0502020204030204" pitchFamily="34" charset="0"/>
              </a:rPr>
              <a:t>Image Search App Into Can Significantly Enhance User Experience And Engagement. Such A Feature Allows Visitors To Easily Find And Identify Images, Products, Or Related Content, Making Your Site More Interactive And User-friendly. By Leveraging Existing Technologies Custom Solutions, You Can Provide Valuable Tools That Cater To Your Audience's Needs. This Not Only Improves Accessibility But Also Encourages Users To Explore Further, Ultimately Driving Traffic And </a:t>
            </a:r>
            <a:r>
              <a:rPr lang="en-US" sz="1600" dirty="0">
                <a:solidFill>
                  <a:srgbClr val="000000"/>
                </a:solidFill>
                <a:latin typeface="Gill Sans MT (Body)"/>
                <a:ea typeface="Calibri" panose="020F0502020204030204" pitchFamily="34" charset="0"/>
              </a:rPr>
              <a:t>Increasing Satisfaction.</a:t>
            </a:r>
            <a:endParaRPr lang="en-US" sz="1600" dirty="0">
              <a:solidFill>
                <a:srgbClr val="000000"/>
              </a:solidFill>
              <a:effectLst/>
              <a:latin typeface="Gill Sans MT (Body)"/>
              <a:ea typeface="Calibri" panose="020F0502020204030204" pitchFamily="34" charset="0"/>
            </a:endParaRPr>
          </a:p>
          <a:p>
            <a:pPr marL="0" marR="0" indent="0" algn="just">
              <a:lnSpc>
                <a:spcPct val="199000"/>
              </a:lnSpc>
              <a:spcBef>
                <a:spcPts val="0"/>
              </a:spcBef>
              <a:spcAft>
                <a:spcPts val="0"/>
              </a:spcAft>
              <a:buNone/>
            </a:pPr>
            <a:endParaRPr lang="en-US" sz="1600" dirty="0">
              <a:solidFill>
                <a:srgbClr val="000000"/>
              </a:solidFill>
              <a:effectLst/>
              <a:latin typeface="Gill Sans MT (Body)"/>
              <a:ea typeface="Calibri" panose="020F0502020204030204" pitchFamily="34" charset="0"/>
            </a:endParaRP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lumMod val="50000"/>
                  </a:schemeClr>
                </a:solidFill>
                <a:latin typeface="Gill Sans MT (Body)"/>
              </a:rPr>
              <a:t>Thank you</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7943-8FFD-46A2-A7A1-07CDE18B7498}"/>
              </a:ext>
            </a:extLst>
          </p:cNvPr>
          <p:cNvSpPr>
            <a:spLocks noGrp="1"/>
          </p:cNvSpPr>
          <p:nvPr>
            <p:ph type="ctrTitle"/>
          </p:nvPr>
        </p:nvSpPr>
        <p:spPr>
          <a:xfrm>
            <a:off x="3419061" y="1696454"/>
            <a:ext cx="7413370" cy="3465094"/>
          </a:xfrm>
        </p:spPr>
        <p:txBody>
          <a:bodyPr>
            <a:noAutofit/>
          </a:bodyPr>
          <a:lstStyle/>
          <a:p>
            <a:pPr marL="285750" indent="-285750" algn="just">
              <a:buFont typeface="Arial" panose="020B0604020202020204" pitchFamily="34" charset="0"/>
              <a:buChar char="•"/>
            </a:pPr>
            <a:r>
              <a:rPr lang="en-US" sz="1600" cap="none" dirty="0">
                <a:latin typeface="Gill Sans MT (Body)"/>
                <a:cs typeface="Calibri" panose="020F0502020204030204" pitchFamily="34" charset="0"/>
              </a:rPr>
              <a:t>Solitaire Infosys Pvt. Ltd. Is An Acclaimed IT Service Provider Contributing Its Part In The Development Of Many Businesses Around The Globe. They Socialize With Their Clients To Get A Superior Cognizance Of Their Business And Requirements And Help Them In Fabricating Websites And Applications For Their Business. Founded In 2011 By A Dynamic Duo With The Same Aim And Zeal, They Have Come A Long Way In Satisfying Their Clients. They Are Serving Our Clients With The World-class Services For More Than Seven Years Now. The Clients Are Delivered With The Best IT Solutions After They Have Developed A Great Understanding Of Their Business And Requirements. Their Team Works On The Client Projects Like Its Own And That Is The Reason Why They Hold The Edge In The League. With Every Project That They Deliver, They Deliver Their Respect, Creativity, Quality, Transparency, And Teamwork To Their Clients. They Have The Experience, Expertise, And Capabilities To Enable Organizations To Accelerate Their Service Processes In Every Possible Way. </a:t>
            </a:r>
          </a:p>
        </p:txBody>
      </p:sp>
      <p:pic>
        <p:nvPicPr>
          <p:cNvPr id="5" name="Picture 4">
            <a:extLst>
              <a:ext uri="{FF2B5EF4-FFF2-40B4-BE49-F238E27FC236}">
                <a16:creationId xmlns:a16="http://schemas.microsoft.com/office/drawing/2014/main" id="{56E7547A-8A63-F533-AAFC-619AC8374D4F}"/>
              </a:ext>
            </a:extLst>
          </p:cNvPr>
          <p:cNvPicPr>
            <a:picLocks noChangeAspect="1"/>
          </p:cNvPicPr>
          <p:nvPr/>
        </p:nvPicPr>
        <p:blipFill>
          <a:blip r:embed="rId2"/>
          <a:stretch>
            <a:fillRect/>
          </a:stretch>
        </p:blipFill>
        <p:spPr>
          <a:xfrm>
            <a:off x="807586" y="1641893"/>
            <a:ext cx="2470309" cy="3519654"/>
          </a:xfrm>
          <a:prstGeom prst="rect">
            <a:avLst/>
          </a:prstGeom>
        </p:spPr>
      </p:pic>
      <p:pic>
        <p:nvPicPr>
          <p:cNvPr id="7" name="Picture 6">
            <a:extLst>
              <a:ext uri="{FF2B5EF4-FFF2-40B4-BE49-F238E27FC236}">
                <a16:creationId xmlns:a16="http://schemas.microsoft.com/office/drawing/2014/main" id="{24305751-D912-43C1-B743-60851AF0EE46}"/>
              </a:ext>
            </a:extLst>
          </p:cNvPr>
          <p:cNvPicPr>
            <a:picLocks noChangeAspect="1"/>
          </p:cNvPicPr>
          <p:nvPr/>
        </p:nvPicPr>
        <p:blipFill>
          <a:blip r:embed="rId3"/>
          <a:stretch>
            <a:fillRect/>
          </a:stretch>
        </p:blipFill>
        <p:spPr>
          <a:xfrm>
            <a:off x="2517840" y="574408"/>
            <a:ext cx="6291617" cy="853514"/>
          </a:xfrm>
          <a:prstGeom prst="rect">
            <a:avLst/>
          </a:prstGeom>
        </p:spPr>
      </p:pic>
    </p:spTree>
    <p:extLst>
      <p:ext uri="{BB962C8B-B14F-4D97-AF65-F5344CB8AC3E}">
        <p14:creationId xmlns:p14="http://schemas.microsoft.com/office/powerpoint/2010/main" val="422157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84312" y="685800"/>
            <a:ext cx="9382472" cy="1355035"/>
          </a:xfrm>
        </p:spPr>
        <p:txBody>
          <a:bodyPr>
            <a:normAutofit/>
          </a:bodyPr>
          <a:lstStyle/>
          <a:p>
            <a:r>
              <a:rPr lang="en-US" sz="2400" b="1" dirty="0">
                <a:solidFill>
                  <a:schemeClr val="tx1">
                    <a:lumMod val="50000"/>
                  </a:schemeClr>
                </a:solidFill>
                <a:latin typeface="Gill Sans MT (Body)"/>
                <a:cs typeface="Calibri" panose="020F0502020204030204" pitchFamily="34" charset="0"/>
              </a:rPr>
              <a:t>INTRODUCTION</a:t>
            </a:r>
          </a:p>
        </p:txBody>
      </p:sp>
      <p:sp>
        <p:nvSpPr>
          <p:cNvPr id="14" name="Content Placeholder 13"/>
          <p:cNvSpPr>
            <a:spLocks noGrp="1"/>
          </p:cNvSpPr>
          <p:nvPr>
            <p:ph idx="1"/>
          </p:nvPr>
        </p:nvSpPr>
        <p:spPr>
          <a:xfrm>
            <a:off x="1104900" y="1626704"/>
            <a:ext cx="9980682" cy="4572000"/>
          </a:xfrm>
        </p:spPr>
        <p:txBody>
          <a:bodyPr>
            <a:normAutofit/>
          </a:bodyPr>
          <a:lstStyle/>
          <a:p>
            <a:pPr algn="just">
              <a:lnSpc>
                <a:spcPct val="150000"/>
              </a:lnSpc>
            </a:pPr>
            <a:r>
              <a:rPr lang="en-US" sz="1600" dirty="0">
                <a:solidFill>
                  <a:schemeClr val="tx1">
                    <a:lumMod val="50000"/>
                  </a:schemeClr>
                </a:solidFill>
                <a:latin typeface="Gill Sans MT (Body)"/>
                <a:cs typeface="Times New Roman" panose="02020603050405020304" pitchFamily="18" charset="0"/>
              </a:rPr>
              <a:t>Image Search Apps Have Revolutionized The Way We Discover And Interact With Visual Content. These Innovative Tools Utilize Advanced Algorithms And Artificial Intelligence To Analyze And Identify Images Based On User Queries, Enabling Seamless Exploration Of Vast Image Databases. Users Can Simply Upload A Photo Or Input Keywords To Find Similar Images, Products, Or Information Related To Their Search.</a:t>
            </a:r>
          </a:p>
          <a:p>
            <a:pPr algn="just">
              <a:lnSpc>
                <a:spcPct val="150000"/>
              </a:lnSpc>
            </a:pPr>
            <a:r>
              <a:rPr lang="en-US" sz="1600" dirty="0">
                <a:solidFill>
                  <a:schemeClr val="tx1">
                    <a:lumMod val="50000"/>
                  </a:schemeClr>
                </a:solidFill>
                <a:latin typeface="Gill Sans MT (Body)"/>
                <a:cs typeface="Times New Roman" panose="02020603050405020304" pitchFamily="18" charset="0"/>
              </a:rPr>
              <a:t>Moreover, Image Search Apps Enhance Creativity By Providing Users With Visual References For Projects, Art, Or Design. As Technology Continues To Advance, These Applications Will Likely Become Even More Intuitive, Making Image Discovery An Integral Part Of Our Digital Experience.</a:t>
            </a:r>
          </a:p>
          <a:p>
            <a:pPr algn="just">
              <a:lnSpc>
                <a:spcPct val="150000"/>
              </a:lnSpc>
            </a:pPr>
            <a:endParaRPr lang="en-US" sz="1600" dirty="0">
              <a:solidFill>
                <a:schemeClr val="tx1">
                  <a:lumMod val="50000"/>
                </a:schemeClr>
              </a:solidFill>
              <a:latin typeface="Gill Sans MT (Body)"/>
              <a:cs typeface="Times New Roman" panose="02020603050405020304" pitchFamily="18" charset="0"/>
            </a:endParaRPr>
          </a:p>
          <a:p>
            <a:pPr algn="just">
              <a:lnSpc>
                <a:spcPct val="150000"/>
              </a:lnSpc>
            </a:pPr>
            <a:endParaRPr lang="en-US" sz="1600" dirty="0">
              <a:solidFill>
                <a:schemeClr val="tx1">
                  <a:lumMod val="50000"/>
                </a:schemeClr>
              </a:solidFill>
              <a:latin typeface="Gill Sans MT (Body)"/>
              <a:cs typeface="Times New Roman" panose="02020603050405020304" pitchFamily="18" charset="0"/>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1"/>
            <a:ext cx="9276454" cy="1010477"/>
          </a:xfrm>
        </p:spPr>
        <p:txBody>
          <a:bodyPr>
            <a:normAutofit/>
          </a:bodyPr>
          <a:lstStyle/>
          <a:p>
            <a:r>
              <a:rPr lang="en-US" sz="2400" b="1" dirty="0">
                <a:solidFill>
                  <a:schemeClr val="tx1">
                    <a:lumMod val="50000"/>
                  </a:schemeClr>
                </a:solidFill>
                <a:latin typeface="Gill Sans MT (Body)"/>
                <a:cs typeface="Times New Roman" panose="02020603050405020304" pitchFamily="18" charset="0"/>
              </a:rPr>
              <a:t>FEATURES OF APPLICATION </a:t>
            </a:r>
          </a:p>
        </p:txBody>
      </p:sp>
      <p:sp>
        <p:nvSpPr>
          <p:cNvPr id="4" name="Content Placeholder 3">
            <a:extLst>
              <a:ext uri="{FF2B5EF4-FFF2-40B4-BE49-F238E27FC236}">
                <a16:creationId xmlns:a16="http://schemas.microsoft.com/office/drawing/2014/main" id="{A4B1399A-DFEB-4A18-B238-A84365ABF657}"/>
              </a:ext>
            </a:extLst>
          </p:cNvPr>
          <p:cNvSpPr>
            <a:spLocks noGrp="1"/>
          </p:cNvSpPr>
          <p:nvPr>
            <p:ph idx="1"/>
          </p:nvPr>
        </p:nvSpPr>
        <p:spPr>
          <a:xfrm>
            <a:off x="1104900" y="1480932"/>
            <a:ext cx="9982200" cy="5181600"/>
          </a:xfrm>
        </p:spPr>
        <p:txBody>
          <a:bodyPr>
            <a:noAutofit/>
          </a:bodyPr>
          <a:lstStyle/>
          <a:p>
            <a:pPr algn="just">
              <a:lnSpc>
                <a:spcPct val="170000"/>
              </a:lnSpc>
            </a:pPr>
            <a:r>
              <a:rPr lang="en-US" sz="1600" b="1" dirty="0">
                <a:solidFill>
                  <a:schemeClr val="tx1">
                    <a:lumMod val="50000"/>
                  </a:schemeClr>
                </a:solidFill>
                <a:latin typeface="Gill Sans MT (Body)"/>
                <a:cs typeface="Times New Roman" panose="02020603050405020304" pitchFamily="18" charset="0"/>
              </a:rPr>
              <a:t>Categories and Collections</a:t>
            </a:r>
            <a:r>
              <a:rPr lang="en-US" sz="1600" dirty="0">
                <a:solidFill>
                  <a:schemeClr val="tx1">
                    <a:lumMod val="50000"/>
                  </a:schemeClr>
                </a:solidFill>
                <a:latin typeface="Gill Sans MT (Body)"/>
                <a:cs typeface="Times New Roman" panose="02020603050405020304" pitchFamily="18" charset="0"/>
              </a:rPr>
              <a:t>: Organize images into categories (e.g., nature, technology, people) and curated collections for easy browsing.</a:t>
            </a:r>
          </a:p>
          <a:p>
            <a:pPr algn="just">
              <a:lnSpc>
                <a:spcPct val="170000"/>
              </a:lnSpc>
            </a:pPr>
            <a:r>
              <a:rPr lang="en-US" sz="1600" b="1" dirty="0">
                <a:solidFill>
                  <a:schemeClr val="tx1">
                    <a:lumMod val="50000"/>
                  </a:schemeClr>
                </a:solidFill>
                <a:latin typeface="Gill Sans MT (Body)"/>
                <a:cs typeface="Times New Roman" panose="02020603050405020304" pitchFamily="18" charset="0"/>
              </a:rPr>
              <a:t>User Accounts and Favorites: </a:t>
            </a:r>
            <a:r>
              <a:rPr lang="en-US" sz="1600" dirty="0">
                <a:solidFill>
                  <a:schemeClr val="tx1">
                    <a:lumMod val="50000"/>
                  </a:schemeClr>
                </a:solidFill>
                <a:latin typeface="Gill Sans MT (Body)"/>
                <a:cs typeface="Times New Roman" panose="02020603050405020304" pitchFamily="18" charset="0"/>
              </a:rPr>
              <a:t>Enable users to create accounts to save favorite images, create collections, and track their downloads.</a:t>
            </a:r>
          </a:p>
          <a:p>
            <a:pPr algn="just">
              <a:lnSpc>
                <a:spcPct val="170000"/>
              </a:lnSpc>
            </a:pPr>
            <a:r>
              <a:rPr lang="en-US" sz="1600" b="1" dirty="0">
                <a:solidFill>
                  <a:schemeClr val="tx1">
                    <a:lumMod val="50000"/>
                  </a:schemeClr>
                </a:solidFill>
                <a:latin typeface="Gill Sans MT (Body)"/>
                <a:cs typeface="Times New Roman" panose="02020603050405020304" pitchFamily="18" charset="0"/>
              </a:rPr>
              <a:t>Upload Functionality</a:t>
            </a:r>
            <a:r>
              <a:rPr lang="en-US" sz="1600" dirty="0">
                <a:solidFill>
                  <a:schemeClr val="tx1">
                    <a:lumMod val="50000"/>
                  </a:schemeClr>
                </a:solidFill>
                <a:latin typeface="Gill Sans MT (Body)"/>
                <a:cs typeface="Times New Roman" panose="02020603050405020304" pitchFamily="18" charset="0"/>
              </a:rPr>
              <a:t>: Allow users to upload their own images, contributing to the community and expanding the database.</a:t>
            </a:r>
          </a:p>
          <a:p>
            <a:pPr algn="just">
              <a:lnSpc>
                <a:spcPct val="170000"/>
              </a:lnSpc>
            </a:pPr>
            <a:r>
              <a:rPr lang="en-US" sz="1600" b="1" dirty="0">
                <a:solidFill>
                  <a:schemeClr val="tx1">
                    <a:lumMod val="50000"/>
                  </a:schemeClr>
                </a:solidFill>
                <a:latin typeface="Gill Sans MT (Body)"/>
                <a:cs typeface="Times New Roman" panose="02020603050405020304" pitchFamily="18" charset="0"/>
              </a:rPr>
              <a:t>Image Editing Tools: </a:t>
            </a:r>
            <a:r>
              <a:rPr lang="en-US" sz="1600" dirty="0">
                <a:solidFill>
                  <a:schemeClr val="tx1">
                    <a:lumMod val="50000"/>
                  </a:schemeClr>
                </a:solidFill>
                <a:latin typeface="Gill Sans MT (Body)"/>
                <a:cs typeface="Times New Roman" panose="02020603050405020304" pitchFamily="18" charset="0"/>
              </a:rPr>
              <a:t>Integrate basic editing tools for users to adjust brightness, contrast, and apply filters directly within the app.</a:t>
            </a: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sz="half" idx="1"/>
          </p:nvPr>
        </p:nvSpPr>
        <p:spPr>
          <a:xfrm>
            <a:off x="1104900" y="1353551"/>
            <a:ext cx="9980682" cy="4571999"/>
          </a:xfrm>
        </p:spPr>
        <p:txBody>
          <a:bodyPr>
            <a:noAutofit/>
          </a:bodyPr>
          <a:lstStyle/>
          <a:p>
            <a:pPr algn="just">
              <a:lnSpc>
                <a:spcPct val="150000"/>
              </a:lnSpc>
            </a:pPr>
            <a:r>
              <a:rPr lang="en-US" sz="1600" b="1" dirty="0">
                <a:solidFill>
                  <a:schemeClr val="tx1">
                    <a:lumMod val="50000"/>
                  </a:schemeClr>
                </a:solidFill>
                <a:latin typeface="Gill Sans MT (Body)"/>
                <a:cs typeface="Times New Roman" panose="02020603050405020304" pitchFamily="18" charset="0"/>
              </a:rPr>
              <a:t>Related Images Suggestions:</a:t>
            </a:r>
            <a:r>
              <a:rPr lang="en-US" sz="1600" dirty="0">
                <a:solidFill>
                  <a:schemeClr val="tx1">
                    <a:lumMod val="50000"/>
                  </a:schemeClr>
                </a:solidFill>
                <a:latin typeface="Gill Sans MT (Body)"/>
                <a:cs typeface="Times New Roman" panose="02020603050405020304" pitchFamily="18" charset="0"/>
              </a:rPr>
              <a:t> Provide suggestions for similar images based on user searches or viewed images to enhance discovery.</a:t>
            </a:r>
          </a:p>
          <a:p>
            <a:pPr algn="just">
              <a:lnSpc>
                <a:spcPct val="150000"/>
              </a:lnSpc>
            </a:pPr>
            <a:r>
              <a:rPr lang="en-US" sz="1600" b="1" dirty="0">
                <a:solidFill>
                  <a:schemeClr val="tx1">
                    <a:lumMod val="50000"/>
                  </a:schemeClr>
                </a:solidFill>
                <a:latin typeface="Gill Sans MT (Body)"/>
                <a:cs typeface="Times New Roman" panose="02020603050405020304" pitchFamily="18" charset="0"/>
              </a:rPr>
              <a:t>Download Options: </a:t>
            </a:r>
            <a:r>
              <a:rPr lang="en-US" sz="1600" dirty="0">
                <a:solidFill>
                  <a:schemeClr val="tx1">
                    <a:lumMod val="50000"/>
                  </a:schemeClr>
                </a:solidFill>
                <a:latin typeface="Gill Sans MT (Body)"/>
                <a:cs typeface="Times New Roman" panose="02020603050405020304" pitchFamily="18" charset="0"/>
              </a:rPr>
              <a:t>Offer various download sizes and formats, ensuring images are available for different use cases.</a:t>
            </a:r>
          </a:p>
          <a:p>
            <a:pPr algn="just">
              <a:lnSpc>
                <a:spcPct val="150000"/>
              </a:lnSpc>
            </a:pPr>
            <a:r>
              <a:rPr lang="en-US" sz="1600" b="1" dirty="0">
                <a:solidFill>
                  <a:schemeClr val="tx1">
                    <a:lumMod val="50000"/>
                  </a:schemeClr>
                </a:solidFill>
                <a:latin typeface="Gill Sans MT (Body)"/>
                <a:cs typeface="Times New Roman" panose="02020603050405020304" pitchFamily="18" charset="0"/>
              </a:rPr>
              <a:t>Licensing Information: </a:t>
            </a:r>
            <a:r>
              <a:rPr lang="en-US" sz="1600" dirty="0">
                <a:solidFill>
                  <a:schemeClr val="tx1">
                    <a:lumMod val="50000"/>
                  </a:schemeClr>
                </a:solidFill>
                <a:latin typeface="Gill Sans MT (Body)"/>
                <a:cs typeface="Times New Roman" panose="02020603050405020304" pitchFamily="18" charset="0"/>
              </a:rPr>
              <a:t>Clearly display licensing information for each image, ensuring users understand usage rights.</a:t>
            </a:r>
          </a:p>
          <a:p>
            <a:pPr algn="just">
              <a:lnSpc>
                <a:spcPct val="150000"/>
              </a:lnSpc>
            </a:pPr>
            <a:r>
              <a:rPr lang="en-US" sz="1600" b="1" dirty="0">
                <a:solidFill>
                  <a:schemeClr val="tx1">
                    <a:lumMod val="50000"/>
                  </a:schemeClr>
                </a:solidFill>
                <a:latin typeface="Gill Sans MT (Body)"/>
                <a:cs typeface="Times New Roman" panose="02020603050405020304" pitchFamily="18" charset="0"/>
              </a:rPr>
              <a:t>Community Features: </a:t>
            </a:r>
            <a:r>
              <a:rPr lang="en-US" sz="1600" dirty="0">
                <a:solidFill>
                  <a:schemeClr val="tx1">
                    <a:lumMod val="50000"/>
                  </a:schemeClr>
                </a:solidFill>
                <a:latin typeface="Gill Sans MT (Body)"/>
                <a:cs typeface="Times New Roman" panose="02020603050405020304" pitchFamily="18" charset="0"/>
              </a:rPr>
              <a:t>Include options for commenting, liking, and sharing images, fostering a community around the content.</a:t>
            </a:r>
          </a:p>
          <a:p>
            <a:pPr algn="just">
              <a:lnSpc>
                <a:spcPct val="150000"/>
              </a:lnSpc>
            </a:pPr>
            <a:r>
              <a:rPr lang="en-US" sz="1600" b="1" dirty="0">
                <a:solidFill>
                  <a:schemeClr val="tx1">
                    <a:lumMod val="50000"/>
                  </a:schemeClr>
                </a:solidFill>
                <a:latin typeface="Gill Sans MT (Body)"/>
                <a:cs typeface="Times New Roman" panose="02020603050405020304" pitchFamily="18" charset="0"/>
              </a:rPr>
              <a:t>Mobile Optimization: </a:t>
            </a:r>
            <a:r>
              <a:rPr lang="en-US" sz="1600" dirty="0">
                <a:solidFill>
                  <a:schemeClr val="tx1">
                    <a:lumMod val="50000"/>
                  </a:schemeClr>
                </a:solidFill>
                <a:latin typeface="Gill Sans MT (Body)"/>
                <a:cs typeface="Times New Roman" panose="02020603050405020304" pitchFamily="18" charset="0"/>
              </a:rPr>
              <a:t>Ensure the app is fully optimized for mobile devices, providing a seamless experience across platforms.</a:t>
            </a:r>
          </a:p>
          <a:p>
            <a:pPr algn="just">
              <a:lnSpc>
                <a:spcPct val="150000"/>
              </a:lnSpc>
            </a:pPr>
            <a:r>
              <a:rPr lang="en-US" sz="1600" b="1" dirty="0">
                <a:solidFill>
                  <a:schemeClr val="tx1">
                    <a:lumMod val="50000"/>
                  </a:schemeClr>
                </a:solidFill>
                <a:latin typeface="Gill Sans MT (Body)"/>
                <a:cs typeface="Times New Roman" panose="02020603050405020304" pitchFamily="18" charset="0"/>
              </a:rPr>
              <a:t>Tagging and Metadata: </a:t>
            </a:r>
            <a:r>
              <a:rPr lang="en-US" sz="1600" dirty="0">
                <a:solidFill>
                  <a:schemeClr val="tx1">
                    <a:lumMod val="50000"/>
                  </a:schemeClr>
                </a:solidFill>
                <a:latin typeface="Gill Sans MT (Body)"/>
                <a:cs typeface="Times New Roman" panose="02020603050405020304" pitchFamily="18" charset="0"/>
              </a:rPr>
              <a:t>Use tags and metadata to enhance searchability and organization of images.</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84D0-674D-484D-AE49-9E289B492A82}"/>
              </a:ext>
            </a:extLst>
          </p:cNvPr>
          <p:cNvSpPr>
            <a:spLocks noGrp="1"/>
          </p:cNvSpPr>
          <p:nvPr>
            <p:ph type="title"/>
          </p:nvPr>
        </p:nvSpPr>
        <p:spPr>
          <a:xfrm>
            <a:off x="1484311" y="685800"/>
            <a:ext cx="9024663" cy="1089991"/>
          </a:xfrm>
        </p:spPr>
        <p:txBody>
          <a:bodyPr>
            <a:normAutofit/>
          </a:bodyPr>
          <a:lstStyle/>
          <a:p>
            <a:r>
              <a:rPr lang="en-US" sz="2400" b="1" dirty="0">
                <a:solidFill>
                  <a:schemeClr val="tx1">
                    <a:lumMod val="50000"/>
                  </a:schemeClr>
                </a:solidFill>
                <a:latin typeface="Gill Sans MT (Body)"/>
                <a:cs typeface="Times New Roman" panose="02020603050405020304" pitchFamily="18" charset="0"/>
              </a:rPr>
              <a:t>TECHNOLOGY</a:t>
            </a:r>
            <a:r>
              <a:rPr lang="en-US" sz="2400" dirty="0">
                <a:solidFill>
                  <a:schemeClr val="tx1">
                    <a:lumMod val="50000"/>
                  </a:schemeClr>
                </a:solidFill>
                <a:latin typeface="Gill Sans MT (Body)"/>
                <a:cs typeface="Times New Roman" panose="02020603050405020304" pitchFamily="18" charset="0"/>
              </a:rPr>
              <a:t> </a:t>
            </a:r>
          </a:p>
        </p:txBody>
      </p:sp>
      <p:sp>
        <p:nvSpPr>
          <p:cNvPr id="3" name="Content Placeholder 2">
            <a:extLst>
              <a:ext uri="{FF2B5EF4-FFF2-40B4-BE49-F238E27FC236}">
                <a16:creationId xmlns:a16="http://schemas.microsoft.com/office/drawing/2014/main" id="{9F82B7D4-885C-45EF-8809-FBA57BE1E61F}"/>
              </a:ext>
            </a:extLst>
          </p:cNvPr>
          <p:cNvSpPr>
            <a:spLocks noGrp="1"/>
          </p:cNvSpPr>
          <p:nvPr>
            <p:ph sz="half" idx="1"/>
          </p:nvPr>
        </p:nvSpPr>
        <p:spPr>
          <a:xfrm>
            <a:off x="1104899" y="1600200"/>
            <a:ext cx="9980681" cy="3978965"/>
          </a:xfrm>
        </p:spPr>
        <p:txBody>
          <a:bodyPr>
            <a:normAutofit/>
          </a:bodyPr>
          <a:lstStyle/>
          <a:p>
            <a:pPr algn="just">
              <a:lnSpc>
                <a:spcPct val="150000"/>
              </a:lnSpc>
            </a:pPr>
            <a:r>
              <a:rPr lang="en-US" sz="1600" dirty="0">
                <a:solidFill>
                  <a:schemeClr val="tx1">
                    <a:lumMod val="50000"/>
                  </a:schemeClr>
                </a:solidFill>
                <a:latin typeface="Gill Sans MT (Body)"/>
                <a:cs typeface="Times New Roman" panose="02020603050405020304" pitchFamily="18" charset="0"/>
              </a:rPr>
              <a:t>Creating An Image Search App Using A Full-stack Technology Approach Involves Both Frontend And Backend Development. Here’s A Brief Overview Of How You Can Structure This Project:</a:t>
            </a:r>
          </a:p>
          <a:p>
            <a:pPr algn="just">
              <a:lnSpc>
                <a:spcPct val="150000"/>
              </a:lnSpc>
            </a:pPr>
            <a:r>
              <a:rPr lang="en-US" sz="1600" b="1" dirty="0">
                <a:solidFill>
                  <a:schemeClr val="tx1">
                    <a:lumMod val="50000"/>
                  </a:schemeClr>
                </a:solidFill>
                <a:latin typeface="Gill Sans MT (Body)"/>
                <a:cs typeface="Times New Roman" panose="02020603050405020304" pitchFamily="18" charset="0"/>
              </a:rPr>
              <a:t>Frontend Development </a:t>
            </a:r>
            <a:r>
              <a:rPr lang="en-US" sz="1600" dirty="0">
                <a:solidFill>
                  <a:schemeClr val="tx1">
                    <a:lumMod val="50000"/>
                  </a:schemeClr>
                </a:solidFill>
                <a:latin typeface="Gill Sans MT (Body)"/>
                <a:cs typeface="Times New Roman" panose="02020603050405020304" pitchFamily="18" charset="0"/>
              </a:rPr>
              <a:t>Technologies: html/CSS: For Structuring And Styling The Web Pages.</a:t>
            </a:r>
          </a:p>
          <a:p>
            <a:pPr algn="just">
              <a:lnSpc>
                <a:spcPct val="150000"/>
              </a:lnSpc>
            </a:pPr>
            <a:r>
              <a:rPr lang="en-US" sz="1600" b="1" dirty="0">
                <a:solidFill>
                  <a:schemeClr val="tx1">
                    <a:lumMod val="50000"/>
                  </a:schemeClr>
                </a:solidFill>
                <a:latin typeface="Gill Sans MT (Body)"/>
                <a:cs typeface="Times New Roman" panose="02020603050405020304" pitchFamily="18" charset="0"/>
              </a:rPr>
              <a:t>JavaScript  Framework</a:t>
            </a:r>
            <a:r>
              <a:rPr lang="en-US" sz="1600" dirty="0">
                <a:solidFill>
                  <a:schemeClr val="tx1">
                    <a:lumMod val="50000"/>
                  </a:schemeClr>
                </a:solidFill>
                <a:latin typeface="Gill Sans MT (Body)"/>
                <a:cs typeface="Times New Roman" panose="02020603050405020304" pitchFamily="18" charset="0"/>
              </a:rPr>
              <a:t>: Use Frameworks For Building Dynamic User Interfaces.</a:t>
            </a:r>
          </a:p>
          <a:p>
            <a:pPr algn="just">
              <a:lnSpc>
                <a:spcPct val="150000"/>
              </a:lnSpc>
            </a:pPr>
            <a:r>
              <a:rPr lang="en-US" sz="1600" b="1" dirty="0">
                <a:solidFill>
                  <a:schemeClr val="tx1">
                    <a:lumMod val="50000"/>
                  </a:schemeClr>
                </a:solidFill>
                <a:latin typeface="Gill Sans MT (Body)"/>
                <a:cs typeface="Times New Roman" panose="02020603050405020304" pitchFamily="18" charset="0"/>
              </a:rPr>
              <a:t>Components: </a:t>
            </a:r>
            <a:r>
              <a:rPr lang="en-US" sz="1600" dirty="0">
                <a:solidFill>
                  <a:schemeClr val="tx1">
                    <a:lumMod val="50000"/>
                  </a:schemeClr>
                </a:solidFill>
                <a:latin typeface="Gill Sans MT (Body)"/>
                <a:cs typeface="Times New Roman" panose="02020603050405020304" pitchFamily="18" charset="0"/>
              </a:rPr>
              <a:t>Image Upload Form: A Component To Allow Users To Upload Images Along With Metadata (Like Tags And Descriptions).</a:t>
            </a:r>
          </a:p>
          <a:p>
            <a:pPr algn="just">
              <a:lnSpc>
                <a:spcPct val="150000"/>
              </a:lnSpc>
            </a:pPr>
            <a:r>
              <a:rPr lang="en-US" sz="1600" b="1" dirty="0">
                <a:solidFill>
                  <a:schemeClr val="tx1">
                    <a:lumMod val="50000"/>
                  </a:schemeClr>
                </a:solidFill>
                <a:latin typeface="Gill Sans MT (Body)"/>
                <a:cs typeface="Times New Roman" panose="02020603050405020304" pitchFamily="18" charset="0"/>
              </a:rPr>
              <a:t>Search Bar</a:t>
            </a:r>
            <a:r>
              <a:rPr lang="en-US" sz="1600" dirty="0">
                <a:solidFill>
                  <a:schemeClr val="tx1">
                    <a:lumMod val="50000"/>
                  </a:schemeClr>
                </a:solidFill>
                <a:latin typeface="Gill Sans MT (Body)"/>
                <a:cs typeface="Times New Roman" panose="02020603050405020304" pitchFamily="18" charset="0"/>
              </a:rPr>
              <a:t>: A Search Component Where Users Can Input Keywords To Find Images.</a:t>
            </a:r>
          </a:p>
          <a:p>
            <a:pPr algn="just">
              <a:lnSpc>
                <a:spcPct val="150000"/>
              </a:lnSpc>
            </a:pPr>
            <a:r>
              <a:rPr lang="en-US" sz="1600" b="1" dirty="0">
                <a:solidFill>
                  <a:schemeClr val="tx1">
                    <a:lumMod val="50000"/>
                  </a:schemeClr>
                </a:solidFill>
                <a:latin typeface="Gill Sans MT (Body)"/>
                <a:cs typeface="Times New Roman" panose="02020603050405020304" pitchFamily="18" charset="0"/>
              </a:rPr>
              <a:t>Image Gallery: </a:t>
            </a:r>
            <a:r>
              <a:rPr lang="en-US" sz="1600" dirty="0">
                <a:solidFill>
                  <a:schemeClr val="tx1">
                    <a:lumMod val="50000"/>
                  </a:schemeClr>
                </a:solidFill>
                <a:latin typeface="Gill Sans MT (Body)"/>
                <a:cs typeface="Times New Roman" panose="02020603050405020304" pitchFamily="18" charset="0"/>
              </a:rPr>
              <a:t>A Display Area For Showing Search Results, Including Thumbnails And Relevant Metadata.</a:t>
            </a:r>
          </a:p>
        </p:txBody>
      </p:sp>
    </p:spTree>
    <p:extLst>
      <p:ext uri="{BB962C8B-B14F-4D97-AF65-F5344CB8AC3E}">
        <p14:creationId xmlns:p14="http://schemas.microsoft.com/office/powerpoint/2010/main" val="286357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3737DB7-42A0-4F58-ACF0-76B9C0C5A7C5}"/>
              </a:ext>
            </a:extLst>
          </p:cNvPr>
          <p:cNvSpPr>
            <a:spLocks noGrp="1"/>
          </p:cNvSpPr>
          <p:nvPr>
            <p:ph sz="half" idx="2"/>
          </p:nvPr>
        </p:nvSpPr>
        <p:spPr>
          <a:xfrm>
            <a:off x="5310683" y="2666999"/>
            <a:ext cx="6192340" cy="3124201"/>
          </a:xfrm>
        </p:spPr>
        <p:txBody>
          <a:bodyPr>
            <a:normAutofit fontScale="77500" lnSpcReduction="20000"/>
          </a:bodyPr>
          <a:lstStyle/>
          <a:p>
            <a:r>
              <a:rPr lang="en-US" dirty="0"/>
              <a:t>Html: provides the structure of the music player interface .</a:t>
            </a:r>
          </a:p>
          <a:p>
            <a:r>
              <a:rPr lang="en-US" dirty="0"/>
              <a:t>Javascript: implements the functionality of the music player.</a:t>
            </a:r>
          </a:p>
          <a:p>
            <a:r>
              <a:rPr lang="en-US" dirty="0"/>
              <a:t>Application flow: </a:t>
            </a:r>
          </a:p>
          <a:p>
            <a:r>
              <a:rPr lang="en-US" dirty="0"/>
              <a:t>Initialization: the application loads with a default playlist and uI elements.</a:t>
            </a:r>
          </a:p>
          <a:p>
            <a:r>
              <a:rPr lang="en-US" dirty="0"/>
              <a:t>Play/pause: users can click the play button to start playback and pause to stop.</a:t>
            </a:r>
          </a:p>
          <a:p>
            <a:r>
              <a:rPr lang="en-US" dirty="0"/>
              <a:t>Next/previous: user can navigate through tracks using next and previous buttons.</a:t>
            </a:r>
          </a:p>
          <a:p>
            <a:r>
              <a:rPr lang="en-US" dirty="0"/>
              <a:t>Volume control: a volume slider adjusts the audio output volume.</a:t>
            </a:r>
          </a:p>
          <a:p>
            <a:r>
              <a:rPr lang="en-US" dirty="0"/>
              <a:t>Playlist management: user can add new tracks to the playlist and remove existing ones.</a:t>
            </a:r>
          </a:p>
          <a:p>
            <a:endParaRPr lang="en-US" dirty="0"/>
          </a:p>
        </p:txBody>
      </p:sp>
      <p:pic>
        <p:nvPicPr>
          <p:cNvPr id="5" name="Picture 4">
            <a:extLst>
              <a:ext uri="{FF2B5EF4-FFF2-40B4-BE49-F238E27FC236}">
                <a16:creationId xmlns:a16="http://schemas.microsoft.com/office/drawing/2014/main" id="{24B8898C-F796-4B24-9E78-6844E65D1AAB}"/>
              </a:ext>
            </a:extLst>
          </p:cNvPr>
          <p:cNvPicPr>
            <a:picLocks noChangeAspect="1"/>
          </p:cNvPicPr>
          <p:nvPr/>
        </p:nvPicPr>
        <p:blipFill>
          <a:blip r:embed="rId2"/>
          <a:stretch>
            <a:fillRect/>
          </a:stretch>
        </p:blipFill>
        <p:spPr>
          <a:xfrm>
            <a:off x="1759169" y="2884761"/>
            <a:ext cx="3124200" cy="2045048"/>
          </a:xfrm>
          <a:prstGeom prst="rect">
            <a:avLst/>
          </a:prstGeom>
        </p:spPr>
      </p:pic>
    </p:spTree>
    <p:extLst>
      <p:ext uri="{BB962C8B-B14F-4D97-AF65-F5344CB8AC3E}">
        <p14:creationId xmlns:p14="http://schemas.microsoft.com/office/powerpoint/2010/main" val="93411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2">
            <a:extLst>
              <a:ext uri="{FF2B5EF4-FFF2-40B4-BE49-F238E27FC236}">
                <a16:creationId xmlns:a16="http://schemas.microsoft.com/office/drawing/2014/main" id="{CCB0E184-5545-4B8C-BE00-E449B6A32E31}"/>
              </a:ext>
            </a:extLst>
          </p:cNvPr>
          <p:cNvSpPr>
            <a:spLocks noGrp="1"/>
          </p:cNvSpPr>
          <p:nvPr>
            <p:ph type="title"/>
          </p:nvPr>
        </p:nvSpPr>
        <p:spPr>
          <a:xfrm>
            <a:off x="1359676" y="350846"/>
            <a:ext cx="9737694" cy="1182757"/>
          </a:xfrm>
        </p:spPr>
        <p:txBody>
          <a:bodyPr>
            <a:normAutofit/>
          </a:bodyPr>
          <a:lstStyle/>
          <a:p>
            <a:r>
              <a:rPr lang="en-US" sz="2400" b="1" dirty="0">
                <a:solidFill>
                  <a:schemeClr val="tx1">
                    <a:lumMod val="50000"/>
                  </a:schemeClr>
                </a:solidFill>
                <a:latin typeface="Gill Sans MT (Body)"/>
              </a:rPr>
              <a:t>HOME PAGE</a:t>
            </a:r>
          </a:p>
        </p:txBody>
      </p:sp>
      <p:pic>
        <p:nvPicPr>
          <p:cNvPr id="11" name="Content Placeholder 10">
            <a:extLst>
              <a:ext uri="{FF2B5EF4-FFF2-40B4-BE49-F238E27FC236}">
                <a16:creationId xmlns:a16="http://schemas.microsoft.com/office/drawing/2014/main" id="{95914014-8B0B-468A-A8CD-D3E2A5A859B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5461" y="-1275858"/>
            <a:ext cx="9571909" cy="4217292"/>
          </a:xfrm>
        </p:spPr>
      </p:pic>
    </p:spTree>
    <p:extLst>
      <p:ext uri="{BB962C8B-B14F-4D97-AF65-F5344CB8AC3E}">
        <p14:creationId xmlns:p14="http://schemas.microsoft.com/office/powerpoint/2010/main" val="316249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2">
            <a:extLst>
              <a:ext uri="{FF2B5EF4-FFF2-40B4-BE49-F238E27FC236}">
                <a16:creationId xmlns:a16="http://schemas.microsoft.com/office/drawing/2014/main" id="{989F65BF-D4F7-4E55-85CD-C1F60403859F}"/>
              </a:ext>
            </a:extLst>
          </p:cNvPr>
          <p:cNvSpPr>
            <a:spLocks noGrp="1"/>
          </p:cNvSpPr>
          <p:nvPr>
            <p:ph type="title"/>
          </p:nvPr>
        </p:nvSpPr>
        <p:spPr>
          <a:xfrm>
            <a:off x="1471060" y="341244"/>
            <a:ext cx="9428430" cy="1408044"/>
          </a:xfrm>
        </p:spPr>
        <p:txBody>
          <a:bodyPr>
            <a:normAutofit/>
          </a:bodyPr>
          <a:lstStyle/>
          <a:p>
            <a:r>
              <a:rPr lang="en-US" sz="2400" b="1" dirty="0">
                <a:solidFill>
                  <a:schemeClr val="tx1">
                    <a:lumMod val="50000"/>
                  </a:schemeClr>
                </a:solidFill>
                <a:latin typeface="Gill Sans MT (Body)"/>
              </a:rPr>
              <a:t>SEARCH PAGE</a:t>
            </a:r>
          </a:p>
        </p:txBody>
      </p:sp>
      <p:pic>
        <p:nvPicPr>
          <p:cNvPr id="9" name="Picture 8">
            <a:extLst>
              <a:ext uri="{FF2B5EF4-FFF2-40B4-BE49-F238E27FC236}">
                <a16:creationId xmlns:a16="http://schemas.microsoft.com/office/drawing/2014/main" id="{1502E79E-7292-4AFD-BEF9-5A6292A51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510" y="1293804"/>
            <a:ext cx="10106729" cy="4550674"/>
          </a:xfrm>
          <a:prstGeom prst="rect">
            <a:avLst/>
          </a:prstGeom>
        </p:spPr>
      </p:pic>
    </p:spTree>
    <p:extLst>
      <p:ext uri="{BB962C8B-B14F-4D97-AF65-F5344CB8AC3E}">
        <p14:creationId xmlns:p14="http://schemas.microsoft.com/office/powerpoint/2010/main" val="28618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574</TotalTime>
  <Words>841</Words>
  <Application>Microsoft Office PowerPoint</Application>
  <PresentationFormat>Widescreen</PresentationFormat>
  <Paragraphs>43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Corbel</vt:lpstr>
      <vt:lpstr>Euphemia</vt:lpstr>
      <vt:lpstr>Gill Sans MT (Body)</vt:lpstr>
      <vt:lpstr>Parallax</vt:lpstr>
      <vt:lpstr>Image search app</vt:lpstr>
      <vt:lpstr>Solitaire Infosys Pvt. Ltd. Is An Acclaimed IT Service Provider Contributing Its Part In The Development Of Many Businesses Around The Globe. They Socialize With Their Clients To Get A Superior Cognizance Of Their Business And Requirements And Help Them In Fabricating Websites And Applications For Their Business. Founded In 2011 By A Dynamic Duo With The Same Aim And Zeal, They Have Come A Long Way In Satisfying Their Clients. They Are Serving Our Clients With The World-class Services For More Than Seven Years Now. The Clients Are Delivered With The Best IT Solutions After They Have Developed A Great Understanding Of Their Business And Requirements. Their Team Works On The Client Projects Like Its Own And That Is The Reason Why They Hold The Edge In The League. With Every Project That They Deliver, They Deliver Their Respect, Creativity, Quality, Transparency, And Teamwork To Their Clients. They Have The Experience, Expertise, And Capabilities To Enable Organizations To Accelerate Their Service Processes In Every Possible Way. </vt:lpstr>
      <vt:lpstr>INTRODUCTION</vt:lpstr>
      <vt:lpstr>FEATURES OF APPLICATION </vt:lpstr>
      <vt:lpstr> </vt:lpstr>
      <vt:lpstr>TECHNOLOGY </vt:lpstr>
      <vt:lpstr>PowerPoint Presentation</vt:lpstr>
      <vt:lpstr>HOME PAGE</vt:lpstr>
      <vt:lpstr>SEARCH PAGE</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search app</dc:title>
  <dc:creator>HP</dc:creator>
  <cp:lastModifiedBy>HP</cp:lastModifiedBy>
  <cp:revision>22</cp:revision>
  <dcterms:created xsi:type="dcterms:W3CDTF">2025-02-05T06:53:42Z</dcterms:created>
  <dcterms:modified xsi:type="dcterms:W3CDTF">2025-02-14T04:39:34Z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