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19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20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17.xml" ContentType="application/vnd.openxmlformats-officedocument.presentationml.comments+xml"/>
  <Override PartName="/ppt/notesSlides/notesSlide23.xml" ContentType="application/vnd.openxmlformats-officedocument.presentationml.notesSlide+xml"/>
  <Override PartName="/ppt/comments/comment18.xml" ContentType="application/vnd.openxmlformats-officedocument.presentationml.comments+xml"/>
  <Override PartName="/ppt/notesSlides/notesSlide24.xml" ContentType="application/vnd.openxmlformats-officedocument.presentationml.notesSlide+xml"/>
  <Override PartName="/ppt/comments/comment19.xml" ContentType="application/vnd.openxmlformats-officedocument.presentationml.comments+xml"/>
  <Override PartName="/ppt/notesSlides/notesSlide25.xml" ContentType="application/vnd.openxmlformats-officedocument.presentationml.notesSlide+xml"/>
  <Override PartName="/ppt/comments/comment20.xml" ContentType="application/vnd.openxmlformats-officedocument.presentationml.comments+xml"/>
  <Override PartName="/ppt/notesSlides/notesSlide26.xml" ContentType="application/vnd.openxmlformats-officedocument.presentationml.notesSlide+xml"/>
  <Override PartName="/ppt/comments/comment21.xml" ContentType="application/vnd.openxmlformats-officedocument.presentationml.comments+xml"/>
  <Override PartName="/ppt/notesSlides/notesSlide27.xml" ContentType="application/vnd.openxmlformats-officedocument.presentationml.notesSlide+xml"/>
  <Override PartName="/ppt/comments/comment22.xml" ContentType="application/vnd.openxmlformats-officedocument.presentationml.comments+xml"/>
  <Override PartName="/ppt/notesSlides/notesSlide28.xml" ContentType="application/vnd.openxmlformats-officedocument.presentationml.notesSlide+xml"/>
  <Override PartName="/ppt/comments/comment23.xml" ContentType="application/vnd.openxmlformats-officedocument.presentationml.comments+xml"/>
  <Override PartName="/ppt/notesSlides/notesSlide29.xml" ContentType="application/vnd.openxmlformats-officedocument.presentationml.notesSlide+xml"/>
  <Override PartName="/ppt/comments/comment24.xml" ContentType="application/vnd.openxmlformats-officedocument.presentationml.comments+xml"/>
  <Override PartName="/ppt/notesSlides/notesSlide30.xml" ContentType="application/vnd.openxmlformats-officedocument.presentationml.notesSlide+xml"/>
  <Override PartName="/ppt/comments/comment25.xml" ContentType="application/vnd.openxmlformats-officedocument.presentationml.comments+xml"/>
  <Override PartName="/ppt/notesSlides/notesSlide31.xml" ContentType="application/vnd.openxmlformats-officedocument.presentationml.notesSlide+xml"/>
  <Override PartName="/ppt/comments/comment2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0" r:id="rId1"/>
  </p:sldMasterIdLst>
  <p:notesMasterIdLst>
    <p:notesMasterId r:id="rId34"/>
  </p:notesMasterIdLst>
  <p:sldIdLst>
    <p:sldId id="256" r:id="rId2"/>
    <p:sldId id="285" r:id="rId3"/>
    <p:sldId id="271" r:id="rId4"/>
    <p:sldId id="290" r:id="rId5"/>
    <p:sldId id="258" r:id="rId6"/>
    <p:sldId id="287" r:id="rId7"/>
    <p:sldId id="308" r:id="rId8"/>
    <p:sldId id="309" r:id="rId9"/>
    <p:sldId id="310" r:id="rId10"/>
    <p:sldId id="311" r:id="rId11"/>
    <p:sldId id="292" r:id="rId12"/>
    <p:sldId id="293" r:id="rId13"/>
    <p:sldId id="294" r:id="rId14"/>
    <p:sldId id="295" r:id="rId15"/>
    <p:sldId id="296" r:id="rId16"/>
    <p:sldId id="316" r:id="rId17"/>
    <p:sldId id="297" r:id="rId18"/>
    <p:sldId id="314" r:id="rId19"/>
    <p:sldId id="315" r:id="rId20"/>
    <p:sldId id="298" r:id="rId21"/>
    <p:sldId id="307" r:id="rId22"/>
    <p:sldId id="299" r:id="rId23"/>
    <p:sldId id="312" r:id="rId24"/>
    <p:sldId id="313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27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c MAIROT" initials="jM" lastIdx="54" clrIdx="0">
    <p:extLst>
      <p:ext uri="{19B8F6BF-5375-455C-9EA6-DF929625EA0E}">
        <p15:presenceInfo xmlns:p15="http://schemas.microsoft.com/office/powerpoint/2012/main" userId="a7236ead1ecc61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69" autoAdjust="0"/>
    <p:restoredTop sz="69016" autoAdjust="0"/>
  </p:normalViewPr>
  <p:slideViewPr>
    <p:cSldViewPr snapToGrid="0">
      <p:cViewPr varScale="1">
        <p:scale>
          <a:sx n="48" d="100"/>
          <a:sy n="48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4T11:00:20.522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1-06-24T11:01:01.861" idx="2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4T11:00:20.522" idx="13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1-06-24T11:01:01.861" idx="14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4T11:00:20.522" idx="15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1-06-24T11:01:01.861" idx="16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4T11:00:20.522" idx="53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1-06-24T11:01:01.861" idx="54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4T11:00:20.522" idx="17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1-06-24T11:01:01.861" idx="18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4T11:00:20.522" idx="49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1-06-24T11:01:01.861" idx="50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4T11:00:20.522" idx="51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1-06-24T11:01:01.861" idx="52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4T11:00:20.522" idx="19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1-06-24T11:01:01.861" idx="20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4T11:00:20.522" idx="21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1-06-24T11:01:01.861" idx="22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4T11:00:20.522" idx="45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1-06-24T11:01:01.861" idx="46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4T11:00:20.522" idx="47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1-06-24T11:01:01.861" idx="48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4T11:00:20.522" idx="3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1-06-24T11:01:01.861" idx="4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4T11:00:20.522" idx="23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1-06-24T11:01:01.861" idx="24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4T11:00:20.522" idx="25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1-06-24T11:01:01.861" idx="26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4T11:00:20.522" idx="27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1-06-24T11:01:01.861" idx="28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4T11:00:20.522" idx="29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1-06-24T11:01:01.861" idx="30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4T11:00:20.522" idx="31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1-06-24T11:01:01.861" idx="32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4T11:00:20.522" idx="33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1-06-24T11:01:01.861" idx="34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4T11:00:20.522" idx="35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1-06-24T11:01:01.861" idx="36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4T11:00:20.522" idx="37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1-06-24T11:01:01.861" idx="38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4T11:00:20.522" idx="39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1-06-24T11:01:01.861" idx="40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4T11:00:20.522" idx="41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1-06-24T11:01:01.861" idx="42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4T11:00:20.522" idx="43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1-06-24T11:01:01.861" idx="44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4T11:00:20.522" idx="7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1-06-24T11:01:01.861" idx="8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4T11:00:20.522" idx="9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1-06-24T11:01:01.861" idx="10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4T11:00:20.522" idx="11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21-06-24T11:01:01.861" idx="12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735DA-6A7A-4796-B64C-E985DF4E6E80}" type="datetimeFigureOut">
              <a:rPr lang="fr-FR" smtClean="0"/>
              <a:t>12/11/2021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41B8A-EC13-4CD3-902A-C8994A3183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35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dlv.fr/blog/conversions-ux/test-utilisateur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dlv.fr/blog/ui-design/sdlv.fr/ressources/check-list-ux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dlv.fr/blog/conversions-ux/test-utilisateur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dlv.fr/blog/ui-design/sdlv.fr/ressources/check-list-ux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Association_fran%C3%A7aise_pour_le_nommage_Internet_en_coop%C3%A9ration" TargetMode="External"/><Relationship Id="rId3" Type="http://schemas.openxmlformats.org/officeDocument/2006/relationships/hyperlink" Target="https://fr.wikipedia.org/wiki/Syst%C3%A8me_de_noms_de_domaine" TargetMode="External"/><Relationship Id="rId7" Type="http://schemas.openxmlformats.org/officeDocument/2006/relationships/hyperlink" Target="https://fr.wikipedia.org/wiki/.fr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fr.wikipedia.org/wiki/Ordinateur" TargetMode="External"/><Relationship Id="rId11" Type="http://schemas.openxmlformats.org/officeDocument/2006/relationships/hyperlink" Target="https://fr.wikipedia.org/wiki/Paris" TargetMode="External"/><Relationship Id="rId5" Type="http://schemas.openxmlformats.org/officeDocument/2006/relationships/hyperlink" Target="https://fr.wikipedia.org/wiki/Internet" TargetMode="External"/><Relationship Id="rId10" Type="http://schemas.openxmlformats.org/officeDocument/2006/relationships/hyperlink" Target="https://fr.wikipedia.org/wiki/Domaine_de_premier_niveau" TargetMode="External"/><Relationship Id="rId4" Type="http://schemas.openxmlformats.org/officeDocument/2006/relationships/hyperlink" Target="https://fr.wikipedia.org/wiki/Identifiant" TargetMode="External"/><Relationship Id="rId9" Type="http://schemas.openxmlformats.org/officeDocument/2006/relationships/hyperlink" Target="https://fr.wikipedia.org/wiki/Registre_de_noms_de_domaine" TargetMode="Externa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41B8A-EC13-4CD3-902A-C8994A3183B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102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HTML</a:t>
            </a:r>
            <a:r>
              <a:rPr lang="fr-FR" dirty="0"/>
              <a:t> – </a:t>
            </a:r>
            <a:r>
              <a:rPr lang="fr-FR" b="1" dirty="0"/>
              <a:t>H</a:t>
            </a:r>
            <a:r>
              <a:rPr lang="fr-FR" dirty="0"/>
              <a:t>yper</a:t>
            </a:r>
            <a:r>
              <a:rPr lang="fr-FR" b="1" dirty="0"/>
              <a:t>T</a:t>
            </a:r>
            <a:r>
              <a:rPr lang="fr-FR" dirty="0"/>
              <a:t>ext </a:t>
            </a:r>
            <a:r>
              <a:rPr lang="fr-FR" b="1" dirty="0"/>
              <a:t>M</a:t>
            </a:r>
            <a:r>
              <a:rPr lang="fr-FR" dirty="0"/>
              <a:t>arkup </a:t>
            </a:r>
            <a:r>
              <a:rPr lang="fr-FR" b="1" dirty="0" err="1"/>
              <a:t>L</a:t>
            </a:r>
            <a:r>
              <a:rPr lang="fr-FR" dirty="0" err="1"/>
              <a:t>anguage</a:t>
            </a:r>
            <a:endParaRPr lang="fr-FR" dirty="0"/>
          </a:p>
          <a:p>
            <a:r>
              <a:rPr lang="fr-FR" dirty="0"/>
              <a:t>C’est un langage de balises qui permet d’afficher les informations, pour cela on y déclare les éléments, les zones et tout ce qui devra être présent dans la page au moment de l’affichage.</a:t>
            </a:r>
          </a:p>
          <a:p>
            <a:endParaRPr lang="fr-FR" dirty="0"/>
          </a:p>
          <a:p>
            <a:r>
              <a:rPr lang="fr-FR" b="1" dirty="0"/>
              <a:t>CSS</a:t>
            </a:r>
            <a:r>
              <a:rPr lang="fr-FR" dirty="0"/>
              <a:t> – </a:t>
            </a:r>
            <a:r>
              <a:rPr lang="fr-FR" b="1" dirty="0" err="1"/>
              <a:t>C</a:t>
            </a:r>
            <a:r>
              <a:rPr lang="fr-FR" dirty="0" err="1"/>
              <a:t>ascading</a:t>
            </a:r>
            <a:r>
              <a:rPr lang="fr-FR" dirty="0"/>
              <a:t> </a:t>
            </a:r>
            <a:r>
              <a:rPr lang="fr-FR" b="1" dirty="0"/>
              <a:t>S</a:t>
            </a:r>
            <a:r>
              <a:rPr lang="fr-FR" dirty="0"/>
              <a:t>tyle </a:t>
            </a:r>
            <a:r>
              <a:rPr lang="fr-FR" b="1" dirty="0"/>
              <a:t>S</a:t>
            </a:r>
            <a:r>
              <a:rPr lang="fr-FR" dirty="0"/>
              <a:t>heets </a:t>
            </a:r>
          </a:p>
          <a:p>
            <a:r>
              <a:rPr lang="fr-FR" dirty="0"/>
              <a:t>C’est un langage de mise en forme, il permet de présenter les informations en stylisant les éléments présents dans le HTML, en passant par des positionnements, des couleurs, etc.</a:t>
            </a:r>
          </a:p>
          <a:p>
            <a:endParaRPr lang="fr-FR" dirty="0"/>
          </a:p>
          <a:p>
            <a:r>
              <a:rPr lang="fr-FR" b="1" dirty="0"/>
              <a:t>JAVASCRIPT</a:t>
            </a:r>
            <a:r>
              <a:rPr lang="fr-FR" dirty="0"/>
              <a:t> – </a:t>
            </a:r>
            <a:r>
              <a:rPr lang="fr-FR" b="1" dirty="0"/>
              <a:t>JS</a:t>
            </a:r>
            <a:r>
              <a:rPr lang="fr-FR" dirty="0"/>
              <a:t> </a:t>
            </a:r>
          </a:p>
          <a:p>
            <a:r>
              <a:rPr lang="fr-FR" dirty="0"/>
              <a:t>Ce langage permet de rendre les pages web interactives en y ajoutant des mouvements, des événements, animations et de l’interactivité.</a:t>
            </a:r>
          </a:p>
          <a:p>
            <a:endParaRPr lang="fr-FR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fr-FR" b="1" dirty="0"/>
              <a:t>SQL</a:t>
            </a:r>
            <a:r>
              <a:rPr lang="fr-FR" dirty="0"/>
              <a:t> – </a:t>
            </a:r>
            <a:r>
              <a:rPr lang="fr-FR" b="1" dirty="0" err="1"/>
              <a:t>S</a:t>
            </a:r>
            <a:r>
              <a:rPr lang="fr-FR" dirty="0" err="1"/>
              <a:t>tructured</a:t>
            </a:r>
            <a:r>
              <a:rPr lang="fr-FR" dirty="0"/>
              <a:t> </a:t>
            </a:r>
            <a:r>
              <a:rPr lang="fr-FR" b="1" dirty="0" err="1"/>
              <a:t>Q</a:t>
            </a:r>
            <a:r>
              <a:rPr lang="fr-FR" dirty="0" err="1"/>
              <a:t>uery</a:t>
            </a:r>
            <a:r>
              <a:rPr lang="fr-FR" dirty="0"/>
              <a:t> </a:t>
            </a:r>
            <a:r>
              <a:rPr lang="fr-FR" b="1" dirty="0" err="1"/>
              <a:t>L</a:t>
            </a:r>
            <a:r>
              <a:rPr lang="fr-FR" dirty="0" err="1"/>
              <a:t>anguage</a:t>
            </a:r>
            <a:endParaRPr lang="fr-FR" dirty="0"/>
          </a:p>
          <a:p>
            <a:r>
              <a:rPr lang="fr-FR" dirty="0"/>
              <a:t>Langage de requête permettant d'échanger des informations avec une base de données (sélection, insertion, modification, suppression).</a:t>
            </a:r>
          </a:p>
          <a:p>
            <a:endParaRPr lang="fr-FR" dirty="0"/>
          </a:p>
          <a:p>
            <a:r>
              <a:rPr lang="fr-FR" b="1" dirty="0"/>
              <a:t>PHP </a:t>
            </a:r>
            <a:r>
              <a:rPr lang="fr-FR" dirty="0"/>
              <a:t>– </a:t>
            </a:r>
            <a:r>
              <a:rPr lang="fr-FR" b="1" dirty="0" err="1"/>
              <a:t>H</a:t>
            </a:r>
            <a:r>
              <a:rPr lang="fr-FR" dirty="0" err="1"/>
              <a:t>ypertext</a:t>
            </a:r>
            <a:r>
              <a:rPr lang="fr-FR" dirty="0"/>
              <a:t> </a:t>
            </a:r>
            <a:r>
              <a:rPr lang="fr-FR" b="1" dirty="0" err="1"/>
              <a:t>P</a:t>
            </a:r>
            <a:r>
              <a:rPr lang="fr-FR" dirty="0" err="1"/>
              <a:t>reprocessor</a:t>
            </a:r>
            <a:endParaRPr lang="fr-FR" dirty="0"/>
          </a:p>
          <a:p>
            <a:r>
              <a:rPr lang="fr-FR" dirty="0"/>
              <a:t>Langage de programmation permettant de produire des pages web dynamiques et de développer des fonctionnalités.</a:t>
            </a:r>
          </a:p>
          <a:p>
            <a:endParaRPr lang="fr-FR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41B8A-EC13-4CD3-902A-C8994A3183B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510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200" i="1" dirty="0">
                <a:solidFill>
                  <a:schemeClr val="bg1"/>
                </a:solidFill>
              </a:rPr>
              <a:t>Qu’est-ce qu’un code – source ?</a:t>
            </a: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Un code source est une suite d’instructions exécutées par un navigateur dans le but de produire un résultat sur la page web.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41B8A-EC13-4CD3-902A-C8994A3183B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04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chemeClr val="bg1"/>
                </a:solidFill>
              </a:rPr>
              <a:t>World Wide Web Consortium</a:t>
            </a:r>
            <a:endParaRPr lang="fr-FR" sz="1200" i="1" dirty="0">
              <a:solidFill>
                <a:schemeClr val="bg1"/>
              </a:solidFill>
            </a:endParaRPr>
          </a:p>
          <a:p>
            <a:endParaRPr lang="fr-FR" dirty="0"/>
          </a:p>
          <a:p>
            <a:r>
              <a:rPr lang="en-US" dirty="0"/>
              <a:t>Le </a:t>
            </a:r>
            <a:r>
              <a:rPr lang="en-US" b="1" dirty="0"/>
              <a:t>World Wide Web Consortium </a:t>
            </a:r>
            <a:r>
              <a:rPr lang="en-US" dirty="0"/>
              <a:t>(</a:t>
            </a:r>
            <a:r>
              <a:rPr lang="en-US" b="1" dirty="0"/>
              <a:t>W3C</a:t>
            </a:r>
            <a:r>
              <a:rPr lang="en-US" dirty="0"/>
              <a:t>)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fr-FR" dirty="0"/>
              <a:t>une organisation chargée de standardiser et de faire évoluer les langages </a:t>
            </a:r>
            <a:r>
              <a:rPr lang="fr-FR" b="1" dirty="0"/>
              <a:t>HTML</a:t>
            </a:r>
            <a:r>
              <a:rPr lang="fr-FR" dirty="0"/>
              <a:t> et </a:t>
            </a:r>
            <a:r>
              <a:rPr lang="fr-FR" b="1" dirty="0"/>
              <a:t>CSS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le W3C transmet des </a:t>
            </a:r>
            <a:r>
              <a:rPr lang="fr-FR" b="1" dirty="0"/>
              <a:t>règles et normes </a:t>
            </a:r>
            <a:r>
              <a:rPr lang="fr-FR" dirty="0"/>
              <a:t>à suivre pour l’écriture de son code HTML/CSS.</a:t>
            </a:r>
          </a:p>
          <a:p>
            <a:endParaRPr lang="fr-FR" dirty="0"/>
          </a:p>
          <a:p>
            <a:r>
              <a:rPr lang="fr-FR" dirty="0"/>
              <a:t>Le W3C met à disposition un </a:t>
            </a:r>
            <a:r>
              <a:rPr lang="fr-FR" dirty="0">
                <a:hlinkClick r:id="rId3"/>
              </a:rPr>
              <a:t>espace de </a:t>
            </a:r>
            <a:r>
              <a:rPr lang="fr-FR" b="1" dirty="0">
                <a:hlinkClick r:id="rId3"/>
              </a:rPr>
              <a:t>validation</a:t>
            </a:r>
            <a:r>
              <a:rPr lang="fr-FR" dirty="0">
                <a:hlinkClick r:id="rId3"/>
              </a:rPr>
              <a:t> </a:t>
            </a:r>
            <a:r>
              <a:rPr lang="fr-FR" dirty="0"/>
              <a:t>pour tester la qualité de son code-source.</a:t>
            </a:r>
          </a:p>
          <a:p>
            <a:endParaRPr lang="fr-FR" dirty="0"/>
          </a:p>
          <a:p>
            <a:r>
              <a:rPr lang="fr-FR" dirty="0"/>
              <a:t>https://validator.w3.org/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41B8A-EC13-4CD3-902A-C8994A3183B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323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41B8A-EC13-4CD3-902A-C8994A3183B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55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chemeClr val="bg1"/>
                </a:solidFill>
              </a:rPr>
              <a:t>Un </a:t>
            </a:r>
            <a:r>
              <a:rPr lang="en-US" sz="1200" i="1" dirty="0" err="1">
                <a:solidFill>
                  <a:schemeClr val="bg1"/>
                </a:solidFill>
              </a:rPr>
              <a:t>serveur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est</a:t>
            </a:r>
            <a:r>
              <a:rPr lang="en-US" sz="1200" i="1" dirty="0">
                <a:solidFill>
                  <a:schemeClr val="bg1"/>
                </a:solidFill>
              </a:rPr>
              <a:t> necessaire pour passer un site sur internet</a:t>
            </a:r>
            <a:endParaRPr lang="fr-FR" sz="1200" i="1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41B8A-EC13-4CD3-902A-C8994A3183B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685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41B8A-EC13-4CD3-902A-C8994A3183B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174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41B8A-EC13-4CD3-902A-C8994A3183B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978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UX</a:t>
            </a:r>
          </a:p>
          <a:p>
            <a:r>
              <a:rPr lang="fr-FR" dirty="0"/>
              <a:t>UI</a:t>
            </a:r>
          </a:p>
          <a:p>
            <a:r>
              <a:rPr lang="fr-FR" dirty="0"/>
              <a:t>Maquette - prototypage</a:t>
            </a:r>
          </a:p>
          <a:p>
            <a:r>
              <a:rPr lang="fr-FR" dirty="0"/>
              <a:t>Sprint</a:t>
            </a:r>
          </a:p>
          <a:p>
            <a:r>
              <a:rPr lang="fr-FR" dirty="0"/>
              <a:t>Mobile first</a:t>
            </a:r>
          </a:p>
          <a:p>
            <a:r>
              <a:rPr lang="fr-FR" dirty="0"/>
              <a:t>Responsive</a:t>
            </a:r>
          </a:p>
          <a:p>
            <a:r>
              <a:rPr lang="fr-FR" dirty="0"/>
              <a:t>Maintenable</a:t>
            </a:r>
          </a:p>
          <a:p>
            <a:r>
              <a:rPr lang="fr-FR" dirty="0" err="1"/>
              <a:t>seo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41B8A-EC13-4CD3-902A-C8994A3183B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86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b="0" i="0" dirty="0">
                <a:effectLst/>
                <a:latin typeface="Roboto" panose="02000000000000000000" pitchFamily="2" charset="0"/>
              </a:rPr>
              <a:t>Créer une maquette pour son site web permet de concevoir et de visualiser la future interface concernant le site en question. Cette maquette peut être plus ou moins fidèle à l'interface voulue pour ensuite être soumise à des </a:t>
            </a:r>
            <a:r>
              <a:rPr lang="fr-FR" b="1" i="0" dirty="0">
                <a:effectLst/>
                <a:latin typeface="Roboto" panose="02000000000000000000" pitchFamily="2" charset="0"/>
                <a:hlinkClick r:id="rId3"/>
              </a:rPr>
              <a:t>tests utilisateur</a:t>
            </a:r>
            <a:r>
              <a:rPr lang="fr-FR" b="0" i="0" dirty="0">
                <a:effectLst/>
                <a:latin typeface="Roboto" panose="02000000000000000000" pitchFamily="2" charset="0"/>
              </a:rPr>
              <a:t>. </a:t>
            </a:r>
          </a:p>
          <a:p>
            <a:pPr algn="l"/>
            <a:endParaRPr lang="fr-FR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fr-FR" b="0" i="0" dirty="0">
                <a:effectLst/>
                <a:latin typeface="Roboto" panose="02000000000000000000" pitchFamily="2" charset="0"/>
              </a:rPr>
              <a:t>Une maquette peut être réalisée par un designer en collaboration avec un développeur ou par un UX Designer en charge de faire tester une future interface avant son développement. </a:t>
            </a:r>
          </a:p>
          <a:p>
            <a:pPr algn="l"/>
            <a:endParaRPr lang="fr-FR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fr-FR" b="0" i="0" dirty="0">
                <a:effectLst/>
                <a:latin typeface="Roboto" panose="02000000000000000000" pitchFamily="2" charset="0"/>
              </a:rPr>
              <a:t>Néanmoins, lorsque l’on parle de maquette, on parle dans la majorité des situations de maquette ‘’jetable’’ non-officielle. Lorsque l’on veut parler d’une maquette finie et basée sur le produit final, on parle de </a:t>
            </a:r>
            <a:r>
              <a:rPr lang="fr-FR" b="1" i="0" dirty="0">
                <a:effectLst/>
                <a:latin typeface="Roboto" panose="02000000000000000000" pitchFamily="2" charset="0"/>
              </a:rPr>
              <a:t>prototype</a:t>
            </a:r>
            <a:r>
              <a:rPr lang="fr-FR" b="0" i="0" dirty="0">
                <a:effectLst/>
                <a:latin typeface="Roboto" panose="02000000000000000000" pitchFamily="2" charset="0"/>
              </a:rPr>
              <a:t>. Nous y reviendrons plus tard. Le maquettage fait donc appel à des connaissances en ergonomie et en design, mais le prototypage ajoute lui des connaissances en développement et en interactivité. </a:t>
            </a:r>
          </a:p>
          <a:p>
            <a:pPr algn="l"/>
            <a:endParaRPr lang="fr-FR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fr-FR" b="0" i="0" dirty="0">
                <a:effectLst/>
                <a:latin typeface="Roboto" panose="02000000000000000000" pitchFamily="2" charset="0"/>
              </a:rPr>
              <a:t>Avant de passer par des maquettes pour refondre votre site, pensez à vérifier si votre interface respecte les </a:t>
            </a:r>
            <a:r>
              <a:rPr lang="fr-FR" b="0" i="0" dirty="0" err="1">
                <a:effectLst/>
                <a:latin typeface="Roboto" panose="02000000000000000000" pitchFamily="2" charset="0"/>
              </a:rPr>
              <a:t>crtiètes</a:t>
            </a:r>
            <a:r>
              <a:rPr lang="fr-FR" b="0" i="0" dirty="0">
                <a:effectLst/>
                <a:latin typeface="Roboto" panose="02000000000000000000" pitchFamily="2" charset="0"/>
              </a:rPr>
              <a:t> UX : </a:t>
            </a:r>
            <a:r>
              <a:rPr lang="fr-FR" b="1" i="0" dirty="0">
                <a:effectLst/>
                <a:latin typeface="Roboto" panose="02000000000000000000" pitchFamily="2" charset="0"/>
                <a:hlinkClick r:id="rId4"/>
              </a:rPr>
              <a:t>Télécharger la check-list UX</a:t>
            </a:r>
            <a:endParaRPr lang="fr-FR" b="0" i="0" dirty="0">
              <a:effectLst/>
              <a:latin typeface="Roboto" panose="02000000000000000000" pitchFamily="2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41B8A-EC13-4CD3-902A-C8994A3183B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933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b="0" i="0" dirty="0">
                <a:effectLst/>
                <a:latin typeface="Roboto" panose="02000000000000000000" pitchFamily="2" charset="0"/>
              </a:rPr>
              <a:t>Créer une maquette pour son site web permet de concevoir et de visualiser la future interface concernant le site en question. Cette maquette peut être plus ou moins fidèle à l'interface voulue pour ensuite être soumise à des </a:t>
            </a:r>
            <a:r>
              <a:rPr lang="fr-FR" b="1" i="0" dirty="0">
                <a:effectLst/>
                <a:latin typeface="Roboto" panose="02000000000000000000" pitchFamily="2" charset="0"/>
                <a:hlinkClick r:id="rId3"/>
              </a:rPr>
              <a:t>tests utilisateur</a:t>
            </a:r>
            <a:r>
              <a:rPr lang="fr-FR" b="0" i="0" dirty="0">
                <a:effectLst/>
                <a:latin typeface="Roboto" panose="02000000000000000000" pitchFamily="2" charset="0"/>
              </a:rPr>
              <a:t>. </a:t>
            </a:r>
          </a:p>
          <a:p>
            <a:pPr algn="l"/>
            <a:endParaRPr lang="fr-FR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fr-FR" b="0" i="0" dirty="0">
                <a:effectLst/>
                <a:latin typeface="Roboto" panose="02000000000000000000" pitchFamily="2" charset="0"/>
              </a:rPr>
              <a:t>Une maquette peut être réalisée par un designer en collaboration avec un développeur ou par un UX Designer en charge de faire tester une future interface avant son développement. </a:t>
            </a:r>
          </a:p>
          <a:p>
            <a:pPr algn="l"/>
            <a:endParaRPr lang="fr-FR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fr-FR" b="0" i="0" dirty="0">
                <a:effectLst/>
                <a:latin typeface="Roboto" panose="02000000000000000000" pitchFamily="2" charset="0"/>
              </a:rPr>
              <a:t>Néanmoins, lorsque l’on parle de maquette, on parle dans la majorité des situations de maquette ‘’jetable’’ non-officielle. Lorsque l’on veut parler d’une maquette finie et basée sur le produit final, on parle de </a:t>
            </a:r>
            <a:r>
              <a:rPr lang="fr-FR" b="1" i="0" dirty="0">
                <a:effectLst/>
                <a:latin typeface="Roboto" panose="02000000000000000000" pitchFamily="2" charset="0"/>
              </a:rPr>
              <a:t>prototype</a:t>
            </a:r>
            <a:r>
              <a:rPr lang="fr-FR" b="0" i="0" dirty="0">
                <a:effectLst/>
                <a:latin typeface="Roboto" panose="02000000000000000000" pitchFamily="2" charset="0"/>
              </a:rPr>
              <a:t>. Nous y reviendrons plus tard. Le maquettage fait donc appel à des connaissances en ergonomie et en design, mais le prototypage ajoute lui des connaissances en développement et en interactivité. </a:t>
            </a:r>
          </a:p>
          <a:p>
            <a:pPr algn="l"/>
            <a:endParaRPr lang="fr-FR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fr-FR" b="0" i="0" dirty="0">
                <a:effectLst/>
                <a:latin typeface="Roboto" panose="02000000000000000000" pitchFamily="2" charset="0"/>
              </a:rPr>
              <a:t>Avant de passer par des maquettes pour refondre votre site, pensez à vérifier si votre interface respecte les </a:t>
            </a:r>
            <a:r>
              <a:rPr lang="fr-FR" b="0" i="0" dirty="0" err="1">
                <a:effectLst/>
                <a:latin typeface="Roboto" panose="02000000000000000000" pitchFamily="2" charset="0"/>
              </a:rPr>
              <a:t>crtiètes</a:t>
            </a:r>
            <a:r>
              <a:rPr lang="fr-FR" b="0" i="0" dirty="0">
                <a:effectLst/>
                <a:latin typeface="Roboto" panose="02000000000000000000" pitchFamily="2" charset="0"/>
              </a:rPr>
              <a:t> UX : </a:t>
            </a:r>
            <a:r>
              <a:rPr lang="fr-FR" b="1" i="0" dirty="0">
                <a:effectLst/>
                <a:latin typeface="Roboto" panose="02000000000000000000" pitchFamily="2" charset="0"/>
                <a:hlinkClick r:id="rId4"/>
              </a:rPr>
              <a:t>Télécharger la check-list UX</a:t>
            </a:r>
            <a:endParaRPr lang="fr-FR" b="0" i="0" dirty="0">
              <a:effectLst/>
              <a:latin typeface="Roboto" panose="02000000000000000000" pitchFamily="2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41B8A-EC13-4CD3-902A-C8994A3183B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917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41B8A-EC13-4CD3-902A-C8994A3183B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66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1. 	Cahier des charges (demande précise du client).</a:t>
            </a:r>
          </a:p>
          <a:p>
            <a:r>
              <a:rPr lang="fr-FR" dirty="0"/>
              <a:t>2. 	Proposition commerciale émanant du prestataire (devis)</a:t>
            </a:r>
          </a:p>
          <a:p>
            <a:pPr marL="0" indent="0">
              <a:buNone/>
            </a:pPr>
            <a:r>
              <a:rPr lang="fr-FR" dirty="0"/>
              <a:t>3. 	Validation : le client accepte ou pas</a:t>
            </a:r>
          </a:p>
          <a:p>
            <a:r>
              <a:rPr lang="fr-FR" dirty="0"/>
              <a:t>4. 	Graphisme : les webdesigners réalisent une maquette (capture d’écran du site)</a:t>
            </a:r>
          </a:p>
          <a:p>
            <a:r>
              <a:rPr lang="fr-FR" dirty="0"/>
              <a:t>5. 	Validation : le client valide ou pas</a:t>
            </a:r>
          </a:p>
          <a:p>
            <a:r>
              <a:rPr lang="fr-FR" dirty="0"/>
              <a:t>6. 	Intégration : les intégrateurs découpent la maquette et en font une page web au format 		HTML/CSS</a:t>
            </a:r>
          </a:p>
          <a:p>
            <a:r>
              <a:rPr lang="fr-FR" dirty="0"/>
              <a:t>7. 	Développement : les développeurs développent les fonctionnalités.</a:t>
            </a:r>
          </a:p>
          <a:p>
            <a:r>
              <a:rPr lang="fr-FR" dirty="0"/>
              <a:t>8. 	Livraison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41B8A-EC13-4CD3-902A-C8994A3183B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6375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41B8A-EC13-4CD3-902A-C8994A3183B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625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APRES MIDI</a:t>
            </a:r>
          </a:p>
          <a:p>
            <a:endParaRPr lang="fr-FR" dirty="0"/>
          </a:p>
          <a:p>
            <a:r>
              <a:rPr lang="fr-FR" dirty="0"/>
              <a:t>Nom de fichier </a:t>
            </a:r>
          </a:p>
          <a:p>
            <a:r>
              <a:rPr lang="fr-FR" dirty="0"/>
              <a:t>La structure d’un projet type </a:t>
            </a:r>
          </a:p>
          <a:p>
            <a:r>
              <a:rPr lang="fr-FR" dirty="0"/>
              <a:t>Le versioning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41B8A-EC13-4CD3-902A-C8994A3183B6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536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APRES MIDI</a:t>
            </a:r>
          </a:p>
          <a:p>
            <a:endParaRPr lang="fr-FR" dirty="0"/>
          </a:p>
          <a:p>
            <a:r>
              <a:rPr lang="fr-FR" dirty="0"/>
              <a:t>Nom de fichier </a:t>
            </a:r>
          </a:p>
          <a:p>
            <a:r>
              <a:rPr lang="fr-FR" dirty="0"/>
              <a:t>La structure d’un projet type </a:t>
            </a:r>
          </a:p>
          <a:p>
            <a:r>
              <a:rPr lang="fr-FR" dirty="0"/>
              <a:t>Le versioning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41B8A-EC13-4CD3-902A-C8994A3183B6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365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APRES MIDI</a:t>
            </a:r>
          </a:p>
          <a:p>
            <a:endParaRPr lang="fr-FR" dirty="0"/>
          </a:p>
          <a:p>
            <a:r>
              <a:rPr lang="fr-FR" dirty="0"/>
              <a:t>Nom de fichier </a:t>
            </a:r>
          </a:p>
          <a:p>
            <a:r>
              <a:rPr lang="fr-FR" dirty="0"/>
              <a:t>La structure d’un projet type </a:t>
            </a:r>
          </a:p>
          <a:p>
            <a:r>
              <a:rPr lang="fr-FR" dirty="0"/>
              <a:t>Le versioning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41B8A-EC13-4CD3-902A-C8994A3183B6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7765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APRES MIDI</a:t>
            </a:r>
          </a:p>
          <a:p>
            <a:endParaRPr lang="fr-FR" dirty="0"/>
          </a:p>
          <a:p>
            <a:r>
              <a:rPr lang="fr-FR" dirty="0"/>
              <a:t>Copier coller </a:t>
            </a:r>
          </a:p>
          <a:p>
            <a:r>
              <a:rPr lang="fr-FR" dirty="0"/>
              <a:t>Couper coller </a:t>
            </a:r>
          </a:p>
          <a:p>
            <a:r>
              <a:rPr lang="fr-FR" dirty="0"/>
              <a:t>Tout sélectionner</a:t>
            </a:r>
          </a:p>
          <a:p>
            <a:r>
              <a:rPr lang="fr-FR" dirty="0"/>
              <a:t>Couper</a:t>
            </a:r>
          </a:p>
          <a:p>
            <a:r>
              <a:rPr lang="fr-FR" dirty="0"/>
              <a:t>Undo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41B8A-EC13-4CD3-902A-C8994A3183B6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7549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APRES MIDI</a:t>
            </a:r>
          </a:p>
          <a:p>
            <a:endParaRPr lang="fr-FR" dirty="0"/>
          </a:p>
          <a:p>
            <a:r>
              <a:rPr lang="fr-FR" dirty="0"/>
              <a:t>Ide ?</a:t>
            </a:r>
          </a:p>
          <a:p>
            <a:r>
              <a:rPr lang="fr-FR" dirty="0"/>
              <a:t>Tuto </a:t>
            </a:r>
            <a:r>
              <a:rPr lang="fr-FR" dirty="0" err="1"/>
              <a:t>install</a:t>
            </a:r>
            <a:endParaRPr lang="fr-FR" dirty="0"/>
          </a:p>
          <a:p>
            <a:r>
              <a:rPr lang="fr-FR" dirty="0"/>
              <a:t>Les plugins</a:t>
            </a:r>
          </a:p>
          <a:p>
            <a:endParaRPr lang="fr-FR" dirty="0"/>
          </a:p>
          <a:p>
            <a:r>
              <a:rPr lang="fr-FR" dirty="0"/>
              <a:t>Formatage indentation : maj + </a:t>
            </a:r>
            <a:r>
              <a:rPr lang="fr-FR" dirty="0" err="1"/>
              <a:t>Alt+F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41B8A-EC13-4CD3-902A-C8994A3183B6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7488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APRES MIDI</a:t>
            </a:r>
          </a:p>
          <a:p>
            <a:endParaRPr lang="fr-FR" dirty="0"/>
          </a:p>
          <a:p>
            <a:r>
              <a:rPr lang="fr-FR" dirty="0"/>
              <a:t>définition</a:t>
            </a:r>
          </a:p>
          <a:p>
            <a:r>
              <a:rPr lang="fr-FR" dirty="0"/>
              <a:t>Tuto </a:t>
            </a:r>
            <a:r>
              <a:rPr lang="fr-FR" dirty="0" err="1"/>
              <a:t>install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41B8A-EC13-4CD3-902A-C8994A3183B6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9692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APRES MIDI</a:t>
            </a:r>
          </a:p>
          <a:p>
            <a:endParaRPr lang="fr-FR" dirty="0"/>
          </a:p>
          <a:p>
            <a:r>
              <a:rPr lang="fr-FR" dirty="0"/>
              <a:t>définition</a:t>
            </a:r>
          </a:p>
          <a:p>
            <a:r>
              <a:rPr lang="fr-FR" dirty="0"/>
              <a:t>Tuto </a:t>
            </a:r>
            <a:r>
              <a:rPr lang="fr-FR" dirty="0" err="1"/>
              <a:t>install</a:t>
            </a:r>
            <a:endParaRPr lang="fr-FR" dirty="0"/>
          </a:p>
          <a:p>
            <a:r>
              <a:rPr lang="fr-FR" dirty="0"/>
              <a:t>https://www.win-rar.com/start.html?&amp;L=10https://www.win-rar.com/start.html?&amp;L=10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41B8A-EC13-4CD3-902A-C8994A3183B6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7393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APRES MIDI</a:t>
            </a:r>
          </a:p>
          <a:p>
            <a:endParaRPr lang="fr-FR" dirty="0"/>
          </a:p>
          <a:p>
            <a:r>
              <a:rPr lang="fr-FR" dirty="0"/>
              <a:t>définition</a:t>
            </a:r>
          </a:p>
          <a:p>
            <a:r>
              <a:rPr lang="fr-FR" dirty="0"/>
              <a:t>Tuto </a:t>
            </a:r>
            <a:r>
              <a:rPr lang="fr-FR" dirty="0" err="1"/>
              <a:t>install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41B8A-EC13-4CD3-902A-C8994A3183B6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0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41B8A-EC13-4CD3-902A-C8994A3183B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8986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APRES MIDI</a:t>
            </a:r>
          </a:p>
          <a:p>
            <a:endParaRPr lang="fr-FR" dirty="0"/>
          </a:p>
          <a:p>
            <a:r>
              <a:rPr lang="fr-FR" dirty="0"/>
              <a:t>Définition</a:t>
            </a:r>
          </a:p>
          <a:p>
            <a:endParaRPr lang="fr-FR" dirty="0"/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 </a:t>
            </a:r>
            <a:r>
              <a:rPr lang="fr-F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nom de domaine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fr-F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NDD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en notation abrégée française ou </a:t>
            </a:r>
            <a:r>
              <a:rPr lang="fr-F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DN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pour </a:t>
            </a:r>
            <a:r>
              <a:rPr lang="fr-F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Domain Name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en anglais) est, dans le </a:t>
            </a:r>
            <a:r>
              <a:rPr lang="fr-F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Système de noms de domaine"/>
              </a:rPr>
              <a:t>système de noms de domaine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DNS, un </a:t>
            </a:r>
            <a:r>
              <a:rPr lang="fr-F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Identifiant"/>
              </a:rPr>
              <a:t>identifiant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 domaine </a:t>
            </a:r>
            <a:r>
              <a:rPr lang="fr-F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Internet"/>
              </a:rPr>
              <a:t>internet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Un domaine est un ensemble d'</a:t>
            </a:r>
            <a:r>
              <a:rPr lang="fr-F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Ordinateur"/>
              </a:rPr>
              <a:t>ordinateurs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reliés à </a:t>
            </a:r>
            <a:r>
              <a:rPr lang="fr-F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Internet"/>
              </a:rPr>
              <a:t>Internet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et possédant une caractéristique commune. Par exemple, un domaine tel que </a:t>
            </a:r>
            <a:r>
              <a:rPr lang="fr-FR" u="none" strike="noStrike" dirty="0">
                <a:solidFill>
                  <a:srgbClr val="0645AD"/>
                </a:solidFill>
                <a:effectLst/>
                <a:hlinkClick r:id="rId7" tooltip=".fr"/>
              </a:rPr>
              <a:t>.</a:t>
            </a:r>
            <a:r>
              <a:rPr lang="fr-FR" u="none" strike="noStrike" dirty="0" err="1">
                <a:solidFill>
                  <a:srgbClr val="0645AD"/>
                </a:solidFill>
                <a:effectLst/>
                <a:hlinkClick r:id="rId7" tooltip=".fr"/>
              </a:rPr>
              <a:t>fr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est l'ensemble des ordinateurs hébergeant des activités pour des personnes ou des organisations qui se sont enregistrées auprès de l'</a:t>
            </a:r>
            <a:r>
              <a:rPr lang="fr-F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Association française pour le nommage Internet en coopération"/>
              </a:rPr>
              <a:t>Association française pour le nommage Internet en coopération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(AFNIC) qui est le </a:t>
            </a:r>
            <a:r>
              <a:rPr lang="fr-F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 tooltip="Registre de noms de domaine"/>
              </a:rPr>
              <a:t>registre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responsable du </a:t>
            </a:r>
            <a:r>
              <a:rPr lang="fr-F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0" tooltip="Domaine de premier niveau"/>
              </a:rPr>
              <a:t>domaine de premier niveau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r-FR" u="none" strike="noStrike" dirty="0">
                <a:solidFill>
                  <a:srgbClr val="0645AD"/>
                </a:solidFill>
                <a:effectLst/>
                <a:hlinkClick r:id="rId7" tooltip=".fr"/>
              </a:rPr>
              <a:t>.</a:t>
            </a:r>
            <a:r>
              <a:rPr lang="fr-FR" u="none" strike="noStrike" dirty="0" err="1">
                <a:solidFill>
                  <a:srgbClr val="0645AD"/>
                </a:solidFill>
                <a:effectLst/>
                <a:hlinkClick r:id="rId7" tooltip=".fr"/>
              </a:rPr>
              <a:t>fr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; en général, ces personnes ou ces entreprises ont une certaine relation (qui peut être ténue dans certains cas) avec la France ; le domaine </a:t>
            </a:r>
            <a:r>
              <a:rPr lang="fr-FR" dirty="0"/>
              <a:t>paris.fr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est l'ensemble des ordinateurs hébergeant des activités pour la ville de </a:t>
            </a:r>
            <a:r>
              <a:rPr lang="fr-F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1" tooltip="Paris"/>
              </a:rPr>
              <a:t>Paris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Comment avoir un nom de domaine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41B8A-EC13-4CD3-902A-C8994A3183B6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9681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APRES MIDI</a:t>
            </a:r>
          </a:p>
          <a:p>
            <a:endParaRPr lang="fr-FR" dirty="0"/>
          </a:p>
          <a:p>
            <a:r>
              <a:rPr lang="fr-FR" dirty="0"/>
              <a:t>définition</a:t>
            </a:r>
          </a:p>
          <a:p>
            <a:r>
              <a:rPr lang="fr-FR" dirty="0"/>
              <a:t>Hébergeur gratuit</a:t>
            </a:r>
          </a:p>
          <a:p>
            <a:r>
              <a:rPr lang="fr-FR" dirty="0"/>
              <a:t>Hébergeur payant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41B8A-EC13-4CD3-902A-C8994A3183B6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88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200" dirty="0"/>
              <a:t>Matin (théorie: question réponse avec les apprenants, retour sur expériences sur un projet de A - Z)</a:t>
            </a:r>
          </a:p>
          <a:p>
            <a:pPr marL="0" indent="0">
              <a:buNone/>
            </a:pPr>
            <a:r>
              <a:rPr lang="fr-FR" sz="1200" dirty="0"/>
              <a:t>Le Web ? (histoire, navigateur principaux, w3c)</a:t>
            </a:r>
          </a:p>
          <a:p>
            <a:pPr marL="0" indent="0">
              <a:buNone/>
            </a:pPr>
            <a:r>
              <a:rPr lang="fr-FR" sz="1200" dirty="0"/>
              <a:t>Les technologies (</a:t>
            </a:r>
            <a:r>
              <a:rPr lang="fr-FR" sz="1200" dirty="0" err="1"/>
              <a:t>languages</a:t>
            </a:r>
            <a:r>
              <a:rPr lang="fr-FR" sz="1200" dirty="0"/>
              <a:t> </a:t>
            </a:r>
            <a:r>
              <a:rPr lang="fr-FR" sz="1200" dirty="0" err="1"/>
              <a:t>html,css,js,php,wordpress,nocode</a:t>
            </a:r>
            <a:r>
              <a:rPr lang="fr-FR" sz="1200" dirty="0"/>
              <a:t>(</a:t>
            </a:r>
            <a:r>
              <a:rPr lang="fr-FR" sz="1200" dirty="0" err="1"/>
              <a:t>windev</a:t>
            </a:r>
            <a:r>
              <a:rPr lang="fr-FR" sz="1200" dirty="0"/>
              <a:t>),</a:t>
            </a:r>
            <a:r>
              <a:rPr lang="fr-FR" sz="1200" dirty="0" err="1"/>
              <a:t>figma,photoshop</a:t>
            </a:r>
            <a:r>
              <a:rPr lang="fr-FR" sz="1200" dirty="0"/>
              <a:t>)</a:t>
            </a:r>
          </a:p>
          <a:p>
            <a:pPr marL="0" indent="0">
              <a:buNone/>
            </a:pPr>
            <a:r>
              <a:rPr lang="fr-FR" sz="1200" dirty="0"/>
              <a:t>Différents types de </a:t>
            </a:r>
            <a:r>
              <a:rPr lang="fr-FR" sz="1200" dirty="0" err="1"/>
              <a:t>dévellopeur</a:t>
            </a:r>
            <a:r>
              <a:rPr lang="fr-FR" sz="1200" dirty="0"/>
              <a:t> </a:t>
            </a:r>
            <a:r>
              <a:rPr lang="fr-FR" sz="1200" dirty="0" err="1"/>
              <a:t>front-end</a:t>
            </a:r>
            <a:r>
              <a:rPr lang="fr-FR" sz="1200" dirty="0"/>
              <a:t> </a:t>
            </a:r>
            <a:r>
              <a:rPr lang="fr-FR" sz="1200" dirty="0" err="1"/>
              <a:t>back-end</a:t>
            </a:r>
            <a:r>
              <a:rPr lang="fr-FR" sz="1200" dirty="0"/>
              <a:t> </a:t>
            </a:r>
            <a:r>
              <a:rPr lang="fr-FR" sz="1200" dirty="0" err="1"/>
              <a:t>fullstack</a:t>
            </a:r>
            <a:endParaRPr lang="fr-FR" sz="1200" dirty="0"/>
          </a:p>
          <a:p>
            <a:pPr marL="0" indent="0">
              <a:buNone/>
            </a:pPr>
            <a:r>
              <a:rPr lang="fr-FR" sz="1200" dirty="0"/>
              <a:t>Les différents therme utilisé dans le job </a:t>
            </a:r>
            <a:r>
              <a:rPr lang="fr-FR" sz="1200" dirty="0" err="1"/>
              <a:t>webdev</a:t>
            </a:r>
            <a:r>
              <a:rPr lang="fr-FR" sz="1200" dirty="0"/>
              <a:t> (un peux de vocabulaire prendre les thermes principaux utilisés dans une offre d’emploi sprint agile </a:t>
            </a:r>
            <a:r>
              <a:rPr lang="fr-FR" sz="1200" dirty="0" err="1"/>
              <a:t>ux</a:t>
            </a:r>
            <a:r>
              <a:rPr lang="fr-FR" sz="1200" dirty="0"/>
              <a:t> </a:t>
            </a:r>
            <a:r>
              <a:rPr lang="fr-FR" sz="1200" dirty="0" err="1"/>
              <a:t>ui</a:t>
            </a:r>
            <a:r>
              <a:rPr lang="fr-FR" sz="1200" dirty="0"/>
              <a:t> etc… donner un petit glossaire en fin de journée)</a:t>
            </a:r>
          </a:p>
          <a:p>
            <a:pPr marL="0" indent="0">
              <a:buNone/>
            </a:pPr>
            <a:r>
              <a:rPr lang="fr-FR" sz="1200" dirty="0"/>
              <a:t>Réflexion sur la démarche (les différentes étapes du </a:t>
            </a:r>
            <a:r>
              <a:rPr lang="fr-FR" sz="1200" dirty="0" err="1"/>
              <a:t>dévellopement</a:t>
            </a:r>
            <a:r>
              <a:rPr lang="fr-FR" sz="1200" dirty="0"/>
              <a:t>)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1200" dirty="0"/>
              <a:t>Après midi (pratique)</a:t>
            </a:r>
          </a:p>
          <a:p>
            <a:pPr marL="0" indent="0">
              <a:buNone/>
            </a:pPr>
            <a:r>
              <a:rPr lang="fr-FR" sz="1200" dirty="0"/>
              <a:t>Un peux de structure (nom de dossiers et fichiers, structure de projets)</a:t>
            </a:r>
          </a:p>
          <a:p>
            <a:pPr marL="0" indent="0">
              <a:buNone/>
            </a:pPr>
            <a:r>
              <a:rPr lang="fr-FR" sz="1200" dirty="0"/>
              <a:t>Les Tips informatique (quelques raccourci clavier: ctrl + </a:t>
            </a:r>
            <a:r>
              <a:rPr lang="fr-FR" sz="1200" dirty="0" err="1"/>
              <a:t>c,ctrl</a:t>
            </a:r>
            <a:r>
              <a:rPr lang="fr-FR" sz="1200" dirty="0"/>
              <a:t> + </a:t>
            </a:r>
            <a:r>
              <a:rPr lang="fr-FR" sz="1200" dirty="0" err="1"/>
              <a:t>v,ctrl</a:t>
            </a:r>
            <a:r>
              <a:rPr lang="fr-FR" sz="1200" dirty="0"/>
              <a:t> + </a:t>
            </a:r>
            <a:r>
              <a:rPr lang="fr-FR" sz="1200" dirty="0" err="1"/>
              <a:t>a,ctrl</a:t>
            </a:r>
            <a:r>
              <a:rPr lang="fr-FR" sz="1200" dirty="0"/>
              <a:t> + x)</a:t>
            </a:r>
          </a:p>
          <a:p>
            <a:pPr marL="0" indent="0">
              <a:buNone/>
            </a:pPr>
            <a:r>
              <a:rPr lang="fr-FR" sz="1200" dirty="0"/>
              <a:t>Installation des outils pour travailler (</a:t>
            </a:r>
            <a:r>
              <a:rPr lang="fr-FR" sz="1200" dirty="0" err="1"/>
              <a:t>Vscode</a:t>
            </a:r>
            <a:r>
              <a:rPr lang="fr-FR" sz="1200" dirty="0"/>
              <a:t> + </a:t>
            </a:r>
            <a:r>
              <a:rPr lang="fr-FR" sz="1200" dirty="0" err="1"/>
              <a:t>extensions,filleZilla,winrar,compte</a:t>
            </a:r>
            <a:r>
              <a:rPr lang="fr-FR" sz="1200" dirty="0"/>
              <a:t> </a:t>
            </a:r>
            <a:r>
              <a:rPr lang="fr-FR" sz="1200" dirty="0" err="1"/>
              <a:t>github,etc</a:t>
            </a:r>
            <a:r>
              <a:rPr lang="fr-FR" sz="1200" dirty="0"/>
              <a:t>… Faire les tuto installation explication rapide.)</a:t>
            </a:r>
          </a:p>
          <a:p>
            <a:pPr marL="0" indent="0">
              <a:buNone/>
            </a:pPr>
            <a:r>
              <a:rPr lang="fr-FR" sz="1200" dirty="0"/>
              <a:t>Une démo de code type html /</a:t>
            </a:r>
            <a:r>
              <a:rPr lang="fr-FR" sz="1200" dirty="0" err="1"/>
              <a:t>css</a:t>
            </a:r>
            <a:r>
              <a:rPr lang="fr-FR" sz="1200" dirty="0"/>
              <a:t> / JS</a:t>
            </a:r>
          </a:p>
          <a:p>
            <a:pPr marL="0" indent="0">
              <a:buNone/>
            </a:pPr>
            <a:r>
              <a:rPr lang="fr-FR" sz="1200" dirty="0"/>
              <a:t>Qu’est ce qu’un nom de domaine sous domaine</a:t>
            </a:r>
          </a:p>
          <a:p>
            <a:pPr marL="0" indent="0">
              <a:buNone/>
            </a:pPr>
            <a:r>
              <a:rPr lang="fr-FR" sz="1200" dirty="0"/>
              <a:t>Leur faire prendre un hébergeur</a:t>
            </a:r>
          </a:p>
          <a:p>
            <a:pPr marL="0" indent="0">
              <a:buNone/>
            </a:pPr>
            <a:r>
              <a:rPr lang="fr-FR" sz="1200" dirty="0"/>
              <a:t>Une démo de mise en ligne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41B8A-EC13-4CD3-902A-C8994A3183B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668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PREMIER MAIL (Ray Tomlinson)</a:t>
            </a:r>
          </a:p>
          <a:p>
            <a:endParaRPr lang="fr-FR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r>
              <a:rPr lang="fr-FR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Dans ce processus il dû également créer des adresses. Se faisant il utilise l’arobase (@) qui n’est utilisé dans aucun nom propre ou commun et qu’il juge par conséquent idéal pour séparer le nom de la personne de celui de la machine.</a:t>
            </a:r>
          </a:p>
          <a:p>
            <a:endParaRPr lang="fr-FR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r>
              <a:rPr lang="fr-FR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Message /  « QWERTYUIOP », tout simplement  la première rangée de touches de son clavier.</a:t>
            </a:r>
          </a:p>
          <a:p>
            <a:endParaRPr lang="fr-FR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r>
              <a:rPr lang="fr-FR" b="1" dirty="0"/>
              <a:t>WEB: la toile</a:t>
            </a:r>
          </a:p>
          <a:p>
            <a:endParaRPr lang="fr-FR" b="1" dirty="0"/>
          </a:p>
          <a:p>
            <a:r>
              <a:rPr lang="fr-FR" b="1" dirty="0"/>
              <a:t>Tim Berners-</a:t>
            </a:r>
            <a:r>
              <a:rPr lang="fr-FR" b="1" dirty="0" err="1"/>
              <a:t>lee</a:t>
            </a:r>
            <a:r>
              <a:rPr lang="fr-FR" b="1" dirty="0"/>
              <a:t> : </a:t>
            </a:r>
            <a:r>
              <a:rPr lang="fr-FR" b="0" dirty="0" err="1"/>
              <a:t>createur</a:t>
            </a:r>
            <a:r>
              <a:rPr lang="fr-FR" b="0" dirty="0"/>
              <a:t> html et w3c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41B8A-EC13-4CD3-902A-C8994A3183B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153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HTML</a:t>
            </a:r>
            <a:r>
              <a:rPr lang="fr-FR" dirty="0"/>
              <a:t> – </a:t>
            </a:r>
            <a:r>
              <a:rPr lang="fr-FR" b="1" dirty="0"/>
              <a:t>H</a:t>
            </a:r>
            <a:r>
              <a:rPr lang="fr-FR" dirty="0"/>
              <a:t>yper</a:t>
            </a:r>
            <a:r>
              <a:rPr lang="fr-FR" b="1" dirty="0"/>
              <a:t>T</a:t>
            </a:r>
            <a:r>
              <a:rPr lang="fr-FR" dirty="0"/>
              <a:t>ext </a:t>
            </a:r>
            <a:r>
              <a:rPr lang="fr-FR" b="1" dirty="0"/>
              <a:t>M</a:t>
            </a:r>
            <a:r>
              <a:rPr lang="fr-FR" dirty="0"/>
              <a:t>arkup </a:t>
            </a:r>
            <a:r>
              <a:rPr lang="fr-FR" b="1" dirty="0" err="1"/>
              <a:t>L</a:t>
            </a:r>
            <a:r>
              <a:rPr lang="fr-FR" dirty="0" err="1"/>
              <a:t>anguage</a:t>
            </a:r>
            <a:endParaRPr lang="fr-FR" dirty="0"/>
          </a:p>
          <a:p>
            <a:r>
              <a:rPr lang="fr-FR" dirty="0"/>
              <a:t>C’est un langage de balises qui permet d’afficher les informations, pour cela on y déclare les éléments, les zones et tout ce qui devra être présent dans la page au moment de l’affichage.</a:t>
            </a:r>
          </a:p>
          <a:p>
            <a:endParaRPr lang="fr-FR" dirty="0"/>
          </a:p>
          <a:p>
            <a:r>
              <a:rPr lang="fr-FR" b="1" dirty="0"/>
              <a:t>CSS</a:t>
            </a:r>
            <a:r>
              <a:rPr lang="fr-FR" dirty="0"/>
              <a:t> – </a:t>
            </a:r>
            <a:r>
              <a:rPr lang="fr-FR" b="1" dirty="0" err="1"/>
              <a:t>C</a:t>
            </a:r>
            <a:r>
              <a:rPr lang="fr-FR" dirty="0" err="1"/>
              <a:t>ascading</a:t>
            </a:r>
            <a:r>
              <a:rPr lang="fr-FR" dirty="0"/>
              <a:t> </a:t>
            </a:r>
            <a:r>
              <a:rPr lang="fr-FR" b="1" dirty="0"/>
              <a:t>S</a:t>
            </a:r>
            <a:r>
              <a:rPr lang="fr-FR" dirty="0"/>
              <a:t>tyle </a:t>
            </a:r>
            <a:r>
              <a:rPr lang="fr-FR" b="1" dirty="0"/>
              <a:t>S</a:t>
            </a:r>
            <a:r>
              <a:rPr lang="fr-FR" dirty="0"/>
              <a:t>heets </a:t>
            </a:r>
          </a:p>
          <a:p>
            <a:r>
              <a:rPr lang="fr-FR" dirty="0"/>
              <a:t>C’est un langage de mise en forme, il permet de présenter les informations en stylisant les éléments présents dans le HTML, en passant par des positionnements, des couleurs, etc.</a:t>
            </a:r>
          </a:p>
          <a:p>
            <a:endParaRPr lang="fr-FR" dirty="0"/>
          </a:p>
          <a:p>
            <a:r>
              <a:rPr lang="fr-FR" b="1" dirty="0"/>
              <a:t>JAVASCRIPT</a:t>
            </a:r>
            <a:r>
              <a:rPr lang="fr-FR" dirty="0"/>
              <a:t> – </a:t>
            </a:r>
            <a:r>
              <a:rPr lang="fr-FR" b="1" dirty="0"/>
              <a:t>JS</a:t>
            </a:r>
            <a:r>
              <a:rPr lang="fr-FR" dirty="0"/>
              <a:t> </a:t>
            </a:r>
          </a:p>
          <a:p>
            <a:r>
              <a:rPr lang="fr-FR" dirty="0"/>
              <a:t>Ce langage permet de rendre les pages web interactives en y ajoutant des mouvements, des événements, animations et de l’interactivité.</a:t>
            </a:r>
          </a:p>
          <a:p>
            <a:endParaRPr lang="fr-FR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fr-FR" b="1" dirty="0"/>
              <a:t>SQL</a:t>
            </a:r>
            <a:r>
              <a:rPr lang="fr-FR" dirty="0"/>
              <a:t> – </a:t>
            </a:r>
            <a:r>
              <a:rPr lang="fr-FR" b="1" dirty="0" err="1"/>
              <a:t>S</a:t>
            </a:r>
            <a:r>
              <a:rPr lang="fr-FR" dirty="0" err="1"/>
              <a:t>tructured</a:t>
            </a:r>
            <a:r>
              <a:rPr lang="fr-FR" dirty="0"/>
              <a:t> </a:t>
            </a:r>
            <a:r>
              <a:rPr lang="fr-FR" b="1" dirty="0" err="1"/>
              <a:t>Q</a:t>
            </a:r>
            <a:r>
              <a:rPr lang="fr-FR" dirty="0" err="1"/>
              <a:t>uery</a:t>
            </a:r>
            <a:r>
              <a:rPr lang="fr-FR" dirty="0"/>
              <a:t> </a:t>
            </a:r>
            <a:r>
              <a:rPr lang="fr-FR" b="1" dirty="0" err="1"/>
              <a:t>L</a:t>
            </a:r>
            <a:r>
              <a:rPr lang="fr-FR" dirty="0" err="1"/>
              <a:t>anguage</a:t>
            </a:r>
            <a:endParaRPr lang="fr-FR" dirty="0"/>
          </a:p>
          <a:p>
            <a:r>
              <a:rPr lang="fr-FR" dirty="0"/>
              <a:t>Langage de requête permettant d'échanger des informations avec une base de données (sélection, insertion, modification, suppression).</a:t>
            </a:r>
          </a:p>
          <a:p>
            <a:endParaRPr lang="fr-FR" dirty="0"/>
          </a:p>
          <a:p>
            <a:r>
              <a:rPr lang="fr-FR" b="1" dirty="0"/>
              <a:t>PHP </a:t>
            </a:r>
            <a:r>
              <a:rPr lang="fr-FR" dirty="0"/>
              <a:t>– </a:t>
            </a:r>
            <a:r>
              <a:rPr lang="fr-FR" b="1" dirty="0" err="1"/>
              <a:t>H</a:t>
            </a:r>
            <a:r>
              <a:rPr lang="fr-FR" dirty="0" err="1"/>
              <a:t>ypertext</a:t>
            </a:r>
            <a:r>
              <a:rPr lang="fr-FR" dirty="0"/>
              <a:t> </a:t>
            </a:r>
            <a:r>
              <a:rPr lang="fr-FR" b="1" dirty="0" err="1"/>
              <a:t>P</a:t>
            </a:r>
            <a:r>
              <a:rPr lang="fr-FR" dirty="0" err="1"/>
              <a:t>reprocessor</a:t>
            </a:r>
            <a:endParaRPr lang="fr-FR" dirty="0"/>
          </a:p>
          <a:p>
            <a:r>
              <a:rPr lang="fr-FR" dirty="0"/>
              <a:t>Langage de programmation permettant de produire des pages web dynamiques et de développer des fonctionnalités.</a:t>
            </a:r>
          </a:p>
          <a:p>
            <a:endParaRPr lang="fr-FR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41B8A-EC13-4CD3-902A-C8994A3183B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819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HTML</a:t>
            </a:r>
            <a:r>
              <a:rPr lang="fr-FR" dirty="0"/>
              <a:t> – </a:t>
            </a:r>
            <a:r>
              <a:rPr lang="fr-FR" b="1" dirty="0"/>
              <a:t>H</a:t>
            </a:r>
            <a:r>
              <a:rPr lang="fr-FR" dirty="0"/>
              <a:t>yper</a:t>
            </a:r>
            <a:r>
              <a:rPr lang="fr-FR" b="1" dirty="0"/>
              <a:t>T</a:t>
            </a:r>
            <a:r>
              <a:rPr lang="fr-FR" dirty="0"/>
              <a:t>ext </a:t>
            </a:r>
            <a:r>
              <a:rPr lang="fr-FR" b="1" dirty="0"/>
              <a:t>M</a:t>
            </a:r>
            <a:r>
              <a:rPr lang="fr-FR" dirty="0"/>
              <a:t>arkup </a:t>
            </a:r>
            <a:r>
              <a:rPr lang="fr-FR" b="1" dirty="0" err="1"/>
              <a:t>L</a:t>
            </a:r>
            <a:r>
              <a:rPr lang="fr-FR" dirty="0" err="1"/>
              <a:t>anguage</a:t>
            </a:r>
            <a:endParaRPr lang="fr-FR" dirty="0"/>
          </a:p>
          <a:p>
            <a:r>
              <a:rPr lang="fr-FR" dirty="0"/>
              <a:t>C’est un langage de balises qui permet d’afficher les informations, pour cela on y déclare les éléments, les zones et tout ce qui devra être présent dans la page au moment de l’affichage.</a:t>
            </a:r>
          </a:p>
          <a:p>
            <a:r>
              <a:rPr lang="fr-FR" dirty="0" err="1"/>
              <a:t>Ref</a:t>
            </a:r>
            <a:r>
              <a:rPr lang="fr-FR" dirty="0"/>
              <a:t> le cours html :</a:t>
            </a:r>
          </a:p>
          <a:p>
            <a:r>
              <a:rPr lang="fr-FR" b="1" dirty="0"/>
              <a:t>CSS</a:t>
            </a:r>
            <a:r>
              <a:rPr lang="fr-FR" dirty="0"/>
              <a:t> – </a:t>
            </a:r>
            <a:r>
              <a:rPr lang="fr-FR" b="1" dirty="0" err="1"/>
              <a:t>C</a:t>
            </a:r>
            <a:r>
              <a:rPr lang="fr-FR" dirty="0" err="1"/>
              <a:t>ascading</a:t>
            </a:r>
            <a:r>
              <a:rPr lang="fr-FR" dirty="0"/>
              <a:t> </a:t>
            </a:r>
            <a:r>
              <a:rPr lang="fr-FR" b="1" dirty="0"/>
              <a:t>S</a:t>
            </a:r>
            <a:r>
              <a:rPr lang="fr-FR" dirty="0"/>
              <a:t>tyle </a:t>
            </a:r>
            <a:r>
              <a:rPr lang="fr-FR" b="1" dirty="0"/>
              <a:t>S</a:t>
            </a:r>
            <a:r>
              <a:rPr lang="fr-FR" dirty="0"/>
              <a:t>heets </a:t>
            </a:r>
          </a:p>
          <a:p>
            <a:r>
              <a:rPr lang="fr-FR" dirty="0"/>
              <a:t>C’est un langage de mise en forme, il permet de présenter les informations en stylisant les éléments présents dans le HTML, en passant par des positionnements, des couleurs, etc.</a:t>
            </a:r>
          </a:p>
          <a:p>
            <a:r>
              <a:rPr lang="fr-FR" dirty="0" err="1"/>
              <a:t>Ref</a:t>
            </a:r>
            <a:r>
              <a:rPr lang="fr-FR" dirty="0"/>
              <a:t>: </a:t>
            </a:r>
            <a:r>
              <a:rPr lang="fr-FR" dirty="0" err="1"/>
              <a:t>codepen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JAVASCRIPT</a:t>
            </a:r>
            <a:r>
              <a:rPr lang="fr-FR" dirty="0"/>
              <a:t> – </a:t>
            </a:r>
            <a:r>
              <a:rPr lang="fr-FR" b="1" dirty="0"/>
              <a:t>JS</a:t>
            </a:r>
            <a:r>
              <a:rPr lang="fr-FR" dirty="0"/>
              <a:t> </a:t>
            </a:r>
          </a:p>
          <a:p>
            <a:r>
              <a:rPr lang="fr-FR" dirty="0"/>
              <a:t>Ce langage permet de rendre les pages web interactives en y ajoutant des mouvements, des événements, animations et de l’interactivité.</a:t>
            </a:r>
          </a:p>
          <a:p>
            <a:r>
              <a:rPr lang="fr-F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Code </a:t>
            </a:r>
            <a:r>
              <a:rPr lang="fr-FR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pen</a:t>
            </a:r>
            <a:endParaRPr lang="fr-FR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endParaRPr lang="fr-FR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endParaRPr lang="fr-FR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fr-FR" b="1" dirty="0"/>
              <a:t>SQL</a:t>
            </a:r>
            <a:r>
              <a:rPr lang="fr-FR" dirty="0"/>
              <a:t> – </a:t>
            </a:r>
            <a:r>
              <a:rPr lang="fr-FR" b="1" dirty="0" err="1"/>
              <a:t>S</a:t>
            </a:r>
            <a:r>
              <a:rPr lang="fr-FR" dirty="0" err="1"/>
              <a:t>tructured</a:t>
            </a:r>
            <a:r>
              <a:rPr lang="fr-FR" dirty="0"/>
              <a:t> </a:t>
            </a:r>
            <a:r>
              <a:rPr lang="fr-FR" b="1" dirty="0" err="1"/>
              <a:t>Q</a:t>
            </a:r>
            <a:r>
              <a:rPr lang="fr-FR" dirty="0" err="1"/>
              <a:t>uery</a:t>
            </a:r>
            <a:r>
              <a:rPr lang="fr-FR" dirty="0"/>
              <a:t> </a:t>
            </a:r>
            <a:r>
              <a:rPr lang="fr-FR" b="1" dirty="0" err="1"/>
              <a:t>L</a:t>
            </a:r>
            <a:r>
              <a:rPr lang="fr-FR" dirty="0" err="1"/>
              <a:t>anguage</a:t>
            </a:r>
            <a:endParaRPr lang="fr-FR" dirty="0"/>
          </a:p>
          <a:p>
            <a:r>
              <a:rPr lang="fr-FR" dirty="0"/>
              <a:t>Langage de requête permettant d'échanger des informations avec une base de données (sélection, insertion, modification, suppression).</a:t>
            </a:r>
          </a:p>
          <a:p>
            <a:r>
              <a:rPr lang="fr-FR" dirty="0" err="1"/>
              <a:t>Sql</a:t>
            </a:r>
            <a:r>
              <a:rPr lang="fr-FR" dirty="0"/>
              <a:t> codex</a:t>
            </a:r>
          </a:p>
          <a:p>
            <a:endParaRPr lang="fr-FR" dirty="0"/>
          </a:p>
          <a:p>
            <a:r>
              <a:rPr lang="fr-FR" b="1" dirty="0"/>
              <a:t>PHP </a:t>
            </a:r>
            <a:r>
              <a:rPr lang="fr-FR" dirty="0"/>
              <a:t>– </a:t>
            </a:r>
            <a:r>
              <a:rPr lang="fr-FR" b="1" dirty="0" err="1"/>
              <a:t>H</a:t>
            </a:r>
            <a:r>
              <a:rPr lang="fr-FR" dirty="0" err="1"/>
              <a:t>ypertext</a:t>
            </a:r>
            <a:r>
              <a:rPr lang="fr-FR" dirty="0"/>
              <a:t> </a:t>
            </a:r>
            <a:r>
              <a:rPr lang="fr-FR" b="1" dirty="0" err="1"/>
              <a:t>P</a:t>
            </a:r>
            <a:r>
              <a:rPr lang="fr-FR" dirty="0" err="1"/>
              <a:t>reprocessor</a:t>
            </a:r>
            <a:endParaRPr lang="fr-FR" dirty="0"/>
          </a:p>
          <a:p>
            <a:r>
              <a:rPr lang="fr-FR" dirty="0"/>
              <a:t>Langage de programmation permettant de produire des pages web dynamiques et de développer des fonctionnalités.</a:t>
            </a:r>
          </a:p>
          <a:p>
            <a:r>
              <a:rPr lang="fr-F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Php.net</a:t>
            </a:r>
          </a:p>
          <a:p>
            <a:endParaRPr lang="fr-FR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41B8A-EC13-4CD3-902A-C8994A3183B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324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HTML</a:t>
            </a:r>
            <a:r>
              <a:rPr lang="fr-FR" dirty="0"/>
              <a:t> – </a:t>
            </a:r>
            <a:r>
              <a:rPr lang="fr-FR" b="1" dirty="0"/>
              <a:t>H</a:t>
            </a:r>
            <a:r>
              <a:rPr lang="fr-FR" dirty="0"/>
              <a:t>yper</a:t>
            </a:r>
            <a:r>
              <a:rPr lang="fr-FR" b="1" dirty="0"/>
              <a:t>T</a:t>
            </a:r>
            <a:r>
              <a:rPr lang="fr-FR" dirty="0"/>
              <a:t>ext </a:t>
            </a:r>
            <a:r>
              <a:rPr lang="fr-FR" b="1" dirty="0"/>
              <a:t>M</a:t>
            </a:r>
            <a:r>
              <a:rPr lang="fr-FR" dirty="0"/>
              <a:t>arkup </a:t>
            </a:r>
            <a:r>
              <a:rPr lang="fr-FR" b="1" dirty="0" err="1"/>
              <a:t>L</a:t>
            </a:r>
            <a:r>
              <a:rPr lang="fr-FR" dirty="0" err="1"/>
              <a:t>anguage</a:t>
            </a:r>
            <a:endParaRPr lang="fr-FR" dirty="0"/>
          </a:p>
          <a:p>
            <a:r>
              <a:rPr lang="fr-FR" dirty="0"/>
              <a:t>C’est un langage de balises qui permet d’afficher les informations, pour cela on y déclare les éléments, les zones et tout ce qui devra être présent dans la page au moment de l’affichage.</a:t>
            </a:r>
          </a:p>
          <a:p>
            <a:endParaRPr lang="fr-FR" dirty="0"/>
          </a:p>
          <a:p>
            <a:r>
              <a:rPr lang="fr-FR" b="1" dirty="0"/>
              <a:t>CSS</a:t>
            </a:r>
            <a:r>
              <a:rPr lang="fr-FR" dirty="0"/>
              <a:t> – </a:t>
            </a:r>
            <a:r>
              <a:rPr lang="fr-FR" b="1" dirty="0" err="1"/>
              <a:t>C</a:t>
            </a:r>
            <a:r>
              <a:rPr lang="fr-FR" dirty="0" err="1"/>
              <a:t>ascading</a:t>
            </a:r>
            <a:r>
              <a:rPr lang="fr-FR" dirty="0"/>
              <a:t> </a:t>
            </a:r>
            <a:r>
              <a:rPr lang="fr-FR" b="1" dirty="0"/>
              <a:t>S</a:t>
            </a:r>
            <a:r>
              <a:rPr lang="fr-FR" dirty="0"/>
              <a:t>tyle </a:t>
            </a:r>
            <a:r>
              <a:rPr lang="fr-FR" b="1" dirty="0"/>
              <a:t>S</a:t>
            </a:r>
            <a:r>
              <a:rPr lang="fr-FR" dirty="0"/>
              <a:t>heets </a:t>
            </a:r>
          </a:p>
          <a:p>
            <a:r>
              <a:rPr lang="fr-FR" dirty="0"/>
              <a:t>C’est un langage de mise en forme, il permet de présenter les informations en stylisant les éléments présents dans le HTML, en passant par des positionnements, des couleurs, etc.</a:t>
            </a:r>
          </a:p>
          <a:p>
            <a:endParaRPr lang="fr-FR" dirty="0"/>
          </a:p>
          <a:p>
            <a:r>
              <a:rPr lang="fr-FR" b="1" dirty="0"/>
              <a:t>JAVASCRIPT</a:t>
            </a:r>
            <a:r>
              <a:rPr lang="fr-FR" dirty="0"/>
              <a:t> – </a:t>
            </a:r>
            <a:r>
              <a:rPr lang="fr-FR" b="1" dirty="0"/>
              <a:t>JS</a:t>
            </a:r>
            <a:r>
              <a:rPr lang="fr-FR" dirty="0"/>
              <a:t> </a:t>
            </a:r>
          </a:p>
          <a:p>
            <a:r>
              <a:rPr lang="fr-FR" dirty="0"/>
              <a:t>Ce langage permet de rendre les pages web interactives en y ajoutant des mouvements, des événements, animations et de l’interactivité.</a:t>
            </a:r>
          </a:p>
          <a:p>
            <a:endParaRPr lang="fr-FR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fr-FR" b="1" dirty="0"/>
              <a:t>SQL</a:t>
            </a:r>
            <a:r>
              <a:rPr lang="fr-FR" dirty="0"/>
              <a:t> – </a:t>
            </a:r>
            <a:r>
              <a:rPr lang="fr-FR" b="1" dirty="0" err="1"/>
              <a:t>S</a:t>
            </a:r>
            <a:r>
              <a:rPr lang="fr-FR" dirty="0" err="1"/>
              <a:t>tructured</a:t>
            </a:r>
            <a:r>
              <a:rPr lang="fr-FR" dirty="0"/>
              <a:t> </a:t>
            </a:r>
            <a:r>
              <a:rPr lang="fr-FR" b="1" dirty="0" err="1"/>
              <a:t>Q</a:t>
            </a:r>
            <a:r>
              <a:rPr lang="fr-FR" dirty="0" err="1"/>
              <a:t>uery</a:t>
            </a:r>
            <a:r>
              <a:rPr lang="fr-FR" dirty="0"/>
              <a:t> </a:t>
            </a:r>
            <a:r>
              <a:rPr lang="fr-FR" b="1" dirty="0" err="1"/>
              <a:t>L</a:t>
            </a:r>
            <a:r>
              <a:rPr lang="fr-FR" dirty="0" err="1"/>
              <a:t>anguage</a:t>
            </a:r>
            <a:endParaRPr lang="fr-FR" dirty="0"/>
          </a:p>
          <a:p>
            <a:r>
              <a:rPr lang="fr-FR" dirty="0"/>
              <a:t>Langage de requête permettant d'échanger des informations avec une base de données (sélection, insertion, modification, suppression).</a:t>
            </a:r>
          </a:p>
          <a:p>
            <a:endParaRPr lang="fr-FR" dirty="0"/>
          </a:p>
          <a:p>
            <a:r>
              <a:rPr lang="fr-FR" b="1" dirty="0"/>
              <a:t>PHP </a:t>
            </a:r>
            <a:r>
              <a:rPr lang="fr-FR" dirty="0"/>
              <a:t>– </a:t>
            </a:r>
            <a:r>
              <a:rPr lang="fr-FR" b="1" dirty="0" err="1"/>
              <a:t>H</a:t>
            </a:r>
            <a:r>
              <a:rPr lang="fr-FR" dirty="0" err="1"/>
              <a:t>ypertext</a:t>
            </a:r>
            <a:r>
              <a:rPr lang="fr-FR" dirty="0"/>
              <a:t> </a:t>
            </a:r>
            <a:r>
              <a:rPr lang="fr-FR" b="1" dirty="0" err="1"/>
              <a:t>P</a:t>
            </a:r>
            <a:r>
              <a:rPr lang="fr-FR" dirty="0" err="1"/>
              <a:t>reprocessor</a:t>
            </a:r>
            <a:endParaRPr lang="fr-FR" dirty="0"/>
          </a:p>
          <a:p>
            <a:r>
              <a:rPr lang="fr-FR" dirty="0"/>
              <a:t>Langage de programmation permettant de produire des pages web dynamiques et de développer des fonctionnalités.</a:t>
            </a:r>
          </a:p>
          <a:p>
            <a:endParaRPr lang="fr-FR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41B8A-EC13-4CD3-902A-C8994A3183B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169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HTML</a:t>
            </a:r>
            <a:r>
              <a:rPr lang="fr-FR" dirty="0"/>
              <a:t> – </a:t>
            </a:r>
            <a:r>
              <a:rPr lang="fr-FR" b="1" dirty="0"/>
              <a:t>H</a:t>
            </a:r>
            <a:r>
              <a:rPr lang="fr-FR" dirty="0"/>
              <a:t>yper</a:t>
            </a:r>
            <a:r>
              <a:rPr lang="fr-FR" b="1" dirty="0"/>
              <a:t>T</a:t>
            </a:r>
            <a:r>
              <a:rPr lang="fr-FR" dirty="0"/>
              <a:t>ext </a:t>
            </a:r>
            <a:r>
              <a:rPr lang="fr-FR" b="1" dirty="0"/>
              <a:t>M</a:t>
            </a:r>
            <a:r>
              <a:rPr lang="fr-FR" dirty="0"/>
              <a:t>arkup </a:t>
            </a:r>
            <a:r>
              <a:rPr lang="fr-FR" b="1" dirty="0" err="1"/>
              <a:t>L</a:t>
            </a:r>
            <a:r>
              <a:rPr lang="fr-FR" dirty="0" err="1"/>
              <a:t>anguage</a:t>
            </a:r>
            <a:endParaRPr lang="fr-FR" dirty="0"/>
          </a:p>
          <a:p>
            <a:r>
              <a:rPr lang="fr-FR" dirty="0"/>
              <a:t>C’est un langage de balises qui permet d’afficher les informations, pour cela on y déclare les éléments, les zones et tout ce qui devra être présent dans la page au moment de l’affichage.</a:t>
            </a:r>
          </a:p>
          <a:p>
            <a:endParaRPr lang="fr-FR" dirty="0"/>
          </a:p>
          <a:p>
            <a:r>
              <a:rPr lang="fr-FR" b="1" dirty="0"/>
              <a:t>CSS</a:t>
            </a:r>
            <a:r>
              <a:rPr lang="fr-FR" dirty="0"/>
              <a:t> – </a:t>
            </a:r>
            <a:r>
              <a:rPr lang="fr-FR" b="1" dirty="0" err="1"/>
              <a:t>C</a:t>
            </a:r>
            <a:r>
              <a:rPr lang="fr-FR" dirty="0" err="1"/>
              <a:t>ascading</a:t>
            </a:r>
            <a:r>
              <a:rPr lang="fr-FR" dirty="0"/>
              <a:t> </a:t>
            </a:r>
            <a:r>
              <a:rPr lang="fr-FR" b="1" dirty="0"/>
              <a:t>S</a:t>
            </a:r>
            <a:r>
              <a:rPr lang="fr-FR" dirty="0"/>
              <a:t>tyle </a:t>
            </a:r>
            <a:r>
              <a:rPr lang="fr-FR" b="1" dirty="0"/>
              <a:t>S</a:t>
            </a:r>
            <a:r>
              <a:rPr lang="fr-FR" dirty="0"/>
              <a:t>heets </a:t>
            </a:r>
          </a:p>
          <a:p>
            <a:r>
              <a:rPr lang="fr-FR" dirty="0"/>
              <a:t>C’est un langage de mise en forme, il permet de présenter les informations en stylisant les éléments présents dans le HTML, en passant par des positionnements, des couleurs, etc.</a:t>
            </a:r>
          </a:p>
          <a:p>
            <a:endParaRPr lang="fr-FR" dirty="0"/>
          </a:p>
          <a:p>
            <a:r>
              <a:rPr lang="fr-FR" b="1" dirty="0"/>
              <a:t>JAVASCRIPT</a:t>
            </a:r>
            <a:r>
              <a:rPr lang="fr-FR" dirty="0"/>
              <a:t> – </a:t>
            </a:r>
            <a:r>
              <a:rPr lang="fr-FR" b="1" dirty="0"/>
              <a:t>JS</a:t>
            </a:r>
            <a:r>
              <a:rPr lang="fr-FR" dirty="0"/>
              <a:t> </a:t>
            </a:r>
          </a:p>
          <a:p>
            <a:r>
              <a:rPr lang="fr-FR" dirty="0"/>
              <a:t>Ce langage permet de rendre les pages web interactives en y ajoutant des mouvements, des événements, animations et de l’interactivité.</a:t>
            </a:r>
          </a:p>
          <a:p>
            <a:endParaRPr lang="fr-FR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fr-FR" b="1" dirty="0"/>
              <a:t>SQL</a:t>
            </a:r>
            <a:r>
              <a:rPr lang="fr-FR" dirty="0"/>
              <a:t> – </a:t>
            </a:r>
            <a:r>
              <a:rPr lang="fr-FR" b="1" dirty="0" err="1"/>
              <a:t>S</a:t>
            </a:r>
            <a:r>
              <a:rPr lang="fr-FR" dirty="0" err="1"/>
              <a:t>tructured</a:t>
            </a:r>
            <a:r>
              <a:rPr lang="fr-FR" dirty="0"/>
              <a:t> </a:t>
            </a:r>
            <a:r>
              <a:rPr lang="fr-FR" b="1" dirty="0" err="1"/>
              <a:t>Q</a:t>
            </a:r>
            <a:r>
              <a:rPr lang="fr-FR" dirty="0" err="1"/>
              <a:t>uery</a:t>
            </a:r>
            <a:r>
              <a:rPr lang="fr-FR" dirty="0"/>
              <a:t> </a:t>
            </a:r>
            <a:r>
              <a:rPr lang="fr-FR" b="1" dirty="0" err="1"/>
              <a:t>L</a:t>
            </a:r>
            <a:r>
              <a:rPr lang="fr-FR" dirty="0" err="1"/>
              <a:t>anguage</a:t>
            </a:r>
            <a:endParaRPr lang="fr-FR" dirty="0"/>
          </a:p>
          <a:p>
            <a:r>
              <a:rPr lang="fr-FR" dirty="0"/>
              <a:t>Langage de requête permettant d'échanger des informations avec une base de données (sélection, insertion, modification, suppression).</a:t>
            </a:r>
          </a:p>
          <a:p>
            <a:endParaRPr lang="fr-FR" dirty="0"/>
          </a:p>
          <a:p>
            <a:r>
              <a:rPr lang="fr-FR" b="1" dirty="0"/>
              <a:t>PHP </a:t>
            </a:r>
            <a:r>
              <a:rPr lang="fr-FR" dirty="0"/>
              <a:t>– </a:t>
            </a:r>
            <a:r>
              <a:rPr lang="fr-FR" b="1" dirty="0" err="1"/>
              <a:t>H</a:t>
            </a:r>
            <a:r>
              <a:rPr lang="fr-FR" dirty="0" err="1"/>
              <a:t>ypertext</a:t>
            </a:r>
            <a:r>
              <a:rPr lang="fr-FR" dirty="0"/>
              <a:t> </a:t>
            </a:r>
            <a:r>
              <a:rPr lang="fr-FR" b="1" dirty="0" err="1"/>
              <a:t>P</a:t>
            </a:r>
            <a:r>
              <a:rPr lang="fr-FR" dirty="0" err="1"/>
              <a:t>reprocessor</a:t>
            </a:r>
            <a:endParaRPr lang="fr-FR" dirty="0"/>
          </a:p>
          <a:p>
            <a:r>
              <a:rPr lang="fr-FR" dirty="0"/>
              <a:t>Langage de programmation permettant de produire des pages web dynamiques et de développer des fonctionnalités.</a:t>
            </a:r>
          </a:p>
          <a:p>
            <a:endParaRPr lang="fr-FR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41B8A-EC13-4CD3-902A-C8994A3183B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44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9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833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679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38267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377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928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432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84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72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>
            <a:extLst>
              <a:ext uri="{FF2B5EF4-FFF2-40B4-BE49-F238E27FC236}">
                <a16:creationId xmlns:a16="http://schemas.microsoft.com/office/drawing/2014/main" id="{4BDBA62A-FFB9-4EAA-A845-F9E7FBE1656D}"/>
              </a:ext>
            </a:extLst>
          </p:cNvPr>
          <p:cNvGrpSpPr/>
          <p:nvPr userDrawn="1"/>
        </p:nvGrpSpPr>
        <p:grpSpPr>
          <a:xfrm>
            <a:off x="850796" y="1991644"/>
            <a:ext cx="2126862" cy="3673670"/>
            <a:chOff x="1438761" y="2033015"/>
            <a:chExt cx="1980000" cy="3420000"/>
          </a:xfrm>
        </p:grpSpPr>
        <p:sp>
          <p:nvSpPr>
            <p:cNvPr id="3" name="Rounded Rectangle 58">
              <a:extLst>
                <a:ext uri="{FF2B5EF4-FFF2-40B4-BE49-F238E27FC236}">
                  <a16:creationId xmlns:a16="http://schemas.microsoft.com/office/drawing/2014/main" id="{501CB877-1AC6-424C-B3BA-D6ABFC26E32B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ectangle 59">
              <a:extLst>
                <a:ext uri="{FF2B5EF4-FFF2-40B4-BE49-F238E27FC236}">
                  <a16:creationId xmlns:a16="http://schemas.microsoft.com/office/drawing/2014/main" id="{0C2BE5BA-7167-4D0A-A2D3-B5A7EBB251A0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60">
              <a:extLst>
                <a:ext uri="{FF2B5EF4-FFF2-40B4-BE49-F238E27FC236}">
                  <a16:creationId xmlns:a16="http://schemas.microsoft.com/office/drawing/2014/main" id="{DEE94761-F08C-411E-92F5-94A4A9F63953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4AFCDA50-2E11-42B5-B780-32DE53F40798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62">
                <a:extLst>
                  <a:ext uri="{FF2B5EF4-FFF2-40B4-BE49-F238E27FC236}">
                    <a16:creationId xmlns:a16="http://schemas.microsoft.com/office/drawing/2014/main" id="{BBF714BD-7EA8-4CDD-96C3-883EA2DD0D6C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id="{32032593-70A5-4ED1-86D3-FEE66C4BEB96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9" name="Rounded Rectangle 52">
              <a:extLst>
                <a:ext uri="{FF2B5EF4-FFF2-40B4-BE49-F238E27FC236}">
                  <a16:creationId xmlns:a16="http://schemas.microsoft.com/office/drawing/2014/main" id="{E3B77530-799D-492E-8338-01D56FC3BD56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id="{68998195-F1B1-45FE-ABA1-91E09AA9722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id="{F93E3408-54D7-4DC3-8B96-960AECE6A44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2" name="Oval 55">
                <a:extLst>
                  <a:ext uri="{FF2B5EF4-FFF2-40B4-BE49-F238E27FC236}">
                    <a16:creationId xmlns:a16="http://schemas.microsoft.com/office/drawing/2014/main" id="{F9BAFA1E-AE64-4351-B7F7-0D40065FD222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56">
                <a:extLst>
                  <a:ext uri="{FF2B5EF4-FFF2-40B4-BE49-F238E27FC236}">
                    <a16:creationId xmlns:a16="http://schemas.microsoft.com/office/drawing/2014/main" id="{4ECD5656-3255-49C7-9627-AEFD2E735DC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E38E2520-FC64-4AE0-A8E6-D2250424489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7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53F7F2A9-FB3A-469D-A025-F0EF53225A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3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CE0A9AE1-D462-4ABF-9729-E8E271CD12A0}"/>
              </a:ext>
            </a:extLst>
          </p:cNvPr>
          <p:cNvGrpSpPr/>
          <p:nvPr userDrawn="1"/>
        </p:nvGrpSpPr>
        <p:grpSpPr>
          <a:xfrm>
            <a:off x="2077784" y="1819949"/>
            <a:ext cx="2304289" cy="3980137"/>
            <a:chOff x="1438761" y="2033015"/>
            <a:chExt cx="1980000" cy="3420000"/>
          </a:xfrm>
        </p:grpSpPr>
        <p:sp>
          <p:nvSpPr>
            <p:cNvPr id="17" name="Rounded Rectangle 41">
              <a:extLst>
                <a:ext uri="{FF2B5EF4-FFF2-40B4-BE49-F238E27FC236}">
                  <a16:creationId xmlns:a16="http://schemas.microsoft.com/office/drawing/2014/main" id="{FECFE306-FB02-4369-B9F4-F163D0F1DA39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60177CAD-2350-4B3F-A424-4E8BEF4DEFB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DE285963-536D-4D67-BDAD-A913A1868D4D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44">
                <a:extLst>
                  <a:ext uri="{FF2B5EF4-FFF2-40B4-BE49-F238E27FC236}">
                    <a16:creationId xmlns:a16="http://schemas.microsoft.com/office/drawing/2014/main" id="{B63BD6C0-18F6-4761-9CE9-FCC79EFA9A05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45">
                <a:extLst>
                  <a:ext uri="{FF2B5EF4-FFF2-40B4-BE49-F238E27FC236}">
                    <a16:creationId xmlns:a16="http://schemas.microsoft.com/office/drawing/2014/main" id="{EFAA093E-94D8-4FBC-8C9E-FB5F9E39F6B9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1D6A7D47-511A-445A-9ED2-C0B31C62F7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7448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6267096-FAB5-45A6-A9F7-99EC8A46D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5450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4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3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1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4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5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8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4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6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  <p:sldLayoutId id="2147483818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comments" Target="../comments/comment6.xm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comments" Target="../comments/comment7.xm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12" Type="http://schemas.openxmlformats.org/officeDocument/2006/relationships/comments" Target="../comments/comment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validator.w3.org/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omments" Target="../comments/comment9.xm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comments" Target="../comments/comment10.xm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comments" Target="../comments/comment11.xm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comments" Target="../comments/comment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9.jpe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comments" Target="../comments/comment13.xm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omments" Target="../comments/comment14.xml"/><Relationship Id="rId5" Type="http://schemas.openxmlformats.org/officeDocument/2006/relationships/image" Target="../media/image6.png"/><Relationship Id="rId10" Type="http://schemas.openxmlformats.org/officeDocument/2006/relationships/hyperlink" Target="https://www.sdlv.fr/blog/conversions-ux/test-utilisateur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omments" Target="../comments/comment15.xml"/><Relationship Id="rId5" Type="http://schemas.openxmlformats.org/officeDocument/2006/relationships/image" Target="../media/image6.png"/><Relationship Id="rId10" Type="http://schemas.openxmlformats.org/officeDocument/2006/relationships/hyperlink" Target="https://www.anthedesign.fr/webdesign-2/responsive-web-design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3.jpg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comments" Target="../comments/comment16.xm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comments" Target="../comments/comment17.xm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omments" Target="../comments/comment18.xml"/><Relationship Id="rId5" Type="http://schemas.openxmlformats.org/officeDocument/2006/relationships/image" Target="../media/image6.pn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comments" Target="../comments/comment1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comments" Target="../comments/comment20.xm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12" Type="http://schemas.openxmlformats.org/officeDocument/2006/relationships/comments" Target="../comments/comment2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hyperlink" Target="https://code.visualstudio.com/" TargetMode="External"/><Relationship Id="rId9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3.png"/><Relationship Id="rId7" Type="http://schemas.openxmlformats.org/officeDocument/2006/relationships/image" Target="../media/image6.png"/><Relationship Id="rId12" Type="http://schemas.openxmlformats.org/officeDocument/2006/relationships/comments" Target="../comments/comment2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hyperlink" Target="https://filezilla-project.org/" TargetMode="External"/><Relationship Id="rId9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openxmlformats.org/officeDocument/2006/relationships/comments" Target="../comments/comment2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hyperlink" Target="https://www.win-rar.com/start.html?&amp;L=10" TargetMode="External"/><Relationship Id="rId9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5.png"/><Relationship Id="rId7" Type="http://schemas.openxmlformats.org/officeDocument/2006/relationships/image" Target="../media/image6.png"/><Relationship Id="rId12" Type="http://schemas.openxmlformats.org/officeDocument/2006/relationships/comments" Target="../comments/comment2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hyperlink" Target="https://github.com/" TargetMode="Externa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fr.wikipedia.org/wiki/.fr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omments" Target="../comments/comment25.xm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fr.000webhost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omments" Target="../comments/comment26.xm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omments" Target="../comments/comment1.xm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comments" Target="../comments/comment2.xm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comments" Target="../comments/comment3.xm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comments" Target="../comments/comment4.xm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omments" Target="../comments/comment5.xml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0F71E611-D7BE-4539-95C9-C035A5AAB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C42F12-3950-4C36-9FF2-D81F545A38AA}"/>
              </a:ext>
            </a:extLst>
          </p:cNvPr>
          <p:cNvSpPr txBox="1"/>
          <p:nvPr/>
        </p:nvSpPr>
        <p:spPr>
          <a:xfrm>
            <a:off x="2907305" y="3697630"/>
            <a:ext cx="2776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A la Découverte du CODE !!!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CAA3D2-52BA-4E5F-A49C-3367124BE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086" y="2782668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4E18C5C-9A56-4D1B-8464-3C25F8779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417" y="2782668"/>
            <a:ext cx="458117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s-logo - Maison Lambot B&amp;amp;B Provence">
            <a:extLst>
              <a:ext uri="{FF2B5EF4-FFF2-40B4-BE49-F238E27FC236}">
                <a16:creationId xmlns:a16="http://schemas.microsoft.com/office/drawing/2014/main" id="{47DC628A-A32A-4C05-B520-DBA2D3B38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534" y="2782668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6TM - L&amp;#39;évolution du développement PHP chez 6TM">
            <a:extLst>
              <a:ext uri="{FF2B5EF4-FFF2-40B4-BE49-F238E27FC236}">
                <a16:creationId xmlns:a16="http://schemas.microsoft.com/office/drawing/2014/main" id="{9D279607-9055-4D4D-9055-AEA764D2E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415" y="2851451"/>
            <a:ext cx="842525" cy="57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823F23B-FF0B-419C-9EA8-811B80614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19" y="3572747"/>
            <a:ext cx="525528" cy="52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igma Logo [ Download - Logo - icon ] png svg">
            <a:extLst>
              <a:ext uri="{FF2B5EF4-FFF2-40B4-BE49-F238E27FC236}">
                <a16:creationId xmlns:a16="http://schemas.microsoft.com/office/drawing/2014/main" id="{EF2E9419-94E1-4279-B888-7CBE16147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502" y="3572747"/>
            <a:ext cx="350352" cy="52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Jquery | Joykal Infotech">
            <a:extLst>
              <a:ext uri="{FF2B5EF4-FFF2-40B4-BE49-F238E27FC236}">
                <a16:creationId xmlns:a16="http://schemas.microsoft.com/office/drawing/2014/main" id="{799708AB-7F46-4C31-92D1-D15FDEBEA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935" y="3572747"/>
            <a:ext cx="525528" cy="52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F6D29F5-60EB-4C4B-A54D-C5CAD789B97E}"/>
              </a:ext>
            </a:extLst>
          </p:cNvPr>
          <p:cNvSpPr txBox="1"/>
          <p:nvPr/>
        </p:nvSpPr>
        <p:spPr>
          <a:xfrm>
            <a:off x="525114" y="2632393"/>
            <a:ext cx="5158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/>
              <a:t>Culture digital</a:t>
            </a:r>
          </a:p>
        </p:txBody>
      </p:sp>
    </p:spTree>
    <p:extLst>
      <p:ext uri="{BB962C8B-B14F-4D97-AF65-F5344CB8AC3E}">
        <p14:creationId xmlns:p14="http://schemas.microsoft.com/office/powerpoint/2010/main" val="131545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742E6-C650-4194-8546-F11694E9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0499"/>
            <a:ext cx="9613861" cy="1080938"/>
          </a:xfrm>
        </p:spPr>
        <p:txBody>
          <a:bodyPr/>
          <a:lstStyle/>
          <a:p>
            <a:r>
              <a:rPr lang="fr-FR" dirty="0">
                <a:solidFill>
                  <a:srgbClr val="FFFFFF"/>
                </a:solidFill>
              </a:rPr>
              <a:t>Rôle des Langages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4E5DECE-21E0-4AB7-8A64-D432C8522ACE}"/>
              </a:ext>
            </a:extLst>
          </p:cNvPr>
          <p:cNvSpPr txBox="1"/>
          <p:nvPr/>
        </p:nvSpPr>
        <p:spPr>
          <a:xfrm>
            <a:off x="5288692" y="60905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930F23C-D3D5-41B3-BA25-A712A5247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449" y="823500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5CCDCD-22F6-4182-834F-C7B5C1B2A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684" y="815778"/>
            <a:ext cx="276346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js-logo - Maison Lambot B&amp;amp;B Provence">
            <a:extLst>
              <a:ext uri="{FF2B5EF4-FFF2-40B4-BE49-F238E27FC236}">
                <a16:creationId xmlns:a16="http://schemas.microsoft.com/office/drawing/2014/main" id="{615C04B7-FB7C-47D3-A8D2-9DE94DF02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843" y="815779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6TM - L&amp;#39;évolution du développement PHP chez 6TM">
            <a:extLst>
              <a:ext uri="{FF2B5EF4-FFF2-40B4-BE49-F238E27FC236}">
                <a16:creationId xmlns:a16="http://schemas.microsoft.com/office/drawing/2014/main" id="{C57EE7DF-5C3E-48C4-8FB4-A53D94A5D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172" y="836525"/>
            <a:ext cx="508230" cy="3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4948FB41-7922-40E7-857A-9AB8ACC61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390" y="1395044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Figma Logo [ Download - Logo - icon ] png svg">
            <a:extLst>
              <a:ext uri="{FF2B5EF4-FFF2-40B4-BE49-F238E27FC236}">
                <a16:creationId xmlns:a16="http://schemas.microsoft.com/office/drawing/2014/main" id="{8D9991AF-C7B6-4722-84B0-E92015B43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617" y="1395044"/>
            <a:ext cx="21134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2" descr="Jquery | Joykal Infotech">
            <a:extLst>
              <a:ext uri="{FF2B5EF4-FFF2-40B4-BE49-F238E27FC236}">
                <a16:creationId xmlns:a16="http://schemas.microsoft.com/office/drawing/2014/main" id="{FF1F7A9A-6CDD-477D-8AAB-61EC2281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1980" y="1395044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7CFD1F8-434F-447A-B395-21B8B5898763}"/>
              </a:ext>
            </a:extLst>
          </p:cNvPr>
          <p:cNvSpPr txBox="1"/>
          <p:nvPr/>
        </p:nvSpPr>
        <p:spPr>
          <a:xfrm>
            <a:off x="3275635" y="2944226"/>
            <a:ext cx="6227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b="1" dirty="0"/>
              <a:t>PHP </a:t>
            </a:r>
            <a:r>
              <a:rPr lang="fr-FR" dirty="0"/>
              <a:t>– </a:t>
            </a:r>
            <a:r>
              <a:rPr lang="fr-FR" b="1" dirty="0" err="1"/>
              <a:t>H</a:t>
            </a:r>
            <a:r>
              <a:rPr lang="fr-FR" dirty="0" err="1"/>
              <a:t>ypertext</a:t>
            </a:r>
            <a:r>
              <a:rPr lang="fr-FR" dirty="0"/>
              <a:t> </a:t>
            </a:r>
            <a:r>
              <a:rPr lang="fr-FR" b="1" dirty="0" err="1"/>
              <a:t>P</a:t>
            </a:r>
            <a:r>
              <a:rPr lang="fr-FR" dirty="0" err="1"/>
              <a:t>reprocessor</a:t>
            </a:r>
            <a:endParaRPr lang="fr-FR" dirty="0"/>
          </a:p>
          <a:p>
            <a:r>
              <a:rPr lang="fr-FR" dirty="0"/>
              <a:t>Langage de programmation permettant de produire des pages web dynamiques et de développer des fonctionnalités.</a:t>
            </a:r>
          </a:p>
          <a:p>
            <a:endParaRPr lang="fr-FR" dirty="0"/>
          </a:p>
        </p:txBody>
      </p:sp>
      <p:pic>
        <p:nvPicPr>
          <p:cNvPr id="13" name="Picture 8" descr="6TM - L&amp;#39;évolution du développement PHP chez 6TM">
            <a:extLst>
              <a:ext uri="{FF2B5EF4-FFF2-40B4-BE49-F238E27FC236}">
                <a16:creationId xmlns:a16="http://schemas.microsoft.com/office/drawing/2014/main" id="{703DC98C-AE38-4630-B20A-F77ED54F2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1" y="3035066"/>
            <a:ext cx="2294169" cy="157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0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742E6-C650-4194-8546-F11694E9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0499"/>
            <a:ext cx="9613861" cy="1080938"/>
          </a:xfrm>
        </p:spPr>
        <p:txBody>
          <a:bodyPr/>
          <a:lstStyle/>
          <a:p>
            <a:r>
              <a:rPr lang="fr-FR" dirty="0"/>
              <a:t>Code Source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4E5DECE-21E0-4AB7-8A64-D432C8522ACE}"/>
              </a:ext>
            </a:extLst>
          </p:cNvPr>
          <p:cNvSpPr txBox="1"/>
          <p:nvPr/>
        </p:nvSpPr>
        <p:spPr>
          <a:xfrm>
            <a:off x="5288692" y="60905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AF50E78-8669-4AE4-B505-534A22F91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241" y="823495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A5B9A1-0436-4E56-AD6F-5FFD3D5F8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476" y="815773"/>
            <a:ext cx="276346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js-logo - Maison Lambot B&amp;amp;B Provence">
            <a:extLst>
              <a:ext uri="{FF2B5EF4-FFF2-40B4-BE49-F238E27FC236}">
                <a16:creationId xmlns:a16="http://schemas.microsoft.com/office/drawing/2014/main" id="{289479B3-3916-4BF9-96CE-A00CA10FA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635" y="815774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6TM - L&amp;#39;évolution du développement PHP chez 6TM">
            <a:extLst>
              <a:ext uri="{FF2B5EF4-FFF2-40B4-BE49-F238E27FC236}">
                <a16:creationId xmlns:a16="http://schemas.microsoft.com/office/drawing/2014/main" id="{7C27A306-CB69-4374-9060-24CDB9923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964" y="836520"/>
            <a:ext cx="508230" cy="3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97751D7E-F63E-4985-80FB-8D1D6CF8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182" y="1395039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Figma Logo [ Download - Logo - icon ] png svg">
            <a:extLst>
              <a:ext uri="{FF2B5EF4-FFF2-40B4-BE49-F238E27FC236}">
                <a16:creationId xmlns:a16="http://schemas.microsoft.com/office/drawing/2014/main" id="{49B64330-5E26-4AE0-955B-41AAFA647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409" y="1395039"/>
            <a:ext cx="21134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2" descr="Jquery | Joykal Infotech">
            <a:extLst>
              <a:ext uri="{FF2B5EF4-FFF2-40B4-BE49-F238E27FC236}">
                <a16:creationId xmlns:a16="http://schemas.microsoft.com/office/drawing/2014/main" id="{321FAF12-FEF8-4D00-BB36-B1994EA5F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772" y="1395039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849026F-CAEA-4942-A470-81728674B268}"/>
              </a:ext>
            </a:extLst>
          </p:cNvPr>
          <p:cNvSpPr txBox="1"/>
          <p:nvPr/>
        </p:nvSpPr>
        <p:spPr>
          <a:xfrm>
            <a:off x="2878042" y="2954117"/>
            <a:ext cx="60019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i="1" dirty="0"/>
              <a:t>Qu’est-ce qu’un code – source ?</a:t>
            </a:r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7F2B5B4-52CA-4D85-A305-143AD9E0F800}"/>
              </a:ext>
            </a:extLst>
          </p:cNvPr>
          <p:cNvSpPr txBox="1"/>
          <p:nvPr/>
        </p:nvSpPr>
        <p:spPr>
          <a:xfrm>
            <a:off x="135874" y="3986741"/>
            <a:ext cx="1192025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/>
              <a:t>Un code source est une suite d’instructions exécutées par un navigateur </a:t>
            </a:r>
          </a:p>
          <a:p>
            <a:pPr algn="ctr"/>
            <a:r>
              <a:rPr lang="fr-FR" sz="2800" dirty="0"/>
              <a:t>dans le but de produire un résultat sur la page web.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09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013 -0.0051 L 0.0182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742E6-C650-4194-8546-F11694E9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0499"/>
            <a:ext cx="9613861" cy="1080938"/>
          </a:xfrm>
        </p:spPr>
        <p:txBody>
          <a:bodyPr/>
          <a:lstStyle/>
          <a:p>
            <a:r>
              <a:rPr lang="fr-FR" dirty="0"/>
              <a:t>W3C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4E5DECE-21E0-4AB7-8A64-D432C8522ACE}"/>
              </a:ext>
            </a:extLst>
          </p:cNvPr>
          <p:cNvSpPr txBox="1"/>
          <p:nvPr/>
        </p:nvSpPr>
        <p:spPr>
          <a:xfrm>
            <a:off x="5288692" y="60905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C7D715-5532-408F-9F01-9A6B94901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20" y="2286000"/>
            <a:ext cx="2260724" cy="1539176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6FCA51B-D6F4-4212-A896-4789C6FB5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241" y="823496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7406F74B-3247-4983-AABF-7238AB02A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476" y="815774"/>
            <a:ext cx="276346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js-logo - Maison Lambot B&amp;amp;B Provence">
            <a:extLst>
              <a:ext uri="{FF2B5EF4-FFF2-40B4-BE49-F238E27FC236}">
                <a16:creationId xmlns:a16="http://schemas.microsoft.com/office/drawing/2014/main" id="{0EC7D858-5B3A-461D-9838-F5B52B22A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635" y="815775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6TM - L&amp;#39;évolution du développement PHP chez 6TM">
            <a:extLst>
              <a:ext uri="{FF2B5EF4-FFF2-40B4-BE49-F238E27FC236}">
                <a16:creationId xmlns:a16="http://schemas.microsoft.com/office/drawing/2014/main" id="{EB807586-9E96-47C9-846D-98735EC86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964" y="836521"/>
            <a:ext cx="508230" cy="3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E71C1A51-BA39-42AC-A61F-83B58EC27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182" y="1395040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Figma Logo [ Download - Logo - icon ] png svg">
            <a:extLst>
              <a:ext uri="{FF2B5EF4-FFF2-40B4-BE49-F238E27FC236}">
                <a16:creationId xmlns:a16="http://schemas.microsoft.com/office/drawing/2014/main" id="{1D26CC46-D99C-4DFF-BECC-CDDA3FB42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409" y="1395040"/>
            <a:ext cx="21134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Jquery | Joykal Infotech">
            <a:extLst>
              <a:ext uri="{FF2B5EF4-FFF2-40B4-BE49-F238E27FC236}">
                <a16:creationId xmlns:a16="http://schemas.microsoft.com/office/drawing/2014/main" id="{0CAE757E-50FF-4687-974C-4B21A5E7C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772" y="1395040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235A3A6-4AAA-4291-A3A9-A341E4D23EB6}"/>
              </a:ext>
            </a:extLst>
          </p:cNvPr>
          <p:cNvSpPr txBox="1"/>
          <p:nvPr/>
        </p:nvSpPr>
        <p:spPr>
          <a:xfrm>
            <a:off x="1028700" y="3825176"/>
            <a:ext cx="9613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 </a:t>
            </a:r>
            <a:r>
              <a:rPr lang="en-US" b="1" dirty="0"/>
              <a:t>World Wide Web Consortium </a:t>
            </a:r>
            <a:r>
              <a:rPr lang="en-US" dirty="0"/>
              <a:t>(</a:t>
            </a:r>
            <a:r>
              <a:rPr lang="en-US" b="1" dirty="0"/>
              <a:t>W3C</a:t>
            </a:r>
            <a:r>
              <a:rPr lang="en-US" dirty="0"/>
              <a:t>)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fr-FR" dirty="0"/>
              <a:t>une organisation chargée de standardiser </a:t>
            </a:r>
          </a:p>
          <a:p>
            <a:pPr algn="ctr"/>
            <a:r>
              <a:rPr lang="fr-FR" dirty="0"/>
              <a:t>et </a:t>
            </a:r>
          </a:p>
          <a:p>
            <a:pPr algn="ctr"/>
            <a:r>
              <a:rPr lang="fr-FR" dirty="0"/>
              <a:t>de faire évoluer les langages </a:t>
            </a:r>
            <a:r>
              <a:rPr lang="fr-FR" b="1" dirty="0"/>
              <a:t>HTML</a:t>
            </a:r>
            <a:r>
              <a:rPr lang="fr-FR" dirty="0"/>
              <a:t> et </a:t>
            </a:r>
            <a:r>
              <a:rPr lang="fr-FR" b="1" dirty="0"/>
              <a:t>CSS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4218A6F-D52E-4C18-9779-214AA9E8562B}"/>
              </a:ext>
            </a:extLst>
          </p:cNvPr>
          <p:cNvSpPr txBox="1"/>
          <p:nvPr/>
        </p:nvSpPr>
        <p:spPr>
          <a:xfrm>
            <a:off x="1332642" y="4979338"/>
            <a:ext cx="9159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W3C transmet des </a:t>
            </a:r>
            <a:r>
              <a:rPr lang="fr-FR" b="1" dirty="0"/>
              <a:t>règles et normes </a:t>
            </a:r>
            <a:r>
              <a:rPr lang="fr-FR" dirty="0"/>
              <a:t>à suivre pour l’écriture de son code HTML/CSS.</a:t>
            </a:r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D4F2EDD-ED22-4CF1-8BC9-B585B6A13D1D}"/>
              </a:ext>
            </a:extLst>
          </p:cNvPr>
          <p:cNvSpPr txBox="1"/>
          <p:nvPr/>
        </p:nvSpPr>
        <p:spPr>
          <a:xfrm>
            <a:off x="1028700" y="5628918"/>
            <a:ext cx="977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W3C met à disposition un </a:t>
            </a:r>
            <a:r>
              <a:rPr lang="fr-FR" dirty="0">
                <a:hlinkClick r:id="rId11"/>
              </a:rPr>
              <a:t>espace de </a:t>
            </a:r>
            <a:r>
              <a:rPr lang="fr-FR" b="1" dirty="0">
                <a:hlinkClick r:id="rId11"/>
              </a:rPr>
              <a:t>validation</a:t>
            </a:r>
            <a:r>
              <a:rPr lang="fr-FR" dirty="0">
                <a:hlinkClick r:id="rId11"/>
              </a:rPr>
              <a:t> </a:t>
            </a:r>
            <a:r>
              <a:rPr lang="fr-FR" dirty="0"/>
              <a:t>pour tester la qualité de son code-source.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709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013 -0.0051 L 0.0182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742E6-C650-4194-8546-F11694E9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0499"/>
            <a:ext cx="9613861" cy="1080938"/>
          </a:xfrm>
        </p:spPr>
        <p:txBody>
          <a:bodyPr/>
          <a:lstStyle/>
          <a:p>
            <a:r>
              <a:rPr lang="fr-FR" dirty="0"/>
              <a:t>Navigateurs 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4E5DECE-21E0-4AB7-8A64-D432C8522ACE}"/>
              </a:ext>
            </a:extLst>
          </p:cNvPr>
          <p:cNvSpPr txBox="1"/>
          <p:nvPr/>
        </p:nvSpPr>
        <p:spPr>
          <a:xfrm>
            <a:off x="5288692" y="60905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</p:txBody>
      </p:sp>
      <p:pic>
        <p:nvPicPr>
          <p:cNvPr id="1026" name="Picture 2" descr="Parts de Marché des Navigateurs Web en 2021 (France et Monde)">
            <a:extLst>
              <a:ext uri="{FF2B5EF4-FFF2-40B4-BE49-F238E27FC236}">
                <a16:creationId xmlns:a16="http://schemas.microsoft.com/office/drawing/2014/main" id="{E0549245-4F40-4F8A-BC19-BDB6F93A4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34" y="2269704"/>
            <a:ext cx="8358748" cy="419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2D9DAC2-7216-48B9-B9DC-72B672D15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33" y="832289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3A654B-4AE7-4160-B200-08B230F25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268" y="824567"/>
            <a:ext cx="276346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js-logo - Maison Lambot B&amp;amp;B Provence">
            <a:extLst>
              <a:ext uri="{FF2B5EF4-FFF2-40B4-BE49-F238E27FC236}">
                <a16:creationId xmlns:a16="http://schemas.microsoft.com/office/drawing/2014/main" id="{2C6365F2-4C27-47F9-AAF0-A55817F9D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427" y="824568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6TM - L&amp;#39;évolution du développement PHP chez 6TM">
            <a:extLst>
              <a:ext uri="{FF2B5EF4-FFF2-40B4-BE49-F238E27FC236}">
                <a16:creationId xmlns:a16="http://schemas.microsoft.com/office/drawing/2014/main" id="{176C4A0A-3BBE-4B28-8A82-09F6F5C3D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756" y="845314"/>
            <a:ext cx="508230" cy="3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F7C7A630-BF25-4575-BF0E-5C257C31A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974" y="1403833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Figma Logo [ Download - Logo - icon ] png svg">
            <a:extLst>
              <a:ext uri="{FF2B5EF4-FFF2-40B4-BE49-F238E27FC236}">
                <a16:creationId xmlns:a16="http://schemas.microsoft.com/office/drawing/2014/main" id="{7B9C6200-703E-4C1A-B26B-A959CCFB2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201" y="1403833"/>
            <a:ext cx="21134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Jquery | Joykal Infotech">
            <a:extLst>
              <a:ext uri="{FF2B5EF4-FFF2-40B4-BE49-F238E27FC236}">
                <a16:creationId xmlns:a16="http://schemas.microsoft.com/office/drawing/2014/main" id="{AC54A8BF-16E3-4EB9-8488-96FE263F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564" y="1403833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97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013 -0.0051 L 0.0182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742E6-C650-4194-8546-F11694E9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0499"/>
            <a:ext cx="9613861" cy="1080938"/>
          </a:xfrm>
        </p:spPr>
        <p:txBody>
          <a:bodyPr/>
          <a:lstStyle/>
          <a:p>
            <a:r>
              <a:rPr lang="fr-FR" dirty="0" err="1"/>
              <a:t>Hebergement</a:t>
            </a:r>
            <a:r>
              <a:rPr lang="fr-FR" dirty="0"/>
              <a:t> 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4E5DECE-21E0-4AB7-8A64-D432C8522ACE}"/>
              </a:ext>
            </a:extLst>
          </p:cNvPr>
          <p:cNvSpPr txBox="1"/>
          <p:nvPr/>
        </p:nvSpPr>
        <p:spPr>
          <a:xfrm>
            <a:off x="5288692" y="60905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ECD6A7-2A03-4421-9193-14427C4F32A6}"/>
              </a:ext>
            </a:extLst>
          </p:cNvPr>
          <p:cNvSpPr/>
          <p:nvPr/>
        </p:nvSpPr>
        <p:spPr>
          <a:xfrm>
            <a:off x="1965167" y="3458466"/>
            <a:ext cx="1571348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page1.html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15E388-BCA9-403B-A0F3-12ECB23B723C}"/>
              </a:ext>
            </a:extLst>
          </p:cNvPr>
          <p:cNvSpPr/>
          <p:nvPr/>
        </p:nvSpPr>
        <p:spPr>
          <a:xfrm>
            <a:off x="1965167" y="3975804"/>
            <a:ext cx="1571348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page2.html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CE2C6C-EB2C-42A4-9712-DC654F045147}"/>
              </a:ext>
            </a:extLst>
          </p:cNvPr>
          <p:cNvSpPr/>
          <p:nvPr/>
        </p:nvSpPr>
        <p:spPr>
          <a:xfrm>
            <a:off x="1965167" y="4474626"/>
            <a:ext cx="1571348" cy="381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page3.html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A0C8B63-562A-48CC-890E-EE39DF2A9076}"/>
              </a:ext>
            </a:extLst>
          </p:cNvPr>
          <p:cNvCxnSpPr/>
          <p:nvPr/>
        </p:nvCxnSpPr>
        <p:spPr>
          <a:xfrm>
            <a:off x="6270837" y="3322795"/>
            <a:ext cx="0" cy="2946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C49BCB4-0FD3-469C-9852-D04ACB91A1A6}"/>
              </a:ext>
            </a:extLst>
          </p:cNvPr>
          <p:cNvSpPr/>
          <p:nvPr/>
        </p:nvSpPr>
        <p:spPr>
          <a:xfrm>
            <a:off x="6918907" y="2779906"/>
            <a:ext cx="3433484" cy="326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INTERNET (serveur)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C48743-0BE1-4D75-B731-BFB59153EF08}"/>
              </a:ext>
            </a:extLst>
          </p:cNvPr>
          <p:cNvSpPr/>
          <p:nvPr/>
        </p:nvSpPr>
        <p:spPr>
          <a:xfrm>
            <a:off x="1217025" y="2684388"/>
            <a:ext cx="4384759" cy="326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LOCAL (mon ordinateur)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78197A6-F7E7-447F-8473-9729A5B12FFB}"/>
              </a:ext>
            </a:extLst>
          </p:cNvPr>
          <p:cNvSpPr/>
          <p:nvPr/>
        </p:nvSpPr>
        <p:spPr>
          <a:xfrm>
            <a:off x="7131971" y="3762081"/>
            <a:ext cx="3284707" cy="26089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3721451-3C55-4E19-90EA-89695D414FC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536515" y="3649336"/>
            <a:ext cx="5237809" cy="147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BC3E01B-60C5-4709-A43F-2FDB28ED20D5}"/>
              </a:ext>
            </a:extLst>
          </p:cNvPr>
          <p:cNvCxnSpPr>
            <a:cxnSpLocks/>
          </p:cNvCxnSpPr>
          <p:nvPr/>
        </p:nvCxnSpPr>
        <p:spPr>
          <a:xfrm>
            <a:off x="3438830" y="4174461"/>
            <a:ext cx="5335494" cy="104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F5A8D7B-7CA6-40A4-8CEB-22235EEF7D7A}"/>
              </a:ext>
            </a:extLst>
          </p:cNvPr>
          <p:cNvCxnSpPr>
            <a:cxnSpLocks/>
          </p:cNvCxnSpPr>
          <p:nvPr/>
        </p:nvCxnSpPr>
        <p:spPr>
          <a:xfrm>
            <a:off x="3487672" y="4796225"/>
            <a:ext cx="5286652" cy="39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68BC820C-ACC8-443E-9D53-D982D60A9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33" y="832293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BF7322F5-FAE8-4FEC-A752-E5B827546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268" y="824571"/>
            <a:ext cx="276346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js-logo - Maison Lambot B&amp;amp;B Provence">
            <a:extLst>
              <a:ext uri="{FF2B5EF4-FFF2-40B4-BE49-F238E27FC236}">
                <a16:creationId xmlns:a16="http://schemas.microsoft.com/office/drawing/2014/main" id="{2FBCB945-BFF4-4783-A0A4-101CA28C5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427" y="824572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6TM - L&amp;#39;évolution du développement PHP chez 6TM">
            <a:extLst>
              <a:ext uri="{FF2B5EF4-FFF2-40B4-BE49-F238E27FC236}">
                <a16:creationId xmlns:a16="http://schemas.microsoft.com/office/drawing/2014/main" id="{38D1AA34-23A5-4069-A0BE-004834A36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756" y="845318"/>
            <a:ext cx="508230" cy="3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CC2A7582-6965-44B2-8D3A-07B32F8D3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974" y="1403837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0" descr="Figma Logo [ Download - Logo - icon ] png svg">
            <a:extLst>
              <a:ext uri="{FF2B5EF4-FFF2-40B4-BE49-F238E27FC236}">
                <a16:creationId xmlns:a16="http://schemas.microsoft.com/office/drawing/2014/main" id="{510BC908-B0DC-49AE-814D-5539C54D0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201" y="1403837"/>
            <a:ext cx="21134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2" descr="Jquery | Joykal Infotech">
            <a:extLst>
              <a:ext uri="{FF2B5EF4-FFF2-40B4-BE49-F238E27FC236}">
                <a16:creationId xmlns:a16="http://schemas.microsoft.com/office/drawing/2014/main" id="{3D643CCF-56F6-4D00-8418-AB329A616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564" y="1403837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89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013 -0.0051 L 0.0182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742E6-C650-4194-8546-F11694E9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0499"/>
            <a:ext cx="9613861" cy="1080938"/>
          </a:xfrm>
        </p:spPr>
        <p:txBody>
          <a:bodyPr/>
          <a:lstStyle/>
          <a:p>
            <a:r>
              <a:rPr lang="fr-FR" dirty="0"/>
              <a:t>Développeur ?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4E5DECE-21E0-4AB7-8A64-D432C8522ACE}"/>
              </a:ext>
            </a:extLst>
          </p:cNvPr>
          <p:cNvSpPr txBox="1"/>
          <p:nvPr/>
        </p:nvSpPr>
        <p:spPr>
          <a:xfrm>
            <a:off x="5288692" y="60905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697632B-A007-49C8-8D39-3510A380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33" y="832288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24ECA35-C6AC-4DE9-8D05-73B836A73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268" y="824566"/>
            <a:ext cx="276346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js-logo - Maison Lambot B&amp;amp;B Provence">
            <a:extLst>
              <a:ext uri="{FF2B5EF4-FFF2-40B4-BE49-F238E27FC236}">
                <a16:creationId xmlns:a16="http://schemas.microsoft.com/office/drawing/2014/main" id="{390DEC16-02C5-49C4-BF8B-D257AD5F9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427" y="824567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6TM - L&amp;#39;évolution du développement PHP chez 6TM">
            <a:extLst>
              <a:ext uri="{FF2B5EF4-FFF2-40B4-BE49-F238E27FC236}">
                <a16:creationId xmlns:a16="http://schemas.microsoft.com/office/drawing/2014/main" id="{CB47610B-D261-442B-8574-7BDF49B0C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756" y="845313"/>
            <a:ext cx="508230" cy="3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9553CC3D-E4C1-4821-A111-80160A9F0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974" y="1403832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Figma Logo [ Download - Logo - icon ] png svg">
            <a:extLst>
              <a:ext uri="{FF2B5EF4-FFF2-40B4-BE49-F238E27FC236}">
                <a16:creationId xmlns:a16="http://schemas.microsoft.com/office/drawing/2014/main" id="{AFCF5F95-FE66-428B-805F-E3392BFD0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201" y="1403832"/>
            <a:ext cx="21134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Jquery | Joykal Infotech">
            <a:extLst>
              <a:ext uri="{FF2B5EF4-FFF2-40B4-BE49-F238E27FC236}">
                <a16:creationId xmlns:a16="http://schemas.microsoft.com/office/drawing/2014/main" id="{CFC12A36-37D3-4D1E-9B2E-96E66B3FB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564" y="1403832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A58E9EF-96C4-4DB4-836D-FF8FA40CF7E0}"/>
              </a:ext>
            </a:extLst>
          </p:cNvPr>
          <p:cNvSpPr txBox="1"/>
          <p:nvPr/>
        </p:nvSpPr>
        <p:spPr>
          <a:xfrm>
            <a:off x="1336982" y="2162416"/>
            <a:ext cx="89434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FRONT-END :</a:t>
            </a:r>
          </a:p>
          <a:p>
            <a:endParaRPr lang="fr-FR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r>
              <a:rPr lang="fr-FR" b="0" i="0" dirty="0">
                <a:effectLst/>
                <a:latin typeface="arial" panose="020B0604020202020204" pitchFamily="34" charset="0"/>
              </a:rPr>
              <a:t>Le développement web frontal correspond aux productions HTML, CSS et JavaScript </a:t>
            </a:r>
          </a:p>
          <a:p>
            <a:r>
              <a:rPr lang="fr-FR" b="0" i="0" dirty="0">
                <a:effectLst/>
                <a:latin typeface="arial" panose="020B0604020202020204" pitchFamily="34" charset="0"/>
              </a:rPr>
              <a:t>d’une page internet ou d’une application qu’un utilisateur peut voir et avec lesquelles </a:t>
            </a:r>
          </a:p>
          <a:p>
            <a:r>
              <a:rPr lang="fr-FR" b="0" i="0" dirty="0">
                <a:effectLst/>
                <a:latin typeface="arial" panose="020B0604020202020204" pitchFamily="34" charset="0"/>
              </a:rPr>
              <a:t>il peut interagir directement.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A0CD71B-033F-40BD-94A4-4956EAFA45C3}"/>
              </a:ext>
            </a:extLst>
          </p:cNvPr>
          <p:cNvSpPr txBox="1"/>
          <p:nvPr/>
        </p:nvSpPr>
        <p:spPr>
          <a:xfrm>
            <a:off x="1336982" y="3801639"/>
            <a:ext cx="85747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BACK-END :</a:t>
            </a:r>
          </a:p>
          <a:p>
            <a:endParaRPr lang="fr-FR" dirty="0"/>
          </a:p>
          <a:p>
            <a:r>
              <a:rPr lang="fr-FR" dirty="0">
                <a:latin typeface="Century Gothic" panose="020B0502020202020204" pitchFamily="34" charset="0"/>
              </a:rPr>
              <a:t>L</a:t>
            </a:r>
            <a:r>
              <a:rPr lang="fr-FR" b="0" i="0" dirty="0">
                <a:effectLst/>
                <a:latin typeface="Century Gothic" panose="020B0502020202020204" pitchFamily="34" charset="0"/>
              </a:rPr>
              <a:t>e développeur </a:t>
            </a:r>
            <a:r>
              <a:rPr lang="fr-FR" b="0" i="0" dirty="0" err="1">
                <a:effectLst/>
                <a:latin typeface="Century Gothic" panose="020B0502020202020204" pitchFamily="34" charset="0"/>
              </a:rPr>
              <a:t>back-end</a:t>
            </a:r>
            <a:r>
              <a:rPr lang="fr-FR" b="0" i="0" dirty="0">
                <a:effectLst/>
                <a:latin typeface="Century Gothic" panose="020B0502020202020204" pitchFamily="34" charset="0"/>
              </a:rPr>
              <a:t> maîtrise toute la partie invisible pour l’utilisateur. </a:t>
            </a:r>
          </a:p>
          <a:p>
            <a:r>
              <a:rPr lang="fr-FR" b="0" i="0" dirty="0">
                <a:effectLst/>
                <a:latin typeface="Century Gothic" panose="020B0502020202020204" pitchFamily="34" charset="0"/>
              </a:rPr>
              <a:t>Ses </a:t>
            </a:r>
            <a:r>
              <a:rPr lang="fr-FR" b="0" i="0" dirty="0" err="1">
                <a:effectLst/>
                <a:latin typeface="Century Gothic" panose="020B0502020202020204" pitchFamily="34" charset="0"/>
              </a:rPr>
              <a:t>language</a:t>
            </a:r>
            <a:r>
              <a:rPr lang="fr-FR" b="0" i="0" dirty="0">
                <a:effectLst/>
                <a:latin typeface="Century Gothic" panose="020B0502020202020204" pitchFamily="34" charset="0"/>
              </a:rPr>
              <a:t> de prédilection sont le PHP et le SQL. 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61DCBA3-231C-42E7-8591-D5C3543F3B5A}"/>
              </a:ext>
            </a:extLst>
          </p:cNvPr>
          <p:cNvSpPr txBox="1"/>
          <p:nvPr/>
        </p:nvSpPr>
        <p:spPr>
          <a:xfrm>
            <a:off x="1336982" y="5163007"/>
            <a:ext cx="101361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FULLSTACK :</a:t>
            </a:r>
          </a:p>
          <a:p>
            <a:endParaRPr lang="fr-FR" dirty="0"/>
          </a:p>
          <a:p>
            <a:r>
              <a:rPr lang="fr-FR" b="0" i="0" dirty="0">
                <a:effectLst/>
                <a:latin typeface="arial" panose="020B0604020202020204" pitchFamily="34" charset="0"/>
              </a:rPr>
              <a:t>Le développeur </a:t>
            </a:r>
            <a:r>
              <a:rPr lang="fr-FR" b="1" i="0" dirty="0">
                <a:effectLst/>
                <a:latin typeface="arial" panose="020B0604020202020204" pitchFamily="34" charset="0"/>
              </a:rPr>
              <a:t>full stack</a:t>
            </a:r>
            <a:r>
              <a:rPr lang="fr-FR" b="0" i="0" dirty="0">
                <a:effectLst/>
                <a:latin typeface="arial" panose="020B0604020202020204" pitchFamily="34" charset="0"/>
              </a:rPr>
              <a:t> est un développeur touche-à-tout et complet, qui travaille à la fois côté </a:t>
            </a:r>
          </a:p>
          <a:p>
            <a:r>
              <a:rPr lang="fr-FR" b="0" i="0" dirty="0">
                <a:effectLst/>
                <a:latin typeface="arial" panose="020B0604020202020204" pitchFamily="34" charset="0"/>
              </a:rPr>
              <a:t>Backend et Frontend. Par définition, être « </a:t>
            </a:r>
            <a:r>
              <a:rPr lang="fr-FR" b="1" i="0" dirty="0">
                <a:effectLst/>
                <a:latin typeface="arial" panose="020B0604020202020204" pitchFamily="34" charset="0"/>
              </a:rPr>
              <a:t>full stack</a:t>
            </a:r>
            <a:r>
              <a:rPr lang="fr-FR" b="0" i="0" dirty="0">
                <a:effectLst/>
                <a:latin typeface="arial" panose="020B0604020202020204" pitchFamily="34" charset="0"/>
              </a:rPr>
              <a:t> » signifie travailler sur « toute la </a:t>
            </a:r>
            <a:r>
              <a:rPr lang="fr-FR" b="1" i="0" dirty="0">
                <a:effectLst/>
                <a:latin typeface="arial" panose="020B0604020202020204" pitchFamily="34" charset="0"/>
              </a:rPr>
              <a:t>stack</a:t>
            </a:r>
            <a:r>
              <a:rPr lang="fr-FR" b="0" i="0" dirty="0">
                <a:effectLst/>
                <a:latin typeface="arial" panose="020B0604020202020204" pitchFamily="34" charset="0"/>
              </a:rPr>
              <a:t> ».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454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013 -0.0051 L 0.0182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742E6-C650-4194-8546-F11694E9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0499"/>
            <a:ext cx="9613861" cy="1080938"/>
          </a:xfrm>
        </p:spPr>
        <p:txBody>
          <a:bodyPr/>
          <a:lstStyle/>
          <a:p>
            <a:r>
              <a:rPr lang="fr-FR" dirty="0"/>
              <a:t>FRONT vs BACK !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4E5DECE-21E0-4AB7-8A64-D432C8522ACE}"/>
              </a:ext>
            </a:extLst>
          </p:cNvPr>
          <p:cNvSpPr txBox="1"/>
          <p:nvPr/>
        </p:nvSpPr>
        <p:spPr>
          <a:xfrm>
            <a:off x="5288692" y="60905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697632B-A007-49C8-8D39-3510A380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33" y="832288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24ECA35-C6AC-4DE9-8D05-73B836A73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268" y="824566"/>
            <a:ext cx="276346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js-logo - Maison Lambot B&amp;amp;B Provence">
            <a:extLst>
              <a:ext uri="{FF2B5EF4-FFF2-40B4-BE49-F238E27FC236}">
                <a16:creationId xmlns:a16="http://schemas.microsoft.com/office/drawing/2014/main" id="{390DEC16-02C5-49C4-BF8B-D257AD5F9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427" y="824567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6TM - L&amp;#39;évolution du développement PHP chez 6TM">
            <a:extLst>
              <a:ext uri="{FF2B5EF4-FFF2-40B4-BE49-F238E27FC236}">
                <a16:creationId xmlns:a16="http://schemas.microsoft.com/office/drawing/2014/main" id="{CB47610B-D261-442B-8574-7BDF49B0C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756" y="845313"/>
            <a:ext cx="508230" cy="3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9553CC3D-E4C1-4821-A111-80160A9F0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974" y="1403832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Figma Logo [ Download - Logo - icon ] png svg">
            <a:extLst>
              <a:ext uri="{FF2B5EF4-FFF2-40B4-BE49-F238E27FC236}">
                <a16:creationId xmlns:a16="http://schemas.microsoft.com/office/drawing/2014/main" id="{AFCF5F95-FE66-428B-805F-E3392BFD0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201" y="1403832"/>
            <a:ext cx="21134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Jquery | Joykal Infotech">
            <a:extLst>
              <a:ext uri="{FF2B5EF4-FFF2-40B4-BE49-F238E27FC236}">
                <a16:creationId xmlns:a16="http://schemas.microsoft.com/office/drawing/2014/main" id="{CFC12A36-37D3-4D1E-9B2E-96E66B3FB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564" y="1403832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ontend, backend, qu&amp;#39;est-ce que ça veut dire ? - Wild Code School">
            <a:extLst>
              <a:ext uri="{FF2B5EF4-FFF2-40B4-BE49-F238E27FC236}">
                <a16:creationId xmlns:a16="http://schemas.microsoft.com/office/drawing/2014/main" id="{C16589C8-66D3-4C45-A82D-B3A49A700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53" y="2735479"/>
            <a:ext cx="2200152" cy="311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rchitecture type de nos solutions d&amp;#39;applications sur mesure - Next Decision">
            <a:extLst>
              <a:ext uri="{FF2B5EF4-FFF2-40B4-BE49-F238E27FC236}">
                <a16:creationId xmlns:a16="http://schemas.microsoft.com/office/drawing/2014/main" id="{A168DA53-7F55-4620-BE78-D70346A18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99" y="2735479"/>
            <a:ext cx="8996702" cy="311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68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013 -0.0051 L 0.0182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742E6-C650-4194-8546-F11694E9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0499"/>
            <a:ext cx="9613861" cy="1080938"/>
          </a:xfrm>
        </p:spPr>
        <p:txBody>
          <a:bodyPr/>
          <a:lstStyle/>
          <a:p>
            <a:r>
              <a:rPr lang="fr-FR" dirty="0"/>
              <a:t>Le vocabulaire du développeur !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4E5DECE-21E0-4AB7-8A64-D432C8522ACE}"/>
              </a:ext>
            </a:extLst>
          </p:cNvPr>
          <p:cNvSpPr txBox="1"/>
          <p:nvPr/>
        </p:nvSpPr>
        <p:spPr>
          <a:xfrm>
            <a:off x="5288692" y="60905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1215E2F-2AB9-4BCE-B26A-4D53863CD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33" y="823496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ED90C36-19FA-451A-B638-ADD84BFB3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268" y="815774"/>
            <a:ext cx="276346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js-logo - Maison Lambot B&amp;amp;B Provence">
            <a:extLst>
              <a:ext uri="{FF2B5EF4-FFF2-40B4-BE49-F238E27FC236}">
                <a16:creationId xmlns:a16="http://schemas.microsoft.com/office/drawing/2014/main" id="{1B440017-25C0-49C8-9FE6-DF40306E3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427" y="815775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6TM - L&amp;#39;évolution du développement PHP chez 6TM">
            <a:extLst>
              <a:ext uri="{FF2B5EF4-FFF2-40B4-BE49-F238E27FC236}">
                <a16:creationId xmlns:a16="http://schemas.microsoft.com/office/drawing/2014/main" id="{826F4ECD-3141-4F17-9B30-056DF1D7B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756" y="836521"/>
            <a:ext cx="508230" cy="3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3871D885-41DD-41FE-B30E-105F043F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974" y="1395040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Figma Logo [ Download - Logo - icon ] png svg">
            <a:extLst>
              <a:ext uri="{FF2B5EF4-FFF2-40B4-BE49-F238E27FC236}">
                <a16:creationId xmlns:a16="http://schemas.microsoft.com/office/drawing/2014/main" id="{9850E298-CF01-4F7D-B51A-1CEB39271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201" y="1395040"/>
            <a:ext cx="21134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Jquery | Joykal Infotech">
            <a:extLst>
              <a:ext uri="{FF2B5EF4-FFF2-40B4-BE49-F238E27FC236}">
                <a16:creationId xmlns:a16="http://schemas.microsoft.com/office/drawing/2014/main" id="{F81969BD-431A-43E6-A78D-A104D19C6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564" y="1395040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569E6FF-D5CD-442B-9250-17917D83DE8E}"/>
              </a:ext>
            </a:extLst>
          </p:cNvPr>
          <p:cNvSpPr txBox="1"/>
          <p:nvPr/>
        </p:nvSpPr>
        <p:spPr>
          <a:xfrm>
            <a:off x="1179081" y="2422902"/>
            <a:ext cx="9004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UX : </a:t>
            </a:r>
          </a:p>
          <a:p>
            <a:endParaRPr lang="fr-FR" dirty="0"/>
          </a:p>
          <a:p>
            <a:r>
              <a:rPr lang="fr-FR" b="0" i="0" dirty="0">
                <a:effectLst/>
                <a:latin typeface="arial" panose="020B0604020202020204" pitchFamily="34" charset="0"/>
              </a:rPr>
              <a:t>L'expérience utilisateur est la qualité du vécu de l'utilisateur dans des environnements </a:t>
            </a:r>
          </a:p>
          <a:p>
            <a:r>
              <a:rPr lang="fr-FR" b="0" i="0" dirty="0">
                <a:effectLst/>
                <a:latin typeface="arial" panose="020B0604020202020204" pitchFamily="34" charset="0"/>
              </a:rPr>
              <a:t>numériques ou physiques (notions d'ergonomie des logiciels et d'utilisabilité).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42EDA8-7A8F-4B9D-9A81-1CB6F752DF3E}"/>
              </a:ext>
            </a:extLst>
          </p:cNvPr>
          <p:cNvSpPr txBox="1"/>
          <p:nvPr/>
        </p:nvSpPr>
        <p:spPr>
          <a:xfrm>
            <a:off x="1179081" y="3873285"/>
            <a:ext cx="9936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UI :</a:t>
            </a:r>
          </a:p>
          <a:p>
            <a:endParaRPr lang="fr-FR" dirty="0"/>
          </a:p>
          <a:p>
            <a:r>
              <a:rPr lang="fr-FR" b="0" i="0" dirty="0">
                <a:effectLst/>
                <a:latin typeface="arial" panose="020B0604020202020204" pitchFamily="34" charset="0"/>
              </a:rPr>
              <a:t>Traduit de l'anglais-La conception d'interface utilisateur</a:t>
            </a:r>
            <a:r>
              <a:rPr lang="fr-FR" dirty="0">
                <a:latin typeface="arial" panose="020B0604020202020204" pitchFamily="34" charset="0"/>
              </a:rPr>
              <a:t> </a:t>
            </a:r>
            <a:r>
              <a:rPr lang="fr-FR" b="0" i="0" dirty="0">
                <a:effectLst/>
                <a:latin typeface="arial" panose="020B0604020202020204" pitchFamily="34" charset="0"/>
              </a:rPr>
              <a:t>est la conception d'interfaces utilisateur </a:t>
            </a:r>
          </a:p>
          <a:p>
            <a:r>
              <a:rPr lang="fr-FR" b="0" i="0" dirty="0">
                <a:effectLst/>
                <a:latin typeface="arial" panose="020B0604020202020204" pitchFamily="34" charset="0"/>
              </a:rPr>
              <a:t>pour des machines et des logiciels, tels que des ordinateurs, des appareils.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125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013 -0.0051 L 0.0182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742E6-C650-4194-8546-F11694E9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0499"/>
            <a:ext cx="9613861" cy="1080938"/>
          </a:xfrm>
        </p:spPr>
        <p:txBody>
          <a:bodyPr/>
          <a:lstStyle/>
          <a:p>
            <a:r>
              <a:rPr lang="fr-FR" dirty="0"/>
              <a:t>Le vocabulaire des métiers du web !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4E5DECE-21E0-4AB7-8A64-D432C8522ACE}"/>
              </a:ext>
            </a:extLst>
          </p:cNvPr>
          <p:cNvSpPr txBox="1"/>
          <p:nvPr/>
        </p:nvSpPr>
        <p:spPr>
          <a:xfrm>
            <a:off x="5288692" y="60905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D8E91A9-8A9D-4B75-A165-2FEE1A581131}"/>
              </a:ext>
            </a:extLst>
          </p:cNvPr>
          <p:cNvSpPr txBox="1"/>
          <p:nvPr/>
        </p:nvSpPr>
        <p:spPr>
          <a:xfrm>
            <a:off x="-1859644" y="2966358"/>
            <a:ext cx="4194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Mobile first</a:t>
            </a:r>
          </a:p>
          <a:p>
            <a:r>
              <a:rPr lang="fr-FR" dirty="0">
                <a:solidFill>
                  <a:schemeClr val="bg1"/>
                </a:solidFill>
              </a:rPr>
              <a:t>Responsive</a:t>
            </a:r>
          </a:p>
          <a:p>
            <a:r>
              <a:rPr lang="fr-FR" dirty="0">
                <a:solidFill>
                  <a:schemeClr val="bg1"/>
                </a:solidFill>
              </a:rPr>
              <a:t>Maintenable</a:t>
            </a:r>
          </a:p>
          <a:p>
            <a:r>
              <a:rPr lang="fr-FR" dirty="0" err="1">
                <a:solidFill>
                  <a:schemeClr val="bg1"/>
                </a:solidFill>
              </a:rPr>
              <a:t>seo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1215E2F-2AB9-4BCE-B26A-4D53863CD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33" y="823496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ED90C36-19FA-451A-B638-ADD84BFB3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268" y="815774"/>
            <a:ext cx="276346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js-logo - Maison Lambot B&amp;amp;B Provence">
            <a:extLst>
              <a:ext uri="{FF2B5EF4-FFF2-40B4-BE49-F238E27FC236}">
                <a16:creationId xmlns:a16="http://schemas.microsoft.com/office/drawing/2014/main" id="{1B440017-25C0-49C8-9FE6-DF40306E3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427" y="815775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6TM - L&amp;#39;évolution du développement PHP chez 6TM">
            <a:extLst>
              <a:ext uri="{FF2B5EF4-FFF2-40B4-BE49-F238E27FC236}">
                <a16:creationId xmlns:a16="http://schemas.microsoft.com/office/drawing/2014/main" id="{826F4ECD-3141-4F17-9B30-056DF1D7B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756" y="836521"/>
            <a:ext cx="508230" cy="3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3871D885-41DD-41FE-B30E-105F043F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974" y="1395040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Figma Logo [ Download - Logo - icon ] png svg">
            <a:extLst>
              <a:ext uri="{FF2B5EF4-FFF2-40B4-BE49-F238E27FC236}">
                <a16:creationId xmlns:a16="http://schemas.microsoft.com/office/drawing/2014/main" id="{9850E298-CF01-4F7D-B51A-1CEB39271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201" y="1395040"/>
            <a:ext cx="21134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Jquery | Joykal Infotech">
            <a:extLst>
              <a:ext uri="{FF2B5EF4-FFF2-40B4-BE49-F238E27FC236}">
                <a16:creationId xmlns:a16="http://schemas.microsoft.com/office/drawing/2014/main" id="{F81969BD-431A-43E6-A78D-A104D19C6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564" y="1395040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F7A49A3-C3CE-476C-8548-6E9E86E5F05B}"/>
              </a:ext>
            </a:extLst>
          </p:cNvPr>
          <p:cNvSpPr txBox="1"/>
          <p:nvPr/>
        </p:nvSpPr>
        <p:spPr>
          <a:xfrm>
            <a:off x="1183518" y="2498450"/>
            <a:ext cx="358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MAQUETTAGE OU PROTOTYPAGE: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CCF6A73-B1B6-47E9-AF08-A4C5DD7FB5AD}"/>
              </a:ext>
            </a:extLst>
          </p:cNvPr>
          <p:cNvSpPr txBox="1"/>
          <p:nvPr/>
        </p:nvSpPr>
        <p:spPr>
          <a:xfrm>
            <a:off x="1183518" y="3001854"/>
            <a:ext cx="78838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dirty="0">
                <a:effectLst/>
                <a:latin typeface="Roboto" panose="02000000000000000000" pitchFamily="2" charset="0"/>
              </a:rPr>
              <a:t>Créer une maquette pour son site web permet de concevoir et de visualiser </a:t>
            </a:r>
          </a:p>
          <a:p>
            <a:r>
              <a:rPr lang="fr-FR" b="0" i="0" dirty="0">
                <a:effectLst/>
                <a:latin typeface="Roboto" panose="02000000000000000000" pitchFamily="2" charset="0"/>
              </a:rPr>
              <a:t>la future interface concernant le site en question. Cette maquette peut être </a:t>
            </a:r>
          </a:p>
          <a:p>
            <a:r>
              <a:rPr lang="fr-FR" b="0" i="0" dirty="0">
                <a:effectLst/>
                <a:latin typeface="Roboto" panose="02000000000000000000" pitchFamily="2" charset="0"/>
              </a:rPr>
              <a:t>plus ou moins fidèle à l'interface voulue pour ensuite être soumise à des </a:t>
            </a:r>
          </a:p>
          <a:p>
            <a:r>
              <a:rPr lang="fr-FR" b="1" i="0" dirty="0">
                <a:effectLst/>
                <a:latin typeface="Roboto" panose="02000000000000000000" pitchFamily="2" charset="0"/>
                <a:hlinkClick r:id="rId10"/>
              </a:rPr>
              <a:t>tests utilisateur</a:t>
            </a:r>
            <a:r>
              <a:rPr lang="fr-FR" b="0" i="0" dirty="0">
                <a:effectLst/>
                <a:latin typeface="Roboto" panose="02000000000000000000" pitchFamily="2" charset="0"/>
              </a:rPr>
              <a:t>. </a:t>
            </a:r>
          </a:p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81E4002-2851-46EF-B4F0-EFE314C4D9E7}"/>
              </a:ext>
            </a:extLst>
          </p:cNvPr>
          <p:cNvSpPr txBox="1"/>
          <p:nvPr/>
        </p:nvSpPr>
        <p:spPr>
          <a:xfrm>
            <a:off x="1183518" y="4428588"/>
            <a:ext cx="906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WIREFRAME : maquette en file de fer (maquette avec des formes géométrique simple)</a:t>
            </a:r>
          </a:p>
        </p:txBody>
      </p:sp>
      <p:pic>
        <p:nvPicPr>
          <p:cNvPr id="17" name="Picture 20" descr="Figma Logo [ Download - Logo - icon ] png svg">
            <a:extLst>
              <a:ext uri="{FF2B5EF4-FFF2-40B4-BE49-F238E27FC236}">
                <a16:creationId xmlns:a16="http://schemas.microsoft.com/office/drawing/2014/main" id="{6C72F330-687D-467E-8E4F-C75A91335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518" y="5225741"/>
            <a:ext cx="571501" cy="85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BDD1BFF-3F67-4617-AF4C-243031EA15F3}"/>
              </a:ext>
            </a:extLst>
          </p:cNvPr>
          <p:cNvSpPr txBox="1"/>
          <p:nvPr/>
        </p:nvSpPr>
        <p:spPr>
          <a:xfrm>
            <a:off x="1940331" y="5167253"/>
            <a:ext cx="8353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0" dirty="0" err="1">
                <a:effectLst/>
                <a:latin typeface="arial" panose="020B0604020202020204" pitchFamily="34" charset="0"/>
              </a:rPr>
              <a:t>Figma</a:t>
            </a:r>
            <a:r>
              <a:rPr lang="fr-FR" b="0" i="0" dirty="0">
                <a:effectLst/>
                <a:latin typeface="arial" panose="020B0604020202020204" pitchFamily="34" charset="0"/>
              </a:rPr>
              <a:t> est ou outil de design collaboratif qui permet de prototyper les interfaces </a:t>
            </a:r>
          </a:p>
          <a:p>
            <a:r>
              <a:rPr lang="fr-FR" b="0" i="0" dirty="0">
                <a:effectLst/>
                <a:latin typeface="arial" panose="020B0604020202020204" pitchFamily="34" charset="0"/>
              </a:rPr>
              <a:t>graphiques pour les UX/UI designers. Il aide notamment à concevoir sites web,</a:t>
            </a:r>
          </a:p>
          <a:p>
            <a:r>
              <a:rPr lang="fr-FR" b="0" i="0" dirty="0">
                <a:effectLst/>
                <a:latin typeface="arial" panose="020B0604020202020204" pitchFamily="34" charset="0"/>
              </a:rPr>
              <a:t>applications, interfaces utilisateur.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468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013 -0.0051 L 0.0182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742E6-C650-4194-8546-F11694E9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0499"/>
            <a:ext cx="9613861" cy="1080938"/>
          </a:xfrm>
        </p:spPr>
        <p:txBody>
          <a:bodyPr/>
          <a:lstStyle/>
          <a:p>
            <a:r>
              <a:rPr lang="fr-FR" dirty="0"/>
              <a:t>Le vocabulaire du développeur web !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4E5DECE-21E0-4AB7-8A64-D432C8522ACE}"/>
              </a:ext>
            </a:extLst>
          </p:cNvPr>
          <p:cNvSpPr txBox="1"/>
          <p:nvPr/>
        </p:nvSpPr>
        <p:spPr>
          <a:xfrm>
            <a:off x="5288692" y="60905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D8E91A9-8A9D-4B75-A165-2FEE1A581131}"/>
              </a:ext>
            </a:extLst>
          </p:cNvPr>
          <p:cNvSpPr txBox="1"/>
          <p:nvPr/>
        </p:nvSpPr>
        <p:spPr>
          <a:xfrm>
            <a:off x="-1859644" y="2966358"/>
            <a:ext cx="4194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Mobile first</a:t>
            </a:r>
          </a:p>
          <a:p>
            <a:r>
              <a:rPr lang="fr-FR" dirty="0">
                <a:solidFill>
                  <a:schemeClr val="bg1"/>
                </a:solidFill>
              </a:rPr>
              <a:t>Responsive</a:t>
            </a:r>
          </a:p>
          <a:p>
            <a:r>
              <a:rPr lang="fr-FR" dirty="0">
                <a:solidFill>
                  <a:schemeClr val="bg1"/>
                </a:solidFill>
              </a:rPr>
              <a:t>Maintenable</a:t>
            </a:r>
          </a:p>
          <a:p>
            <a:r>
              <a:rPr lang="fr-FR" dirty="0" err="1">
                <a:solidFill>
                  <a:schemeClr val="bg1"/>
                </a:solidFill>
              </a:rPr>
              <a:t>seo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1215E2F-2AB9-4BCE-B26A-4D53863CD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33" y="823496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ED90C36-19FA-451A-B638-ADD84BFB3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268" y="815774"/>
            <a:ext cx="276346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js-logo - Maison Lambot B&amp;amp;B Provence">
            <a:extLst>
              <a:ext uri="{FF2B5EF4-FFF2-40B4-BE49-F238E27FC236}">
                <a16:creationId xmlns:a16="http://schemas.microsoft.com/office/drawing/2014/main" id="{1B440017-25C0-49C8-9FE6-DF40306E3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427" y="815775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6TM - L&amp;#39;évolution du développement PHP chez 6TM">
            <a:extLst>
              <a:ext uri="{FF2B5EF4-FFF2-40B4-BE49-F238E27FC236}">
                <a16:creationId xmlns:a16="http://schemas.microsoft.com/office/drawing/2014/main" id="{826F4ECD-3141-4F17-9B30-056DF1D7B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756" y="836521"/>
            <a:ext cx="508230" cy="3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3871D885-41DD-41FE-B30E-105F043F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974" y="1395040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Figma Logo [ Download - Logo - icon ] png svg">
            <a:extLst>
              <a:ext uri="{FF2B5EF4-FFF2-40B4-BE49-F238E27FC236}">
                <a16:creationId xmlns:a16="http://schemas.microsoft.com/office/drawing/2014/main" id="{9850E298-CF01-4F7D-B51A-1CEB39271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201" y="1395040"/>
            <a:ext cx="21134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Jquery | Joykal Infotech">
            <a:extLst>
              <a:ext uri="{FF2B5EF4-FFF2-40B4-BE49-F238E27FC236}">
                <a16:creationId xmlns:a16="http://schemas.microsoft.com/office/drawing/2014/main" id="{F81969BD-431A-43E6-A78D-A104D19C6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564" y="1395040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F7A49A3-C3CE-476C-8548-6E9E86E5F05B}"/>
              </a:ext>
            </a:extLst>
          </p:cNvPr>
          <p:cNvSpPr txBox="1"/>
          <p:nvPr/>
        </p:nvSpPr>
        <p:spPr>
          <a:xfrm>
            <a:off x="1121835" y="257469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MOBILE FIRST ET RESPONSIVE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CCB0C0-48DF-4272-922F-125E7A0F98E5}"/>
              </a:ext>
            </a:extLst>
          </p:cNvPr>
          <p:cNvSpPr txBox="1"/>
          <p:nvPr/>
        </p:nvSpPr>
        <p:spPr>
          <a:xfrm>
            <a:off x="1121835" y="3295502"/>
            <a:ext cx="1054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0" dirty="0">
                <a:effectLst/>
                <a:latin typeface="+mj-lt"/>
              </a:rPr>
              <a:t>Mobile First </a:t>
            </a:r>
            <a:r>
              <a:rPr lang="fr-FR" i="0" dirty="0">
                <a:effectLst/>
                <a:latin typeface="+mj-lt"/>
              </a:rPr>
              <a:t>est un concept de Web Design optimisé pour le mobile</a:t>
            </a:r>
            <a:r>
              <a:rPr lang="fr-FR" b="0" i="0" dirty="0">
                <a:effectLst/>
                <a:latin typeface="+mj-lt"/>
              </a:rPr>
              <a:t> qui va au-delà du </a:t>
            </a:r>
          </a:p>
          <a:p>
            <a:r>
              <a:rPr lang="fr-FR" b="0" i="0" u="none" strike="noStrike" dirty="0">
                <a:effectLst/>
                <a:latin typeface="+mj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Responsive Web Design</a:t>
            </a:r>
            <a:r>
              <a:rPr lang="fr-FR" b="0" i="0" dirty="0">
                <a:effectLst/>
                <a:latin typeface="+mj-lt"/>
              </a:rPr>
              <a:t>. Il consiste à concevoir un site en mettant </a:t>
            </a:r>
            <a:r>
              <a:rPr lang="fr-FR" b="1" i="0" dirty="0">
                <a:effectLst/>
                <a:latin typeface="+mj-lt"/>
              </a:rPr>
              <a:t>la priorité sur la version mobile</a:t>
            </a:r>
            <a:r>
              <a:rPr lang="fr-FR" b="0" i="0" dirty="0">
                <a:effectLst/>
                <a:latin typeface="+mj-lt"/>
              </a:rPr>
              <a:t> </a:t>
            </a:r>
          </a:p>
          <a:p>
            <a:r>
              <a:rPr lang="fr-FR" b="0" i="0" dirty="0">
                <a:effectLst/>
                <a:latin typeface="+mj-lt"/>
              </a:rPr>
              <a:t>et en adaptant progressivement le web design pour les écrans plus large.</a:t>
            </a:r>
            <a:endParaRPr lang="fr-FR" dirty="0">
              <a:latin typeface="+mj-lt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BFD583B-14DA-4A82-B493-EAA0BCD131C6}"/>
              </a:ext>
            </a:extLst>
          </p:cNvPr>
          <p:cNvSpPr txBox="1"/>
          <p:nvPr/>
        </p:nvSpPr>
        <p:spPr>
          <a:xfrm>
            <a:off x="1121835" y="4485853"/>
            <a:ext cx="9533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dirty="0">
                <a:effectLst/>
                <a:latin typeface="+mj-lt"/>
              </a:rPr>
              <a:t>Quand on parle de </a:t>
            </a:r>
            <a:r>
              <a:rPr lang="fr-FR" b="1" i="0" dirty="0">
                <a:effectLst/>
                <a:latin typeface="+mj-lt"/>
              </a:rPr>
              <a:t>responsive</a:t>
            </a:r>
            <a:r>
              <a:rPr lang="fr-FR" b="0" i="0" dirty="0">
                <a:effectLst/>
                <a:latin typeface="+mj-lt"/>
              </a:rPr>
              <a:t>, cela consiste à rendre un site web accessible et adaptable </a:t>
            </a:r>
          </a:p>
          <a:p>
            <a:r>
              <a:rPr lang="fr-FR" b="0" i="0" dirty="0">
                <a:effectLst/>
                <a:latin typeface="+mj-lt"/>
              </a:rPr>
              <a:t>à tous les </a:t>
            </a:r>
            <a:r>
              <a:rPr lang="fr-FR" b="0" i="0" dirty="0" err="1">
                <a:effectLst/>
                <a:latin typeface="+mj-lt"/>
              </a:rPr>
              <a:t>devices</a:t>
            </a:r>
            <a:r>
              <a:rPr lang="fr-FR" b="0" i="0" dirty="0">
                <a:effectLst/>
                <a:latin typeface="+mj-lt"/>
              </a:rPr>
              <a:t> : tablettes, smartphones, etc. </a:t>
            </a:r>
          </a:p>
        </p:txBody>
      </p:sp>
    </p:spTree>
    <p:extLst>
      <p:ext uri="{BB962C8B-B14F-4D97-AF65-F5344CB8AC3E}">
        <p14:creationId xmlns:p14="http://schemas.microsoft.com/office/powerpoint/2010/main" val="74526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013 -0.0051 L 0.0182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2CFD3C46-DB59-4C04-8B95-5C570B89426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62" r="38062" b="1683"/>
          <a:stretch/>
        </p:blipFill>
        <p:spPr>
          <a:xfrm>
            <a:off x="1002845" y="2290033"/>
            <a:ext cx="1087042" cy="2856659"/>
          </a:xfrm>
        </p:spPr>
      </p:pic>
      <p:pic>
        <p:nvPicPr>
          <p:cNvPr id="11" name="Espace réservé pour une image  10">
            <a:extLst>
              <a:ext uri="{FF2B5EF4-FFF2-40B4-BE49-F238E27FC236}">
                <a16:creationId xmlns:a16="http://schemas.microsoft.com/office/drawing/2014/main" id="{508DCABF-6674-4DBB-B490-492EE8B49C4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1" r="25871"/>
          <a:stretch>
            <a:fillRect/>
          </a:stretch>
        </p:blipFill>
        <p:spPr/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867AC4-D6A7-4664-9A81-6DCE450CE3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" y="472029"/>
            <a:ext cx="10455964" cy="1187513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fr-FR" dirty="0">
                <a:latin typeface="Baskerville Old Face" panose="02020602080505020303" pitchFamily="18" charset="0"/>
              </a:rPr>
              <a:t>	    Qui Suis-je ?</a:t>
            </a:r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B1ABCCD5-F921-4416-A17D-79C168BA69A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1" r="36311"/>
          <a:stretch>
            <a:fillRect/>
          </a:stretch>
        </p:blipFill>
        <p:spPr/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0BFDAC8-DBD2-455D-838D-7D2A9369D518}"/>
              </a:ext>
            </a:extLst>
          </p:cNvPr>
          <p:cNvSpPr txBox="1"/>
          <p:nvPr/>
        </p:nvSpPr>
        <p:spPr>
          <a:xfrm>
            <a:off x="6230679" y="3520425"/>
            <a:ext cx="446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GAME DESIGNER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66B7F7E-7C78-478D-9546-07AEFEE38067}"/>
              </a:ext>
            </a:extLst>
          </p:cNvPr>
          <p:cNvSpPr txBox="1"/>
          <p:nvPr/>
        </p:nvSpPr>
        <p:spPr>
          <a:xfrm>
            <a:off x="6230679" y="4251730"/>
            <a:ext cx="46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GRAPHISTE VFX – RESTAURATION NUMERIQUE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502F2AE-FBAF-45AC-9498-D9AAAC998FC2}"/>
              </a:ext>
            </a:extLst>
          </p:cNvPr>
          <p:cNvSpPr txBox="1"/>
          <p:nvPr/>
        </p:nvSpPr>
        <p:spPr>
          <a:xfrm>
            <a:off x="6230679" y="4984387"/>
            <a:ext cx="446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DEVELOPPEUR WEB – WEB MOBILE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C1AD8D6-6D8E-4647-8A66-3BC0CF7E120A}"/>
              </a:ext>
            </a:extLst>
          </p:cNvPr>
          <p:cNvSpPr txBox="1"/>
          <p:nvPr/>
        </p:nvSpPr>
        <p:spPr>
          <a:xfrm>
            <a:off x="7081283" y="1898385"/>
            <a:ext cx="361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Jean Christophe </a:t>
            </a:r>
            <a:r>
              <a:rPr lang="fr-FR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Mairot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B053B2-D4F2-457C-B569-22B9E91AFA05}"/>
              </a:ext>
            </a:extLst>
          </p:cNvPr>
          <p:cNvSpPr/>
          <p:nvPr/>
        </p:nvSpPr>
        <p:spPr>
          <a:xfrm>
            <a:off x="10588487" y="472029"/>
            <a:ext cx="1603513" cy="11875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6BB48BC-D017-4058-98F6-F58A29FA2EDB}"/>
              </a:ext>
            </a:extLst>
          </p:cNvPr>
          <p:cNvSpPr txBox="1"/>
          <p:nvPr/>
        </p:nvSpPr>
        <p:spPr>
          <a:xfrm>
            <a:off x="7111852" y="2475782"/>
            <a:ext cx="345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jcmairot.formation@gmail.com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AEBBF87-DBE3-4D7A-81D0-706071EFA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241" y="612484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FA44ED3D-CAC9-4D74-8304-0C7170326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476" y="604762"/>
            <a:ext cx="276346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js-logo - Maison Lambot B&amp;amp;B Provence">
            <a:extLst>
              <a:ext uri="{FF2B5EF4-FFF2-40B4-BE49-F238E27FC236}">
                <a16:creationId xmlns:a16="http://schemas.microsoft.com/office/drawing/2014/main" id="{60A923ED-AF70-4162-AD59-106053838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635" y="604763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6TM - L&amp;#39;évolution du développement PHP chez 6TM">
            <a:extLst>
              <a:ext uri="{FF2B5EF4-FFF2-40B4-BE49-F238E27FC236}">
                <a16:creationId xmlns:a16="http://schemas.microsoft.com/office/drawing/2014/main" id="{332F3180-38F5-412C-BFDD-3C0ECA44F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964" y="625509"/>
            <a:ext cx="508230" cy="3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718F5625-FEC6-4BA5-8643-6AD61CDE8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182" y="1184028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0" descr="Figma Logo [ Download - Logo - icon ] png svg">
            <a:extLst>
              <a:ext uri="{FF2B5EF4-FFF2-40B4-BE49-F238E27FC236}">
                <a16:creationId xmlns:a16="http://schemas.microsoft.com/office/drawing/2014/main" id="{6D9D6491-E6CD-4820-85BC-332853A8C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409" y="1184028"/>
            <a:ext cx="21134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2" descr="Jquery | Joykal Infotech">
            <a:extLst>
              <a:ext uri="{FF2B5EF4-FFF2-40B4-BE49-F238E27FC236}">
                <a16:creationId xmlns:a16="http://schemas.microsoft.com/office/drawing/2014/main" id="{1F608816-E344-43C4-BE3E-5A686AD85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772" y="1184028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875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0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742E6-C650-4194-8546-F11694E9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0499"/>
            <a:ext cx="9613861" cy="1080938"/>
          </a:xfrm>
        </p:spPr>
        <p:txBody>
          <a:bodyPr/>
          <a:lstStyle/>
          <a:p>
            <a:r>
              <a:rPr lang="fr-FR" dirty="0"/>
              <a:t>Les différentes étapes d’un projet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4E5DECE-21E0-4AB7-8A64-D432C8522ACE}"/>
              </a:ext>
            </a:extLst>
          </p:cNvPr>
          <p:cNvSpPr txBox="1"/>
          <p:nvPr/>
        </p:nvSpPr>
        <p:spPr>
          <a:xfrm>
            <a:off x="5288692" y="60905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5C8EC7C-E83D-46E9-B0D7-460B5493B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33" y="832292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A7800FB-ECF6-4E09-BFBA-5CA841D97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268" y="824570"/>
            <a:ext cx="276346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js-logo - Maison Lambot B&amp;amp;B Provence">
            <a:extLst>
              <a:ext uri="{FF2B5EF4-FFF2-40B4-BE49-F238E27FC236}">
                <a16:creationId xmlns:a16="http://schemas.microsoft.com/office/drawing/2014/main" id="{A2BDC7A4-759C-48D7-96AD-AEA0D82AC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427" y="824571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6TM - L&amp;#39;évolution du développement PHP chez 6TM">
            <a:extLst>
              <a:ext uri="{FF2B5EF4-FFF2-40B4-BE49-F238E27FC236}">
                <a16:creationId xmlns:a16="http://schemas.microsoft.com/office/drawing/2014/main" id="{41A4C3EB-7292-4333-AE59-4FD4FBB87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756" y="845317"/>
            <a:ext cx="508230" cy="3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8A2231F7-7CAA-486E-969D-A66ADC471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974" y="1403836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Figma Logo [ Download - Logo - icon ] png svg">
            <a:extLst>
              <a:ext uri="{FF2B5EF4-FFF2-40B4-BE49-F238E27FC236}">
                <a16:creationId xmlns:a16="http://schemas.microsoft.com/office/drawing/2014/main" id="{C3084799-504E-4BC9-B452-18ADD7406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201" y="1403836"/>
            <a:ext cx="21134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Jquery | Joykal Infotech">
            <a:extLst>
              <a:ext uri="{FF2B5EF4-FFF2-40B4-BE49-F238E27FC236}">
                <a16:creationId xmlns:a16="http://schemas.microsoft.com/office/drawing/2014/main" id="{6EFBB118-F8A3-4201-8E84-BB7700080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564" y="1403836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A98F74A-EA38-4B5F-AA2C-3137331D2CE7}"/>
              </a:ext>
            </a:extLst>
          </p:cNvPr>
          <p:cNvSpPr txBox="1"/>
          <p:nvPr/>
        </p:nvSpPr>
        <p:spPr>
          <a:xfrm>
            <a:off x="1224641" y="2308593"/>
            <a:ext cx="519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Cahier des charges (demande précise du client).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28661CF-5C4E-4607-933A-0583C6CF07FB}"/>
              </a:ext>
            </a:extLst>
          </p:cNvPr>
          <p:cNvSpPr txBox="1"/>
          <p:nvPr/>
        </p:nvSpPr>
        <p:spPr>
          <a:xfrm>
            <a:off x="1224641" y="2782669"/>
            <a:ext cx="6016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Proposition commerciale émanant du prestataire (devis)</a:t>
            </a:r>
          </a:p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B86DF31-2B0D-4FE7-9D58-3ECB3A87D506}"/>
              </a:ext>
            </a:extLst>
          </p:cNvPr>
          <p:cNvSpPr txBox="1"/>
          <p:nvPr/>
        </p:nvSpPr>
        <p:spPr>
          <a:xfrm>
            <a:off x="1224641" y="3316219"/>
            <a:ext cx="3914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Validation : le client accepte ou pas</a:t>
            </a:r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4933E8-4209-48A0-9C4D-212921A5A454}"/>
              </a:ext>
            </a:extLst>
          </p:cNvPr>
          <p:cNvSpPr txBox="1"/>
          <p:nvPr/>
        </p:nvSpPr>
        <p:spPr>
          <a:xfrm>
            <a:off x="1224641" y="3819660"/>
            <a:ext cx="842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Graphisme : les webdesigners réalisent une maquette (capture d’écran du site)</a:t>
            </a:r>
          </a:p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BD0B8E1-25A8-423E-AD68-40C1F88EB7D2}"/>
              </a:ext>
            </a:extLst>
          </p:cNvPr>
          <p:cNvSpPr txBox="1"/>
          <p:nvPr/>
        </p:nvSpPr>
        <p:spPr>
          <a:xfrm>
            <a:off x="1210697" y="4353210"/>
            <a:ext cx="3715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Validation : le client valide ou pas</a:t>
            </a:r>
          </a:p>
          <a:p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1DAC2C6-ECCB-42DD-9576-26992A12DDFA}"/>
              </a:ext>
            </a:extLst>
          </p:cNvPr>
          <p:cNvSpPr txBox="1"/>
          <p:nvPr/>
        </p:nvSpPr>
        <p:spPr>
          <a:xfrm>
            <a:off x="1210697" y="4809186"/>
            <a:ext cx="10479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Intégration : les intégrateurs découpent la maquette et en font une page web au format HTML/CSS</a:t>
            </a:r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D27DC23-1EDA-4EB5-9DEA-D6C0D74D0948}"/>
              </a:ext>
            </a:extLst>
          </p:cNvPr>
          <p:cNvSpPr txBox="1"/>
          <p:nvPr/>
        </p:nvSpPr>
        <p:spPr>
          <a:xfrm>
            <a:off x="1224641" y="5277420"/>
            <a:ext cx="717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Développement : les développeurs développent les fonctionnalités.</a:t>
            </a:r>
          </a:p>
          <a:p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AD8FDB8-28FC-485B-A8B5-99B4CD70B4DD}"/>
              </a:ext>
            </a:extLst>
          </p:cNvPr>
          <p:cNvSpPr txBox="1"/>
          <p:nvPr/>
        </p:nvSpPr>
        <p:spPr>
          <a:xfrm>
            <a:off x="1224641" y="5782567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Livraison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284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013 -0.0051 L 0.0182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FAC396-CDDE-4C34-85DC-5291D3F3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Partie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61DA0-0521-4E8D-8820-FB34579E8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5014308" cy="30673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dirty="0"/>
              <a:t>Un peux de structure</a:t>
            </a:r>
          </a:p>
          <a:p>
            <a:pPr marL="0" indent="0">
              <a:buNone/>
            </a:pPr>
            <a:r>
              <a:rPr lang="fr-FR" sz="1600" dirty="0"/>
              <a:t>Tips informatiques</a:t>
            </a:r>
          </a:p>
          <a:p>
            <a:pPr marL="0" indent="0">
              <a:buNone/>
            </a:pPr>
            <a:r>
              <a:rPr lang="fr-FR" sz="1600" dirty="0"/>
              <a:t>VSCODE</a:t>
            </a:r>
          </a:p>
          <a:p>
            <a:pPr marL="0" indent="0">
              <a:buNone/>
            </a:pPr>
            <a:r>
              <a:rPr lang="fr-FR" sz="1600" dirty="0" err="1"/>
              <a:t>FileZilla</a:t>
            </a:r>
            <a:endParaRPr lang="fr-FR" sz="1600" dirty="0"/>
          </a:p>
          <a:p>
            <a:pPr marL="0" indent="0">
              <a:buNone/>
            </a:pPr>
            <a:r>
              <a:rPr lang="fr-FR" sz="1600" dirty="0" err="1"/>
              <a:t>WinRar</a:t>
            </a:r>
            <a:endParaRPr lang="fr-FR" sz="1600" dirty="0"/>
          </a:p>
          <a:p>
            <a:pPr marL="0" indent="0">
              <a:buNone/>
            </a:pPr>
            <a:r>
              <a:rPr lang="fr-FR" sz="1600" dirty="0"/>
              <a:t>GitHub</a:t>
            </a:r>
          </a:p>
          <a:p>
            <a:pPr marL="0" indent="0">
              <a:buNone/>
            </a:pPr>
            <a:r>
              <a:rPr lang="fr-FR" sz="1600" dirty="0"/>
              <a:t>Nom de Domaine et sous domaine</a:t>
            </a:r>
          </a:p>
          <a:p>
            <a:pPr marL="0" indent="0">
              <a:buNone/>
            </a:pPr>
            <a:r>
              <a:rPr lang="fr-FR" sz="1600" dirty="0"/>
              <a:t>Hébergeurs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467CACA-A9A0-466D-A69C-50BF64C8D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241" y="832290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0FFACF-D070-4D1E-A439-3D5AC93C2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476" y="824568"/>
            <a:ext cx="276346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js-logo - Maison Lambot B&amp;amp;B Provence">
            <a:extLst>
              <a:ext uri="{FF2B5EF4-FFF2-40B4-BE49-F238E27FC236}">
                <a16:creationId xmlns:a16="http://schemas.microsoft.com/office/drawing/2014/main" id="{28CDCC0F-1CAC-402D-90B0-0E2D70EFB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635" y="824569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6TM - L&amp;#39;évolution du développement PHP chez 6TM">
            <a:extLst>
              <a:ext uri="{FF2B5EF4-FFF2-40B4-BE49-F238E27FC236}">
                <a16:creationId xmlns:a16="http://schemas.microsoft.com/office/drawing/2014/main" id="{D6854D7E-1D5D-4AE6-B308-4F94B0559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964" y="845315"/>
            <a:ext cx="508230" cy="3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ABF1320B-F752-4B0D-B558-516A38025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182" y="1403834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Figma Logo [ Download - Logo - icon ] png svg">
            <a:extLst>
              <a:ext uri="{FF2B5EF4-FFF2-40B4-BE49-F238E27FC236}">
                <a16:creationId xmlns:a16="http://schemas.microsoft.com/office/drawing/2014/main" id="{F5396EAD-D069-46A9-A607-CF8976023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409" y="1403834"/>
            <a:ext cx="21134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2" descr="Jquery | Joykal Infotech">
            <a:extLst>
              <a:ext uri="{FF2B5EF4-FFF2-40B4-BE49-F238E27FC236}">
                <a16:creationId xmlns:a16="http://schemas.microsoft.com/office/drawing/2014/main" id="{980FF198-3CD8-4285-9145-B78A14F81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772" y="1403834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07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2.22222E-6 L 1.45833E-6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rgbClr val="FFC000"/>
            </a:gs>
            <a:gs pos="50000">
              <a:schemeClr val="accent6">
                <a:lumMod val="75000"/>
              </a:schemeClr>
            </a:gs>
            <a:gs pos="0">
              <a:schemeClr val="bg2">
                <a:lumMod val="5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742E6-C650-4194-8546-F11694E9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0499"/>
            <a:ext cx="9613861" cy="1080938"/>
          </a:xfrm>
        </p:spPr>
        <p:txBody>
          <a:bodyPr/>
          <a:lstStyle/>
          <a:p>
            <a:r>
              <a:rPr lang="fr-FR" dirty="0"/>
              <a:t>Un peux de structure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4E5DECE-21E0-4AB7-8A64-D432C8522ACE}"/>
              </a:ext>
            </a:extLst>
          </p:cNvPr>
          <p:cNvSpPr txBox="1"/>
          <p:nvPr/>
        </p:nvSpPr>
        <p:spPr>
          <a:xfrm>
            <a:off x="5288692" y="60905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EE3C9F7-3EEE-42A2-ACE6-818B0261D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241" y="832288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AEE11E-2178-40D3-A9C8-891C54278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476" y="824566"/>
            <a:ext cx="276346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js-logo - Maison Lambot B&amp;amp;B Provence">
            <a:extLst>
              <a:ext uri="{FF2B5EF4-FFF2-40B4-BE49-F238E27FC236}">
                <a16:creationId xmlns:a16="http://schemas.microsoft.com/office/drawing/2014/main" id="{EE1966D9-8056-4C0F-A130-DEF5831DF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635" y="824567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6TM - L&amp;#39;évolution du développement PHP chez 6TM">
            <a:extLst>
              <a:ext uri="{FF2B5EF4-FFF2-40B4-BE49-F238E27FC236}">
                <a16:creationId xmlns:a16="http://schemas.microsoft.com/office/drawing/2014/main" id="{F817ED02-5DF1-44A7-9B45-7A296AE18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964" y="845313"/>
            <a:ext cx="508230" cy="3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81617E3B-9405-4CD1-BEA2-F2BF449ED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182" y="1403832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Figma Logo [ Download - Logo - icon ] png svg">
            <a:extLst>
              <a:ext uri="{FF2B5EF4-FFF2-40B4-BE49-F238E27FC236}">
                <a16:creationId xmlns:a16="http://schemas.microsoft.com/office/drawing/2014/main" id="{5D43D52C-0218-4A89-9E20-6869690D7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409" y="1403832"/>
            <a:ext cx="21134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2" descr="Jquery | Joykal Infotech">
            <a:extLst>
              <a:ext uri="{FF2B5EF4-FFF2-40B4-BE49-F238E27FC236}">
                <a16:creationId xmlns:a16="http://schemas.microsoft.com/office/drawing/2014/main" id="{BC3830E9-4537-4BF3-B0D6-DFB387F5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772" y="1403832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A7D6CC6-B775-45F8-9C73-3C9787727FDF}"/>
              </a:ext>
            </a:extLst>
          </p:cNvPr>
          <p:cNvSpPr txBox="1"/>
          <p:nvPr/>
        </p:nvSpPr>
        <p:spPr>
          <a:xfrm>
            <a:off x="2462630" y="2545008"/>
            <a:ext cx="5905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NOM DES FICHIERS ET DES DOSSIERS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5BDDB35-0CCE-4D4B-8EEC-2382026792F4}"/>
              </a:ext>
            </a:extLst>
          </p:cNvPr>
          <p:cNvSpPr txBox="1"/>
          <p:nvPr/>
        </p:nvSpPr>
        <p:spPr>
          <a:xfrm>
            <a:off x="3760897" y="3398989"/>
            <a:ext cx="591379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Ecrit en minuscule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Pas d’accents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Pas d’espaces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Pas de charactères spéciaux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Les mots sont séparé par des _ ou des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91DC61C-1F2E-4E93-B14B-9C94533C040B}"/>
              </a:ext>
            </a:extLst>
          </p:cNvPr>
          <p:cNvSpPr txBox="1"/>
          <p:nvPr/>
        </p:nvSpPr>
        <p:spPr>
          <a:xfrm>
            <a:off x="1244343" y="5695409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OUI : projet_portfolio-01012022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557B8FF-972C-4A0E-9EC9-056B8BEAABA9}"/>
              </a:ext>
            </a:extLst>
          </p:cNvPr>
          <p:cNvSpPr txBox="1"/>
          <p:nvPr/>
        </p:nvSpPr>
        <p:spPr>
          <a:xfrm>
            <a:off x="8215935" y="5661146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NON : </a:t>
            </a:r>
            <a:r>
              <a:rPr lang="fr-FR" sz="2400" dirty="0" err="1"/>
              <a:t>Projet.Révision</a:t>
            </a:r>
            <a:r>
              <a:rPr lang="fr-FR" sz="24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3357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013 -0.0051 L 0.0182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742E6-C650-4194-8546-F11694E9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0499"/>
            <a:ext cx="9613861" cy="1080938"/>
          </a:xfrm>
        </p:spPr>
        <p:txBody>
          <a:bodyPr/>
          <a:lstStyle/>
          <a:p>
            <a:r>
              <a:rPr lang="fr-FR" dirty="0"/>
              <a:t>Un peux de structure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4E5DECE-21E0-4AB7-8A64-D432C8522ACE}"/>
              </a:ext>
            </a:extLst>
          </p:cNvPr>
          <p:cNvSpPr txBox="1"/>
          <p:nvPr/>
        </p:nvSpPr>
        <p:spPr>
          <a:xfrm>
            <a:off x="5288692" y="60905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EE3C9F7-3EEE-42A2-ACE6-818B0261D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241" y="832288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AEE11E-2178-40D3-A9C8-891C54278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476" y="824566"/>
            <a:ext cx="276346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js-logo - Maison Lambot B&amp;amp;B Provence">
            <a:extLst>
              <a:ext uri="{FF2B5EF4-FFF2-40B4-BE49-F238E27FC236}">
                <a16:creationId xmlns:a16="http://schemas.microsoft.com/office/drawing/2014/main" id="{EE1966D9-8056-4C0F-A130-DEF5831DF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635" y="824567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6TM - L&amp;#39;évolution du développement PHP chez 6TM">
            <a:extLst>
              <a:ext uri="{FF2B5EF4-FFF2-40B4-BE49-F238E27FC236}">
                <a16:creationId xmlns:a16="http://schemas.microsoft.com/office/drawing/2014/main" id="{F817ED02-5DF1-44A7-9B45-7A296AE18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964" y="845313"/>
            <a:ext cx="508230" cy="3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81617E3B-9405-4CD1-BEA2-F2BF449ED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182" y="1403832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Figma Logo [ Download - Logo - icon ] png svg">
            <a:extLst>
              <a:ext uri="{FF2B5EF4-FFF2-40B4-BE49-F238E27FC236}">
                <a16:creationId xmlns:a16="http://schemas.microsoft.com/office/drawing/2014/main" id="{5D43D52C-0218-4A89-9E20-6869690D7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409" y="1403832"/>
            <a:ext cx="21134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2" descr="Jquery | Joykal Infotech">
            <a:extLst>
              <a:ext uri="{FF2B5EF4-FFF2-40B4-BE49-F238E27FC236}">
                <a16:creationId xmlns:a16="http://schemas.microsoft.com/office/drawing/2014/main" id="{BC3830E9-4537-4BF3-B0D6-DFB387F5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772" y="1403832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A7D6CC6-B775-45F8-9C73-3C9787727FDF}"/>
              </a:ext>
            </a:extLst>
          </p:cNvPr>
          <p:cNvSpPr txBox="1"/>
          <p:nvPr/>
        </p:nvSpPr>
        <p:spPr>
          <a:xfrm>
            <a:off x="3289586" y="2514857"/>
            <a:ext cx="4926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La Structure d’un projet type</a:t>
            </a:r>
          </a:p>
        </p:txBody>
      </p:sp>
      <p:pic>
        <p:nvPicPr>
          <p:cNvPr id="1026" name="Picture 2" descr="Icones Dossier, images Dossier png et ico">
            <a:extLst>
              <a:ext uri="{FF2B5EF4-FFF2-40B4-BE49-F238E27FC236}">
                <a16:creationId xmlns:a16="http://schemas.microsoft.com/office/drawing/2014/main" id="{C78E0D41-0DA0-4E65-AB30-68339439D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776467"/>
            <a:ext cx="2189824" cy="218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B2DFAB1-C9FD-4988-BB7C-16D8619D66DF}"/>
              </a:ext>
            </a:extLst>
          </p:cNvPr>
          <p:cNvSpPr txBox="1"/>
          <p:nvPr/>
        </p:nvSpPr>
        <p:spPr>
          <a:xfrm>
            <a:off x="586446" y="4604899"/>
            <a:ext cx="2377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err="1"/>
              <a:t>nom_du_projet_date</a:t>
            </a:r>
            <a:endParaRPr lang="fr-FR" sz="1600" dirty="0"/>
          </a:p>
          <a:p>
            <a:pPr algn="ctr"/>
            <a:r>
              <a:rPr lang="fr-FR" sz="1600" dirty="0"/>
              <a:t>Ou</a:t>
            </a:r>
          </a:p>
          <a:p>
            <a:pPr algn="ctr"/>
            <a:r>
              <a:rPr lang="fr-FR" sz="1600" dirty="0" err="1"/>
              <a:t>Nom_du_projet_version</a:t>
            </a:r>
            <a:endParaRPr lang="fr-FR" sz="1600" dirty="0"/>
          </a:p>
        </p:txBody>
      </p: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B448D2EA-59A8-468A-A2AD-B9EC911B6C74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2870145" y="3871379"/>
            <a:ext cx="209374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70767730-A313-4195-8BA5-639493EA6FAF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2870145" y="3871379"/>
            <a:ext cx="2093741" cy="6283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" descr="Icones Dossier, images Dossier png et ico">
            <a:extLst>
              <a:ext uri="{FF2B5EF4-FFF2-40B4-BE49-F238E27FC236}">
                <a16:creationId xmlns:a16="http://schemas.microsoft.com/office/drawing/2014/main" id="{2DD155BD-3F3E-4294-B2CB-554F7BE78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438" y="3552028"/>
            <a:ext cx="664101" cy="66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B3998568-35D4-4F19-949B-C157575CFE7B}"/>
              </a:ext>
            </a:extLst>
          </p:cNvPr>
          <p:cNvSpPr txBox="1"/>
          <p:nvPr/>
        </p:nvSpPr>
        <p:spPr>
          <a:xfrm>
            <a:off x="5783539" y="3686713"/>
            <a:ext cx="375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Img</a:t>
            </a:r>
            <a:r>
              <a:rPr lang="fr-FR" dirty="0"/>
              <a:t> (il contient les images finales)</a:t>
            </a:r>
          </a:p>
        </p:txBody>
      </p:sp>
      <p:pic>
        <p:nvPicPr>
          <p:cNvPr id="25" name="Picture 2" descr="Icones Dossier, images Dossier png et ico">
            <a:extLst>
              <a:ext uri="{FF2B5EF4-FFF2-40B4-BE49-F238E27FC236}">
                <a16:creationId xmlns:a16="http://schemas.microsoft.com/office/drawing/2014/main" id="{10F86567-A8DA-4EE3-AE64-4C8BF009A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058" y="4207223"/>
            <a:ext cx="664101" cy="66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B7A22C2E-0A94-4960-B90A-EC9F57001037}"/>
              </a:ext>
            </a:extLst>
          </p:cNvPr>
          <p:cNvSpPr txBox="1"/>
          <p:nvPr/>
        </p:nvSpPr>
        <p:spPr>
          <a:xfrm>
            <a:off x="5778159" y="4341908"/>
            <a:ext cx="4711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ref</a:t>
            </a:r>
            <a:r>
              <a:rPr lang="fr-FR" dirty="0"/>
              <a:t> (il contient les références : maquettes, </a:t>
            </a:r>
          </a:p>
          <a:p>
            <a:r>
              <a:rPr lang="fr-FR" dirty="0"/>
              <a:t>images non modifiées, vidéo, textes, etc…)</a:t>
            </a: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6B73BAC1-BFB8-4525-80B7-2197130D66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0416" y="4696446"/>
            <a:ext cx="2480070" cy="1046868"/>
          </a:xfrm>
          <a:prstGeom prst="bentConnector3">
            <a:avLst>
              <a:gd name="adj1" fmla="val 993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268C1C87-787D-4730-A292-53DCC55390A0}"/>
              </a:ext>
            </a:extLst>
          </p:cNvPr>
          <p:cNvSpPr txBox="1"/>
          <p:nvPr/>
        </p:nvSpPr>
        <p:spPr>
          <a:xfrm>
            <a:off x="5114058" y="6202548"/>
            <a:ext cx="396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 fichier : index.html ou </a:t>
            </a:r>
            <a:r>
              <a:rPr lang="fr-FR" dirty="0" err="1"/>
              <a:t>index.php</a:t>
            </a:r>
            <a:endParaRPr lang="fr-FR" dirty="0"/>
          </a:p>
        </p:txBody>
      </p:sp>
      <p:cxnSp>
        <p:nvCxnSpPr>
          <p:cNvPr id="1031" name="Connecteur : en angle 1030">
            <a:extLst>
              <a:ext uri="{FF2B5EF4-FFF2-40B4-BE49-F238E27FC236}">
                <a16:creationId xmlns:a16="http://schemas.microsoft.com/office/drawing/2014/main" id="{9F484C66-4624-4BBA-B840-ED4BF283A10F}"/>
              </a:ext>
            </a:extLst>
          </p:cNvPr>
          <p:cNvCxnSpPr>
            <a:stCxn id="1026" idx="3"/>
          </p:cNvCxnSpPr>
          <p:nvPr/>
        </p:nvCxnSpPr>
        <p:spPr>
          <a:xfrm>
            <a:off x="2870145" y="3871379"/>
            <a:ext cx="2093740" cy="1398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3" name="Connecteur : en angle 1032">
            <a:extLst>
              <a:ext uri="{FF2B5EF4-FFF2-40B4-BE49-F238E27FC236}">
                <a16:creationId xmlns:a16="http://schemas.microsoft.com/office/drawing/2014/main" id="{DECC19AA-F0F4-4FC0-9F97-7240D11752A5}"/>
              </a:ext>
            </a:extLst>
          </p:cNvPr>
          <p:cNvCxnSpPr>
            <a:stCxn id="1026" idx="3"/>
          </p:cNvCxnSpPr>
          <p:nvPr/>
        </p:nvCxnSpPr>
        <p:spPr>
          <a:xfrm>
            <a:off x="2870145" y="3871379"/>
            <a:ext cx="2093740" cy="2079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2" descr="Icones Dossier, images Dossier png et ico">
            <a:extLst>
              <a:ext uri="{FF2B5EF4-FFF2-40B4-BE49-F238E27FC236}">
                <a16:creationId xmlns:a16="http://schemas.microsoft.com/office/drawing/2014/main" id="{4EB00928-8D81-4BE0-9570-906F01DAF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057" y="4911350"/>
            <a:ext cx="664101" cy="66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cones Dossier, images Dossier png et ico">
            <a:extLst>
              <a:ext uri="{FF2B5EF4-FFF2-40B4-BE49-F238E27FC236}">
                <a16:creationId xmlns:a16="http://schemas.microsoft.com/office/drawing/2014/main" id="{40D227AE-615E-4D0C-A61B-BD184E7C1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057" y="5566545"/>
            <a:ext cx="664101" cy="66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ZoneTexte 1033">
            <a:extLst>
              <a:ext uri="{FF2B5EF4-FFF2-40B4-BE49-F238E27FC236}">
                <a16:creationId xmlns:a16="http://schemas.microsoft.com/office/drawing/2014/main" id="{3E16EDAC-B32A-417E-9D0E-39DFA57EBAA4}"/>
              </a:ext>
            </a:extLst>
          </p:cNvPr>
          <p:cNvSpPr txBox="1"/>
          <p:nvPr/>
        </p:nvSpPr>
        <p:spPr>
          <a:xfrm>
            <a:off x="5822951" y="5066564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Css</a:t>
            </a:r>
            <a:r>
              <a:rPr lang="fr-FR" dirty="0"/>
              <a:t> (pour les fichiers </a:t>
            </a:r>
            <a:r>
              <a:rPr lang="fr-FR" dirty="0" err="1"/>
              <a:t>css</a:t>
            </a:r>
            <a:r>
              <a:rPr lang="fr-FR" dirty="0"/>
              <a:t>)</a:t>
            </a:r>
          </a:p>
        </p:txBody>
      </p:sp>
      <p:sp>
        <p:nvSpPr>
          <p:cNvPr id="1035" name="ZoneTexte 1034">
            <a:extLst>
              <a:ext uri="{FF2B5EF4-FFF2-40B4-BE49-F238E27FC236}">
                <a16:creationId xmlns:a16="http://schemas.microsoft.com/office/drawing/2014/main" id="{CDEC452E-B338-4D61-83B8-1E32BDDEFA04}"/>
              </a:ext>
            </a:extLst>
          </p:cNvPr>
          <p:cNvSpPr txBox="1"/>
          <p:nvPr/>
        </p:nvSpPr>
        <p:spPr>
          <a:xfrm>
            <a:off x="5843935" y="5778453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Js</a:t>
            </a:r>
            <a:r>
              <a:rPr lang="fr-FR" dirty="0"/>
              <a:t> (pour les fichiers </a:t>
            </a:r>
            <a:r>
              <a:rPr lang="fr-FR" dirty="0" err="1"/>
              <a:t>js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128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013 -0.0051 L 0.0182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742E6-C650-4194-8546-F11694E9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0499"/>
            <a:ext cx="9613861" cy="1080938"/>
          </a:xfrm>
        </p:spPr>
        <p:txBody>
          <a:bodyPr/>
          <a:lstStyle/>
          <a:p>
            <a:r>
              <a:rPr lang="fr-FR" dirty="0"/>
              <a:t>Un peux de structure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4E5DECE-21E0-4AB7-8A64-D432C8522ACE}"/>
              </a:ext>
            </a:extLst>
          </p:cNvPr>
          <p:cNvSpPr txBox="1"/>
          <p:nvPr/>
        </p:nvSpPr>
        <p:spPr>
          <a:xfrm>
            <a:off x="5288692" y="60905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EE3C9F7-3EEE-42A2-ACE6-818B0261D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241" y="832288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AEE11E-2178-40D3-A9C8-891C54278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476" y="824566"/>
            <a:ext cx="276346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js-logo - Maison Lambot B&amp;amp;B Provence">
            <a:extLst>
              <a:ext uri="{FF2B5EF4-FFF2-40B4-BE49-F238E27FC236}">
                <a16:creationId xmlns:a16="http://schemas.microsoft.com/office/drawing/2014/main" id="{EE1966D9-8056-4C0F-A130-DEF5831DF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635" y="824567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6TM - L&amp;#39;évolution du développement PHP chez 6TM">
            <a:extLst>
              <a:ext uri="{FF2B5EF4-FFF2-40B4-BE49-F238E27FC236}">
                <a16:creationId xmlns:a16="http://schemas.microsoft.com/office/drawing/2014/main" id="{F817ED02-5DF1-44A7-9B45-7A296AE18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964" y="845313"/>
            <a:ext cx="508230" cy="3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81617E3B-9405-4CD1-BEA2-F2BF449ED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182" y="1403832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Figma Logo [ Download - Logo - icon ] png svg">
            <a:extLst>
              <a:ext uri="{FF2B5EF4-FFF2-40B4-BE49-F238E27FC236}">
                <a16:creationId xmlns:a16="http://schemas.microsoft.com/office/drawing/2014/main" id="{5D43D52C-0218-4A89-9E20-6869690D7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409" y="1403832"/>
            <a:ext cx="21134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2" descr="Jquery | Joykal Infotech">
            <a:extLst>
              <a:ext uri="{FF2B5EF4-FFF2-40B4-BE49-F238E27FC236}">
                <a16:creationId xmlns:a16="http://schemas.microsoft.com/office/drawing/2014/main" id="{BC3830E9-4537-4BF3-B0D6-DFB387F5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772" y="1403832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A7D6CC6-B775-45F8-9C73-3C9787727FDF}"/>
              </a:ext>
            </a:extLst>
          </p:cNvPr>
          <p:cNvSpPr txBox="1"/>
          <p:nvPr/>
        </p:nvSpPr>
        <p:spPr>
          <a:xfrm>
            <a:off x="1101558" y="2982899"/>
            <a:ext cx="3911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Le versioning par dates</a:t>
            </a:r>
          </a:p>
        </p:txBody>
      </p:sp>
      <p:pic>
        <p:nvPicPr>
          <p:cNvPr id="1026" name="Picture 2" descr="Icones Dossier, images Dossier png et ico">
            <a:extLst>
              <a:ext uri="{FF2B5EF4-FFF2-40B4-BE49-F238E27FC236}">
                <a16:creationId xmlns:a16="http://schemas.microsoft.com/office/drawing/2014/main" id="{C78E0D41-0DA0-4E65-AB30-68339439D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32" y="3881151"/>
            <a:ext cx="762980" cy="76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8E40A1E-E1C4-4E54-85B1-7B27FF4BE940}"/>
              </a:ext>
            </a:extLst>
          </p:cNvPr>
          <p:cNvSpPr txBox="1"/>
          <p:nvPr/>
        </p:nvSpPr>
        <p:spPr>
          <a:xfrm>
            <a:off x="2022231" y="4060765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projet_doranco_20102021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6808FC8-4E15-481F-A14F-A14DE1DD10F1}"/>
              </a:ext>
            </a:extLst>
          </p:cNvPr>
          <p:cNvSpPr txBox="1"/>
          <p:nvPr/>
        </p:nvSpPr>
        <p:spPr>
          <a:xfrm>
            <a:off x="5990642" y="2982899"/>
            <a:ext cx="4400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Le versioning par numéros</a:t>
            </a:r>
          </a:p>
        </p:txBody>
      </p:sp>
      <p:pic>
        <p:nvPicPr>
          <p:cNvPr id="30" name="Picture 2" descr="Icones Dossier, images Dossier png et ico">
            <a:extLst>
              <a:ext uri="{FF2B5EF4-FFF2-40B4-BE49-F238E27FC236}">
                <a16:creationId xmlns:a16="http://schemas.microsoft.com/office/drawing/2014/main" id="{D5358EEA-736B-4080-935C-644B4CF8F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32" y="4768337"/>
            <a:ext cx="762980" cy="76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CE40F2E2-45D4-451D-BF33-FB5DBE821972}"/>
              </a:ext>
            </a:extLst>
          </p:cNvPr>
          <p:cNvSpPr txBox="1"/>
          <p:nvPr/>
        </p:nvSpPr>
        <p:spPr>
          <a:xfrm>
            <a:off x="2022231" y="4919820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projet_doranco_25102021</a:t>
            </a:r>
          </a:p>
        </p:txBody>
      </p:sp>
      <p:pic>
        <p:nvPicPr>
          <p:cNvPr id="32" name="Picture 2" descr="Icones Dossier, images Dossier png et ico">
            <a:extLst>
              <a:ext uri="{FF2B5EF4-FFF2-40B4-BE49-F238E27FC236}">
                <a16:creationId xmlns:a16="http://schemas.microsoft.com/office/drawing/2014/main" id="{FD35C384-33B2-4775-BA72-B74D39ABF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2" y="3814847"/>
            <a:ext cx="762980" cy="76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Icones Dossier, images Dossier png et ico">
            <a:extLst>
              <a:ext uri="{FF2B5EF4-FFF2-40B4-BE49-F238E27FC236}">
                <a16:creationId xmlns:a16="http://schemas.microsoft.com/office/drawing/2014/main" id="{73CB0166-4047-447E-9004-8E95379CB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2" y="4722996"/>
            <a:ext cx="762980" cy="76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A2898EA2-031E-40AC-84B6-98B93FDC07A8}"/>
              </a:ext>
            </a:extLst>
          </p:cNvPr>
          <p:cNvSpPr txBox="1"/>
          <p:nvPr/>
        </p:nvSpPr>
        <p:spPr>
          <a:xfrm>
            <a:off x="7602765" y="4023829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projet_doranco_v1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0120EA3-0396-4AFA-8623-FBA1ED665FB9}"/>
              </a:ext>
            </a:extLst>
          </p:cNvPr>
          <p:cNvSpPr txBox="1"/>
          <p:nvPr/>
        </p:nvSpPr>
        <p:spPr>
          <a:xfrm>
            <a:off x="7602765" y="4910871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projet_doranco_v2</a:t>
            </a:r>
          </a:p>
        </p:txBody>
      </p:sp>
      <p:pic>
        <p:nvPicPr>
          <p:cNvPr id="2050" name="Picture 2" descr="Introduction to Semantic Versioning - GeeksforGeeks">
            <a:extLst>
              <a:ext uri="{FF2B5EF4-FFF2-40B4-BE49-F238E27FC236}">
                <a16:creationId xmlns:a16="http://schemas.microsoft.com/office/drawing/2014/main" id="{79DEA123-E6BB-43F1-A39D-44069F8A9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06" y="5550114"/>
            <a:ext cx="2293164" cy="108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9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013 -0.0051 L 0.0182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742E6-C650-4194-8546-F11694E9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0499"/>
            <a:ext cx="9613861" cy="1080938"/>
          </a:xfrm>
        </p:spPr>
        <p:txBody>
          <a:bodyPr/>
          <a:lstStyle/>
          <a:p>
            <a:r>
              <a:rPr lang="fr-FR" dirty="0"/>
              <a:t>Tips Informatique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4E5DECE-21E0-4AB7-8A64-D432C8522ACE}"/>
              </a:ext>
            </a:extLst>
          </p:cNvPr>
          <p:cNvSpPr txBox="1"/>
          <p:nvPr/>
        </p:nvSpPr>
        <p:spPr>
          <a:xfrm>
            <a:off x="5288692" y="60905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023FE7-FC20-43AB-9DD2-C7B1B1FBE768}"/>
              </a:ext>
            </a:extLst>
          </p:cNvPr>
          <p:cNvSpPr txBox="1"/>
          <p:nvPr/>
        </p:nvSpPr>
        <p:spPr>
          <a:xfrm>
            <a:off x="5014685" y="2830286"/>
            <a:ext cx="216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COPIER  : CTRL + C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42849A3-9040-4C6F-B8F6-B83CFC4F7455}"/>
              </a:ext>
            </a:extLst>
          </p:cNvPr>
          <p:cNvSpPr txBox="1"/>
          <p:nvPr/>
        </p:nvSpPr>
        <p:spPr>
          <a:xfrm>
            <a:off x="5014684" y="3289051"/>
            <a:ext cx="216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COLLER : CTRL + V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41B01E-BCF0-4C67-BD66-BC711A341E58}"/>
              </a:ext>
            </a:extLst>
          </p:cNvPr>
          <p:cNvSpPr txBox="1"/>
          <p:nvPr/>
        </p:nvSpPr>
        <p:spPr>
          <a:xfrm>
            <a:off x="5014684" y="3747816"/>
            <a:ext cx="216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COUPER : CTRL + X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BD6C4E-C350-42F9-92C3-61EC308053D8}"/>
              </a:ext>
            </a:extLst>
          </p:cNvPr>
          <p:cNvSpPr txBox="1"/>
          <p:nvPr/>
        </p:nvSpPr>
        <p:spPr>
          <a:xfrm>
            <a:off x="4419598" y="4206581"/>
            <a:ext cx="363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TOUT SELECTIONNER : CTRL + A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92C68B1-224B-4088-B498-9E09C816C68F}"/>
              </a:ext>
            </a:extLst>
          </p:cNvPr>
          <p:cNvSpPr txBox="1"/>
          <p:nvPr/>
        </p:nvSpPr>
        <p:spPr>
          <a:xfrm>
            <a:off x="4419597" y="4665346"/>
            <a:ext cx="363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REVENIR EN ARRIERE : CTRL + Z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460481C-5F5F-4E80-9BD2-83C830714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241" y="832291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99CCDF3B-B1EA-4FEC-9E25-08A5FB707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476" y="824569"/>
            <a:ext cx="276346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js-logo - Maison Lambot B&amp;amp;B Provence">
            <a:extLst>
              <a:ext uri="{FF2B5EF4-FFF2-40B4-BE49-F238E27FC236}">
                <a16:creationId xmlns:a16="http://schemas.microsoft.com/office/drawing/2014/main" id="{F92BBA5A-FD63-4BD6-9A2B-BF7FAC01C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635" y="824570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6TM - L&amp;#39;évolution du développement PHP chez 6TM">
            <a:extLst>
              <a:ext uri="{FF2B5EF4-FFF2-40B4-BE49-F238E27FC236}">
                <a16:creationId xmlns:a16="http://schemas.microsoft.com/office/drawing/2014/main" id="{CF8BD6C2-749E-4031-85A3-A3075E716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964" y="845316"/>
            <a:ext cx="508230" cy="3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F4263A68-0895-4849-82C9-2B715A2A5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182" y="1403835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0" descr="Figma Logo [ Download - Logo - icon ] png svg">
            <a:extLst>
              <a:ext uri="{FF2B5EF4-FFF2-40B4-BE49-F238E27FC236}">
                <a16:creationId xmlns:a16="http://schemas.microsoft.com/office/drawing/2014/main" id="{6493EEFC-B50A-4256-9AEC-1F9CBFAC7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409" y="1403835"/>
            <a:ext cx="21134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2" descr="Jquery | Joykal Infotech">
            <a:extLst>
              <a:ext uri="{FF2B5EF4-FFF2-40B4-BE49-F238E27FC236}">
                <a16:creationId xmlns:a16="http://schemas.microsoft.com/office/drawing/2014/main" id="{F13AA20C-4F02-457C-9EB7-B41AFAD2E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772" y="1403835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BC8AE49-E6B0-460C-9975-3A6A4DE5FD8E}"/>
              </a:ext>
            </a:extLst>
          </p:cNvPr>
          <p:cNvSpPr txBox="1"/>
          <p:nvPr/>
        </p:nvSpPr>
        <p:spPr>
          <a:xfrm>
            <a:off x="2802650" y="5124111"/>
            <a:ext cx="72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SELECTIONNER PLUSIEURS ITEMS DEBUT ET FIN : SHIFT + (click)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5696F48-5D19-4196-A979-0E3716C68C15}"/>
              </a:ext>
            </a:extLst>
          </p:cNvPr>
          <p:cNvSpPr txBox="1"/>
          <p:nvPr/>
        </p:nvSpPr>
        <p:spPr>
          <a:xfrm>
            <a:off x="3533739" y="5582876"/>
            <a:ext cx="72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SELECTIONNER PLUSIEURS ITEMS : CTRL + (click)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485504D-8735-406F-B653-08731963653D}"/>
              </a:ext>
            </a:extLst>
          </p:cNvPr>
          <p:cNvSpPr txBox="1"/>
          <p:nvPr/>
        </p:nvSpPr>
        <p:spPr>
          <a:xfrm>
            <a:off x="4686952" y="6113973"/>
            <a:ext cx="2774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SAUVEGARDER : CTRL + S</a:t>
            </a:r>
          </a:p>
        </p:txBody>
      </p:sp>
    </p:spTree>
    <p:extLst>
      <p:ext uri="{BB962C8B-B14F-4D97-AF65-F5344CB8AC3E}">
        <p14:creationId xmlns:p14="http://schemas.microsoft.com/office/powerpoint/2010/main" val="173775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013 -0.0051 L 0.0182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742E6-C650-4194-8546-F11694E9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0499"/>
            <a:ext cx="9613861" cy="1080938"/>
          </a:xfrm>
        </p:spPr>
        <p:txBody>
          <a:bodyPr/>
          <a:lstStyle/>
          <a:p>
            <a:r>
              <a:rPr lang="fr-FR" dirty="0"/>
              <a:t>VSCODE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4E5DECE-21E0-4AB7-8A64-D432C8522ACE}"/>
              </a:ext>
            </a:extLst>
          </p:cNvPr>
          <p:cNvSpPr txBox="1"/>
          <p:nvPr/>
        </p:nvSpPr>
        <p:spPr>
          <a:xfrm>
            <a:off x="5288692" y="60905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5B701540-7EBF-4FDD-89F3-93BB1AF3E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602" y="3854375"/>
            <a:ext cx="1719738" cy="171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17CAA05-0643-497F-B0CB-95E90FB880B6}"/>
              </a:ext>
            </a:extLst>
          </p:cNvPr>
          <p:cNvSpPr txBox="1"/>
          <p:nvPr/>
        </p:nvSpPr>
        <p:spPr>
          <a:xfrm>
            <a:off x="4286720" y="5905916"/>
            <a:ext cx="3593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Visual Studio Code</a:t>
            </a:r>
          </a:p>
          <a:p>
            <a:pPr algn="ctr"/>
            <a:r>
              <a:rPr lang="fr-FR" dirty="0">
                <a:hlinkClick r:id="rId4"/>
              </a:rPr>
              <a:t>https://code.visualstudio.com/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8EC497-53DD-412E-85DE-26CB3CA4FDC7}"/>
              </a:ext>
            </a:extLst>
          </p:cNvPr>
          <p:cNvSpPr txBox="1"/>
          <p:nvPr/>
        </p:nvSpPr>
        <p:spPr>
          <a:xfrm>
            <a:off x="5487251" y="2429337"/>
            <a:ext cx="915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IDE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61A0EEC-9530-4BF0-935D-1D3CE3BB9818}"/>
              </a:ext>
            </a:extLst>
          </p:cNvPr>
          <p:cNvSpPr txBox="1"/>
          <p:nvPr/>
        </p:nvSpPr>
        <p:spPr>
          <a:xfrm>
            <a:off x="4286720" y="3214795"/>
            <a:ext cx="3193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Integrated </a:t>
            </a:r>
            <a:r>
              <a:rPr lang="fr-FR" sz="1400" dirty="0" err="1"/>
              <a:t>development</a:t>
            </a:r>
            <a:r>
              <a:rPr lang="fr-FR" sz="1400" dirty="0"/>
              <a:t> </a:t>
            </a:r>
            <a:r>
              <a:rPr lang="fr-FR" sz="1400" dirty="0" err="1"/>
              <a:t>environment</a:t>
            </a:r>
            <a:endParaRPr lang="fr-FR" sz="14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40E1C07-D121-4620-93DC-ABDB40793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241" y="832289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A3C9096F-2026-4D86-85D9-B82FDA012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476" y="824567"/>
            <a:ext cx="276346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js-logo - Maison Lambot B&amp;amp;B Provence">
            <a:extLst>
              <a:ext uri="{FF2B5EF4-FFF2-40B4-BE49-F238E27FC236}">
                <a16:creationId xmlns:a16="http://schemas.microsoft.com/office/drawing/2014/main" id="{45F2F823-0B8E-41D6-A753-5195A9418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635" y="824568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6TM - L&amp;#39;évolution du développement PHP chez 6TM">
            <a:extLst>
              <a:ext uri="{FF2B5EF4-FFF2-40B4-BE49-F238E27FC236}">
                <a16:creationId xmlns:a16="http://schemas.microsoft.com/office/drawing/2014/main" id="{59552424-7888-48DA-9F90-682681CF5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964" y="845314"/>
            <a:ext cx="508230" cy="3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EC6C4532-BD74-4223-B144-FFBF7E3BC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182" y="1403833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Figma Logo [ Download - Logo - icon ] png svg">
            <a:extLst>
              <a:ext uri="{FF2B5EF4-FFF2-40B4-BE49-F238E27FC236}">
                <a16:creationId xmlns:a16="http://schemas.microsoft.com/office/drawing/2014/main" id="{50539888-0F5C-4923-B7A7-17B0AA33B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409" y="1403833"/>
            <a:ext cx="21134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2" descr="Jquery | Joykal Infotech">
            <a:extLst>
              <a:ext uri="{FF2B5EF4-FFF2-40B4-BE49-F238E27FC236}">
                <a16:creationId xmlns:a16="http://schemas.microsoft.com/office/drawing/2014/main" id="{7FF08891-37B7-4E5E-87B8-8FBF3BB50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772" y="1403833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79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013 -0.0051 L 0.0182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742E6-C650-4194-8546-F11694E9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0499"/>
            <a:ext cx="9613861" cy="1080938"/>
          </a:xfrm>
        </p:spPr>
        <p:txBody>
          <a:bodyPr/>
          <a:lstStyle/>
          <a:p>
            <a:r>
              <a:rPr lang="fr-FR" dirty="0" err="1"/>
              <a:t>FileZilla</a:t>
            </a:r>
            <a:r>
              <a:rPr lang="fr-FR" dirty="0"/>
              <a:t>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4E5DECE-21E0-4AB7-8A64-D432C8522ACE}"/>
              </a:ext>
            </a:extLst>
          </p:cNvPr>
          <p:cNvSpPr txBox="1"/>
          <p:nvPr/>
        </p:nvSpPr>
        <p:spPr>
          <a:xfrm>
            <a:off x="5288692" y="60905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</p:txBody>
      </p:sp>
      <p:pic>
        <p:nvPicPr>
          <p:cNvPr id="5122" name="Picture 2" descr="FileZilla — Wikipédia">
            <a:extLst>
              <a:ext uri="{FF2B5EF4-FFF2-40B4-BE49-F238E27FC236}">
                <a16:creationId xmlns:a16="http://schemas.microsoft.com/office/drawing/2014/main" id="{363D609B-0ECE-4FD8-B783-EF235FAA7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838" y="2681555"/>
            <a:ext cx="1998324" cy="199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383DD4D-363A-4287-A19B-784F878F8A4C}"/>
              </a:ext>
            </a:extLst>
          </p:cNvPr>
          <p:cNvSpPr txBox="1"/>
          <p:nvPr/>
        </p:nvSpPr>
        <p:spPr>
          <a:xfrm>
            <a:off x="4390489" y="5200665"/>
            <a:ext cx="341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linkClick r:id="rId4"/>
              </a:rPr>
              <a:t>https://filezilla-project.org/</a:t>
            </a:r>
            <a:endParaRPr lang="fr-F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EA9FA10-894B-4216-BF24-01F36053D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241" y="832293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29E7A979-5F56-4773-A204-F632CA459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476" y="824571"/>
            <a:ext cx="276346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js-logo - Maison Lambot B&amp;amp;B Provence">
            <a:extLst>
              <a:ext uri="{FF2B5EF4-FFF2-40B4-BE49-F238E27FC236}">
                <a16:creationId xmlns:a16="http://schemas.microsoft.com/office/drawing/2014/main" id="{DB6742C5-78E1-4E71-8B06-C6E32F108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635" y="824572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6TM - L&amp;#39;évolution du développement PHP chez 6TM">
            <a:extLst>
              <a:ext uri="{FF2B5EF4-FFF2-40B4-BE49-F238E27FC236}">
                <a16:creationId xmlns:a16="http://schemas.microsoft.com/office/drawing/2014/main" id="{E36A79F9-2212-4608-8CCC-C500B5C99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964" y="845318"/>
            <a:ext cx="508230" cy="3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DE3CA232-68EC-4665-859B-2DDB1DF4E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182" y="1403837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Figma Logo [ Download - Logo - icon ] png svg">
            <a:extLst>
              <a:ext uri="{FF2B5EF4-FFF2-40B4-BE49-F238E27FC236}">
                <a16:creationId xmlns:a16="http://schemas.microsoft.com/office/drawing/2014/main" id="{58813F7A-2F74-4269-837D-BACE08C42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409" y="1403837"/>
            <a:ext cx="21134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Jquery | Joykal Infotech">
            <a:extLst>
              <a:ext uri="{FF2B5EF4-FFF2-40B4-BE49-F238E27FC236}">
                <a16:creationId xmlns:a16="http://schemas.microsoft.com/office/drawing/2014/main" id="{FCABAE37-5E45-421E-A19B-82622748B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772" y="1403837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02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013 -0.0051 L 0.0182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742E6-C650-4194-8546-F11694E9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0499"/>
            <a:ext cx="9613861" cy="1080938"/>
          </a:xfrm>
        </p:spPr>
        <p:txBody>
          <a:bodyPr/>
          <a:lstStyle/>
          <a:p>
            <a:r>
              <a:rPr lang="fr-FR" dirty="0" err="1"/>
              <a:t>winrar</a:t>
            </a:r>
            <a:r>
              <a:rPr lang="fr-FR" dirty="0"/>
              <a:t>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4E5DECE-21E0-4AB7-8A64-D432C8522ACE}"/>
              </a:ext>
            </a:extLst>
          </p:cNvPr>
          <p:cNvSpPr txBox="1"/>
          <p:nvPr/>
        </p:nvSpPr>
        <p:spPr>
          <a:xfrm>
            <a:off x="5288692" y="60905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</p:txBody>
      </p:sp>
      <p:pic>
        <p:nvPicPr>
          <p:cNvPr id="6146" name="Picture 2" descr="WinRAR RAR archive icon">
            <a:extLst>
              <a:ext uri="{FF2B5EF4-FFF2-40B4-BE49-F238E27FC236}">
                <a16:creationId xmlns:a16="http://schemas.microsoft.com/office/drawing/2014/main" id="{9ED3772F-8D90-48C3-BAA9-E4CB80C5F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2559606"/>
            <a:ext cx="2724150" cy="230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5AE95F-0FAB-4273-B87E-AC8E8F4261F9}"/>
              </a:ext>
            </a:extLst>
          </p:cNvPr>
          <p:cNvSpPr txBox="1"/>
          <p:nvPr/>
        </p:nvSpPr>
        <p:spPr>
          <a:xfrm>
            <a:off x="4673029" y="5265183"/>
            <a:ext cx="284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4"/>
              </a:rPr>
              <a:t>https://www.win-rar.com</a:t>
            </a:r>
            <a:endParaRPr lang="fr-F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8AF2BE5-36CE-4A41-959C-BE9A80F30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33" y="823495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DA4BE9F-4586-46BD-B95B-16C037931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268" y="815773"/>
            <a:ext cx="276346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js-logo - Maison Lambot B&amp;amp;B Provence">
            <a:extLst>
              <a:ext uri="{FF2B5EF4-FFF2-40B4-BE49-F238E27FC236}">
                <a16:creationId xmlns:a16="http://schemas.microsoft.com/office/drawing/2014/main" id="{4A9F28CC-CA71-4229-81C2-23184F6FD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427" y="815774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6TM - L&amp;#39;évolution du développement PHP chez 6TM">
            <a:extLst>
              <a:ext uri="{FF2B5EF4-FFF2-40B4-BE49-F238E27FC236}">
                <a16:creationId xmlns:a16="http://schemas.microsoft.com/office/drawing/2014/main" id="{BC308E08-3FE5-4F81-8A33-817451843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756" y="836520"/>
            <a:ext cx="508230" cy="3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ABF63E1C-7546-4FD8-A904-C1787A5B6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974" y="1395039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Figma Logo [ Download - Logo - icon ] png svg">
            <a:extLst>
              <a:ext uri="{FF2B5EF4-FFF2-40B4-BE49-F238E27FC236}">
                <a16:creationId xmlns:a16="http://schemas.microsoft.com/office/drawing/2014/main" id="{147BE1EE-9643-4470-915E-2F814500B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201" y="1395039"/>
            <a:ext cx="21134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Jquery | Joykal Infotech">
            <a:extLst>
              <a:ext uri="{FF2B5EF4-FFF2-40B4-BE49-F238E27FC236}">
                <a16:creationId xmlns:a16="http://schemas.microsoft.com/office/drawing/2014/main" id="{8BB5346A-0405-4E44-B20B-C7452370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564" y="1395039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70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013 -0.0051 L 0.0182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742E6-C650-4194-8546-F11694E9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0499"/>
            <a:ext cx="9613861" cy="1080938"/>
          </a:xfrm>
        </p:spPr>
        <p:txBody>
          <a:bodyPr/>
          <a:lstStyle/>
          <a:p>
            <a:r>
              <a:rPr lang="fr-FR" dirty="0"/>
              <a:t>GitHub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4E5DECE-21E0-4AB7-8A64-D432C8522ACE}"/>
              </a:ext>
            </a:extLst>
          </p:cNvPr>
          <p:cNvSpPr txBox="1"/>
          <p:nvPr/>
        </p:nvSpPr>
        <p:spPr>
          <a:xfrm>
            <a:off x="5288692" y="60905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7" name="AutoShape 8" descr="GitHub — Wikipédia">
            <a:extLst>
              <a:ext uri="{FF2B5EF4-FFF2-40B4-BE49-F238E27FC236}">
                <a16:creationId xmlns:a16="http://schemas.microsoft.com/office/drawing/2014/main" id="{7AD3BC66-B2AE-49D9-904A-596B6AFDE9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994917" cy="299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178" name="Picture 10" descr="GitHub Logo - Marques et logos: histoire et signification | PNG">
            <a:extLst>
              <a:ext uri="{FF2B5EF4-FFF2-40B4-BE49-F238E27FC236}">
                <a16:creationId xmlns:a16="http://schemas.microsoft.com/office/drawing/2014/main" id="{AA2A6E7A-78C0-49BD-9A44-F6527C69C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340" y="2610174"/>
            <a:ext cx="3690517" cy="208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225AA0F-222B-49E3-8CA8-8A2886090317}"/>
              </a:ext>
            </a:extLst>
          </p:cNvPr>
          <p:cNvSpPr txBox="1"/>
          <p:nvPr/>
        </p:nvSpPr>
        <p:spPr>
          <a:xfrm>
            <a:off x="4119937" y="506656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linkClick r:id="rId4"/>
              </a:rPr>
              <a:t>https://github.com/</a:t>
            </a:r>
            <a:endParaRPr lang="fr-FR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ED15EB3-BC0E-4CBD-ADDC-2EADE08DE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241" y="841082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67D0DBD6-7709-4838-9882-A3BAB28E1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476" y="833360"/>
            <a:ext cx="276346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js-logo - Maison Lambot B&amp;amp;B Provence">
            <a:extLst>
              <a:ext uri="{FF2B5EF4-FFF2-40B4-BE49-F238E27FC236}">
                <a16:creationId xmlns:a16="http://schemas.microsoft.com/office/drawing/2014/main" id="{8431D4B5-C44E-44DA-9337-E886BAC11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635" y="833361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6TM - L&amp;#39;évolution du développement PHP chez 6TM">
            <a:extLst>
              <a:ext uri="{FF2B5EF4-FFF2-40B4-BE49-F238E27FC236}">
                <a16:creationId xmlns:a16="http://schemas.microsoft.com/office/drawing/2014/main" id="{27646AAA-CD9F-4833-B610-1C1F5AABD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964" y="854107"/>
            <a:ext cx="508230" cy="3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355D3C15-C382-4134-8299-2D1ED6DD2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182" y="1412626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0" descr="Figma Logo [ Download - Logo - icon ] png svg">
            <a:extLst>
              <a:ext uri="{FF2B5EF4-FFF2-40B4-BE49-F238E27FC236}">
                <a16:creationId xmlns:a16="http://schemas.microsoft.com/office/drawing/2014/main" id="{ECE27A02-B8B5-46EB-9FE4-B77C1CDCE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409" y="1412626"/>
            <a:ext cx="21134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2" descr="Jquery | Joykal Infotech">
            <a:extLst>
              <a:ext uri="{FF2B5EF4-FFF2-40B4-BE49-F238E27FC236}">
                <a16:creationId xmlns:a16="http://schemas.microsoft.com/office/drawing/2014/main" id="{247D0AE9-58CA-4FEE-8D37-9019ABE0A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772" y="1412626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9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013 -0.0051 L 0.0182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FAC396-CDDE-4C34-85DC-5291D3F3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 est le but de cette journée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61DA0-0521-4E8D-8820-FB34579E8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41" y="3522877"/>
            <a:ext cx="9613861" cy="17371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400" dirty="0"/>
          </a:p>
          <a:p>
            <a:pPr marL="0" indent="0" algn="ctr">
              <a:buNone/>
            </a:pPr>
            <a:r>
              <a:rPr lang="fr-FR" sz="3200" dirty="0"/>
              <a:t>Vous donner les outils et la base nécessaire à votre </a:t>
            </a:r>
          </a:p>
          <a:p>
            <a:pPr marL="0" indent="0" algn="ctr">
              <a:buNone/>
            </a:pPr>
            <a:r>
              <a:rPr lang="fr-FR" sz="3200" dirty="0"/>
              <a:t>futur métier dans le WEB.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1BBD242-7984-4CCA-8A2C-8DF391F6B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295" y="822494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ACB34B-E281-4D8E-AE5F-6FF0A6026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530" y="814772"/>
            <a:ext cx="276346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js-logo - Maison Lambot B&amp;amp;B Provence">
            <a:extLst>
              <a:ext uri="{FF2B5EF4-FFF2-40B4-BE49-F238E27FC236}">
                <a16:creationId xmlns:a16="http://schemas.microsoft.com/office/drawing/2014/main" id="{20BCEB90-0A13-4EE4-AABA-836B65BB6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689" y="814773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6TM - L&amp;#39;évolution du développement PHP chez 6TM">
            <a:extLst>
              <a:ext uri="{FF2B5EF4-FFF2-40B4-BE49-F238E27FC236}">
                <a16:creationId xmlns:a16="http://schemas.microsoft.com/office/drawing/2014/main" id="{95F12A10-E39B-45FD-9718-CB760812F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018" y="835519"/>
            <a:ext cx="508230" cy="3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AC3C30F5-2F89-41C0-BCDC-F72161706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236" y="1394038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Figma Logo [ Download - Logo - icon ] png svg">
            <a:extLst>
              <a:ext uri="{FF2B5EF4-FFF2-40B4-BE49-F238E27FC236}">
                <a16:creationId xmlns:a16="http://schemas.microsoft.com/office/drawing/2014/main" id="{D818A24D-7C70-4B1B-8BD1-58B62B17A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463" y="1394038"/>
            <a:ext cx="21134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2" descr="Jquery | Joykal Infotech">
            <a:extLst>
              <a:ext uri="{FF2B5EF4-FFF2-40B4-BE49-F238E27FC236}">
                <a16:creationId xmlns:a16="http://schemas.microsoft.com/office/drawing/2014/main" id="{2CD413AA-11B6-44E8-8A94-E7CB71561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826" y="1394038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51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3 -0.01158 L -0.01823 -0.011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742E6-C650-4194-8546-F11694E9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0499"/>
            <a:ext cx="9613861" cy="1080938"/>
          </a:xfrm>
        </p:spPr>
        <p:txBody>
          <a:bodyPr/>
          <a:lstStyle/>
          <a:p>
            <a:r>
              <a:rPr lang="fr-FR" dirty="0"/>
              <a:t>Nom de domaine et sous domaine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4E5DECE-21E0-4AB7-8A64-D432C8522ACE}"/>
              </a:ext>
            </a:extLst>
          </p:cNvPr>
          <p:cNvSpPr txBox="1"/>
          <p:nvPr/>
        </p:nvSpPr>
        <p:spPr>
          <a:xfrm>
            <a:off x="5288692" y="60905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D7AB35-B30D-45C2-9D79-CEDF16AC2827}"/>
              </a:ext>
            </a:extLst>
          </p:cNvPr>
          <p:cNvSpPr txBox="1"/>
          <p:nvPr/>
        </p:nvSpPr>
        <p:spPr>
          <a:xfrm>
            <a:off x="1915886" y="2766596"/>
            <a:ext cx="87811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0" dirty="0">
                <a:effectLst/>
                <a:latin typeface="Arial" panose="020B0604020202020204" pitchFamily="34" charset="0"/>
              </a:rPr>
              <a:t>Un nom de domaine est</a:t>
            </a:r>
            <a:r>
              <a:rPr lang="fr-FR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fr-FR" i="0" dirty="0">
                <a:effectLst/>
                <a:latin typeface="Arial" panose="020B0604020202020204" pitchFamily="34" charset="0"/>
              </a:rPr>
              <a:t>dans le </a:t>
            </a:r>
            <a:r>
              <a:rPr lang="fr-FR" i="0" strike="noStrike" dirty="0">
                <a:effectLst/>
                <a:latin typeface="Arial" panose="020B0604020202020204" pitchFamily="34" charset="0"/>
              </a:rPr>
              <a:t>système de noms de domaine</a:t>
            </a:r>
            <a:r>
              <a:rPr lang="fr-FR" i="0" dirty="0">
                <a:effectLst/>
                <a:latin typeface="Arial" panose="020B0604020202020204" pitchFamily="34" charset="0"/>
              </a:rPr>
              <a:t> DNS, un </a:t>
            </a:r>
            <a:r>
              <a:rPr lang="fr-FR" i="0" strike="noStrike" dirty="0">
                <a:effectLst/>
                <a:latin typeface="Arial" panose="020B0604020202020204" pitchFamily="34" charset="0"/>
              </a:rPr>
              <a:t>identifiant</a:t>
            </a:r>
            <a:r>
              <a:rPr lang="fr-FR" i="0" dirty="0">
                <a:effectLst/>
                <a:latin typeface="Arial" panose="020B0604020202020204" pitchFamily="34" charset="0"/>
              </a:rPr>
              <a:t> de domaine </a:t>
            </a:r>
            <a:r>
              <a:rPr lang="fr-FR" i="0" strike="noStrike" dirty="0">
                <a:effectLst/>
                <a:latin typeface="Arial" panose="020B0604020202020204" pitchFamily="34" charset="0"/>
              </a:rPr>
              <a:t>internet</a:t>
            </a:r>
            <a:r>
              <a:rPr lang="fr-FR" i="0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fr-FR" i="0" dirty="0"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fr-FR" i="0" dirty="0">
                <a:effectLst/>
                <a:latin typeface="Arial" panose="020B0604020202020204" pitchFamily="34" charset="0"/>
              </a:rPr>
              <a:t>Un domaine est un ensemble d'</a:t>
            </a:r>
            <a:r>
              <a:rPr lang="fr-FR" i="0" u="none" strike="noStrike" dirty="0">
                <a:effectLst/>
                <a:latin typeface="Arial" panose="020B0604020202020204" pitchFamily="34" charset="0"/>
              </a:rPr>
              <a:t>ordinateurs</a:t>
            </a:r>
            <a:r>
              <a:rPr lang="fr-FR" i="0" dirty="0">
                <a:effectLst/>
                <a:latin typeface="Arial" panose="020B0604020202020204" pitchFamily="34" charset="0"/>
              </a:rPr>
              <a:t> reliés à </a:t>
            </a:r>
            <a:r>
              <a:rPr lang="fr-FR" i="0" u="none" strike="noStrike" dirty="0">
                <a:effectLst/>
                <a:latin typeface="Arial" panose="020B0604020202020204" pitchFamily="34" charset="0"/>
              </a:rPr>
              <a:t>Internet</a:t>
            </a:r>
            <a:r>
              <a:rPr lang="fr-FR" i="0" dirty="0">
                <a:effectLst/>
                <a:latin typeface="Arial" panose="020B0604020202020204" pitchFamily="34" charset="0"/>
              </a:rPr>
              <a:t> et possédant une caractéristique commune. Par exemple, un domaine tel que </a:t>
            </a:r>
            <a:r>
              <a:rPr lang="fr-FR" u="none" strike="noStrike" dirty="0">
                <a:solidFill>
                  <a:srgbClr val="FFAE3E"/>
                </a:solidFill>
                <a:effectLst/>
                <a:hlinkClick r:id="rId3" tooltip=".f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fr-FR" u="none" strike="noStrike" dirty="0" err="1">
                <a:effectLst/>
                <a:hlinkClick r:id="rId3" tooltip=".f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</a:t>
            </a:r>
            <a:r>
              <a:rPr lang="fr-FR" i="0" dirty="0">
                <a:effectLst/>
                <a:latin typeface="Arial" panose="020B0604020202020204" pitchFamily="34" charset="0"/>
              </a:rPr>
              <a:t> </a:t>
            </a:r>
          </a:p>
          <a:p>
            <a:endParaRPr lang="fr-FR" dirty="0">
              <a:latin typeface="Arial" panose="020B0604020202020204" pitchFamily="34" charset="0"/>
            </a:endParaRPr>
          </a:p>
          <a:p>
            <a:r>
              <a:rPr lang="fr-FR" b="0" i="0" dirty="0">
                <a:effectLst/>
                <a:latin typeface="Arial" panose="020B0604020202020204" pitchFamily="34" charset="0"/>
              </a:rPr>
              <a:t>le domaine </a:t>
            </a:r>
            <a:r>
              <a:rPr lang="fr-FR" dirty="0"/>
              <a:t>paris.fr</a:t>
            </a:r>
            <a:r>
              <a:rPr lang="fr-FR" b="0" i="0" dirty="0">
                <a:effectLst/>
                <a:latin typeface="Arial" panose="020B0604020202020204" pitchFamily="34" charset="0"/>
              </a:rPr>
              <a:t> est l'ensemble des ordinateurs hébergeant des activités pour la ville de </a:t>
            </a:r>
            <a:r>
              <a:rPr lang="fr-FR" b="0" i="0" u="none" strike="noStrike" dirty="0">
                <a:effectLst/>
                <a:latin typeface="Arial" panose="020B0604020202020204" pitchFamily="34" charset="0"/>
              </a:rPr>
              <a:t>Paris</a:t>
            </a:r>
            <a:r>
              <a:rPr lang="fr-FR" b="0" i="0" dirty="0">
                <a:effectLst/>
                <a:latin typeface="Arial" panose="020B0604020202020204" pitchFamily="34" charset="0"/>
              </a:rPr>
              <a:t>.</a:t>
            </a:r>
          </a:p>
          <a:p>
            <a:endParaRPr lang="fr-FR" dirty="0">
              <a:latin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</a:rPr>
              <a:t>Un sous-domaine est un domaine appartenant à un domaine plus important.</a:t>
            </a:r>
            <a:endParaRPr lang="fr-FR" dirty="0"/>
          </a:p>
          <a:p>
            <a:endParaRPr lang="fr-F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B6C949B-F6FA-46BA-A621-87FD57AB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241" y="823496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17FD1D1-1CC4-4263-A4C9-D0B3338B0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476" y="815774"/>
            <a:ext cx="276346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js-logo - Maison Lambot B&amp;amp;B Provence">
            <a:extLst>
              <a:ext uri="{FF2B5EF4-FFF2-40B4-BE49-F238E27FC236}">
                <a16:creationId xmlns:a16="http://schemas.microsoft.com/office/drawing/2014/main" id="{7987DAF6-A324-4A42-9907-F65AB90E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635" y="815775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6TM - L&amp;#39;évolution du développement PHP chez 6TM">
            <a:extLst>
              <a:ext uri="{FF2B5EF4-FFF2-40B4-BE49-F238E27FC236}">
                <a16:creationId xmlns:a16="http://schemas.microsoft.com/office/drawing/2014/main" id="{E80C8266-3803-48FA-B15C-485FE1FB4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964" y="836521"/>
            <a:ext cx="508230" cy="3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C335D3C-D5BD-4348-95D2-C9ECD7BC5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182" y="1395040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Figma Logo [ Download - Logo - icon ] png svg">
            <a:extLst>
              <a:ext uri="{FF2B5EF4-FFF2-40B4-BE49-F238E27FC236}">
                <a16:creationId xmlns:a16="http://schemas.microsoft.com/office/drawing/2014/main" id="{7B9868FF-9F27-4C02-AFEC-BE2CA8EB6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409" y="1395040"/>
            <a:ext cx="21134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Jquery | Joykal Infotech">
            <a:extLst>
              <a:ext uri="{FF2B5EF4-FFF2-40B4-BE49-F238E27FC236}">
                <a16:creationId xmlns:a16="http://schemas.microsoft.com/office/drawing/2014/main" id="{E5A94919-A482-4700-B30D-DB67D4D21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772" y="1395040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14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013 -0.0051 L 0.0182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742E6-C650-4194-8546-F11694E9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0499"/>
            <a:ext cx="9613861" cy="1080938"/>
          </a:xfrm>
        </p:spPr>
        <p:txBody>
          <a:bodyPr/>
          <a:lstStyle/>
          <a:p>
            <a:r>
              <a:rPr lang="fr-FR" dirty="0" err="1"/>
              <a:t>Hebergeur</a:t>
            </a:r>
            <a:r>
              <a:rPr lang="fr-FR" dirty="0"/>
              <a:t> !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4E5DECE-21E0-4AB7-8A64-D432C8522ACE}"/>
              </a:ext>
            </a:extLst>
          </p:cNvPr>
          <p:cNvSpPr txBox="1"/>
          <p:nvPr/>
        </p:nvSpPr>
        <p:spPr>
          <a:xfrm>
            <a:off x="5288692" y="60905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ZoneTexte 2">
            <a:hlinkClick r:id="rId3"/>
            <a:extLst>
              <a:ext uri="{FF2B5EF4-FFF2-40B4-BE49-F238E27FC236}">
                <a16:creationId xmlns:a16="http://schemas.microsoft.com/office/drawing/2014/main" id="{E384EB7F-4315-49AC-95BF-6E7D26E1B3C3}"/>
              </a:ext>
            </a:extLst>
          </p:cNvPr>
          <p:cNvSpPr txBox="1"/>
          <p:nvPr/>
        </p:nvSpPr>
        <p:spPr>
          <a:xfrm>
            <a:off x="3207657" y="3802743"/>
            <a:ext cx="5776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hlinkClick r:id="rId3"/>
              </a:rPr>
              <a:t>https://fr.000webhost.com/</a:t>
            </a:r>
            <a:endParaRPr lang="fr-FR" sz="32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CF2C5E9-4600-43D4-8081-AFBF5F614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241" y="832295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2DFCB33-143A-4D31-BB17-887F9E40D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476" y="824573"/>
            <a:ext cx="276346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js-logo - Maison Lambot B&amp;amp;B Provence">
            <a:extLst>
              <a:ext uri="{FF2B5EF4-FFF2-40B4-BE49-F238E27FC236}">
                <a16:creationId xmlns:a16="http://schemas.microsoft.com/office/drawing/2014/main" id="{B41E8E12-D728-4B18-9077-81EB7C52D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635" y="824574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6TM - L&amp;#39;évolution du développement PHP chez 6TM">
            <a:extLst>
              <a:ext uri="{FF2B5EF4-FFF2-40B4-BE49-F238E27FC236}">
                <a16:creationId xmlns:a16="http://schemas.microsoft.com/office/drawing/2014/main" id="{E0C85A28-A99D-443E-8FE0-354380932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964" y="845320"/>
            <a:ext cx="508230" cy="3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220D0457-7EE6-442D-AC6E-B9B36FDAD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182" y="1403839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Figma Logo [ Download - Logo - icon ] png svg">
            <a:extLst>
              <a:ext uri="{FF2B5EF4-FFF2-40B4-BE49-F238E27FC236}">
                <a16:creationId xmlns:a16="http://schemas.microsoft.com/office/drawing/2014/main" id="{BE073FC7-A6B3-44B7-82C0-9FC9ABDE7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409" y="1403839"/>
            <a:ext cx="21134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Jquery | Joykal Infotech">
            <a:extLst>
              <a:ext uri="{FF2B5EF4-FFF2-40B4-BE49-F238E27FC236}">
                <a16:creationId xmlns:a16="http://schemas.microsoft.com/office/drawing/2014/main" id="{2A585B0C-679B-46CA-A1EE-CAB37C9FB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772" y="1403839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74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013 -0.0051 L 0.0182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D2427E8-3CB6-4779-891C-735BB373CD81}"/>
              </a:ext>
            </a:extLst>
          </p:cNvPr>
          <p:cNvSpPr txBox="1"/>
          <p:nvPr/>
        </p:nvSpPr>
        <p:spPr>
          <a:xfrm>
            <a:off x="2674230" y="2905789"/>
            <a:ext cx="6843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0" i="0" u="none" strike="noStrike" baseline="0" dirty="0">
                <a:latin typeface="ArialMT"/>
              </a:rPr>
              <a:t>c’est la meilleure voie.</a:t>
            </a:r>
          </a:p>
          <a:p>
            <a:pPr algn="ctr"/>
            <a:r>
              <a:rPr lang="fr-FR" sz="2400" b="0" i="0" u="none" strike="noStrike" baseline="0" dirty="0">
                <a:latin typeface="ArialMT"/>
              </a:rPr>
              <a:t>Si vous n’êtes pas inspiré(e), </a:t>
            </a:r>
          </a:p>
          <a:p>
            <a:pPr algn="ctr"/>
            <a:r>
              <a:rPr lang="fr-FR" sz="2400" b="0" i="0" u="none" strike="noStrike" baseline="0" dirty="0">
                <a:latin typeface="ArialMT"/>
              </a:rPr>
              <a:t>pratiquez avec des exemples trouvés sur le web.</a:t>
            </a:r>
            <a:endParaRPr lang="fr-FR" sz="2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A490FD1-5959-4C42-A174-8C393817DC1F}"/>
              </a:ext>
            </a:extLst>
          </p:cNvPr>
          <p:cNvSpPr txBox="1"/>
          <p:nvPr/>
        </p:nvSpPr>
        <p:spPr>
          <a:xfrm>
            <a:off x="3855706" y="922679"/>
            <a:ext cx="4480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0" i="0" u="none" strike="noStrike" baseline="0" dirty="0">
                <a:latin typeface="ArialMT"/>
              </a:rPr>
              <a:t>PRATIQUEZ ,</a:t>
            </a:r>
            <a:endParaRPr lang="fr-FR" sz="5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E59BB01-80B4-4D37-9D72-F5F162F73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33" y="832289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4E132B-7473-4DF2-A155-7200AC70F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268" y="824567"/>
            <a:ext cx="276346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js-logo - Maison Lambot B&amp;amp;B Provence">
            <a:extLst>
              <a:ext uri="{FF2B5EF4-FFF2-40B4-BE49-F238E27FC236}">
                <a16:creationId xmlns:a16="http://schemas.microsoft.com/office/drawing/2014/main" id="{CAE257FA-59AB-4A38-8B75-ED2F94035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427" y="824568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6TM - L&amp;#39;évolution du développement PHP chez 6TM">
            <a:extLst>
              <a:ext uri="{FF2B5EF4-FFF2-40B4-BE49-F238E27FC236}">
                <a16:creationId xmlns:a16="http://schemas.microsoft.com/office/drawing/2014/main" id="{483AD505-CB29-4D9D-9041-C2AE170E9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756" y="845314"/>
            <a:ext cx="508230" cy="3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65803554-7BE5-4000-B7DC-59C10E47A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974" y="1403833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Figma Logo [ Download - Logo - icon ] png svg">
            <a:extLst>
              <a:ext uri="{FF2B5EF4-FFF2-40B4-BE49-F238E27FC236}">
                <a16:creationId xmlns:a16="http://schemas.microsoft.com/office/drawing/2014/main" id="{58C09333-6947-4612-B7F7-805F19FE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201" y="1403833"/>
            <a:ext cx="21134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2" descr="Jquery | Joykal Infotech">
            <a:extLst>
              <a:ext uri="{FF2B5EF4-FFF2-40B4-BE49-F238E27FC236}">
                <a16:creationId xmlns:a16="http://schemas.microsoft.com/office/drawing/2014/main" id="{31B6CA81-943D-4F66-872A-E7943D82A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564" y="1403833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47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FAC396-CDDE-4C34-85DC-5291D3F3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partie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61DA0-0521-4E8D-8820-FB34579E8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5014308" cy="4380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dirty="0"/>
              <a:t>La petite histoire</a:t>
            </a:r>
          </a:p>
          <a:p>
            <a:pPr marL="0" indent="0">
              <a:buNone/>
            </a:pPr>
            <a:r>
              <a:rPr lang="fr-FR" sz="1600" dirty="0"/>
              <a:t>Rôle des langages</a:t>
            </a:r>
          </a:p>
          <a:p>
            <a:pPr marL="0" indent="0">
              <a:buNone/>
            </a:pPr>
            <a:r>
              <a:rPr lang="fr-FR" sz="1600" dirty="0"/>
              <a:t>Code Source</a:t>
            </a:r>
          </a:p>
          <a:p>
            <a:pPr marL="0" indent="0">
              <a:buNone/>
            </a:pPr>
            <a:r>
              <a:rPr lang="fr-FR" sz="1600" dirty="0"/>
              <a:t>W3C</a:t>
            </a:r>
          </a:p>
          <a:p>
            <a:pPr marL="0" indent="0">
              <a:buNone/>
            </a:pPr>
            <a:r>
              <a:rPr lang="fr-FR" sz="1600" dirty="0"/>
              <a:t>Navigateurs</a:t>
            </a:r>
          </a:p>
          <a:p>
            <a:pPr marL="0" indent="0">
              <a:buNone/>
            </a:pPr>
            <a:r>
              <a:rPr lang="fr-FR" sz="1600" dirty="0"/>
              <a:t>Hébergement</a:t>
            </a:r>
          </a:p>
          <a:p>
            <a:pPr marL="0" indent="0">
              <a:buNone/>
            </a:pPr>
            <a:r>
              <a:rPr lang="fr-FR" sz="1600" dirty="0"/>
              <a:t>Développeurs !</a:t>
            </a:r>
          </a:p>
          <a:p>
            <a:pPr marL="0" indent="0">
              <a:buNone/>
            </a:pPr>
            <a:r>
              <a:rPr lang="fr-FR" sz="1600" dirty="0"/>
              <a:t>Vocabulaire du WEB</a:t>
            </a:r>
          </a:p>
          <a:p>
            <a:pPr marL="0" indent="0">
              <a:buNone/>
            </a:pPr>
            <a:r>
              <a:rPr lang="fr-FR" sz="1600" dirty="0"/>
              <a:t>Etapes d’un projet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F099DAB-8659-4EC9-8CC7-E350CFB08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295" y="841084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953A16-8184-494F-9784-C7DA1808F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530" y="833362"/>
            <a:ext cx="276346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js-logo - Maison Lambot B&amp;amp;B Provence">
            <a:extLst>
              <a:ext uri="{FF2B5EF4-FFF2-40B4-BE49-F238E27FC236}">
                <a16:creationId xmlns:a16="http://schemas.microsoft.com/office/drawing/2014/main" id="{0F97CF18-5CB2-433D-892C-35732C555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689" y="833363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6TM - L&amp;#39;évolution du développement PHP chez 6TM">
            <a:extLst>
              <a:ext uri="{FF2B5EF4-FFF2-40B4-BE49-F238E27FC236}">
                <a16:creationId xmlns:a16="http://schemas.microsoft.com/office/drawing/2014/main" id="{258389CC-55BA-4600-86EB-733895F9C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018" y="854109"/>
            <a:ext cx="508230" cy="3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9708B5E0-F758-4B14-A96C-808E75A04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236" y="1412628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Figma Logo [ Download - Logo - icon ] png svg">
            <a:extLst>
              <a:ext uri="{FF2B5EF4-FFF2-40B4-BE49-F238E27FC236}">
                <a16:creationId xmlns:a16="http://schemas.microsoft.com/office/drawing/2014/main" id="{2BF5998F-E5A2-4CA1-9EF3-A30B7EF05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463" y="1412628"/>
            <a:ext cx="21134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2" descr="Jquery | Joykal Infotech">
            <a:extLst>
              <a:ext uri="{FF2B5EF4-FFF2-40B4-BE49-F238E27FC236}">
                <a16:creationId xmlns:a16="http://schemas.microsoft.com/office/drawing/2014/main" id="{A9AFD7A0-76CD-4EC7-9753-3F02E7C9A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7826" y="1412628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89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2.22222E-6 L 1.45833E-6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742E6-C650-4194-8546-F11694E9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0499"/>
            <a:ext cx="9613861" cy="1080938"/>
          </a:xfrm>
        </p:spPr>
        <p:txBody>
          <a:bodyPr/>
          <a:lstStyle/>
          <a:p>
            <a:r>
              <a:rPr lang="fr-FR" dirty="0"/>
              <a:t>La petite Histoire</a:t>
            </a:r>
          </a:p>
        </p:txBody>
      </p:sp>
      <p:sp>
        <p:nvSpPr>
          <p:cNvPr id="3" name="Flèche : pentagone 2">
            <a:extLst>
              <a:ext uri="{FF2B5EF4-FFF2-40B4-BE49-F238E27FC236}">
                <a16:creationId xmlns:a16="http://schemas.microsoft.com/office/drawing/2014/main" id="{FF4A8FE9-71A3-4606-ABFC-16E6B9DCA5A7}"/>
              </a:ext>
            </a:extLst>
          </p:cNvPr>
          <p:cNvSpPr/>
          <p:nvPr/>
        </p:nvSpPr>
        <p:spPr>
          <a:xfrm>
            <a:off x="44197" y="2173341"/>
            <a:ext cx="1338979" cy="819135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1961-1969</a:t>
            </a:r>
          </a:p>
        </p:txBody>
      </p:sp>
      <p:sp>
        <p:nvSpPr>
          <p:cNvPr id="9" name="Flèche : chevron 8">
            <a:extLst>
              <a:ext uri="{FF2B5EF4-FFF2-40B4-BE49-F238E27FC236}">
                <a16:creationId xmlns:a16="http://schemas.microsoft.com/office/drawing/2014/main" id="{103307C9-4F8D-4020-AE47-1AB5C946F7D0}"/>
              </a:ext>
            </a:extLst>
          </p:cNvPr>
          <p:cNvSpPr/>
          <p:nvPr/>
        </p:nvSpPr>
        <p:spPr>
          <a:xfrm>
            <a:off x="1019427" y="2169663"/>
            <a:ext cx="1596576" cy="82281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1972</a:t>
            </a:r>
          </a:p>
        </p:txBody>
      </p:sp>
      <p:sp>
        <p:nvSpPr>
          <p:cNvPr id="15" name="Flèche : chevron 14">
            <a:extLst>
              <a:ext uri="{FF2B5EF4-FFF2-40B4-BE49-F238E27FC236}">
                <a16:creationId xmlns:a16="http://schemas.microsoft.com/office/drawing/2014/main" id="{C7556E29-C1E1-4986-8068-7A34342336AF}"/>
              </a:ext>
            </a:extLst>
          </p:cNvPr>
          <p:cNvSpPr/>
          <p:nvPr/>
        </p:nvSpPr>
        <p:spPr>
          <a:xfrm>
            <a:off x="2242109" y="2176014"/>
            <a:ext cx="1596577" cy="82281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1983</a:t>
            </a:r>
          </a:p>
        </p:txBody>
      </p:sp>
      <p:sp>
        <p:nvSpPr>
          <p:cNvPr id="16" name="Flèche : chevron 15">
            <a:extLst>
              <a:ext uri="{FF2B5EF4-FFF2-40B4-BE49-F238E27FC236}">
                <a16:creationId xmlns:a16="http://schemas.microsoft.com/office/drawing/2014/main" id="{DA28A50B-FBF0-4117-9316-1594BBF6A070}"/>
              </a:ext>
            </a:extLst>
          </p:cNvPr>
          <p:cNvSpPr/>
          <p:nvPr/>
        </p:nvSpPr>
        <p:spPr>
          <a:xfrm>
            <a:off x="3465460" y="2173228"/>
            <a:ext cx="1596577" cy="82281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1989</a:t>
            </a: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77DB3D3C-0E96-4088-A57E-B226271D8795}"/>
              </a:ext>
            </a:extLst>
          </p:cNvPr>
          <p:cNvSpPr/>
          <p:nvPr/>
        </p:nvSpPr>
        <p:spPr>
          <a:xfrm>
            <a:off x="4686998" y="2177521"/>
            <a:ext cx="1596577" cy="82281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1994</a:t>
            </a: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9446B34A-C152-485B-8005-7E453AF1D425}"/>
              </a:ext>
            </a:extLst>
          </p:cNvPr>
          <p:cNvSpPr/>
          <p:nvPr/>
        </p:nvSpPr>
        <p:spPr>
          <a:xfrm>
            <a:off x="5918232" y="2176793"/>
            <a:ext cx="1596577" cy="82281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1995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4E5DECE-21E0-4AB7-8A64-D432C8522ACE}"/>
              </a:ext>
            </a:extLst>
          </p:cNvPr>
          <p:cNvSpPr txBox="1"/>
          <p:nvPr/>
        </p:nvSpPr>
        <p:spPr>
          <a:xfrm>
            <a:off x="5288692" y="60905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25" name="Flèche : chevron 24">
            <a:extLst>
              <a:ext uri="{FF2B5EF4-FFF2-40B4-BE49-F238E27FC236}">
                <a16:creationId xmlns:a16="http://schemas.microsoft.com/office/drawing/2014/main" id="{4B7D21DF-5F56-405D-A838-FDF6F61B4E4A}"/>
              </a:ext>
            </a:extLst>
          </p:cNvPr>
          <p:cNvSpPr/>
          <p:nvPr/>
        </p:nvSpPr>
        <p:spPr>
          <a:xfrm>
            <a:off x="7142284" y="2176793"/>
            <a:ext cx="1596577" cy="82281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1998</a:t>
            </a:r>
          </a:p>
        </p:txBody>
      </p:sp>
      <p:sp>
        <p:nvSpPr>
          <p:cNvPr id="26" name="Flèche : chevron 25">
            <a:extLst>
              <a:ext uri="{FF2B5EF4-FFF2-40B4-BE49-F238E27FC236}">
                <a16:creationId xmlns:a16="http://schemas.microsoft.com/office/drawing/2014/main" id="{4198BEE2-CB6B-412D-8AC8-F1D364DA07FE}"/>
              </a:ext>
            </a:extLst>
          </p:cNvPr>
          <p:cNvSpPr/>
          <p:nvPr/>
        </p:nvSpPr>
        <p:spPr>
          <a:xfrm>
            <a:off x="8370924" y="2176793"/>
            <a:ext cx="1596577" cy="82281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2005</a:t>
            </a:r>
          </a:p>
        </p:txBody>
      </p:sp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8082B0A3-0293-4244-B106-42E004C2EDA4}"/>
              </a:ext>
            </a:extLst>
          </p:cNvPr>
          <p:cNvSpPr/>
          <p:nvPr/>
        </p:nvSpPr>
        <p:spPr>
          <a:xfrm>
            <a:off x="9597570" y="2177520"/>
            <a:ext cx="1596577" cy="82281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2006</a:t>
            </a:r>
          </a:p>
        </p:txBody>
      </p:sp>
      <p:pic>
        <p:nvPicPr>
          <p:cNvPr id="4" name="Picture 2" descr="Tim Berners-Lee lance la campagne #ForTheWeb - rtflash.fr | tregouet.org">
            <a:extLst>
              <a:ext uri="{FF2B5EF4-FFF2-40B4-BE49-F238E27FC236}">
                <a16:creationId xmlns:a16="http://schemas.microsoft.com/office/drawing/2014/main" id="{8BFEB2EF-E0ED-43EC-9FEE-1FBB15C44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988" y="4080225"/>
            <a:ext cx="2577091" cy="187848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7B266AA8-5266-4E03-92D1-DFBBDF2E1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241" y="828272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FDEE1319-5299-4A99-8039-7326537FB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476" y="820550"/>
            <a:ext cx="276346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js-logo - Maison Lambot B&amp;amp;B Provence">
            <a:extLst>
              <a:ext uri="{FF2B5EF4-FFF2-40B4-BE49-F238E27FC236}">
                <a16:creationId xmlns:a16="http://schemas.microsoft.com/office/drawing/2014/main" id="{FC32BC16-9625-4EF5-9C57-C064A606D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635" y="820551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6TM - L&amp;#39;évolution du développement PHP chez 6TM">
            <a:extLst>
              <a:ext uri="{FF2B5EF4-FFF2-40B4-BE49-F238E27FC236}">
                <a16:creationId xmlns:a16="http://schemas.microsoft.com/office/drawing/2014/main" id="{D6B8BC10-3C96-44AF-A287-8905E298F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3964" y="841297"/>
            <a:ext cx="508230" cy="3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DB3410AD-0EDB-4226-90D4-ADD3F199C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182" y="1399816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0" descr="Figma Logo [ Download - Logo - icon ] png svg">
            <a:extLst>
              <a:ext uri="{FF2B5EF4-FFF2-40B4-BE49-F238E27FC236}">
                <a16:creationId xmlns:a16="http://schemas.microsoft.com/office/drawing/2014/main" id="{25888373-2CDA-4ACE-B4B1-22A45E542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409" y="1399816"/>
            <a:ext cx="21134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2" descr="Jquery | Joykal Infotech">
            <a:extLst>
              <a:ext uri="{FF2B5EF4-FFF2-40B4-BE49-F238E27FC236}">
                <a16:creationId xmlns:a16="http://schemas.microsoft.com/office/drawing/2014/main" id="{EE695684-B08F-4DF9-9FD3-001D4727C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772" y="1399816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A47F14D-7A3E-416D-8D95-F513448F5164}"/>
              </a:ext>
            </a:extLst>
          </p:cNvPr>
          <p:cNvSpPr txBox="1"/>
          <p:nvPr/>
        </p:nvSpPr>
        <p:spPr>
          <a:xfrm>
            <a:off x="1689163" y="3876378"/>
            <a:ext cx="83876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Cela part d'une idée et d'une publication sur la transmission de données</a:t>
            </a:r>
          </a:p>
          <a:p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1AD3147-D74A-423B-A50E-7613938C405F}"/>
              </a:ext>
            </a:extLst>
          </p:cNvPr>
          <p:cNvSpPr txBox="1"/>
          <p:nvPr/>
        </p:nvSpPr>
        <p:spPr>
          <a:xfrm>
            <a:off x="1689163" y="4449524"/>
            <a:ext cx="8839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Cela est peaufiné pendant quelques années et financé par la suite en 1968.</a:t>
            </a:r>
          </a:p>
          <a:p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030F7FF-16AF-441B-B65F-149DC05E9777}"/>
              </a:ext>
            </a:extLst>
          </p:cNvPr>
          <p:cNvSpPr txBox="1"/>
          <p:nvPr/>
        </p:nvSpPr>
        <p:spPr>
          <a:xfrm>
            <a:off x="4762833" y="4488119"/>
            <a:ext cx="195368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Premier Email </a:t>
            </a:r>
          </a:p>
          <a:p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69996F1-CE04-4682-9851-D0395DA151A9}"/>
              </a:ext>
            </a:extLst>
          </p:cNvPr>
          <p:cNvSpPr txBox="1"/>
          <p:nvPr/>
        </p:nvSpPr>
        <p:spPr>
          <a:xfrm>
            <a:off x="1398853" y="5104685"/>
            <a:ext cx="942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ARPANET : premier réseau, première communication entre différents ordinateurs 1969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9877C7A-DACC-4E50-9114-87204998B3CF}"/>
              </a:ext>
            </a:extLst>
          </p:cNvPr>
          <p:cNvSpPr txBox="1"/>
          <p:nvPr/>
        </p:nvSpPr>
        <p:spPr>
          <a:xfrm>
            <a:off x="3199491" y="4464912"/>
            <a:ext cx="661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Naissance d'internet (Internet est une amélioration d'Arpanet)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219A1BC-0488-4415-9396-D2F39547C4EB}"/>
              </a:ext>
            </a:extLst>
          </p:cNvPr>
          <p:cNvSpPr txBox="1"/>
          <p:nvPr/>
        </p:nvSpPr>
        <p:spPr>
          <a:xfrm>
            <a:off x="2746388" y="4472606"/>
            <a:ext cx="612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Naissance du web avec </a:t>
            </a:r>
            <a:r>
              <a:rPr lang="fr-FR" b="1" dirty="0"/>
              <a:t>HTML </a:t>
            </a:r>
            <a:r>
              <a:rPr lang="fr-FR" dirty="0"/>
              <a:t>(créé par </a:t>
            </a:r>
            <a:r>
              <a:rPr lang="fr-FR" b="1" dirty="0"/>
              <a:t>Tim Berners-Lee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8F4835E-6213-4610-8B50-8B49859B9CF9}"/>
              </a:ext>
            </a:extLst>
          </p:cNvPr>
          <p:cNvSpPr txBox="1"/>
          <p:nvPr/>
        </p:nvSpPr>
        <p:spPr>
          <a:xfrm>
            <a:off x="4421498" y="4662516"/>
            <a:ext cx="244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Naissance de Yahoo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C041DF8-F75C-49DB-8751-C30D6CD746EE}"/>
              </a:ext>
            </a:extLst>
          </p:cNvPr>
          <p:cNvSpPr txBox="1"/>
          <p:nvPr/>
        </p:nvSpPr>
        <p:spPr>
          <a:xfrm>
            <a:off x="4509633" y="5289351"/>
            <a:ext cx="2076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Naissance du W3C </a:t>
            </a:r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54BD10A-7B43-4963-8299-FB06E7EA2111}"/>
              </a:ext>
            </a:extLst>
          </p:cNvPr>
          <p:cNvSpPr txBox="1"/>
          <p:nvPr/>
        </p:nvSpPr>
        <p:spPr>
          <a:xfrm>
            <a:off x="215567" y="3892273"/>
            <a:ext cx="11976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Naissance du navigateur Mosaic (graphique) alors que les précédents étaient plutôt des interfaces limités (1993)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54691A2-7F20-4F6D-B019-0829053C4654}"/>
              </a:ext>
            </a:extLst>
          </p:cNvPr>
          <p:cNvSpPr txBox="1"/>
          <p:nvPr/>
        </p:nvSpPr>
        <p:spPr>
          <a:xfrm>
            <a:off x="2558629" y="4516357"/>
            <a:ext cx="573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Naissance du navigateur NETSCAPE (remplace Mosaic)</a:t>
            </a:r>
          </a:p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7B6D39A-6F8B-49C4-A943-3FD854A3E2D7}"/>
              </a:ext>
            </a:extLst>
          </p:cNvPr>
          <p:cNvSpPr txBox="1"/>
          <p:nvPr/>
        </p:nvSpPr>
        <p:spPr>
          <a:xfrm>
            <a:off x="1750997" y="3915060"/>
            <a:ext cx="8334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Naissance d'Internet Explorer (remplace Netscape)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Netscape réagit et rends son code source public pour fonder Mozilla Firefox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Naissance de Google (1er site le plus consultés au monde)</a:t>
            </a:r>
          </a:p>
          <a:p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C865286-5312-4EDA-90B7-BA948208B46E}"/>
              </a:ext>
            </a:extLst>
          </p:cNvPr>
          <p:cNvSpPr txBox="1"/>
          <p:nvPr/>
        </p:nvSpPr>
        <p:spPr>
          <a:xfrm>
            <a:off x="3130251" y="4485696"/>
            <a:ext cx="6256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Naissance de </a:t>
            </a:r>
            <a:r>
              <a:rPr lang="fr-FR" dirty="0" err="1"/>
              <a:t>Youtube</a:t>
            </a:r>
            <a:r>
              <a:rPr lang="fr-FR" dirty="0"/>
              <a:t> (3e site le plus consultés au monde)</a:t>
            </a:r>
          </a:p>
          <a:p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E0856E4-D35A-4803-B3A9-DCC7CE0B5561}"/>
              </a:ext>
            </a:extLst>
          </p:cNvPr>
          <p:cNvSpPr txBox="1"/>
          <p:nvPr/>
        </p:nvSpPr>
        <p:spPr>
          <a:xfrm>
            <a:off x="2452489" y="4424714"/>
            <a:ext cx="6413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Naissance de </a:t>
            </a:r>
            <a:r>
              <a:rPr lang="fr-FR" dirty="0" err="1"/>
              <a:t>FaceBook</a:t>
            </a:r>
            <a:r>
              <a:rPr lang="fr-FR" dirty="0"/>
              <a:t> (2e site le plus consultés au monde)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97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911 -0.0051 L 0.0182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67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5" grpId="0" animBg="1"/>
      <p:bldP spid="26" grpId="0" animBg="1"/>
      <p:bldP spid="28" grpId="0" animBg="1"/>
      <p:bldP spid="5" grpId="0"/>
      <p:bldP spid="5" grpId="1"/>
      <p:bldP spid="29" grpId="0"/>
      <p:bldP spid="29" grpId="1"/>
      <p:bldP spid="30" grpId="0"/>
      <p:bldP spid="30" grpId="1"/>
      <p:bldP spid="31" grpId="0"/>
      <p:bldP spid="31" grpId="1"/>
      <p:bldP spid="6" grpId="0"/>
      <p:bldP spid="6" grpId="1"/>
      <p:bldP spid="7" grpId="0"/>
      <p:bldP spid="7" grpId="1"/>
      <p:bldP spid="8" grpId="0"/>
      <p:bldP spid="8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32" grpId="0"/>
      <p:bldP spid="32" grpId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742E6-C650-4194-8546-F11694E9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0499"/>
            <a:ext cx="9613861" cy="1080938"/>
          </a:xfrm>
        </p:spPr>
        <p:txBody>
          <a:bodyPr/>
          <a:lstStyle/>
          <a:p>
            <a:r>
              <a:rPr lang="fr-FR" dirty="0">
                <a:solidFill>
                  <a:srgbClr val="FFFFFF"/>
                </a:solidFill>
              </a:rPr>
              <a:t>Rôle des Langages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4E5DECE-21E0-4AB7-8A64-D432C8522ACE}"/>
              </a:ext>
            </a:extLst>
          </p:cNvPr>
          <p:cNvSpPr txBox="1"/>
          <p:nvPr/>
        </p:nvSpPr>
        <p:spPr>
          <a:xfrm>
            <a:off x="5288692" y="60905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930F23C-D3D5-41B3-BA25-A712A5247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449" y="823500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5CCDCD-22F6-4182-834F-C7B5C1B2A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684" y="815778"/>
            <a:ext cx="276346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js-logo - Maison Lambot B&amp;amp;B Provence">
            <a:extLst>
              <a:ext uri="{FF2B5EF4-FFF2-40B4-BE49-F238E27FC236}">
                <a16:creationId xmlns:a16="http://schemas.microsoft.com/office/drawing/2014/main" id="{615C04B7-FB7C-47D3-A8D2-9DE94DF02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843" y="815779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6TM - L&amp;#39;évolution du développement PHP chez 6TM">
            <a:extLst>
              <a:ext uri="{FF2B5EF4-FFF2-40B4-BE49-F238E27FC236}">
                <a16:creationId xmlns:a16="http://schemas.microsoft.com/office/drawing/2014/main" id="{C57EE7DF-5C3E-48C4-8FB4-A53D94A5D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172" y="836525"/>
            <a:ext cx="508230" cy="3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4948FB41-7922-40E7-857A-9AB8ACC61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390" y="1395044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Figma Logo [ Download - Logo - icon ] png svg">
            <a:extLst>
              <a:ext uri="{FF2B5EF4-FFF2-40B4-BE49-F238E27FC236}">
                <a16:creationId xmlns:a16="http://schemas.microsoft.com/office/drawing/2014/main" id="{8D9991AF-C7B6-4722-84B0-E92015B43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617" y="1395044"/>
            <a:ext cx="21134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2" descr="Jquery | Joykal Infotech">
            <a:extLst>
              <a:ext uri="{FF2B5EF4-FFF2-40B4-BE49-F238E27FC236}">
                <a16:creationId xmlns:a16="http://schemas.microsoft.com/office/drawing/2014/main" id="{FF1F7A9A-6CDD-477D-8AAB-61EC2281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1980" y="1395044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161BF42B-1C6A-46CE-8141-F6A0913C0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853214"/>
            <a:ext cx="2213350" cy="221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7CFD1F8-434F-447A-B395-21B8B5898763}"/>
              </a:ext>
            </a:extLst>
          </p:cNvPr>
          <p:cNvSpPr txBox="1"/>
          <p:nvPr/>
        </p:nvSpPr>
        <p:spPr>
          <a:xfrm>
            <a:off x="3345083" y="3312238"/>
            <a:ext cx="6227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HTML</a:t>
            </a:r>
            <a:r>
              <a:rPr lang="fr-FR" dirty="0"/>
              <a:t> – </a:t>
            </a:r>
            <a:r>
              <a:rPr lang="fr-FR" b="1" dirty="0"/>
              <a:t>H</a:t>
            </a:r>
            <a:r>
              <a:rPr lang="fr-FR" dirty="0"/>
              <a:t>yper</a:t>
            </a:r>
            <a:r>
              <a:rPr lang="fr-FR" b="1" dirty="0"/>
              <a:t>T</a:t>
            </a:r>
            <a:r>
              <a:rPr lang="fr-FR" dirty="0"/>
              <a:t>ext </a:t>
            </a:r>
            <a:r>
              <a:rPr lang="fr-FR" b="1" dirty="0"/>
              <a:t>M</a:t>
            </a:r>
            <a:r>
              <a:rPr lang="fr-FR" dirty="0"/>
              <a:t>arkup </a:t>
            </a:r>
            <a:r>
              <a:rPr lang="fr-FR" b="1" dirty="0" err="1"/>
              <a:t>L</a:t>
            </a:r>
            <a:r>
              <a:rPr lang="fr-FR" dirty="0" err="1"/>
              <a:t>anguage</a:t>
            </a:r>
            <a:endParaRPr lang="fr-FR" dirty="0"/>
          </a:p>
          <a:p>
            <a:r>
              <a:rPr lang="fr-FR" dirty="0"/>
              <a:t>C’est un langage de balises qui permet d’afficher les informations, pour cela on y déclare les éléments, les zones et tout ce qui devra être présent dans la page au moment de l’affichage.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719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013 -0.0051 L 0.0182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742E6-C650-4194-8546-F11694E9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0499"/>
            <a:ext cx="9613861" cy="1080938"/>
          </a:xfrm>
        </p:spPr>
        <p:txBody>
          <a:bodyPr/>
          <a:lstStyle/>
          <a:p>
            <a:r>
              <a:rPr lang="fr-FR" dirty="0">
                <a:solidFill>
                  <a:srgbClr val="FFFFFF"/>
                </a:solidFill>
              </a:rPr>
              <a:t>Rôle des Langages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4E5DECE-21E0-4AB7-8A64-D432C8522ACE}"/>
              </a:ext>
            </a:extLst>
          </p:cNvPr>
          <p:cNvSpPr txBox="1"/>
          <p:nvPr/>
        </p:nvSpPr>
        <p:spPr>
          <a:xfrm>
            <a:off x="5288692" y="60905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930F23C-D3D5-41B3-BA25-A712A5247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449" y="823500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5CCDCD-22F6-4182-834F-C7B5C1B2A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684" y="815778"/>
            <a:ext cx="276346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js-logo - Maison Lambot B&amp;amp;B Provence">
            <a:extLst>
              <a:ext uri="{FF2B5EF4-FFF2-40B4-BE49-F238E27FC236}">
                <a16:creationId xmlns:a16="http://schemas.microsoft.com/office/drawing/2014/main" id="{615C04B7-FB7C-47D3-A8D2-9DE94DF02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843" y="815779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6TM - L&amp;#39;évolution du développement PHP chez 6TM">
            <a:extLst>
              <a:ext uri="{FF2B5EF4-FFF2-40B4-BE49-F238E27FC236}">
                <a16:creationId xmlns:a16="http://schemas.microsoft.com/office/drawing/2014/main" id="{C57EE7DF-5C3E-48C4-8FB4-A53D94A5D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172" y="836525"/>
            <a:ext cx="508230" cy="3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4948FB41-7922-40E7-857A-9AB8ACC61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390" y="1395044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Figma Logo [ Download - Logo - icon ] png svg">
            <a:extLst>
              <a:ext uri="{FF2B5EF4-FFF2-40B4-BE49-F238E27FC236}">
                <a16:creationId xmlns:a16="http://schemas.microsoft.com/office/drawing/2014/main" id="{8D9991AF-C7B6-4722-84B0-E92015B43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617" y="1395044"/>
            <a:ext cx="21134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2" descr="Jquery | Joykal Infotech">
            <a:extLst>
              <a:ext uri="{FF2B5EF4-FFF2-40B4-BE49-F238E27FC236}">
                <a16:creationId xmlns:a16="http://schemas.microsoft.com/office/drawing/2014/main" id="{FF1F7A9A-6CDD-477D-8AAB-61EC2281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1980" y="1395044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7CFD1F8-434F-447A-B395-21B8B5898763}"/>
              </a:ext>
            </a:extLst>
          </p:cNvPr>
          <p:cNvSpPr txBox="1"/>
          <p:nvPr/>
        </p:nvSpPr>
        <p:spPr>
          <a:xfrm>
            <a:off x="3275635" y="2944226"/>
            <a:ext cx="62271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b="1" dirty="0"/>
              <a:t>CSS</a:t>
            </a:r>
            <a:r>
              <a:rPr lang="fr-FR" dirty="0"/>
              <a:t> – </a:t>
            </a:r>
            <a:r>
              <a:rPr lang="fr-FR" b="1" dirty="0" err="1"/>
              <a:t>C</a:t>
            </a:r>
            <a:r>
              <a:rPr lang="fr-FR" dirty="0" err="1"/>
              <a:t>ascading</a:t>
            </a:r>
            <a:r>
              <a:rPr lang="fr-FR" dirty="0"/>
              <a:t> </a:t>
            </a:r>
            <a:r>
              <a:rPr lang="fr-FR" b="1" dirty="0"/>
              <a:t>S</a:t>
            </a:r>
            <a:r>
              <a:rPr lang="fr-FR" dirty="0"/>
              <a:t>tyle </a:t>
            </a:r>
            <a:r>
              <a:rPr lang="fr-FR" b="1" dirty="0"/>
              <a:t>S</a:t>
            </a:r>
            <a:r>
              <a:rPr lang="fr-FR" dirty="0"/>
              <a:t>heets </a:t>
            </a:r>
          </a:p>
          <a:p>
            <a:r>
              <a:rPr lang="fr-FR" dirty="0"/>
              <a:t>C’est un langage de mise en forme, il permet de présenter les informations en stylisant les éléments présents dans le HTML, en passant par des positionnements, des couleurs, etc.</a:t>
            </a:r>
          </a:p>
          <a:p>
            <a:endParaRPr lang="fr-FR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B4C5FBAB-47F0-4655-97D6-49B0A6AC3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18" y="2883728"/>
            <a:ext cx="1525556" cy="215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70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742E6-C650-4194-8546-F11694E9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0499"/>
            <a:ext cx="9613861" cy="1080938"/>
          </a:xfrm>
        </p:spPr>
        <p:txBody>
          <a:bodyPr/>
          <a:lstStyle/>
          <a:p>
            <a:r>
              <a:rPr lang="fr-FR" dirty="0">
                <a:solidFill>
                  <a:srgbClr val="FFFFFF"/>
                </a:solidFill>
              </a:rPr>
              <a:t>Rôle des Langages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4E5DECE-21E0-4AB7-8A64-D432C8522ACE}"/>
              </a:ext>
            </a:extLst>
          </p:cNvPr>
          <p:cNvSpPr txBox="1"/>
          <p:nvPr/>
        </p:nvSpPr>
        <p:spPr>
          <a:xfrm>
            <a:off x="5288692" y="60905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930F23C-D3D5-41B3-BA25-A712A5247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449" y="823500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5CCDCD-22F6-4182-834F-C7B5C1B2A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684" y="815778"/>
            <a:ext cx="276346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js-logo - Maison Lambot B&amp;amp;B Provence">
            <a:extLst>
              <a:ext uri="{FF2B5EF4-FFF2-40B4-BE49-F238E27FC236}">
                <a16:creationId xmlns:a16="http://schemas.microsoft.com/office/drawing/2014/main" id="{615C04B7-FB7C-47D3-A8D2-9DE94DF02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843" y="815779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6TM - L&amp;#39;évolution du développement PHP chez 6TM">
            <a:extLst>
              <a:ext uri="{FF2B5EF4-FFF2-40B4-BE49-F238E27FC236}">
                <a16:creationId xmlns:a16="http://schemas.microsoft.com/office/drawing/2014/main" id="{C57EE7DF-5C3E-48C4-8FB4-A53D94A5D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172" y="836525"/>
            <a:ext cx="508230" cy="3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4948FB41-7922-40E7-857A-9AB8ACC61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390" y="1395044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Figma Logo [ Download - Logo - icon ] png svg">
            <a:extLst>
              <a:ext uri="{FF2B5EF4-FFF2-40B4-BE49-F238E27FC236}">
                <a16:creationId xmlns:a16="http://schemas.microsoft.com/office/drawing/2014/main" id="{8D9991AF-C7B6-4722-84B0-E92015B43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617" y="1395044"/>
            <a:ext cx="21134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2" descr="Jquery | Joykal Infotech">
            <a:extLst>
              <a:ext uri="{FF2B5EF4-FFF2-40B4-BE49-F238E27FC236}">
                <a16:creationId xmlns:a16="http://schemas.microsoft.com/office/drawing/2014/main" id="{FF1F7A9A-6CDD-477D-8AAB-61EC2281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1980" y="1395044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7CFD1F8-434F-447A-B395-21B8B5898763}"/>
              </a:ext>
            </a:extLst>
          </p:cNvPr>
          <p:cNvSpPr txBox="1"/>
          <p:nvPr/>
        </p:nvSpPr>
        <p:spPr>
          <a:xfrm>
            <a:off x="3275635" y="2944226"/>
            <a:ext cx="6227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b="1" dirty="0"/>
              <a:t>JAVASCRIPT</a:t>
            </a:r>
            <a:r>
              <a:rPr lang="fr-FR" dirty="0"/>
              <a:t> – </a:t>
            </a:r>
            <a:r>
              <a:rPr lang="fr-FR" b="1" dirty="0"/>
              <a:t>JS</a:t>
            </a:r>
            <a:r>
              <a:rPr lang="fr-FR" dirty="0"/>
              <a:t> </a:t>
            </a:r>
          </a:p>
          <a:p>
            <a:r>
              <a:rPr lang="fr-FR" dirty="0"/>
              <a:t>Ce langage permet de rendre les pages web interactives en y ajoutant des mouvements, des événements, animations et de l’interactivité.</a:t>
            </a:r>
          </a:p>
          <a:p>
            <a:endParaRPr lang="fr-FR" dirty="0"/>
          </a:p>
        </p:txBody>
      </p:sp>
      <p:pic>
        <p:nvPicPr>
          <p:cNvPr id="15" name="Picture 6" descr="js-logo - Maison Lambot B&amp;amp;B Provence">
            <a:extLst>
              <a:ext uri="{FF2B5EF4-FFF2-40B4-BE49-F238E27FC236}">
                <a16:creationId xmlns:a16="http://schemas.microsoft.com/office/drawing/2014/main" id="{BF499974-55E6-47A8-A067-AB87A0EAA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80" y="2878911"/>
            <a:ext cx="2157137" cy="215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5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742E6-C650-4194-8546-F11694E9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0499"/>
            <a:ext cx="9613861" cy="1080938"/>
          </a:xfrm>
        </p:spPr>
        <p:txBody>
          <a:bodyPr/>
          <a:lstStyle/>
          <a:p>
            <a:r>
              <a:rPr lang="fr-FR" dirty="0">
                <a:solidFill>
                  <a:srgbClr val="FFFFFF"/>
                </a:solidFill>
              </a:rPr>
              <a:t>Rôle des Langages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4E5DECE-21E0-4AB7-8A64-D432C8522ACE}"/>
              </a:ext>
            </a:extLst>
          </p:cNvPr>
          <p:cNvSpPr txBox="1"/>
          <p:nvPr/>
        </p:nvSpPr>
        <p:spPr>
          <a:xfrm>
            <a:off x="5288692" y="609058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930F23C-D3D5-41B3-BA25-A712A5247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449" y="823500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5CCDCD-22F6-4182-834F-C7B5C1B2A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684" y="815778"/>
            <a:ext cx="276346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js-logo - Maison Lambot B&amp;amp;B Provence">
            <a:extLst>
              <a:ext uri="{FF2B5EF4-FFF2-40B4-BE49-F238E27FC236}">
                <a16:creationId xmlns:a16="http://schemas.microsoft.com/office/drawing/2014/main" id="{615C04B7-FB7C-47D3-A8D2-9DE94DF02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843" y="815779"/>
            <a:ext cx="38988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6TM - L&amp;#39;évolution du développement PHP chez 6TM">
            <a:extLst>
              <a:ext uri="{FF2B5EF4-FFF2-40B4-BE49-F238E27FC236}">
                <a16:creationId xmlns:a16="http://schemas.microsoft.com/office/drawing/2014/main" id="{C57EE7DF-5C3E-48C4-8FB4-A53D94A5D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172" y="836525"/>
            <a:ext cx="508230" cy="3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4948FB41-7922-40E7-857A-9AB8ACC61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390" y="1395044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Figma Logo [ Download - Logo - icon ] png svg">
            <a:extLst>
              <a:ext uri="{FF2B5EF4-FFF2-40B4-BE49-F238E27FC236}">
                <a16:creationId xmlns:a16="http://schemas.microsoft.com/office/drawing/2014/main" id="{8D9991AF-C7B6-4722-84B0-E92015B43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617" y="1395044"/>
            <a:ext cx="21134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2" descr="Jquery | Joykal Infotech">
            <a:extLst>
              <a:ext uri="{FF2B5EF4-FFF2-40B4-BE49-F238E27FC236}">
                <a16:creationId xmlns:a16="http://schemas.microsoft.com/office/drawing/2014/main" id="{FF1F7A9A-6CDD-477D-8AAB-61EC2281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1980" y="1395044"/>
            <a:ext cx="317010" cy="31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7CFD1F8-434F-447A-B395-21B8B5898763}"/>
              </a:ext>
            </a:extLst>
          </p:cNvPr>
          <p:cNvSpPr txBox="1"/>
          <p:nvPr/>
        </p:nvSpPr>
        <p:spPr>
          <a:xfrm>
            <a:off x="3275635" y="2944226"/>
            <a:ext cx="6227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b="1" dirty="0"/>
              <a:t>SQL</a:t>
            </a:r>
            <a:r>
              <a:rPr lang="fr-FR" dirty="0"/>
              <a:t> – </a:t>
            </a:r>
            <a:r>
              <a:rPr lang="fr-FR" b="1" dirty="0" err="1"/>
              <a:t>S</a:t>
            </a:r>
            <a:r>
              <a:rPr lang="fr-FR" dirty="0" err="1"/>
              <a:t>tructured</a:t>
            </a:r>
            <a:r>
              <a:rPr lang="fr-FR" dirty="0"/>
              <a:t> </a:t>
            </a:r>
            <a:r>
              <a:rPr lang="fr-FR" b="1" dirty="0" err="1"/>
              <a:t>Q</a:t>
            </a:r>
            <a:r>
              <a:rPr lang="fr-FR" dirty="0" err="1"/>
              <a:t>uery</a:t>
            </a:r>
            <a:r>
              <a:rPr lang="fr-FR" dirty="0"/>
              <a:t> </a:t>
            </a:r>
            <a:r>
              <a:rPr lang="fr-FR" b="1" dirty="0" err="1"/>
              <a:t>L</a:t>
            </a:r>
            <a:r>
              <a:rPr lang="fr-FR" dirty="0" err="1"/>
              <a:t>anguage</a:t>
            </a:r>
            <a:endParaRPr lang="fr-FR" dirty="0"/>
          </a:p>
          <a:p>
            <a:r>
              <a:rPr lang="fr-FR" dirty="0"/>
              <a:t>Langage de requête permettant d'échanger des informations avec une base de données (sélection, insertion, modification, suppression).</a:t>
            </a:r>
          </a:p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F640697-A9D7-4AA7-BDD5-A5E6302A91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009" y="2963240"/>
            <a:ext cx="1988477" cy="198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8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3451</TotalTime>
  <Words>3274</Words>
  <Application>Microsoft Office PowerPoint</Application>
  <PresentationFormat>Grand écran</PresentationFormat>
  <Paragraphs>468</Paragraphs>
  <Slides>32</Slides>
  <Notes>31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42" baseType="lpstr">
      <vt:lpstr>arial</vt:lpstr>
      <vt:lpstr>arial</vt:lpstr>
      <vt:lpstr>ArialMT</vt:lpstr>
      <vt:lpstr>Baskerville Old Face</vt:lpstr>
      <vt:lpstr>Calibri</vt:lpstr>
      <vt:lpstr>Century Gothic</vt:lpstr>
      <vt:lpstr>Lato</vt:lpstr>
      <vt:lpstr>Roboto</vt:lpstr>
      <vt:lpstr>Trebuchet MS</vt:lpstr>
      <vt:lpstr>Berlin</vt:lpstr>
      <vt:lpstr>Présentation PowerPoint</vt:lpstr>
      <vt:lpstr>Présentation PowerPoint</vt:lpstr>
      <vt:lpstr>Quel est le but de cette journée ?</vt:lpstr>
      <vt:lpstr>Sommaire partie 1</vt:lpstr>
      <vt:lpstr>La petite Histoire</vt:lpstr>
      <vt:lpstr>Rôle des Langages</vt:lpstr>
      <vt:lpstr>Rôle des Langages</vt:lpstr>
      <vt:lpstr>Rôle des Langages</vt:lpstr>
      <vt:lpstr>Rôle des Langages</vt:lpstr>
      <vt:lpstr>Rôle des Langages</vt:lpstr>
      <vt:lpstr>Code Source</vt:lpstr>
      <vt:lpstr>W3C </vt:lpstr>
      <vt:lpstr>Navigateurs  </vt:lpstr>
      <vt:lpstr>Hebergement  </vt:lpstr>
      <vt:lpstr>Développeur ?</vt:lpstr>
      <vt:lpstr>FRONT vs BACK !</vt:lpstr>
      <vt:lpstr>Le vocabulaire du développeur !</vt:lpstr>
      <vt:lpstr>Le vocabulaire des métiers du web !</vt:lpstr>
      <vt:lpstr>Le vocabulaire du développeur web !</vt:lpstr>
      <vt:lpstr>Les différentes étapes d’un projet</vt:lpstr>
      <vt:lpstr>Sommaire Partie 2</vt:lpstr>
      <vt:lpstr>Un peux de structure</vt:lpstr>
      <vt:lpstr>Un peux de structure</vt:lpstr>
      <vt:lpstr>Un peux de structure</vt:lpstr>
      <vt:lpstr>Tips Informatique</vt:lpstr>
      <vt:lpstr>VSCODE </vt:lpstr>
      <vt:lpstr>FileZilla </vt:lpstr>
      <vt:lpstr>winrar </vt:lpstr>
      <vt:lpstr>GitHub </vt:lpstr>
      <vt:lpstr>Nom de domaine et sous domaine </vt:lpstr>
      <vt:lpstr>Hebergeur !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</dc:title>
  <dc:creator>jc MAIROT</dc:creator>
  <cp:lastModifiedBy>jc MAIROT</cp:lastModifiedBy>
  <cp:revision>178</cp:revision>
  <dcterms:created xsi:type="dcterms:W3CDTF">2021-06-21T07:00:12Z</dcterms:created>
  <dcterms:modified xsi:type="dcterms:W3CDTF">2021-11-12T18:05:29Z</dcterms:modified>
</cp:coreProperties>
</file>