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4.png" ContentType="image/png"/>
  <Override PartName="/ppt/media/image27.png" ContentType="image/png"/>
  <Override PartName="/ppt/media/image28.png" ContentType="image/png"/>
  <Override PartName="/ppt/media/image5.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0.jpeg" ContentType="image/jpeg"/>
  <Override PartName="/ppt/media/image3.png" ContentType="image/png"/>
  <Override PartName="/ppt/media/image26.png" ContentType="image/png"/>
  <Override PartName="/ppt/media/image2.png" ContentType="image/png"/>
  <Override PartName="/ppt/media/image19.jpeg" ContentType="image/jpeg"/>
  <Override PartName="/ppt/media/image25.png" ContentType="image/png"/>
  <Override PartName="/ppt/media/image1.png" ContentType="image/png"/>
  <Override PartName="/ppt/media/image24.png" ContentType="image/png"/>
  <Override PartName="/ppt/media/image14.png" ContentType="image/png"/>
  <Override PartName="/ppt/media/image16.png" ContentType="image/png"/>
  <Override PartName="/ppt/media/image17.png" ContentType="image/png"/>
  <Override PartName="/ppt/media/image15.png" ContentType="image/png"/>
  <Override PartName="/ppt/media/image18.jpeg" ContentType="image/jpeg"/>
  <Override PartName="/ppt/media/image20.png" ContentType="image/png"/>
  <Override PartName="/ppt/media/image21.png" ContentType="image/png"/>
  <Override PartName="/ppt/media/image2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6507837-00A2-4A9A-A6FE-40167DA35D46}"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343400"/>
            <a:ext cx="5484600" cy="4113000"/>
          </a:xfrm>
          <a:prstGeom prst="rect">
            <a:avLst/>
          </a:prstGeom>
        </p:spPr>
        <p:txBody>
          <a:bodyPr lIns="0" rIns="0" tIns="0" bIns="0">
            <a:noAutofit/>
          </a:bodyPr>
          <a:p>
            <a:endParaRPr b="0" lang="en-IN" sz="2000" spc="-1" strike="noStrike">
              <a:latin typeface="Arial"/>
            </a:endParaRPr>
          </a:p>
        </p:txBody>
      </p:sp>
      <p:sp>
        <p:nvSpPr>
          <p:cNvPr id="185" name="CustomShape 2"/>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2E6FC3E-81F7-4716-B18D-04A250038EF2}" type="slidenum">
              <a:rPr b="0" lang="en-IN" sz="1200" spc="-1" strike="noStrike">
                <a:solidFill>
                  <a:srgbClr val="000000"/>
                </a:solidFill>
                <a:latin typeface="+mn-lt"/>
                <a:ea typeface="+mn-ea"/>
              </a:rPr>
              <a:t>&lt;number&gt;</a:t>
            </a:fld>
            <a:endParaRPr b="0" lang="en-IN" sz="1200" spc="-1" strike="noStrike">
              <a:latin typeface="Arial"/>
            </a:endParaRPr>
          </a:p>
        </p:txBody>
      </p:sp>
      <p:sp>
        <p:nvSpPr>
          <p:cNvPr id="186" name="CustomShape 3"/>
          <p:cNvSpPr/>
          <p:nvPr/>
        </p:nvSpPr>
        <p:spPr>
          <a:xfrm>
            <a:off x="0" y="8685360"/>
            <a:ext cx="2970000" cy="4554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IN" sz="1200" spc="-1" strike="noStrike">
                <a:solidFill>
                  <a:srgbClr val="000000"/>
                </a:solidFill>
                <a:latin typeface="+mn-lt"/>
                <a:ea typeface="+mn-ea"/>
              </a:rPr>
              <a:t>Roshni U Singh</a:t>
            </a:r>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jpe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05480" y="2764440"/>
            <a:ext cx="10807560" cy="34650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2500" spc="-1" strike="noStrike">
                <a:solidFill>
                  <a:srgbClr val="ff0000"/>
                </a:solidFill>
                <a:latin typeface="Times New Roman"/>
                <a:ea typeface="DejaVu Sans"/>
              </a:rPr>
              <a:t>  </a:t>
            </a:r>
            <a:r>
              <a:rPr b="1" lang="en-IN" sz="2500" spc="-1" strike="noStrike">
                <a:solidFill>
                  <a:srgbClr val="ff0000"/>
                </a:solidFill>
                <a:latin typeface="Times New Roman"/>
                <a:ea typeface="DejaVu Sans"/>
              </a:rPr>
              <a:t>Smart suggestion of Top selling books of amazon store</a:t>
            </a:r>
            <a:endParaRPr b="0" lang="en-IN" sz="2500" spc="-1" strike="noStrike">
              <a:latin typeface="Arial"/>
            </a:endParaRPr>
          </a:p>
          <a:p>
            <a:pPr algn="ctr">
              <a:lnSpc>
                <a:spcPct val="100000"/>
              </a:lnSpc>
            </a:pPr>
            <a:r>
              <a:rPr b="1" lang="en-IN" sz="2500" spc="-1" strike="noStrike">
                <a:solidFill>
                  <a:srgbClr val="ff0000"/>
                </a:solidFill>
                <a:latin typeface="Times New Roman"/>
                <a:ea typeface="DejaVu Sans"/>
              </a:rPr>
              <a:t>Using unsupervised ML.</a:t>
            </a:r>
            <a:endParaRPr b="0" lang="en-IN" sz="2500" spc="-1" strike="noStrike">
              <a:latin typeface="Arial"/>
            </a:endParaRPr>
          </a:p>
          <a:p>
            <a:pPr algn="ctr">
              <a:lnSpc>
                <a:spcPct val="100000"/>
              </a:lnSpc>
            </a:pPr>
            <a:endParaRPr b="0" lang="en-IN" sz="2500" spc="-1" strike="noStrike">
              <a:latin typeface="Arial"/>
            </a:endParaRPr>
          </a:p>
          <a:p>
            <a:pPr algn="ctr">
              <a:lnSpc>
                <a:spcPct val="100000"/>
              </a:lnSpc>
            </a:pPr>
            <a:endParaRPr b="0" lang="en-IN" sz="2500" spc="-1" strike="noStrike">
              <a:latin typeface="Arial"/>
            </a:endParaRPr>
          </a:p>
          <a:p>
            <a:pPr algn="ctr">
              <a:lnSpc>
                <a:spcPct val="100000"/>
              </a:lnSpc>
            </a:pPr>
            <a:endParaRPr b="0" lang="en-IN" sz="2500" spc="-1" strike="noStrike">
              <a:latin typeface="Arial"/>
            </a:endParaRPr>
          </a:p>
        </p:txBody>
      </p:sp>
      <p:sp>
        <p:nvSpPr>
          <p:cNvPr id="83" name="CustomShape 2"/>
          <p:cNvSpPr/>
          <p:nvPr/>
        </p:nvSpPr>
        <p:spPr>
          <a:xfrm>
            <a:off x="1383120" y="3878640"/>
            <a:ext cx="8733960" cy="447588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IN" sz="1800" spc="-1" strike="noStrike">
              <a:latin typeface="Arial"/>
            </a:endParaRPr>
          </a:p>
          <a:p>
            <a:pPr algn="ctr">
              <a:lnSpc>
                <a:spcPct val="100000"/>
              </a:lnSpc>
            </a:pPr>
            <a:r>
              <a:rPr b="1" lang="en-IN" sz="1800" spc="-1" strike="noStrike">
                <a:solidFill>
                  <a:srgbClr val="000000"/>
                </a:solidFill>
                <a:latin typeface="Times New Roman"/>
                <a:ea typeface="DejaVu Sans"/>
              </a:rPr>
              <a:t>Internship Carried out at:  Agimus technology ,322, #121, 1st Floor, Hosur Road, Madiwala, Bangalore - 560068</a:t>
            </a:r>
            <a:endParaRPr b="0" lang="en-IN" sz="1800" spc="-1" strike="noStrike">
              <a:latin typeface="Arial"/>
            </a:endParaRPr>
          </a:p>
          <a:p>
            <a:pPr algn="ctr">
              <a:lnSpc>
                <a:spcPct val="100000"/>
              </a:lnSpc>
            </a:pPr>
            <a:r>
              <a:rPr b="1" lang="en-IN" sz="1800" spc="-1" strike="noStrike">
                <a:solidFill>
                  <a:srgbClr val="000000"/>
                </a:solidFill>
                <a:latin typeface="Times New Roman"/>
                <a:ea typeface="DejaVu Sans"/>
              </a:rPr>
              <a:t>                                                                               </a:t>
            </a:r>
            <a:endParaRPr b="0" lang="en-IN" sz="1800" spc="-1" strike="noStrike">
              <a:latin typeface="Arial"/>
            </a:endParaRPr>
          </a:p>
          <a:p>
            <a:pPr algn="ctr">
              <a:lnSpc>
                <a:spcPct val="100000"/>
              </a:lnSpc>
            </a:pPr>
            <a:r>
              <a:rPr b="1" lang="en-IN" sz="1600" spc="-1" strike="noStrike">
                <a:solidFill>
                  <a:srgbClr val="000000"/>
                </a:solidFill>
                <a:latin typeface="Times New Roman"/>
                <a:ea typeface="DejaVu Sans"/>
              </a:rPr>
              <a:t>                                                      </a:t>
            </a:r>
            <a:endParaRPr b="0" lang="en-IN" sz="1600" spc="-1" strike="noStrike">
              <a:latin typeface="Arial"/>
            </a:endParaRPr>
          </a:p>
          <a:p>
            <a:pPr algn="ctr">
              <a:lnSpc>
                <a:spcPct val="100000"/>
              </a:lnSpc>
            </a:pPr>
            <a:r>
              <a:rPr b="1" lang="en-IN" sz="1800" spc="-1" strike="noStrike">
                <a:solidFill>
                  <a:srgbClr val="000000"/>
                </a:solidFill>
                <a:latin typeface="Times New Roman"/>
                <a:ea typeface="DejaVu Sans"/>
              </a:rPr>
              <a:t>Under the Guidance of,</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By,</a:t>
            </a:r>
            <a:endParaRPr b="0" lang="en-IN" sz="1800" spc="-1" strike="noStrike">
              <a:latin typeface="Arial"/>
            </a:endParaRPr>
          </a:p>
          <a:p>
            <a:pPr>
              <a:lnSpc>
                <a:spcPct val="100000"/>
              </a:lnSpc>
            </a:pPr>
            <a:r>
              <a:rPr b="1" lang="en-IN" sz="1800" spc="-1" strike="noStrike">
                <a:solidFill>
                  <a:srgbClr val="ff0000"/>
                </a:solidFill>
                <a:latin typeface="Times New Roman"/>
                <a:ea typeface="DejaVu Sans"/>
              </a:rPr>
              <a:t>       </a:t>
            </a:r>
            <a:r>
              <a:rPr b="1" lang="en-IN" sz="2200" spc="-1" strike="noStrike">
                <a:solidFill>
                  <a:srgbClr val="800080"/>
                </a:solidFill>
                <a:latin typeface="Times New Roman"/>
                <a:ea typeface="DejaVu Sans"/>
              </a:rPr>
              <a:t>                    </a:t>
            </a:r>
            <a:r>
              <a:rPr b="1" lang="en-IN" sz="2200" spc="-1" strike="noStrike">
                <a:solidFill>
                  <a:srgbClr val="800080"/>
                </a:solidFill>
                <a:latin typeface="Times New Roman"/>
                <a:ea typeface="DejaVu Sans"/>
              </a:rPr>
              <a:t>Prof.Sreenivasa Babu</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Ramakrishna hegde    </a:t>
            </a:r>
            <a:endParaRPr b="0" lang="en-IN" sz="1800" spc="-1" strike="noStrike">
              <a:latin typeface="Arial"/>
            </a:endParaRPr>
          </a:p>
          <a:p>
            <a:pPr>
              <a:lnSpc>
                <a:spcPct val="100000"/>
              </a:lnSpc>
            </a:pPr>
            <a:r>
              <a:rPr b="1" lang="en-IN" sz="1800" spc="-1" strike="noStrike">
                <a:solidFill>
                  <a:srgbClr val="ff0000"/>
                </a:solidFill>
                <a:latin typeface="Times New Roman"/>
                <a:ea typeface="DejaVu Sans"/>
              </a:rPr>
              <a:t>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USN: 1RN17EC120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Dept. of          ECE, RNSIT</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Dep:ECE,RNSIT</a:t>
            </a:r>
            <a:endParaRPr b="0" lang="en-IN" sz="1800" spc="-1" strike="noStrike">
              <a:latin typeface="Arial"/>
            </a:endParaRPr>
          </a:p>
          <a:p>
            <a:pPr algn="ctr">
              <a:lnSpc>
                <a:spcPct val="100000"/>
              </a:lnSpc>
            </a:pP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endParaRPr b="0" lang="en-IN" sz="1800" spc="-1" strike="noStrike">
              <a:latin typeface="Arial"/>
            </a:endParaRPr>
          </a:p>
          <a:p>
            <a:pPr algn="ctr">
              <a:lnSpc>
                <a:spcPct val="100000"/>
              </a:lnSpc>
            </a:pP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	</a:t>
            </a:r>
            <a:endParaRPr b="0" lang="en-IN" sz="1800" spc="-1" strike="noStrike">
              <a:latin typeface="Arial"/>
            </a:endParaRPr>
          </a:p>
        </p:txBody>
      </p:sp>
      <p:pic>
        <p:nvPicPr>
          <p:cNvPr id="84" name="Picture 3" descr=""/>
          <p:cNvPicPr/>
          <p:nvPr/>
        </p:nvPicPr>
        <p:blipFill>
          <a:blip r:embed="rId1"/>
          <a:stretch/>
        </p:blipFill>
        <p:spPr>
          <a:xfrm>
            <a:off x="4671000" y="1337760"/>
            <a:ext cx="1709640" cy="1258560"/>
          </a:xfrm>
          <a:prstGeom prst="rect">
            <a:avLst/>
          </a:prstGeom>
          <a:ln>
            <a:noFill/>
          </a:ln>
        </p:spPr>
      </p:pic>
      <p:sp>
        <p:nvSpPr>
          <p:cNvPr id="85" name="CustomShape 3"/>
          <p:cNvSpPr/>
          <p:nvPr/>
        </p:nvSpPr>
        <p:spPr>
          <a:xfrm>
            <a:off x="4095720" y="2414520"/>
            <a:ext cx="2324880" cy="364680"/>
          </a:xfrm>
          <a:prstGeom prst="rect">
            <a:avLst/>
          </a:prstGeom>
          <a:noFill/>
          <a:ln>
            <a:noFill/>
          </a:ln>
        </p:spPr>
        <p:style>
          <a:lnRef idx="0"/>
          <a:fillRef idx="0"/>
          <a:effectRef idx="0"/>
          <a:fontRef idx="minor"/>
        </p:style>
        <p:txBody>
          <a:bodyPr wrap="none" lIns="90000" rIns="90000" tIns="45000" bIns="45000">
            <a:noAutofit/>
          </a:bodyPr>
          <a:p>
            <a:pPr algn="ctr">
              <a:lnSpc>
                <a:spcPct val="100000"/>
              </a:lnSpc>
            </a:pPr>
            <a:r>
              <a:rPr b="1" lang="en-IN" sz="2000" spc="-1" strike="noStrike">
                <a:solidFill>
                  <a:srgbClr val="0b1d21"/>
                </a:solidFill>
                <a:latin typeface="Times New Roman"/>
                <a:ea typeface="DejaVu Sans"/>
              </a:rPr>
              <a:t>Internship Presentation on</a:t>
            </a:r>
            <a:endParaRPr b="0" lang="en-IN" sz="2000" spc="-1" strike="noStrike">
              <a:latin typeface="Arial"/>
            </a:endParaRPr>
          </a:p>
        </p:txBody>
      </p:sp>
      <p:pic>
        <p:nvPicPr>
          <p:cNvPr id="86" name="Picture 4" descr=""/>
          <p:cNvPicPr/>
          <p:nvPr/>
        </p:nvPicPr>
        <p:blipFill>
          <a:blip r:embed="rId2"/>
          <a:stretch/>
        </p:blipFill>
        <p:spPr>
          <a:xfrm>
            <a:off x="105480" y="23760"/>
            <a:ext cx="821880" cy="1032120"/>
          </a:xfrm>
          <a:prstGeom prst="rect">
            <a:avLst/>
          </a:prstGeom>
          <a:ln>
            <a:noFill/>
          </a:ln>
        </p:spPr>
      </p:pic>
      <p:pic>
        <p:nvPicPr>
          <p:cNvPr id="87" name="Picture 3" descr=""/>
          <p:cNvPicPr/>
          <p:nvPr/>
        </p:nvPicPr>
        <p:blipFill>
          <a:blip r:embed="rId3"/>
          <a:stretch/>
        </p:blipFill>
        <p:spPr>
          <a:xfrm>
            <a:off x="0" y="5850360"/>
            <a:ext cx="1032840" cy="760320"/>
          </a:xfrm>
          <a:prstGeom prst="rect">
            <a:avLst/>
          </a:prstGeom>
          <a:ln>
            <a:noFill/>
          </a:ln>
        </p:spPr>
      </p:pic>
      <p:sp>
        <p:nvSpPr>
          <p:cNvPr id="88" name="CustomShape 4"/>
          <p:cNvSpPr/>
          <p:nvPr/>
        </p:nvSpPr>
        <p:spPr>
          <a:xfrm>
            <a:off x="2518920" y="189000"/>
            <a:ext cx="609444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1800" spc="-1" strike="noStrike">
                <a:solidFill>
                  <a:srgbClr val="000000"/>
                </a:solidFill>
                <a:latin typeface="Times New Roman"/>
                <a:ea typeface="DejaVu Sans"/>
              </a:rPr>
              <a:t>RNS INSTITUTE OF TECHNOLOGY</a:t>
            </a:r>
            <a:endParaRPr b="0" lang="en-IN" sz="1800" spc="-1" strike="noStrike">
              <a:latin typeface="Arial"/>
            </a:endParaRPr>
          </a:p>
          <a:p>
            <a:pPr algn="ctr">
              <a:lnSpc>
                <a:spcPct val="100000"/>
              </a:lnSpc>
            </a:pPr>
            <a:r>
              <a:rPr b="1" lang="en-IN" sz="1800" spc="-1" strike="noStrike">
                <a:solidFill>
                  <a:srgbClr val="000000"/>
                </a:solidFill>
                <a:latin typeface="Times New Roman"/>
                <a:ea typeface="DejaVu Sans"/>
              </a:rPr>
              <a:t>Channasandra, Bengaluru-560061</a:t>
            </a:r>
            <a:endParaRPr b="0" lang="en-IN" sz="1800" spc="-1" strike="noStrike">
              <a:latin typeface="Arial"/>
            </a:endParaRPr>
          </a:p>
        </p:txBody>
      </p:sp>
      <p:sp>
        <p:nvSpPr>
          <p:cNvPr id="89" name="CustomShape 5"/>
          <p:cNvSpPr/>
          <p:nvPr/>
        </p:nvSpPr>
        <p:spPr>
          <a:xfrm>
            <a:off x="1457280" y="803160"/>
            <a:ext cx="858600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1800" spc="-1" strike="noStrike">
                <a:solidFill>
                  <a:srgbClr val="000000"/>
                </a:solidFill>
                <a:latin typeface="Times New Roman"/>
                <a:ea typeface="DejaVu Sans"/>
              </a:rPr>
              <a:t>Dept. of ELECTRONICS AND COMMUNICATION ENGINEERING</a:t>
            </a:r>
            <a:endParaRPr b="0" lang="en-IN" sz="1800" spc="-1" strike="noStrike">
              <a:latin typeface="Arial"/>
            </a:endParaRPr>
          </a:p>
          <a:p>
            <a:pPr algn="ctr">
              <a:lnSpc>
                <a:spcPct val="100000"/>
              </a:lnSpc>
            </a:pPr>
            <a:r>
              <a:rPr b="0" lang="en-IN" sz="1800" spc="-1" strike="noStrike">
                <a:solidFill>
                  <a:srgbClr val="000000"/>
                </a:solidFill>
                <a:latin typeface="Times New Roman"/>
                <a:ea typeface="DejaVu Sans"/>
              </a:rPr>
              <a:t>2020-2021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38080" y="32544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Mini project</a:t>
            </a:r>
            <a:endParaRPr b="0" lang="en-IN" sz="4400" spc="-1" strike="noStrike">
              <a:latin typeface="Arial"/>
            </a:endParaRPr>
          </a:p>
        </p:txBody>
      </p:sp>
      <p:sp>
        <p:nvSpPr>
          <p:cNvPr id="127" name="CustomShape 2"/>
          <p:cNvSpPr/>
          <p:nvPr/>
        </p:nvSpPr>
        <p:spPr>
          <a:xfrm>
            <a:off x="838080" y="1825560"/>
            <a:ext cx="10514160" cy="4349880"/>
          </a:xfrm>
          <a:prstGeom prst="rect">
            <a:avLst/>
          </a:prstGeom>
          <a:noFill/>
          <a:ln>
            <a:noFill/>
          </a:ln>
        </p:spPr>
        <p:style>
          <a:lnRef idx="0"/>
          <a:fillRef idx="0"/>
          <a:effectRef idx="0"/>
          <a:fontRef idx="minor"/>
        </p:style>
      </p:sp>
      <p:sp>
        <p:nvSpPr>
          <p:cNvPr id="128" name="CustomShape 3"/>
          <p:cNvSpPr/>
          <p:nvPr/>
        </p:nvSpPr>
        <p:spPr>
          <a:xfrm>
            <a:off x="504000" y="1440360"/>
            <a:ext cx="11303280" cy="49669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2500" spc="-1" strike="noStrike">
                <a:solidFill>
                  <a:srgbClr val="780373"/>
                </a:solidFill>
                <a:latin typeface="Times New Roman"/>
                <a:ea typeface="DejaVu Sans"/>
              </a:rPr>
              <a:t>Smart suggestion of Top selling books of amazon store</a:t>
            </a:r>
            <a:endParaRPr b="0" lang="en-IN" sz="2500" spc="-1" strike="noStrike">
              <a:latin typeface="Arial"/>
            </a:endParaRPr>
          </a:p>
          <a:p>
            <a:pPr>
              <a:lnSpc>
                <a:spcPct val="100000"/>
              </a:lnSpc>
            </a:pPr>
            <a:r>
              <a:rPr b="1" lang="en-IN" sz="2500" spc="-1" strike="noStrike">
                <a:solidFill>
                  <a:srgbClr val="780373"/>
                </a:solidFill>
                <a:latin typeface="Times New Roman"/>
                <a:ea typeface="DejaVu Sans"/>
              </a:rPr>
              <a:t>Using unsupervised ML.</a:t>
            </a:r>
            <a:endParaRPr b="0" lang="en-IN" sz="2500" spc="-1" strike="noStrike">
              <a:latin typeface="Arial"/>
            </a:endParaRPr>
          </a:p>
          <a:p>
            <a:pPr>
              <a:lnSpc>
                <a:spcPct val="100000"/>
              </a:lnSpc>
            </a:pPr>
            <a:endParaRPr b="0" lang="en-IN" sz="2500" spc="-1" strike="noStrike">
              <a:latin typeface="Arial"/>
            </a:endParaRPr>
          </a:p>
          <a:p>
            <a:pPr>
              <a:lnSpc>
                <a:spcPct val="100000"/>
              </a:lnSpc>
            </a:pPr>
            <a:endParaRPr b="0" lang="en-IN" sz="2500" spc="-1" strike="noStrike">
              <a:latin typeface="Arial"/>
            </a:endParaRPr>
          </a:p>
          <a:p>
            <a:pPr>
              <a:lnSpc>
                <a:spcPct val="100000"/>
              </a:lnSpc>
            </a:pPr>
            <a:endParaRPr b="0" lang="en-IN" sz="2500" spc="-1" strike="noStrike">
              <a:latin typeface="Arial"/>
            </a:endParaRPr>
          </a:p>
          <a:p>
            <a:pPr>
              <a:lnSpc>
                <a:spcPct val="100000"/>
              </a:lnSpc>
            </a:pPr>
            <a:r>
              <a:rPr b="0" lang="en-IN" sz="1800" spc="-1" strike="noStrike">
                <a:solidFill>
                  <a:srgbClr val="780373"/>
                </a:solidFill>
                <a:latin typeface="Arial"/>
                <a:ea typeface="DejaVu Sans"/>
              </a:rPr>
              <a:t> </a:t>
            </a:r>
            <a:endParaRPr b="0" lang="en-IN" sz="1800" spc="-1" strike="noStrike">
              <a:latin typeface="Arial"/>
            </a:endParaRPr>
          </a:p>
          <a:p>
            <a:pPr>
              <a:lnSpc>
                <a:spcPct val="100000"/>
              </a:lnSpc>
            </a:pPr>
            <a:endParaRPr b="0" lang="en-IN" sz="1800" spc="-1" strike="noStrike">
              <a:latin typeface="Arial"/>
            </a:endParaRPr>
          </a:p>
        </p:txBody>
      </p:sp>
      <p:sp>
        <p:nvSpPr>
          <p:cNvPr id="129" name="CustomShape 4"/>
          <p:cNvSpPr/>
          <p:nvPr/>
        </p:nvSpPr>
        <p:spPr>
          <a:xfrm>
            <a:off x="504000" y="2520000"/>
            <a:ext cx="10727280" cy="769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Arial"/>
                <a:ea typeface="DejaVu Sans"/>
              </a:rPr>
              <a:t>Aim: To suggest a reader top 5 selling books in amazon online book store using machine learing technique</a:t>
            </a:r>
            <a:endParaRPr b="0" lang="en-IN" sz="2400" spc="-1" strike="noStrike">
              <a:latin typeface="Arial"/>
            </a:endParaRPr>
          </a:p>
        </p:txBody>
      </p:sp>
      <p:sp>
        <p:nvSpPr>
          <p:cNvPr id="130" name="CustomShape 5"/>
          <p:cNvSpPr/>
          <p:nvPr/>
        </p:nvSpPr>
        <p:spPr>
          <a:xfrm>
            <a:off x="504000" y="3600000"/>
            <a:ext cx="9647280" cy="42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Arial"/>
                <a:ea typeface="DejaVu Sans"/>
              </a:rPr>
              <a:t>Tools used are: Python sklearn,tkinter,pandas libraries and spyder ide</a:t>
            </a:r>
            <a:endParaRPr b="0" lang="en-IN" sz="2400" spc="-1" strike="noStrike">
              <a:latin typeface="Arial"/>
            </a:endParaRPr>
          </a:p>
        </p:txBody>
      </p:sp>
      <p:sp>
        <p:nvSpPr>
          <p:cNvPr id="131" name="CustomShape 6"/>
          <p:cNvSpPr/>
          <p:nvPr/>
        </p:nvSpPr>
        <p:spPr>
          <a:xfrm>
            <a:off x="504000" y="4176000"/>
            <a:ext cx="11447280" cy="237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The project starts with collecting/ to be specific in ML word data mining is the first and fore most step.I have collected the neccessory data for training my machine learing model from the website Kaggle.com.</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The data includes 550 different book names with published year, user rating, type of book(fication or non fiction),</a:t>
            </a:r>
            <a:endParaRPr b="0" lang="en-IN" sz="2200" spc="-1" strike="noStrike">
              <a:latin typeface="Arial"/>
            </a:endParaRPr>
          </a:p>
          <a:p>
            <a:pPr>
              <a:lnSpc>
                <a:spcPct val="100000"/>
              </a:lnSpc>
            </a:pPr>
            <a:r>
              <a:rPr b="0" lang="en-IN" sz="2200" spc="-1" strike="noStrike">
                <a:solidFill>
                  <a:srgbClr val="000000"/>
                </a:solidFill>
                <a:latin typeface="Arial"/>
                <a:ea typeface="DejaVu Sans"/>
              </a:rPr>
              <a:t>Price, author.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936000" y="792000"/>
            <a:ext cx="3328560" cy="42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5b277d"/>
                </a:solidFill>
                <a:latin typeface="Arial"/>
                <a:ea typeface="DejaVu Sans"/>
              </a:rPr>
              <a:t>Machine learing model:</a:t>
            </a:r>
            <a:endParaRPr b="0" lang="en-IN" sz="2400" spc="-1" strike="noStrike">
              <a:latin typeface="Arial"/>
            </a:endParaRPr>
          </a:p>
        </p:txBody>
      </p:sp>
      <p:sp>
        <p:nvSpPr>
          <p:cNvPr id="133" name="CustomShape 2"/>
          <p:cNvSpPr/>
          <p:nvPr/>
        </p:nvSpPr>
        <p:spPr>
          <a:xfrm>
            <a:off x="1080000" y="1512000"/>
            <a:ext cx="8901720" cy="714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The model which can be trainable using collected data is then created </a:t>
            </a:r>
            <a:endParaRPr b="0" lang="en-IN" sz="2200" spc="-1" strike="noStrike">
              <a:latin typeface="Arial"/>
            </a:endParaRPr>
          </a:p>
          <a:p>
            <a:pPr>
              <a:lnSpc>
                <a:spcPct val="100000"/>
              </a:lnSpc>
            </a:pPr>
            <a:r>
              <a:rPr b="0" lang="en-IN" sz="2200" spc="-1" strike="noStrike">
                <a:solidFill>
                  <a:srgbClr val="000000"/>
                </a:solidFill>
                <a:latin typeface="Arial"/>
                <a:ea typeface="DejaVu Sans"/>
              </a:rPr>
              <a:t>using python sklearn library</a:t>
            </a:r>
            <a:endParaRPr b="0" lang="en-IN" sz="2200" spc="-1" strike="noStrike">
              <a:latin typeface="Arial"/>
            </a:endParaRPr>
          </a:p>
        </p:txBody>
      </p:sp>
      <p:sp>
        <p:nvSpPr>
          <p:cNvPr id="134" name="CustomShape 3"/>
          <p:cNvSpPr/>
          <p:nvPr/>
        </p:nvSpPr>
        <p:spPr>
          <a:xfrm>
            <a:off x="1146240" y="2592000"/>
            <a:ext cx="9365040" cy="714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Sklearn module of python comes with predefined k-means clustering class</a:t>
            </a:r>
            <a:endParaRPr b="0" lang="en-IN" sz="2200" spc="-1" strike="noStrike">
              <a:latin typeface="Arial"/>
            </a:endParaRPr>
          </a:p>
          <a:p>
            <a:pPr>
              <a:lnSpc>
                <a:spcPct val="100000"/>
              </a:lnSpc>
            </a:pPr>
            <a:r>
              <a:rPr b="0" lang="en-IN" sz="2200" spc="-1" strike="noStrike">
                <a:solidFill>
                  <a:srgbClr val="000000"/>
                </a:solidFill>
                <a:latin typeface="Arial"/>
                <a:ea typeface="DejaVu Sans"/>
              </a:rPr>
              <a:t>Using this class i have created the model and trained using data.</a:t>
            </a:r>
            <a:endParaRPr b="0" lang="en-IN" sz="2200" spc="-1" strike="noStrike">
              <a:latin typeface="Arial"/>
            </a:endParaRPr>
          </a:p>
        </p:txBody>
      </p:sp>
      <p:sp>
        <p:nvSpPr>
          <p:cNvPr id="135" name="CustomShape 4"/>
          <p:cNvSpPr/>
          <p:nvPr/>
        </p:nvSpPr>
        <p:spPr>
          <a:xfrm>
            <a:off x="936000" y="3744000"/>
            <a:ext cx="4277880" cy="42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780373"/>
                </a:solidFill>
                <a:latin typeface="Arial"/>
                <a:ea typeface="DejaVu Sans"/>
              </a:rPr>
              <a:t>K-means clostering technique:</a:t>
            </a:r>
            <a:endParaRPr b="0" lang="en-IN" sz="2400" spc="-1" strike="noStrike">
              <a:latin typeface="Arial"/>
            </a:endParaRPr>
          </a:p>
        </p:txBody>
      </p:sp>
      <p:pic>
        <p:nvPicPr>
          <p:cNvPr id="136" name="" descr=""/>
          <p:cNvPicPr/>
          <p:nvPr/>
        </p:nvPicPr>
        <p:blipFill>
          <a:blip r:embed="rId1"/>
          <a:stretch/>
        </p:blipFill>
        <p:spPr>
          <a:xfrm>
            <a:off x="936000" y="4176000"/>
            <a:ext cx="9863280" cy="23752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720000" y="936000"/>
            <a:ext cx="11087280" cy="1027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Randomly spread data is categorised into definite classes using k-means clustoring based on the Similarity.</a:t>
            </a:r>
            <a:endParaRPr b="0" lang="en-IN" sz="2200" spc="-1" strike="noStrike">
              <a:latin typeface="Arial"/>
            </a:endParaRPr>
          </a:p>
        </p:txBody>
      </p:sp>
      <p:pic>
        <p:nvPicPr>
          <p:cNvPr id="138" name="" descr=""/>
          <p:cNvPicPr/>
          <p:nvPr/>
        </p:nvPicPr>
        <p:blipFill>
          <a:blip r:embed="rId1"/>
          <a:stretch/>
        </p:blipFill>
        <p:spPr>
          <a:xfrm>
            <a:off x="576000" y="1728000"/>
            <a:ext cx="11375280" cy="3167280"/>
          </a:xfrm>
          <a:prstGeom prst="rect">
            <a:avLst/>
          </a:prstGeom>
          <a:ln>
            <a:noFill/>
          </a:ln>
        </p:spPr>
      </p:pic>
      <p:sp>
        <p:nvSpPr>
          <p:cNvPr id="139" name="CustomShape 2"/>
          <p:cNvSpPr/>
          <p:nvPr/>
        </p:nvSpPr>
        <p:spPr>
          <a:xfrm>
            <a:off x="1296000" y="5328000"/>
            <a:ext cx="10157760" cy="402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The first 6 lines of code importing data and then reading data from csv file format</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224000" y="792000"/>
            <a:ext cx="1653840" cy="45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600" spc="-1" strike="noStrike">
                <a:solidFill>
                  <a:srgbClr val="5b277d"/>
                </a:solidFill>
                <a:latin typeface="Arial"/>
                <a:ea typeface="DejaVu Sans"/>
              </a:rPr>
              <a:t>Encoding:</a:t>
            </a:r>
            <a:endParaRPr b="0" lang="en-IN" sz="2600" spc="-1" strike="noStrike">
              <a:latin typeface="Arial"/>
            </a:endParaRPr>
          </a:p>
        </p:txBody>
      </p:sp>
      <p:sp>
        <p:nvSpPr>
          <p:cNvPr id="141" name="CustomShape 2"/>
          <p:cNvSpPr/>
          <p:nvPr/>
        </p:nvSpPr>
        <p:spPr>
          <a:xfrm>
            <a:off x="936000" y="1440000"/>
            <a:ext cx="11015280" cy="1652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Before training its important to convert all categorical data like book name,author name etc into Digit since we all know machine cannot understand our human language, it knows only binary 1’s and 0’s .I am using here sklearn Onehot encoder.</a:t>
            </a:r>
            <a:endParaRPr b="0" lang="en-IN" sz="2200" spc="-1" strike="noStrike">
              <a:latin typeface="Arial"/>
            </a:endParaRPr>
          </a:p>
        </p:txBody>
      </p:sp>
      <p:pic>
        <p:nvPicPr>
          <p:cNvPr id="142" name="" descr=""/>
          <p:cNvPicPr/>
          <p:nvPr/>
        </p:nvPicPr>
        <p:blipFill>
          <a:blip r:embed="rId1"/>
          <a:stretch/>
        </p:blipFill>
        <p:spPr>
          <a:xfrm>
            <a:off x="720000" y="2592000"/>
            <a:ext cx="11303280" cy="4175280"/>
          </a:xfrm>
          <a:prstGeom prst="rect">
            <a:avLst/>
          </a:prstGeom>
          <a:ln>
            <a:noFill/>
          </a:ln>
        </p:spPr>
      </p:pic>
    </p:spTree>
  </p:cSld>
  <mc:AlternateContent>
    <mc:Choice Requires="p14">
      <p:transition spd="slow" p14:dur="2000">
        <p15:prstTrans prst="fallOver"/>
      </p:transition>
    </mc:Choice>
    <mc:Fallback>
      <p:transition spd="slow">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152000" y="864000"/>
            <a:ext cx="2268000" cy="42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55215b"/>
                </a:solidFill>
                <a:latin typeface="Arial"/>
                <a:ea typeface="DejaVu Sans"/>
              </a:rPr>
              <a:t>Training Model:</a:t>
            </a:r>
            <a:endParaRPr b="0" lang="en-IN" sz="2400" spc="-1" strike="noStrike">
              <a:latin typeface="Arial"/>
            </a:endParaRPr>
          </a:p>
        </p:txBody>
      </p:sp>
      <p:sp>
        <p:nvSpPr>
          <p:cNvPr id="144" name="CustomShape 2"/>
          <p:cNvSpPr/>
          <p:nvPr/>
        </p:nvSpPr>
        <p:spPr>
          <a:xfrm>
            <a:off x="720000" y="1512000"/>
            <a:ext cx="11303280" cy="1652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When all data is ready in machine readable format we use k-means clustor model and train with Our dataset for costom output.Now our model is trainded it will assign each of book into one of the 8 clusters as we mentioned.</a:t>
            </a:r>
            <a:endParaRPr b="0" lang="en-IN" sz="2200" spc="-1" strike="noStrike">
              <a:latin typeface="Arial"/>
            </a:endParaRPr>
          </a:p>
        </p:txBody>
      </p:sp>
      <p:pic>
        <p:nvPicPr>
          <p:cNvPr id="145" name="" descr=""/>
          <p:cNvPicPr/>
          <p:nvPr/>
        </p:nvPicPr>
        <p:blipFill>
          <a:blip r:embed="rId1"/>
          <a:stretch/>
        </p:blipFill>
        <p:spPr>
          <a:xfrm>
            <a:off x="648000" y="2652840"/>
            <a:ext cx="10655280" cy="1954440"/>
          </a:xfrm>
          <a:prstGeom prst="rect">
            <a:avLst/>
          </a:prstGeom>
          <a:ln>
            <a:noFill/>
          </a:ln>
        </p:spPr>
      </p:pic>
      <p:sp>
        <p:nvSpPr>
          <p:cNvPr id="146" name="CustomShape 3"/>
          <p:cNvSpPr/>
          <p:nvPr/>
        </p:nvSpPr>
        <p:spPr>
          <a:xfrm>
            <a:off x="722520" y="5040000"/>
            <a:ext cx="11372760" cy="1027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Now this trained model can take input from reader and will suggest him best 5 books randomly from that cluster.</a:t>
            </a:r>
            <a:endParaRPr b="0" lang="en-IN" sz="2200" spc="-1" strike="noStrike">
              <a:latin typeface="Arial"/>
            </a:endParaRPr>
          </a:p>
          <a:p>
            <a:pPr>
              <a:lnSpc>
                <a:spcPct val="100000"/>
              </a:lnSpc>
            </a:pPr>
            <a:r>
              <a:rPr b="0" lang="en-IN" sz="2200" spc="-1" strike="noStrike">
                <a:solidFill>
                  <a:srgbClr val="000000"/>
                </a:solidFill>
                <a:latin typeface="Arial"/>
                <a:ea typeface="DejaVu Sans"/>
              </a:rPr>
              <a:t>To give a nice user interface i have used python tkinter GUI kit.</a:t>
            </a:r>
            <a:endParaRPr b="0" lang="en-IN" sz="2200" spc="-1" strike="noStrike">
              <a:latin typeface="Arial"/>
            </a:endParaRPr>
          </a:p>
        </p:txBody>
      </p:sp>
    </p:spTree>
  </p:cSld>
  <mc:AlternateContent>
    <mc:Choice Requires="p14">
      <p:transition spd="slow" p14:dur="2000">
        <p15:prstTrans prst="fallOver"/>
      </p:transition>
    </mc:Choice>
    <mc:Fallback>
      <p:transition spd="slow">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930120" y="6048000"/>
            <a:ext cx="326916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800" spc="-1" strike="noStrike">
                <a:solidFill>
                  <a:srgbClr val="000000"/>
                </a:solidFill>
                <a:latin typeface="Times New Roman"/>
                <a:ea typeface="DejaVu Sans"/>
              </a:rPr>
              <a:t>Fig : Block Diagram</a:t>
            </a:r>
            <a:endParaRPr b="0" lang="en-IN" sz="2800" spc="-1" strike="noStrike">
              <a:latin typeface="Arial"/>
            </a:endParaRPr>
          </a:p>
        </p:txBody>
      </p:sp>
      <p:pic>
        <p:nvPicPr>
          <p:cNvPr id="148" name="Picture 4" descr=""/>
          <p:cNvPicPr/>
          <p:nvPr/>
        </p:nvPicPr>
        <p:blipFill>
          <a:blip r:embed="rId1"/>
          <a:stretch/>
        </p:blipFill>
        <p:spPr>
          <a:xfrm>
            <a:off x="105480" y="0"/>
            <a:ext cx="821880" cy="1032120"/>
          </a:xfrm>
          <a:prstGeom prst="rect">
            <a:avLst/>
          </a:prstGeom>
          <a:ln>
            <a:noFill/>
          </a:ln>
        </p:spPr>
      </p:pic>
      <p:pic>
        <p:nvPicPr>
          <p:cNvPr id="149" name="Picture 3" descr=""/>
          <p:cNvPicPr/>
          <p:nvPr/>
        </p:nvPicPr>
        <p:blipFill>
          <a:blip r:embed="rId2"/>
          <a:stretch/>
        </p:blipFill>
        <p:spPr>
          <a:xfrm>
            <a:off x="0" y="5824800"/>
            <a:ext cx="1032840" cy="760320"/>
          </a:xfrm>
          <a:prstGeom prst="rect">
            <a:avLst/>
          </a:prstGeom>
          <a:ln>
            <a:noFill/>
          </a:ln>
        </p:spPr>
      </p:pic>
      <p:sp>
        <p:nvSpPr>
          <p:cNvPr id="150" name="CustomShape 2"/>
          <p:cNvSpPr/>
          <p:nvPr/>
        </p:nvSpPr>
        <p:spPr>
          <a:xfrm>
            <a:off x="1152000" y="216000"/>
            <a:ext cx="403128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600" spc="-1" strike="noStrike">
                <a:solidFill>
                  <a:srgbClr val="000000"/>
                </a:solidFill>
                <a:latin typeface="Times New Roman"/>
                <a:ea typeface="DejaVu Sans"/>
              </a:rPr>
              <a:t>Block Diagram</a:t>
            </a:r>
            <a:endParaRPr b="0" lang="en-IN" sz="3600" spc="-1" strike="noStrike">
              <a:latin typeface="Arial"/>
            </a:endParaRPr>
          </a:p>
        </p:txBody>
      </p:sp>
      <p:sp>
        <p:nvSpPr>
          <p:cNvPr id="151" name="CustomShape 3"/>
          <p:cNvSpPr/>
          <p:nvPr/>
        </p:nvSpPr>
        <p:spPr>
          <a:xfrm>
            <a:off x="4320000" y="5112000"/>
            <a:ext cx="2231280" cy="647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1" lang="en-IN" sz="1800" spc="-1" strike="noStrike">
                <a:solidFill>
                  <a:srgbClr val="729fcf"/>
                </a:solidFill>
                <a:latin typeface="Arial"/>
                <a:ea typeface="DejaVu Sans"/>
              </a:rPr>
              <a:t>Trained ML model</a:t>
            </a:r>
            <a:endParaRPr b="0" lang="en-IN" sz="1800" spc="-1" strike="noStrike">
              <a:latin typeface="Arial"/>
            </a:endParaRPr>
          </a:p>
        </p:txBody>
      </p:sp>
      <p:sp>
        <p:nvSpPr>
          <p:cNvPr id="152" name="Line 4"/>
          <p:cNvSpPr/>
          <p:nvPr/>
        </p:nvSpPr>
        <p:spPr>
          <a:xfrm>
            <a:off x="2952000" y="5400000"/>
            <a:ext cx="1296000" cy="0"/>
          </a:xfrm>
          <a:prstGeom prst="line">
            <a:avLst/>
          </a:prstGeom>
          <a:ln>
            <a:solidFill>
              <a:srgbClr val="3465a4"/>
            </a:solidFill>
            <a:tailEnd len="med" type="triangle" w="med"/>
          </a:ln>
        </p:spPr>
        <p:style>
          <a:lnRef idx="0"/>
          <a:fillRef idx="0"/>
          <a:effectRef idx="0"/>
          <a:fontRef idx="minor"/>
        </p:style>
      </p:sp>
      <p:sp>
        <p:nvSpPr>
          <p:cNvPr id="153" name="CustomShape 5"/>
          <p:cNvSpPr/>
          <p:nvPr/>
        </p:nvSpPr>
        <p:spPr>
          <a:xfrm>
            <a:off x="2016000" y="5616000"/>
            <a:ext cx="1947960" cy="37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069a2e"/>
                </a:solidFill>
                <a:latin typeface="Arial"/>
                <a:ea typeface="DejaVu Sans"/>
              </a:rPr>
              <a:t>Reader’s input</a:t>
            </a:r>
            <a:endParaRPr b="0" lang="en-IN" sz="2000" spc="-1" strike="noStrike">
              <a:latin typeface="Arial"/>
            </a:endParaRPr>
          </a:p>
        </p:txBody>
      </p:sp>
      <p:sp>
        <p:nvSpPr>
          <p:cNvPr id="154" name="CustomShape 6"/>
          <p:cNvSpPr/>
          <p:nvPr/>
        </p:nvSpPr>
        <p:spPr>
          <a:xfrm>
            <a:off x="4248000" y="3960000"/>
            <a:ext cx="2231280" cy="575280"/>
          </a:xfrm>
          <a:prstGeom prst="rect">
            <a:avLst/>
          </a:prstGeom>
          <a:solidFill>
            <a:srgbClr val="ffffff"/>
          </a:solidFill>
          <a:ln>
            <a:solidFill>
              <a:srgbClr val="3465a4"/>
            </a:solidFill>
          </a:ln>
        </p:spPr>
        <p:style>
          <a:lnRef idx="0"/>
          <a:fillRef idx="0"/>
          <a:effectRef idx="0"/>
          <a:fontRef idx="minor"/>
        </p:style>
      </p:sp>
      <p:sp>
        <p:nvSpPr>
          <p:cNvPr id="155" name="CustomShape 7"/>
          <p:cNvSpPr/>
          <p:nvPr/>
        </p:nvSpPr>
        <p:spPr>
          <a:xfrm>
            <a:off x="4248000" y="2808000"/>
            <a:ext cx="2231280" cy="575280"/>
          </a:xfrm>
          <a:prstGeom prst="rect">
            <a:avLst/>
          </a:prstGeom>
          <a:solidFill>
            <a:srgbClr val="ffffff"/>
          </a:solidFill>
          <a:ln>
            <a:solidFill>
              <a:srgbClr val="3465a4"/>
            </a:solidFill>
          </a:ln>
        </p:spPr>
        <p:style>
          <a:lnRef idx="0"/>
          <a:fillRef idx="0"/>
          <a:effectRef idx="0"/>
          <a:fontRef idx="minor"/>
        </p:style>
      </p:sp>
      <p:sp>
        <p:nvSpPr>
          <p:cNvPr id="156" name="CustomShape 8"/>
          <p:cNvSpPr/>
          <p:nvPr/>
        </p:nvSpPr>
        <p:spPr>
          <a:xfrm>
            <a:off x="4248000" y="1440000"/>
            <a:ext cx="2231280" cy="575280"/>
          </a:xfrm>
          <a:prstGeom prst="rect">
            <a:avLst/>
          </a:prstGeom>
          <a:solidFill>
            <a:srgbClr val="ffffff"/>
          </a:solidFill>
          <a:ln>
            <a:solidFill>
              <a:srgbClr val="3465a4"/>
            </a:solidFill>
          </a:ln>
        </p:spPr>
        <p:style>
          <a:lnRef idx="0"/>
          <a:fillRef idx="0"/>
          <a:effectRef idx="0"/>
          <a:fontRef idx="minor"/>
        </p:style>
      </p:sp>
      <p:sp>
        <p:nvSpPr>
          <p:cNvPr id="157" name="Line 9"/>
          <p:cNvSpPr/>
          <p:nvPr/>
        </p:nvSpPr>
        <p:spPr>
          <a:xfrm>
            <a:off x="5328000" y="2016000"/>
            <a:ext cx="0" cy="792000"/>
          </a:xfrm>
          <a:prstGeom prst="line">
            <a:avLst/>
          </a:prstGeom>
          <a:ln>
            <a:solidFill>
              <a:srgbClr val="3465a4"/>
            </a:solidFill>
            <a:tailEnd len="med" type="triangle" w="med"/>
          </a:ln>
        </p:spPr>
        <p:style>
          <a:lnRef idx="0"/>
          <a:fillRef idx="0"/>
          <a:effectRef idx="0"/>
          <a:fontRef idx="minor"/>
        </p:style>
      </p:sp>
      <p:sp>
        <p:nvSpPr>
          <p:cNvPr id="158" name="Line 10"/>
          <p:cNvSpPr/>
          <p:nvPr/>
        </p:nvSpPr>
        <p:spPr>
          <a:xfrm>
            <a:off x="5400000" y="3384000"/>
            <a:ext cx="0" cy="576000"/>
          </a:xfrm>
          <a:prstGeom prst="line">
            <a:avLst/>
          </a:prstGeom>
          <a:ln>
            <a:solidFill>
              <a:srgbClr val="3465a4"/>
            </a:solidFill>
            <a:tailEnd len="med" type="triangle" w="med"/>
          </a:ln>
        </p:spPr>
        <p:style>
          <a:lnRef idx="0"/>
          <a:fillRef idx="0"/>
          <a:effectRef idx="0"/>
          <a:fontRef idx="minor"/>
        </p:style>
      </p:sp>
      <p:sp>
        <p:nvSpPr>
          <p:cNvPr id="159" name="Line 11"/>
          <p:cNvSpPr/>
          <p:nvPr/>
        </p:nvSpPr>
        <p:spPr>
          <a:xfrm>
            <a:off x="5472000" y="4608000"/>
            <a:ext cx="0" cy="504000"/>
          </a:xfrm>
          <a:prstGeom prst="line">
            <a:avLst/>
          </a:prstGeom>
          <a:ln>
            <a:solidFill>
              <a:srgbClr val="3465a4"/>
            </a:solidFill>
            <a:tailEnd len="med" type="triangle" w="med"/>
          </a:ln>
        </p:spPr>
        <p:style>
          <a:lnRef idx="0"/>
          <a:fillRef idx="0"/>
          <a:effectRef idx="0"/>
          <a:fontRef idx="minor"/>
        </p:style>
      </p:sp>
      <p:sp>
        <p:nvSpPr>
          <p:cNvPr id="160" name="CustomShape 12"/>
          <p:cNvSpPr/>
          <p:nvPr/>
        </p:nvSpPr>
        <p:spPr>
          <a:xfrm>
            <a:off x="4695840" y="1513080"/>
            <a:ext cx="1236240" cy="402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a933"/>
                </a:solidFill>
                <a:latin typeface="Arial"/>
                <a:ea typeface="DejaVu Sans"/>
              </a:rPr>
              <a:t>imputing</a:t>
            </a:r>
            <a:endParaRPr b="0" lang="en-IN" sz="2200" spc="-1" strike="noStrike">
              <a:latin typeface="Arial"/>
            </a:endParaRPr>
          </a:p>
        </p:txBody>
      </p:sp>
      <p:sp>
        <p:nvSpPr>
          <p:cNvPr id="161" name="CustomShape 13"/>
          <p:cNvSpPr/>
          <p:nvPr/>
        </p:nvSpPr>
        <p:spPr>
          <a:xfrm>
            <a:off x="4536000" y="2952000"/>
            <a:ext cx="1362600" cy="402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158466"/>
                </a:solidFill>
                <a:latin typeface="Arial"/>
                <a:ea typeface="DejaVu Sans"/>
              </a:rPr>
              <a:t>    </a:t>
            </a:r>
            <a:r>
              <a:rPr b="0" lang="en-IN" sz="2200" spc="-1" strike="noStrike">
                <a:solidFill>
                  <a:srgbClr val="158466"/>
                </a:solidFill>
                <a:latin typeface="Arial"/>
                <a:ea typeface="DejaVu Sans"/>
              </a:rPr>
              <a:t>scaling</a:t>
            </a:r>
            <a:endParaRPr b="0" lang="en-IN" sz="2200" spc="-1" strike="noStrike">
              <a:latin typeface="Arial"/>
            </a:endParaRPr>
          </a:p>
        </p:txBody>
      </p:sp>
      <p:sp>
        <p:nvSpPr>
          <p:cNvPr id="162" name="CustomShape 14"/>
          <p:cNvSpPr/>
          <p:nvPr/>
        </p:nvSpPr>
        <p:spPr>
          <a:xfrm>
            <a:off x="4680000" y="4104000"/>
            <a:ext cx="1315440" cy="402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158466"/>
                </a:solidFill>
                <a:latin typeface="Arial"/>
                <a:ea typeface="DejaVu Sans"/>
              </a:rPr>
              <a:t>encoding</a:t>
            </a:r>
            <a:endParaRPr b="0" lang="en-IN" sz="2200" spc="-1" strike="noStrike">
              <a:latin typeface="Arial"/>
            </a:endParaRPr>
          </a:p>
        </p:txBody>
      </p:sp>
      <p:sp>
        <p:nvSpPr>
          <p:cNvPr id="163" name="Line 15"/>
          <p:cNvSpPr/>
          <p:nvPr/>
        </p:nvSpPr>
        <p:spPr>
          <a:xfrm>
            <a:off x="5256000" y="576000"/>
            <a:ext cx="0" cy="864000"/>
          </a:xfrm>
          <a:prstGeom prst="line">
            <a:avLst/>
          </a:prstGeom>
          <a:ln>
            <a:solidFill>
              <a:srgbClr val="3465a4"/>
            </a:solidFill>
            <a:tailEnd len="med" type="triangle" w="med"/>
          </a:ln>
        </p:spPr>
        <p:style>
          <a:lnRef idx="0"/>
          <a:fillRef idx="0"/>
          <a:effectRef idx="0"/>
          <a:fontRef idx="minor"/>
        </p:style>
      </p:sp>
      <p:sp>
        <p:nvSpPr>
          <p:cNvPr id="164" name="Line 16"/>
          <p:cNvSpPr/>
          <p:nvPr/>
        </p:nvSpPr>
        <p:spPr>
          <a:xfrm>
            <a:off x="6552000" y="5472000"/>
            <a:ext cx="1296000" cy="0"/>
          </a:xfrm>
          <a:prstGeom prst="line">
            <a:avLst/>
          </a:prstGeom>
          <a:ln>
            <a:solidFill>
              <a:srgbClr val="3465a4"/>
            </a:solidFill>
            <a:tailEnd len="med" type="triangle" w="med"/>
          </a:ln>
        </p:spPr>
        <p:style>
          <a:lnRef idx="0"/>
          <a:fillRef idx="0"/>
          <a:effectRef idx="0"/>
          <a:fontRef idx="minor"/>
        </p:style>
      </p:sp>
      <p:sp>
        <p:nvSpPr>
          <p:cNvPr id="165" name="CustomShape 17"/>
          <p:cNvSpPr/>
          <p:nvPr/>
        </p:nvSpPr>
        <p:spPr>
          <a:xfrm>
            <a:off x="5976000" y="432000"/>
            <a:ext cx="120708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6b5e9b"/>
                </a:solidFill>
                <a:latin typeface="Arial"/>
                <a:ea typeface="DejaVu Sans"/>
              </a:rPr>
              <a:t>Raw data </a:t>
            </a:r>
            <a:endParaRPr b="0" lang="en-IN" sz="1800" spc="-1" strike="noStrike">
              <a:latin typeface="Arial"/>
            </a:endParaRPr>
          </a:p>
          <a:p>
            <a:pPr>
              <a:lnSpc>
                <a:spcPct val="100000"/>
              </a:lnSpc>
            </a:pPr>
            <a:r>
              <a:rPr b="0" lang="en-IN" sz="1800" spc="-1" strike="noStrike">
                <a:solidFill>
                  <a:srgbClr val="6b5e9b"/>
                </a:solidFill>
                <a:latin typeface="Arial"/>
                <a:ea typeface="DejaVu Sans"/>
              </a:rPr>
              <a:t>input</a:t>
            </a:r>
            <a:endParaRPr b="0" lang="en-IN" sz="1800" spc="-1" strike="noStrike">
              <a:latin typeface="Arial"/>
            </a:endParaRPr>
          </a:p>
        </p:txBody>
      </p:sp>
      <p:sp>
        <p:nvSpPr>
          <p:cNvPr id="166" name="CustomShape 18"/>
          <p:cNvSpPr/>
          <p:nvPr/>
        </p:nvSpPr>
        <p:spPr>
          <a:xfrm>
            <a:off x="8064000" y="5184000"/>
            <a:ext cx="172836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55308d"/>
                </a:solidFill>
                <a:latin typeface="Arial"/>
                <a:ea typeface="DejaVu Sans"/>
              </a:rPr>
              <a:t>Output 5 books</a:t>
            </a:r>
            <a:endParaRPr b="0" lang="en-IN" sz="1800" spc="-1" strike="noStrike">
              <a:latin typeface="Arial"/>
            </a:endParaRPr>
          </a:p>
        </p:txBody>
      </p:sp>
    </p:spTree>
  </p:cSld>
  <mc:AlternateContent>
    <mc:Choice Requires="p14">
      <p:transition spd="slow" p14:dur="2000">
        <p15:prstTrans prst="fallOver"/>
      </p:transition>
    </mc:Choice>
    <mc:Fallback>
      <p:transition spd="slow">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859680" y="-208800"/>
            <a:ext cx="10514160" cy="1235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3600" spc="-1" strike="noStrike">
                <a:solidFill>
                  <a:srgbClr val="000000"/>
                </a:solidFill>
                <a:latin typeface="Times New Roman"/>
                <a:ea typeface="DejaVu Sans"/>
              </a:rPr>
              <a:t>Results of project</a:t>
            </a:r>
            <a:endParaRPr b="0" lang="en-IN" sz="3600" spc="-1" strike="noStrike">
              <a:latin typeface="Arial"/>
            </a:endParaRPr>
          </a:p>
        </p:txBody>
      </p:sp>
      <p:sp>
        <p:nvSpPr>
          <p:cNvPr id="168" name="CustomShape 2"/>
          <p:cNvSpPr/>
          <p:nvPr/>
        </p:nvSpPr>
        <p:spPr>
          <a:xfrm>
            <a:off x="838080" y="1825560"/>
            <a:ext cx="10514160" cy="4349880"/>
          </a:xfrm>
          <a:prstGeom prst="rect">
            <a:avLst/>
          </a:prstGeom>
          <a:noFill/>
          <a:ln>
            <a:noFill/>
          </a:ln>
        </p:spPr>
        <p:style>
          <a:lnRef idx="0"/>
          <a:fillRef idx="0"/>
          <a:effectRef idx="0"/>
          <a:fontRef idx="minor"/>
        </p:style>
      </p:sp>
      <p:sp>
        <p:nvSpPr>
          <p:cNvPr id="169" name="TextShape 3"/>
          <p:cNvSpPr txBox="1"/>
          <p:nvPr/>
        </p:nvSpPr>
        <p:spPr>
          <a:xfrm>
            <a:off x="1368000" y="864000"/>
            <a:ext cx="6860160" cy="40284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IN" sz="2200" spc="-1" strike="noStrike">
                <a:latin typeface="Arial"/>
              </a:rPr>
              <a:t>The user is promted tkinter window as shown below.</a:t>
            </a:r>
            <a:endParaRPr b="0" lang="en-IN" sz="2200" spc="-1" strike="noStrike">
              <a:latin typeface="Arial"/>
            </a:endParaRPr>
          </a:p>
        </p:txBody>
      </p:sp>
      <p:pic>
        <p:nvPicPr>
          <p:cNvPr id="170" name="" descr=""/>
          <p:cNvPicPr/>
          <p:nvPr/>
        </p:nvPicPr>
        <p:blipFill>
          <a:blip r:embed="rId1"/>
          <a:stretch/>
        </p:blipFill>
        <p:spPr>
          <a:xfrm>
            <a:off x="3240000" y="1512000"/>
            <a:ext cx="4968000" cy="4464000"/>
          </a:xfrm>
          <a:prstGeom prst="rect">
            <a:avLst/>
          </a:prstGeom>
          <a:ln>
            <a:noFill/>
          </a:ln>
        </p:spPr>
      </p:pic>
    </p:spTree>
  </p:cSld>
  <mc:AlternateContent>
    <mc:Choice Requires="p14">
      <p:transition spd="slow" p14:dur="2000">
        <p15:prstTrans prst="fallOver"/>
      </p:transition>
    </mc:Choice>
    <mc:Fallback>
      <p:transition spd="slow">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557640" y="302400"/>
            <a:ext cx="11634480" cy="20736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IN" sz="2000" spc="-1" strike="noStrike">
                <a:latin typeface="Arial"/>
              </a:rPr>
              <a:t>The user is asked to put some keyword of book he have read recently. Since i have enabled smart search Using python regular expression , he need not to give full name of the book. He can just put some key words of the book and press search he will get all list of books that contains those keywords.</a:t>
            </a:r>
            <a:endParaRPr b="0" lang="en-IN" sz="2000" spc="-1" strike="noStrike">
              <a:latin typeface="Arial"/>
            </a:endParaRPr>
          </a:p>
          <a:p>
            <a:r>
              <a:rPr b="0" lang="en-IN" sz="2000" spc="-1" strike="noStrike">
                <a:latin typeface="Arial"/>
              </a:rPr>
              <a:t>Eg: if he enter world</a:t>
            </a:r>
            <a:endParaRPr b="0" lang="en-IN" sz="2000" spc="-1" strike="noStrike">
              <a:latin typeface="Arial"/>
            </a:endParaRPr>
          </a:p>
          <a:p>
            <a:r>
              <a:rPr b="0" lang="en-IN" sz="2000" spc="-1" strike="noStrike">
                <a:latin typeface="Arial"/>
              </a:rPr>
              <a:t> </a:t>
            </a:r>
            <a:r>
              <a:rPr b="0" lang="en-IN" sz="2000" spc="-1" strike="noStrike">
                <a:latin typeface="Arial"/>
              </a:rPr>
              <a:t>It can suggest him 1) seven wonders of world  2) world war 2 like that</a:t>
            </a:r>
            <a:endParaRPr b="0" lang="en-IN" sz="2000" spc="-1" strike="noStrike">
              <a:latin typeface="Arial"/>
            </a:endParaRPr>
          </a:p>
          <a:p>
            <a:r>
              <a:rPr b="0" lang="en-IN" sz="2000" spc="-1" strike="noStrike">
                <a:latin typeface="Arial"/>
              </a:rPr>
              <a:t>He can then select any of those books and press select.</a:t>
            </a:r>
            <a:endParaRPr b="0" lang="en-IN" sz="2000" spc="-1" strike="noStrike">
              <a:latin typeface="Arial"/>
            </a:endParaRPr>
          </a:p>
        </p:txBody>
      </p:sp>
      <p:pic>
        <p:nvPicPr>
          <p:cNvPr id="172" name="" descr=""/>
          <p:cNvPicPr/>
          <p:nvPr/>
        </p:nvPicPr>
        <p:blipFill>
          <a:blip r:embed="rId1"/>
          <a:stretch/>
        </p:blipFill>
        <p:spPr>
          <a:xfrm>
            <a:off x="3357720" y="2520000"/>
            <a:ext cx="4346280" cy="4320000"/>
          </a:xfrm>
          <a:prstGeom prst="rect">
            <a:avLst/>
          </a:prstGeom>
          <a:ln>
            <a:noFill/>
          </a:ln>
        </p:spPr>
      </p:pic>
    </p:spTree>
  </p:cSld>
  <mc:AlternateContent>
    <mc:Choice Requires="p14">
      <p:transition spd="slow" p14:dur="2000">
        <p15:prstTrans prst="fallOver"/>
      </p:transition>
    </mc:Choice>
    <mc:Fallback>
      <p:transition spd="slow">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576000" y="387720"/>
            <a:ext cx="10800000" cy="134028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IN" sz="2000" spc="-1" strike="noStrike">
                <a:latin typeface="Arial"/>
              </a:rPr>
              <a:t>After he press select from those smart searched book list he will be suggested top 5 books related to his search with the help of our machine learning model. He can select those books using the index number and then i have given him to buy that book option also. He can select the book in spin box and hit buy that will take him directly to amazon book store </a:t>
            </a:r>
            <a:endParaRPr b="0" lang="en-IN" sz="2000" spc="-1" strike="noStrike">
              <a:latin typeface="Arial"/>
            </a:endParaRPr>
          </a:p>
        </p:txBody>
      </p:sp>
      <p:pic>
        <p:nvPicPr>
          <p:cNvPr id="174" name="" descr=""/>
          <p:cNvPicPr/>
          <p:nvPr/>
        </p:nvPicPr>
        <p:blipFill>
          <a:blip r:embed="rId1"/>
          <a:stretch/>
        </p:blipFill>
        <p:spPr>
          <a:xfrm>
            <a:off x="720000" y="1656000"/>
            <a:ext cx="4464000" cy="5040000"/>
          </a:xfrm>
          <a:prstGeom prst="rect">
            <a:avLst/>
          </a:prstGeom>
          <a:ln>
            <a:noFill/>
          </a:ln>
        </p:spPr>
      </p:pic>
      <p:pic>
        <p:nvPicPr>
          <p:cNvPr id="175" name="" descr=""/>
          <p:cNvPicPr/>
          <p:nvPr/>
        </p:nvPicPr>
        <p:blipFill>
          <a:blip r:embed="rId2"/>
          <a:stretch/>
        </p:blipFill>
        <p:spPr>
          <a:xfrm>
            <a:off x="6552000" y="1656000"/>
            <a:ext cx="5036760" cy="5040000"/>
          </a:xfrm>
          <a:prstGeom prst="rect">
            <a:avLst/>
          </a:prstGeom>
          <a:ln>
            <a:noFill/>
          </a:ln>
        </p:spPr>
      </p:pic>
      <p:pic>
        <p:nvPicPr>
          <p:cNvPr id="176" name="" descr=""/>
          <p:cNvPicPr/>
          <p:nvPr/>
        </p:nvPicPr>
        <p:blipFill>
          <a:blip r:embed="rId3"/>
          <a:stretch/>
        </p:blipFill>
        <p:spPr>
          <a:xfrm flipH="1">
            <a:off x="5197680" y="3616200"/>
            <a:ext cx="1354320" cy="775800"/>
          </a:xfrm>
          <a:prstGeom prst="rect">
            <a:avLst/>
          </a:prstGeom>
          <a:ln>
            <a:noFill/>
          </a:ln>
        </p:spPr>
      </p:pic>
    </p:spTree>
  </p:cSld>
  <mc:AlternateContent>
    <mc:Choice Requires="p14">
      <p:transition spd="slow" p14:dur="2000">
        <p15:prstTrans prst="fallOver"/>
      </p:transition>
    </mc:Choice>
    <mc:Fallback>
      <p:transition spd="slow">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509840" y="-216000"/>
            <a:ext cx="1051416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Outcomes of Internship</a:t>
            </a:r>
            <a:endParaRPr b="0" lang="en-IN" sz="4400" spc="-1" strike="noStrike">
              <a:latin typeface="Arial"/>
            </a:endParaRPr>
          </a:p>
        </p:txBody>
      </p:sp>
      <p:sp>
        <p:nvSpPr>
          <p:cNvPr id="178" name="CustomShape 2"/>
          <p:cNvSpPr/>
          <p:nvPr/>
        </p:nvSpPr>
        <p:spPr>
          <a:xfrm>
            <a:off x="838080" y="1825560"/>
            <a:ext cx="10514160" cy="4349880"/>
          </a:xfrm>
          <a:prstGeom prst="rect">
            <a:avLst/>
          </a:prstGeom>
          <a:noFill/>
          <a:ln>
            <a:noFill/>
          </a:ln>
        </p:spPr>
        <p:style>
          <a:lnRef idx="0"/>
          <a:fillRef idx="0"/>
          <a:effectRef idx="0"/>
          <a:fontRef idx="minor"/>
        </p:style>
      </p:sp>
      <p:sp>
        <p:nvSpPr>
          <p:cNvPr id="179" name="TextShape 3"/>
          <p:cNvSpPr txBox="1"/>
          <p:nvPr/>
        </p:nvSpPr>
        <p:spPr>
          <a:xfrm>
            <a:off x="360000" y="936000"/>
            <a:ext cx="11777760" cy="575676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IN" sz="2000" spc="-1" strike="noStrike">
                <a:latin typeface="Arial"/>
              </a:rPr>
              <a:t>The internship helped me to understand various AI and ML techniques and how to apply them to solve </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 </a:t>
            </a:r>
            <a:r>
              <a:rPr b="0" lang="en-IN" sz="2000" spc="-1" strike="noStrike">
                <a:latin typeface="Arial"/>
              </a:rPr>
              <a:t>real world existing problems.</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It also gave a good understanding about available hardware items to implement models that i have created </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in AI and optimization, speeding options.</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A well introduction of python and its useful packages for data science and machine learning filled a confidence</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in me to start my career in those domains.</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MATLAB features and API’s introduction in this internship made me to build small individual project </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eg: face detection, bounding box on vechicles etc</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In addition to all of these many additional tools which are helpful to build real world projects like rasberry pi,</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Nvedia jetson nano , pynq platforms were helped me to think out of box.</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The project “movie recommendation” with the help of mentors guidence was really helped me understand </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all the aspects of data mining,data handling, model creation,encoding and many more data science </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terminologies.</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This 45 days of intership made me to understand all the things related to AI,ML ,DATA SCIENCE</a:t>
            </a:r>
            <a:endParaRPr b="0" lang="en-IN" sz="2000" spc="-1" strike="noStrike">
              <a:latin typeface="Arial"/>
            </a:endParaRPr>
          </a:p>
          <a:p>
            <a:pPr marL="216000" indent="-216000">
              <a:buClr>
                <a:srgbClr val="000000"/>
              </a:buClr>
              <a:buSzPct val="45000"/>
              <a:buFont typeface="Wingdings" charset="2"/>
              <a:buChar char=""/>
            </a:pPr>
            <a:r>
              <a:rPr b="0" lang="en-IN" sz="2000" spc="-1" strike="noStrike">
                <a:latin typeface="Arial"/>
              </a:rPr>
              <a:t>and helped me to build some cool real world projects.  </a:t>
            </a:r>
            <a:endParaRPr b="0" lang="en-IN" sz="2000" spc="-1" strike="noStrike">
              <a:latin typeface="Arial"/>
            </a:endParaRPr>
          </a:p>
        </p:txBody>
      </p:sp>
    </p:spTree>
  </p:cSld>
  <mc:AlternateContent>
    <mc:Choice Requires="p14">
      <p:transition spd="slow" p14:dur="2000">
        <p15:prstTrans prst="fallOver"/>
      </p:transition>
    </mc:Choice>
    <mc:Fallback>
      <p:transition spd="slow">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Picture 4" descr=""/>
          <p:cNvPicPr/>
          <p:nvPr/>
        </p:nvPicPr>
        <p:blipFill>
          <a:blip r:embed="rId1"/>
          <a:stretch/>
        </p:blipFill>
        <p:spPr>
          <a:xfrm>
            <a:off x="105480" y="0"/>
            <a:ext cx="821880" cy="1032120"/>
          </a:xfrm>
          <a:prstGeom prst="rect">
            <a:avLst/>
          </a:prstGeom>
          <a:ln>
            <a:noFill/>
          </a:ln>
        </p:spPr>
      </p:pic>
      <p:pic>
        <p:nvPicPr>
          <p:cNvPr id="91" name="Picture 3" descr=""/>
          <p:cNvPicPr/>
          <p:nvPr/>
        </p:nvPicPr>
        <p:blipFill>
          <a:blip r:embed="rId2"/>
          <a:stretch/>
        </p:blipFill>
        <p:spPr>
          <a:xfrm>
            <a:off x="0" y="5824800"/>
            <a:ext cx="1032840" cy="760320"/>
          </a:xfrm>
          <a:prstGeom prst="rect">
            <a:avLst/>
          </a:prstGeom>
          <a:ln>
            <a:noFill/>
          </a:ln>
        </p:spPr>
      </p:pic>
      <p:sp>
        <p:nvSpPr>
          <p:cNvPr id="92" name="CustomShape 1"/>
          <p:cNvSpPr/>
          <p:nvPr/>
        </p:nvSpPr>
        <p:spPr>
          <a:xfrm>
            <a:off x="1465560" y="561960"/>
            <a:ext cx="8274240" cy="435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000000"/>
                </a:solidFill>
                <a:latin typeface="Times New Roman"/>
                <a:ea typeface="DejaVu Sans"/>
              </a:rPr>
              <a:t>Contents</a:t>
            </a:r>
            <a:endParaRPr b="0" lang="en-IN" sz="2800" spc="-1" strike="noStrike">
              <a:latin typeface="Arial"/>
            </a:endParaRPr>
          </a:p>
          <a:p>
            <a:pPr>
              <a:lnSpc>
                <a:spcPct val="100000"/>
              </a:lnSpc>
            </a:pPr>
            <a:endParaRPr b="0" lang="en-IN" sz="2800" spc="-1" strike="noStrike">
              <a:latin typeface="Arial"/>
            </a:endParaRPr>
          </a:p>
          <a:p>
            <a:pPr marL="343080" indent="-341640">
              <a:lnSpc>
                <a:spcPct val="100000"/>
              </a:lnSpc>
              <a:buClr>
                <a:srgbClr val="000000"/>
              </a:buClr>
              <a:buFont typeface="Arial"/>
              <a:buChar char="•"/>
            </a:pPr>
            <a:r>
              <a:rPr b="0" lang="en-IN" sz="2800" spc="-1" strike="noStrike">
                <a:solidFill>
                  <a:srgbClr val="000000"/>
                </a:solidFill>
                <a:latin typeface="Times New Roman"/>
                <a:ea typeface="DejaVu Sans"/>
              </a:rPr>
              <a:t>About company</a:t>
            </a:r>
            <a:endParaRPr b="0" lang="en-IN" sz="2800" spc="-1" strike="noStrike">
              <a:latin typeface="Arial"/>
            </a:endParaRPr>
          </a:p>
          <a:p>
            <a:pPr lvl="1" marL="800280" indent="-341640">
              <a:lnSpc>
                <a:spcPct val="100000"/>
              </a:lnSpc>
              <a:buClr>
                <a:srgbClr val="000000"/>
              </a:buClr>
              <a:buFont typeface="Wingdings" charset="2"/>
              <a:buChar char=""/>
            </a:pPr>
            <a:r>
              <a:rPr b="0" lang="en-IN" sz="2800" spc="-1" strike="noStrike">
                <a:solidFill>
                  <a:srgbClr val="000000"/>
                </a:solidFill>
                <a:latin typeface="Times New Roman"/>
                <a:ea typeface="DejaVu Sans"/>
              </a:rPr>
              <a:t>Introduction</a:t>
            </a:r>
            <a:endParaRPr b="0" lang="en-IN" sz="2800" spc="-1" strike="noStrike">
              <a:latin typeface="Arial"/>
            </a:endParaRPr>
          </a:p>
          <a:p>
            <a:pPr lvl="1" marL="800280" indent="-341640">
              <a:lnSpc>
                <a:spcPct val="100000"/>
              </a:lnSpc>
              <a:buClr>
                <a:srgbClr val="000000"/>
              </a:buClr>
              <a:buFont typeface="Wingdings" charset="2"/>
              <a:buChar char=""/>
            </a:pPr>
            <a:r>
              <a:rPr b="0" lang="en-IN" sz="2800" spc="-1" strike="noStrike">
                <a:solidFill>
                  <a:srgbClr val="000000"/>
                </a:solidFill>
                <a:latin typeface="Times New Roman"/>
                <a:ea typeface="DejaVu Sans"/>
              </a:rPr>
              <a:t>Company overview</a:t>
            </a:r>
            <a:endParaRPr b="0" lang="en-IN" sz="2800" spc="-1" strike="noStrike">
              <a:latin typeface="Arial"/>
            </a:endParaRPr>
          </a:p>
          <a:p>
            <a:pPr lvl="1" marL="800280" indent="-341640">
              <a:lnSpc>
                <a:spcPct val="100000"/>
              </a:lnSpc>
              <a:buClr>
                <a:srgbClr val="000000"/>
              </a:buClr>
              <a:buFont typeface="Wingdings" charset="2"/>
              <a:buChar char=""/>
            </a:pPr>
            <a:r>
              <a:rPr b="0" lang="en-IN" sz="2800" spc="-1" strike="noStrike">
                <a:solidFill>
                  <a:srgbClr val="000000"/>
                </a:solidFill>
                <a:latin typeface="Times New Roman"/>
                <a:ea typeface="DejaVu Sans"/>
              </a:rPr>
              <a:t>Company services</a:t>
            </a:r>
            <a:endParaRPr b="0" lang="en-IN" sz="2800" spc="-1" strike="noStrike">
              <a:latin typeface="Arial"/>
            </a:endParaRPr>
          </a:p>
          <a:p>
            <a:pPr lvl="1" marL="800280" indent="-341640">
              <a:lnSpc>
                <a:spcPct val="100000"/>
              </a:lnSpc>
              <a:buClr>
                <a:srgbClr val="000000"/>
              </a:buClr>
              <a:buFont typeface="Wingdings" charset="2"/>
              <a:buChar char=""/>
            </a:pPr>
            <a:r>
              <a:rPr b="0" lang="en-IN" sz="2800" spc="-1" strike="noStrike">
                <a:solidFill>
                  <a:srgbClr val="000000"/>
                </a:solidFill>
                <a:latin typeface="Times New Roman"/>
                <a:ea typeface="DejaVu Sans"/>
              </a:rPr>
              <a:t>Domain</a:t>
            </a:r>
            <a:endParaRPr b="0" lang="en-IN" sz="2800" spc="-1" strike="noStrike">
              <a:latin typeface="Arial"/>
            </a:endParaRPr>
          </a:p>
          <a:p>
            <a:pPr marL="343080" indent="-341640">
              <a:lnSpc>
                <a:spcPct val="100000"/>
              </a:lnSpc>
              <a:buClr>
                <a:srgbClr val="000000"/>
              </a:buClr>
              <a:buFont typeface="Arial"/>
              <a:buChar char="•"/>
            </a:pPr>
            <a:r>
              <a:rPr b="0" lang="en-IN" sz="2800" spc="-1" strike="noStrike">
                <a:solidFill>
                  <a:srgbClr val="000000"/>
                </a:solidFill>
                <a:latin typeface="Times New Roman"/>
                <a:ea typeface="DejaVu Sans"/>
              </a:rPr>
              <a:t>Company product</a:t>
            </a:r>
            <a:endParaRPr b="0" lang="en-IN" sz="2800" spc="-1" strike="noStrike">
              <a:latin typeface="Arial"/>
            </a:endParaRPr>
          </a:p>
          <a:p>
            <a:pPr marL="343080" indent="-341640">
              <a:lnSpc>
                <a:spcPct val="100000"/>
              </a:lnSpc>
              <a:buClr>
                <a:srgbClr val="000000"/>
              </a:buClr>
              <a:buFont typeface="Arial"/>
              <a:buChar char="•"/>
            </a:pPr>
            <a:r>
              <a:rPr b="0" lang="en-IN" sz="2800" spc="-1" strike="noStrike">
                <a:solidFill>
                  <a:srgbClr val="000000"/>
                </a:solidFill>
                <a:latin typeface="Times New Roman"/>
                <a:ea typeface="DejaVu Sans"/>
              </a:rPr>
              <a:t>Work carried out</a:t>
            </a:r>
            <a:endParaRPr b="0" lang="en-IN" sz="2800" spc="-1" strike="noStrike">
              <a:latin typeface="Arial"/>
            </a:endParaRPr>
          </a:p>
          <a:p>
            <a:pPr marL="343080" indent="-341640">
              <a:lnSpc>
                <a:spcPct val="100000"/>
              </a:lnSpc>
              <a:buClr>
                <a:srgbClr val="000000"/>
              </a:buClr>
              <a:buFont typeface="Arial"/>
              <a:buChar char="•"/>
            </a:pPr>
            <a:r>
              <a:rPr b="0" lang="en-IN" sz="2800" spc="-1" strike="noStrike">
                <a:solidFill>
                  <a:srgbClr val="000000"/>
                </a:solidFill>
                <a:latin typeface="Times New Roman"/>
                <a:ea typeface="DejaVu Sans"/>
              </a:rPr>
              <a:t>Mini Project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838080" y="365040"/>
            <a:ext cx="10514160" cy="1324080"/>
          </a:xfrm>
          <a:prstGeom prst="rect">
            <a:avLst/>
          </a:prstGeom>
          <a:noFill/>
          <a:ln>
            <a:noFill/>
          </a:ln>
        </p:spPr>
        <p:style>
          <a:lnRef idx="0"/>
          <a:fillRef idx="0"/>
          <a:effectRef idx="0"/>
          <a:fontRef idx="minor"/>
        </p:style>
      </p:sp>
      <p:sp>
        <p:nvSpPr>
          <p:cNvPr id="181" name="CustomShape 2"/>
          <p:cNvSpPr/>
          <p:nvPr/>
        </p:nvSpPr>
        <p:spPr>
          <a:xfrm>
            <a:off x="838080" y="1825560"/>
            <a:ext cx="10514160" cy="4349880"/>
          </a:xfrm>
          <a:prstGeom prst="rect">
            <a:avLst/>
          </a:prstGeom>
          <a:noFill/>
          <a:ln>
            <a:noFill/>
          </a:ln>
        </p:spPr>
        <p:style>
          <a:lnRef idx="0"/>
          <a:fillRef idx="0"/>
          <a:effectRef idx="0"/>
          <a:fontRef idx="minor"/>
        </p:style>
      </p:sp>
      <p:pic>
        <p:nvPicPr>
          <p:cNvPr id="182" name="" descr=""/>
          <p:cNvPicPr/>
          <p:nvPr/>
        </p:nvPicPr>
        <p:blipFill>
          <a:blip r:embed="rId1"/>
          <a:stretch/>
        </p:blipFill>
        <p:spPr>
          <a:xfrm>
            <a:off x="3384000" y="0"/>
            <a:ext cx="4847400" cy="6856920"/>
          </a:xfrm>
          <a:prstGeom prst="rect">
            <a:avLst/>
          </a:prstGeom>
          <a:ln>
            <a:noFill/>
          </a:ln>
        </p:spPr>
      </p:pic>
    </p:spTree>
  </p:cSld>
  <mc:AlternateContent>
    <mc:Choice Requires="p14">
      <p:transition spd="slow" p14:dur="2000">
        <p15:prstTrans prst="fallOver"/>
      </p:transition>
    </mc:Choice>
    <mc:Fallback>
      <p:transition spd="slow">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926280" y="2557440"/>
            <a:ext cx="10514160" cy="13240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4400" spc="-1" strike="noStrike">
                <a:solidFill>
                  <a:srgbClr val="ff0000"/>
                </a:solidFill>
                <a:latin typeface="Times New Roman"/>
                <a:ea typeface="DejaVu Sans"/>
              </a:rPr>
              <a:t>THANK YOU</a:t>
            </a:r>
            <a:endParaRPr b="0" lang="en-IN" sz="4400" spc="-1" strike="noStrike">
              <a:latin typeface="Arial"/>
            </a:endParaRPr>
          </a:p>
        </p:txBody>
      </p:sp>
    </p:spTree>
  </p:cSld>
  <mc:AlternateContent>
    <mc:Choice Requires="p14">
      <p:transition spd="slow" p14:dur="2000">
        <p14:honeycomb/>
      </p:transition>
    </mc:Choice>
    <mc:Fallback>
      <p:transition spd="slow">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913680" y="0"/>
            <a:ext cx="10362960" cy="159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4400" spc="-1" strike="noStrike">
                <a:solidFill>
                  <a:srgbClr val="000000"/>
                </a:solidFill>
                <a:latin typeface="Times New Roman"/>
                <a:ea typeface="DejaVu Sans"/>
              </a:rPr>
              <a:t>Introduction</a:t>
            </a:r>
            <a:endParaRPr b="0" lang="en-IN" sz="4400" spc="-1" strike="noStrike">
              <a:latin typeface="Arial"/>
            </a:endParaRPr>
          </a:p>
        </p:txBody>
      </p:sp>
      <p:sp>
        <p:nvSpPr>
          <p:cNvPr id="94" name="CustomShape 2"/>
          <p:cNvSpPr/>
          <p:nvPr/>
        </p:nvSpPr>
        <p:spPr>
          <a:xfrm>
            <a:off x="913680" y="1305360"/>
            <a:ext cx="10362240" cy="5551200"/>
          </a:xfrm>
          <a:prstGeom prst="rect">
            <a:avLst/>
          </a:prstGeom>
          <a:noFill/>
          <a:ln>
            <a:noFill/>
          </a:ln>
        </p:spPr>
        <p:style>
          <a:lnRef idx="0"/>
          <a:fillRef idx="0"/>
          <a:effectRef idx="0"/>
          <a:fontRef idx="minor"/>
        </p:style>
        <p:txBody>
          <a:bodyPr lIns="90000" rIns="90000" tIns="45000" bIns="45000">
            <a:noAutofit/>
          </a:bodyPr>
          <a:p>
            <a:pPr algn="just">
              <a:lnSpc>
                <a:spcPct val="90000"/>
              </a:lnSpc>
              <a:spcBef>
                <a:spcPts val="1001"/>
              </a:spcBef>
            </a:pPr>
            <a:endParaRPr b="0" lang="en-IN" sz="1800" spc="-1" strike="noStrike">
              <a:latin typeface="Arial"/>
            </a:endParaRPr>
          </a:p>
          <a:p>
            <a:pPr algn="just">
              <a:lnSpc>
                <a:spcPct val="90000"/>
              </a:lnSpc>
              <a:spcBef>
                <a:spcPts val="1001"/>
              </a:spcBef>
              <a:tabLst>
                <a:tab algn="l" pos="0"/>
              </a:tabLst>
            </a:pPr>
            <a:r>
              <a:rPr b="0" lang="en-IN" sz="2400" spc="-1" strike="noStrike">
                <a:solidFill>
                  <a:srgbClr val="000000"/>
                </a:solidFill>
                <a:latin typeface="Times New Roman"/>
                <a:ea typeface="DejaVu Sans"/>
              </a:rPr>
              <a:t> </a:t>
            </a:r>
            <a:endParaRPr b="0" lang="en-IN" sz="2400" spc="-1" strike="noStrike">
              <a:latin typeface="Arial"/>
            </a:endParaRPr>
          </a:p>
          <a:p>
            <a:pPr algn="just">
              <a:lnSpc>
                <a:spcPct val="90000"/>
              </a:lnSpc>
              <a:spcBef>
                <a:spcPts val="1001"/>
              </a:spcBef>
              <a:tabLst>
                <a:tab algn="l" pos="0"/>
              </a:tabLst>
            </a:pPr>
            <a:endParaRPr b="0" lang="en-IN" sz="2400" spc="-1" strike="noStrike">
              <a:latin typeface="Arial"/>
            </a:endParaRPr>
          </a:p>
        </p:txBody>
      </p:sp>
      <p:pic>
        <p:nvPicPr>
          <p:cNvPr id="95" name="Picture 4" descr=""/>
          <p:cNvPicPr/>
          <p:nvPr/>
        </p:nvPicPr>
        <p:blipFill>
          <a:blip r:embed="rId1"/>
          <a:stretch/>
        </p:blipFill>
        <p:spPr>
          <a:xfrm>
            <a:off x="105480" y="0"/>
            <a:ext cx="821880" cy="1032120"/>
          </a:xfrm>
          <a:prstGeom prst="rect">
            <a:avLst/>
          </a:prstGeom>
          <a:ln>
            <a:noFill/>
          </a:ln>
        </p:spPr>
      </p:pic>
      <p:pic>
        <p:nvPicPr>
          <p:cNvPr id="96" name="Picture 3" descr=""/>
          <p:cNvPicPr/>
          <p:nvPr/>
        </p:nvPicPr>
        <p:blipFill>
          <a:blip r:embed="rId2"/>
          <a:stretch/>
        </p:blipFill>
        <p:spPr>
          <a:xfrm>
            <a:off x="0" y="5824800"/>
            <a:ext cx="1032840" cy="760320"/>
          </a:xfrm>
          <a:prstGeom prst="rect">
            <a:avLst/>
          </a:prstGeom>
          <a:ln>
            <a:noFill/>
          </a:ln>
        </p:spPr>
      </p:pic>
      <p:sp>
        <p:nvSpPr>
          <p:cNvPr id="97" name="CustomShape 3"/>
          <p:cNvSpPr/>
          <p:nvPr/>
        </p:nvSpPr>
        <p:spPr>
          <a:xfrm>
            <a:off x="3240000" y="1305360"/>
            <a:ext cx="71280" cy="360"/>
          </a:xfrm>
          <a:prstGeom prst="rect">
            <a:avLst/>
          </a:prstGeom>
          <a:noFill/>
          <a:ln>
            <a:noFill/>
          </a:ln>
        </p:spPr>
        <p:style>
          <a:lnRef idx="0"/>
          <a:fillRef idx="0"/>
          <a:effectRef idx="0"/>
          <a:fontRef idx="minor"/>
        </p:style>
      </p:sp>
      <p:sp>
        <p:nvSpPr>
          <p:cNvPr id="98" name="CustomShape 4"/>
          <p:cNvSpPr/>
          <p:nvPr/>
        </p:nvSpPr>
        <p:spPr>
          <a:xfrm>
            <a:off x="1152000" y="1595520"/>
            <a:ext cx="6379920" cy="100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Agimus Technologies</a:t>
            </a:r>
            <a:endParaRPr b="0" lang="en-IN" sz="3200" spc="-1" strike="noStrike">
              <a:latin typeface="Arial"/>
            </a:endParaRPr>
          </a:p>
          <a:p>
            <a:pPr>
              <a:lnSpc>
                <a:spcPct val="100000"/>
              </a:lnSpc>
            </a:pPr>
            <a:endParaRPr b="0" lang="en-IN" sz="3200" spc="-1" strike="noStrike">
              <a:latin typeface="Arial"/>
            </a:endParaRPr>
          </a:p>
        </p:txBody>
      </p:sp>
      <p:sp>
        <p:nvSpPr>
          <p:cNvPr id="99" name="CustomShape 5"/>
          <p:cNvSpPr/>
          <p:nvPr/>
        </p:nvSpPr>
        <p:spPr>
          <a:xfrm>
            <a:off x="7704000" y="1800000"/>
            <a:ext cx="50004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a:t>
            </a:r>
            <a:endParaRPr b="0" lang="en-IN" sz="1800" spc="-1" strike="noStrike">
              <a:latin typeface="Arial"/>
            </a:endParaRPr>
          </a:p>
        </p:txBody>
      </p:sp>
      <p:sp>
        <p:nvSpPr>
          <p:cNvPr id="100" name="CustomShape 6"/>
          <p:cNvSpPr/>
          <p:nvPr/>
        </p:nvSpPr>
        <p:spPr>
          <a:xfrm>
            <a:off x="1008000" y="2160000"/>
            <a:ext cx="11015280" cy="5753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"Agimus" is a latin word meaning WE DRIVE, WE ACT, WE DO </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AGIMUS Technologies Private Limited” is a technology company formed by veteran technology researchers who has more than two decade of experience in the area of IOT / Autosar / VLSI / Embedded / RF / PCB verticals and Technology Training / Machine Learning / AI . Innovation is the life of enterprise and AGIMUS is in pursuit of sustainable team, especially focus on R&amp;D innovation.</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The company is located in hosur road,madival banglore.Company head and our internship guide is a well known resourceful person I have ever seen.To be    mention some of the main product developped by the company are oasis,nvedia,fpga etc</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000" spc="-1" strike="noStrike">
                <a:solidFill>
                  <a:srgbClr val="000000"/>
                </a:solidFill>
                <a:latin typeface="Arial"/>
                <a:ea typeface="DejaVu Sans"/>
              </a:rPr>
              <a: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912600" y="283320"/>
            <a:ext cx="10362960" cy="92592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3600" spc="-1" strike="noStrike">
                <a:solidFill>
                  <a:srgbClr val="000000"/>
                </a:solidFill>
                <a:latin typeface="Times New Roman"/>
                <a:ea typeface="DejaVu Sans"/>
              </a:rPr>
              <a:t>Company Overview:</a:t>
            </a:r>
            <a:endParaRPr b="0" lang="en-IN" sz="3600" spc="-1" strike="noStrike">
              <a:latin typeface="Arial"/>
            </a:endParaRPr>
          </a:p>
        </p:txBody>
      </p:sp>
      <p:sp>
        <p:nvSpPr>
          <p:cNvPr id="102" name="CustomShape 2"/>
          <p:cNvSpPr/>
          <p:nvPr/>
        </p:nvSpPr>
        <p:spPr>
          <a:xfrm>
            <a:off x="913680" y="1596240"/>
            <a:ext cx="10362240" cy="4968360"/>
          </a:xfrm>
          <a:prstGeom prst="rect">
            <a:avLst/>
          </a:prstGeom>
          <a:noFill/>
          <a:ln>
            <a:noFill/>
          </a:ln>
        </p:spPr>
        <p:style>
          <a:lnRef idx="0"/>
          <a:fillRef idx="0"/>
          <a:effectRef idx="0"/>
          <a:fontRef idx="minor"/>
        </p:style>
      </p:sp>
      <p:pic>
        <p:nvPicPr>
          <p:cNvPr id="103" name="Picture 4" descr=""/>
          <p:cNvPicPr/>
          <p:nvPr/>
        </p:nvPicPr>
        <p:blipFill>
          <a:blip r:embed="rId1"/>
          <a:stretch/>
        </p:blipFill>
        <p:spPr>
          <a:xfrm>
            <a:off x="90000" y="0"/>
            <a:ext cx="821880" cy="1032120"/>
          </a:xfrm>
          <a:prstGeom prst="rect">
            <a:avLst/>
          </a:prstGeom>
          <a:ln>
            <a:noFill/>
          </a:ln>
        </p:spPr>
      </p:pic>
      <p:pic>
        <p:nvPicPr>
          <p:cNvPr id="104" name="Picture 3" descr=""/>
          <p:cNvPicPr/>
          <p:nvPr/>
        </p:nvPicPr>
        <p:blipFill>
          <a:blip r:embed="rId2"/>
          <a:stretch/>
        </p:blipFill>
        <p:spPr>
          <a:xfrm>
            <a:off x="-15480" y="5824800"/>
            <a:ext cx="1032840" cy="760320"/>
          </a:xfrm>
          <a:prstGeom prst="rect">
            <a:avLst/>
          </a:prstGeom>
          <a:ln>
            <a:noFill/>
          </a:ln>
        </p:spPr>
      </p:pic>
      <p:sp>
        <p:nvSpPr>
          <p:cNvPr id="105" name="CustomShape 3"/>
          <p:cNvSpPr/>
          <p:nvPr/>
        </p:nvSpPr>
        <p:spPr>
          <a:xfrm>
            <a:off x="432000" y="1209960"/>
            <a:ext cx="11447280" cy="525564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IN" sz="2600" spc="-1" strike="noStrike">
                <a:solidFill>
                  <a:srgbClr val="000000"/>
                </a:solidFill>
                <a:latin typeface="Arial"/>
                <a:ea typeface="DejaVu Sans"/>
              </a:rPr>
              <a:t>The company’s Product &amp; solutions are contains wide range of In-house Developed Boards,</a:t>
            </a:r>
            <a:endParaRPr b="0" lang="en-IN" sz="2600" spc="-1" strike="noStrike">
              <a:latin typeface="Arial"/>
            </a:endParaRPr>
          </a:p>
          <a:p>
            <a:pPr marL="216000" indent="-215280">
              <a:lnSpc>
                <a:spcPct val="100000"/>
              </a:lnSpc>
              <a:buClr>
                <a:srgbClr val="000000"/>
              </a:buClr>
              <a:buSzPct val="45000"/>
              <a:buFont typeface="Wingdings" charset="2"/>
              <a:buChar char=""/>
            </a:pPr>
            <a:r>
              <a:rPr b="0" lang="en-IN" sz="2600" spc="-1" strike="noStrike">
                <a:solidFill>
                  <a:srgbClr val="000000"/>
                </a:solidFill>
                <a:latin typeface="Arial"/>
                <a:ea typeface="DejaVu Sans"/>
              </a:rPr>
              <a:t>Evaluation Kits and Modules </a:t>
            </a:r>
            <a:endParaRPr b="0" lang="en-IN" sz="2600" spc="-1" strike="noStrike">
              <a:latin typeface="Arial"/>
            </a:endParaRPr>
          </a:p>
          <a:p>
            <a:pPr marL="216000" indent="-215280">
              <a:lnSpc>
                <a:spcPct val="100000"/>
              </a:lnSpc>
              <a:buClr>
                <a:srgbClr val="000000"/>
              </a:buClr>
              <a:buSzPct val="45000"/>
              <a:buFont typeface="Wingdings" charset="2"/>
              <a:buChar char=""/>
            </a:pPr>
            <a:r>
              <a:rPr b="0" lang="en-IN" sz="2600" spc="-1" strike="noStrike">
                <a:solidFill>
                  <a:srgbClr val="000000"/>
                </a:solidFill>
                <a:latin typeface="Arial"/>
                <a:ea typeface="DejaVu Sans"/>
              </a:rPr>
              <a:t>Testing &amp; Measurement equipment, </a:t>
            </a:r>
            <a:endParaRPr b="0" lang="en-IN" sz="2600" spc="-1" strike="noStrike">
              <a:latin typeface="Arial"/>
            </a:endParaRPr>
          </a:p>
          <a:p>
            <a:pPr marL="216000" indent="-215280">
              <a:lnSpc>
                <a:spcPct val="100000"/>
              </a:lnSpc>
              <a:buClr>
                <a:srgbClr val="000000"/>
              </a:buClr>
              <a:buSzPct val="45000"/>
              <a:buFont typeface="Wingdings" charset="2"/>
              <a:buChar char=""/>
            </a:pPr>
            <a:r>
              <a:rPr b="0" lang="en-IN" sz="2600" spc="-1" strike="noStrike">
                <a:solidFill>
                  <a:srgbClr val="000000"/>
                </a:solidFill>
                <a:latin typeface="Arial"/>
                <a:ea typeface="DejaVu Sans"/>
              </a:rPr>
              <a:t>PCB Prototyping Machines, robotic Kits for the Academic Segment and </a:t>
            </a:r>
            <a:endParaRPr b="0" lang="en-IN" sz="2600" spc="-1" strike="noStrike">
              <a:latin typeface="Arial"/>
            </a:endParaRPr>
          </a:p>
          <a:p>
            <a:pPr>
              <a:lnSpc>
                <a:spcPct val="100000"/>
              </a:lnSpc>
            </a:pPr>
            <a:r>
              <a:rPr b="0" lang="en-IN" sz="2600" spc="-1" strike="noStrike">
                <a:solidFill>
                  <a:srgbClr val="000000"/>
                </a:solidFill>
                <a:latin typeface="Arial"/>
                <a:ea typeface="DejaVu Sans"/>
              </a:rPr>
              <a:t>Customized Real Time IOT &amp; Embedded solutions targeting mega-trend industries.</a:t>
            </a:r>
            <a:endParaRPr b="0" lang="en-IN" sz="2600" spc="-1" strike="noStrike">
              <a:latin typeface="Arial"/>
            </a:endParaRPr>
          </a:p>
          <a:p>
            <a:pPr marL="216000" indent="-215280">
              <a:lnSpc>
                <a:spcPct val="100000"/>
              </a:lnSpc>
              <a:buClr>
                <a:srgbClr val="000000"/>
              </a:buClr>
              <a:buSzPct val="45000"/>
              <a:buFont typeface="Wingdings" charset="2"/>
              <a:buChar char=""/>
            </a:pPr>
            <a:r>
              <a:rPr b="0" lang="en-IN" sz="2600" spc="-1" strike="noStrike">
                <a:solidFill>
                  <a:srgbClr val="000000"/>
                </a:solidFill>
                <a:latin typeface="Arial"/>
                <a:ea typeface="DejaVu Sans"/>
              </a:rPr>
              <a:t>The company also give the service of custom designing embeded boards and fpga based on the requirements.</a:t>
            </a:r>
            <a:endParaRPr b="0" lang="en-IN" sz="2600" spc="-1" strike="noStrike">
              <a:latin typeface="Arial"/>
            </a:endParaRPr>
          </a:p>
          <a:p>
            <a:pPr marL="216000" indent="-215280">
              <a:lnSpc>
                <a:spcPct val="100000"/>
              </a:lnSpc>
              <a:buClr>
                <a:srgbClr val="000000"/>
              </a:buClr>
              <a:buSzPct val="45000"/>
              <a:buFont typeface="Wingdings" charset="2"/>
              <a:buChar char=""/>
            </a:pPr>
            <a:r>
              <a:rPr b="0" lang="en-IN" sz="2600" spc="-1" strike="noStrike">
                <a:solidFill>
                  <a:srgbClr val="000000"/>
                </a:solidFill>
                <a:latin typeface="Arial"/>
                <a:ea typeface="DejaVu Sans"/>
              </a:rPr>
              <a:t>Agimus is also imparting knowledge through “agimus academy” where various courses on evolving technologies like machine learning,data science and matlab etc.</a:t>
            </a: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913680" y="0"/>
            <a:ext cx="10362960" cy="159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4400" spc="-1" strike="noStrike">
                <a:solidFill>
                  <a:srgbClr val="000000"/>
                </a:solidFill>
                <a:latin typeface="Times New Roman"/>
                <a:ea typeface="DejaVu Sans"/>
              </a:rPr>
              <a:t>Company Services</a:t>
            </a:r>
            <a:endParaRPr b="0" lang="en-IN" sz="4400" spc="-1" strike="noStrike">
              <a:latin typeface="Arial"/>
            </a:endParaRPr>
          </a:p>
        </p:txBody>
      </p:sp>
      <p:sp>
        <p:nvSpPr>
          <p:cNvPr id="107" name="CustomShape 2"/>
          <p:cNvSpPr/>
          <p:nvPr/>
        </p:nvSpPr>
        <p:spPr>
          <a:xfrm>
            <a:off x="913680" y="1452960"/>
            <a:ext cx="10362240" cy="4968360"/>
          </a:xfrm>
          <a:prstGeom prst="rect">
            <a:avLst/>
          </a:prstGeom>
          <a:noFill/>
          <a:ln>
            <a:noFill/>
          </a:ln>
        </p:spPr>
        <p:style>
          <a:lnRef idx="0"/>
          <a:fillRef idx="0"/>
          <a:effectRef idx="0"/>
          <a:fontRef idx="minor"/>
        </p:style>
        <p:txBody>
          <a:bodyPr lIns="90000" rIns="90000" tIns="45000" bIns="45000">
            <a:noAutofit/>
          </a:bodyPr>
          <a:p>
            <a:pPr marL="457200" algn="just">
              <a:lnSpc>
                <a:spcPct val="90000"/>
              </a:lnSpc>
              <a:spcBef>
                <a:spcPts val="499"/>
              </a:spcBef>
              <a:tabLst>
                <a:tab algn="l" pos="0"/>
              </a:tabLst>
            </a:pPr>
            <a:endParaRPr b="0" lang="en-IN" sz="1800" spc="-1" strike="noStrike">
              <a:latin typeface="Arial"/>
            </a:endParaRPr>
          </a:p>
          <a:p>
            <a:pPr marL="457200" algn="just">
              <a:lnSpc>
                <a:spcPct val="90000"/>
              </a:lnSpc>
              <a:spcBef>
                <a:spcPts val="1001"/>
              </a:spcBef>
              <a:tabLst>
                <a:tab algn="l" pos="0"/>
              </a:tabLst>
            </a:pPr>
            <a:endParaRPr b="0" lang="en-IN" sz="1800" spc="-1" strike="noStrike">
              <a:latin typeface="Arial"/>
            </a:endParaRPr>
          </a:p>
        </p:txBody>
      </p:sp>
      <p:pic>
        <p:nvPicPr>
          <p:cNvPr id="108" name="Picture 4" descr=""/>
          <p:cNvPicPr/>
          <p:nvPr/>
        </p:nvPicPr>
        <p:blipFill>
          <a:blip r:embed="rId1"/>
          <a:stretch/>
        </p:blipFill>
        <p:spPr>
          <a:xfrm>
            <a:off x="90000" y="0"/>
            <a:ext cx="821880" cy="1032120"/>
          </a:xfrm>
          <a:prstGeom prst="rect">
            <a:avLst/>
          </a:prstGeom>
          <a:ln>
            <a:noFill/>
          </a:ln>
        </p:spPr>
      </p:pic>
      <p:pic>
        <p:nvPicPr>
          <p:cNvPr id="109" name="Picture 3" descr=""/>
          <p:cNvPicPr/>
          <p:nvPr/>
        </p:nvPicPr>
        <p:blipFill>
          <a:blip r:embed="rId2"/>
          <a:stretch/>
        </p:blipFill>
        <p:spPr>
          <a:xfrm>
            <a:off x="-15480" y="5824800"/>
            <a:ext cx="1032840" cy="760320"/>
          </a:xfrm>
          <a:prstGeom prst="rect">
            <a:avLst/>
          </a:prstGeom>
          <a:ln>
            <a:noFill/>
          </a:ln>
        </p:spPr>
      </p:pic>
      <p:sp>
        <p:nvSpPr>
          <p:cNvPr id="110" name="CustomShape 3"/>
          <p:cNvSpPr/>
          <p:nvPr/>
        </p:nvSpPr>
        <p:spPr>
          <a:xfrm>
            <a:off x="792000" y="1512000"/>
            <a:ext cx="10655280" cy="4463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800" spc="-1" strike="noStrike">
                <a:solidFill>
                  <a:srgbClr val="000000"/>
                </a:solidFill>
                <a:latin typeface="Arial"/>
                <a:ea typeface="DejaVu Sans"/>
              </a:rPr>
              <a:t>Company offers a wide range of electronics and mechanical products, solutions and services in the area of IOT / Autosar / VLSI / Embedded / RF / PCB verticals and </a:t>
            </a:r>
            <a:endParaRPr b="0" lang="en-IN" sz="2800" spc="-1" strike="noStrike">
              <a:latin typeface="Arial"/>
            </a:endParaRPr>
          </a:p>
          <a:p>
            <a:pPr>
              <a:lnSpc>
                <a:spcPct val="100000"/>
              </a:lnSpc>
            </a:pPr>
            <a:r>
              <a:rPr b="0" lang="en-IN" sz="2800" spc="-1" strike="noStrike">
                <a:solidFill>
                  <a:srgbClr val="000000"/>
                </a:solidFill>
                <a:latin typeface="Arial"/>
                <a:ea typeface="DejaVu Sans"/>
              </a:rPr>
              <a:t>Technology Training / Machine Learning / AI .</a:t>
            </a:r>
            <a:endParaRPr b="0" lang="en-IN" sz="2800" spc="-1" strike="noStrike">
              <a:latin typeface="Arial"/>
            </a:endParaRPr>
          </a:p>
          <a:p>
            <a:pPr>
              <a:lnSpc>
                <a:spcPct val="100000"/>
              </a:lnSpc>
            </a:pPr>
            <a:r>
              <a:rPr b="0" lang="en-IN" sz="2800" spc="-1" strike="noStrike">
                <a:solidFill>
                  <a:srgbClr val="000000"/>
                </a:solidFill>
                <a:latin typeface="Arial"/>
                <a:ea typeface="DejaVu Sans"/>
              </a:rPr>
              <a:t>It always look for innovating ideas and brings product into market by applying trendy topics like AI,ML and many various. When covid pademic happened the company developped a product which was implemented using AI to maintain social distance in offices.</a:t>
            </a:r>
            <a:endParaRPr b="0" lang="en-IN" sz="2800" spc="-1" strike="noStrike">
              <a:latin typeface="Arial"/>
            </a:endParaRPr>
          </a:p>
          <a:p>
            <a:pPr>
              <a:lnSpc>
                <a:spcPct val="100000"/>
              </a:lnSpc>
            </a:pPr>
            <a:r>
              <a:rPr b="0" lang="en-IN" sz="2800" spc="-1" strike="noStrike">
                <a:solidFill>
                  <a:srgbClr val="000000"/>
                </a:solidFill>
                <a:latin typeface="Arial"/>
                <a:ea typeface="DejaVu Sans"/>
              </a:rPr>
              <a:t>It also encouraging students to takeup internship programs virtually from there “agimus academy”.</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913680" y="0"/>
            <a:ext cx="10362960" cy="159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4400" spc="-1" strike="noStrike">
                <a:solidFill>
                  <a:srgbClr val="000000"/>
                </a:solidFill>
                <a:latin typeface="Times New Roman"/>
                <a:ea typeface="DejaVu Sans"/>
              </a:rPr>
              <a:t>Company product</a:t>
            </a:r>
            <a:br/>
            <a:endParaRPr b="0" lang="en-IN" sz="4400" spc="-1" strike="noStrike">
              <a:latin typeface="Arial"/>
            </a:endParaRPr>
          </a:p>
        </p:txBody>
      </p:sp>
      <p:sp>
        <p:nvSpPr>
          <p:cNvPr id="112" name="CustomShape 2"/>
          <p:cNvSpPr/>
          <p:nvPr/>
        </p:nvSpPr>
        <p:spPr>
          <a:xfrm>
            <a:off x="913680" y="1596240"/>
            <a:ext cx="10362240" cy="496836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001"/>
              </a:spcBef>
            </a:pPr>
            <a:endParaRPr b="0" lang="en-IN" sz="1800" spc="-1" strike="noStrike">
              <a:latin typeface="Arial"/>
            </a:endParaRPr>
          </a:p>
          <a:p>
            <a:pPr algn="just">
              <a:lnSpc>
                <a:spcPct val="90000"/>
              </a:lnSpc>
              <a:spcBef>
                <a:spcPts val="1001"/>
              </a:spcBef>
            </a:pPr>
            <a:endParaRPr b="0" lang="en-IN" sz="1800" spc="-1" strike="noStrike">
              <a:latin typeface="Arial"/>
            </a:endParaRPr>
          </a:p>
          <a:p>
            <a:pPr algn="just">
              <a:lnSpc>
                <a:spcPct val="90000"/>
              </a:lnSpc>
              <a:spcBef>
                <a:spcPts val="1001"/>
              </a:spcBef>
            </a:pPr>
            <a:endParaRPr b="0" lang="en-IN" sz="1800" spc="-1" strike="noStrike">
              <a:latin typeface="Arial"/>
            </a:endParaRPr>
          </a:p>
        </p:txBody>
      </p:sp>
      <p:pic>
        <p:nvPicPr>
          <p:cNvPr id="113" name="Picture 4" descr=""/>
          <p:cNvPicPr/>
          <p:nvPr/>
        </p:nvPicPr>
        <p:blipFill>
          <a:blip r:embed="rId1"/>
          <a:stretch/>
        </p:blipFill>
        <p:spPr>
          <a:xfrm>
            <a:off x="90000" y="0"/>
            <a:ext cx="821880" cy="1032120"/>
          </a:xfrm>
          <a:prstGeom prst="rect">
            <a:avLst/>
          </a:prstGeom>
          <a:ln>
            <a:noFill/>
          </a:ln>
        </p:spPr>
      </p:pic>
      <p:pic>
        <p:nvPicPr>
          <p:cNvPr id="114" name="Picture 3" descr=""/>
          <p:cNvPicPr/>
          <p:nvPr/>
        </p:nvPicPr>
        <p:blipFill>
          <a:blip r:embed="rId2"/>
          <a:stretch/>
        </p:blipFill>
        <p:spPr>
          <a:xfrm>
            <a:off x="-15480" y="5824800"/>
            <a:ext cx="1032840" cy="760320"/>
          </a:xfrm>
          <a:prstGeom prst="rect">
            <a:avLst/>
          </a:prstGeom>
          <a:ln>
            <a:noFill/>
          </a:ln>
        </p:spPr>
      </p:pic>
      <p:sp>
        <p:nvSpPr>
          <p:cNvPr id="115" name="CustomShape 3"/>
          <p:cNvSpPr/>
          <p:nvPr/>
        </p:nvSpPr>
        <p:spPr>
          <a:xfrm>
            <a:off x="648000" y="1152000"/>
            <a:ext cx="10935000" cy="525528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IN" sz="2200" spc="-1" strike="noStrike">
                <a:solidFill>
                  <a:srgbClr val="000000"/>
                </a:solidFill>
                <a:latin typeface="Arial"/>
                <a:ea typeface="DejaVu Sans"/>
              </a:rPr>
              <a:t>OASIS:OASIS is able to compute the full range of design possibilities and</a:t>
            </a: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uses intelligent sampling which pinpoints the focus areas that contain the most promising options;regardless of design complexity.</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application of OASIS’ techniques yield best designs found in less time, </a:t>
            </a:r>
            <a:endParaRPr b="0" lang="en-IN" sz="2200" spc="-1" strike="noStrike">
              <a:latin typeface="Arial"/>
            </a:endParaRPr>
          </a:p>
          <a:p>
            <a:pPr>
              <a:lnSpc>
                <a:spcPct val="100000"/>
              </a:lnSpc>
            </a:pPr>
            <a:r>
              <a:rPr b="0" lang="en-IN" sz="2200" spc="-1" strike="noStrike">
                <a:solidFill>
                  <a:srgbClr val="000000"/>
                </a:solidFill>
                <a:latin typeface="Arial"/>
                <a:ea typeface="DejaVu Sans"/>
              </a:rPr>
              <a:t>while users generate meaningful data to understand their models better</a:t>
            </a:r>
            <a:endParaRPr b="0" lang="en-IN" sz="2200" spc="-1" strike="noStrike">
              <a:latin typeface="Arial"/>
            </a:endParaRPr>
          </a:p>
          <a:p>
            <a:pPr>
              <a:lnSpc>
                <a:spcPct val="100000"/>
              </a:lnSpc>
            </a:pPr>
            <a:endParaRPr b="0" lang="en-IN" sz="2200" spc="-1" strike="noStrike">
              <a:latin typeface="Arial"/>
            </a:endParaRPr>
          </a:p>
          <a:p>
            <a:pPr marL="216000" indent="-215280">
              <a:lnSpc>
                <a:spcPct val="100000"/>
              </a:lnSpc>
              <a:buClr>
                <a:srgbClr val="000000"/>
              </a:buClr>
              <a:buSzPct val="45000"/>
              <a:buFont typeface="Wingdings" charset="2"/>
              <a:buChar char=""/>
            </a:pPr>
            <a:r>
              <a:rPr b="0" lang="en-IN" sz="2200" spc="-1" strike="noStrike">
                <a:solidFill>
                  <a:srgbClr val="000000"/>
                </a:solidFill>
                <a:latin typeface="Arial"/>
                <a:ea typeface="DejaVu Sans"/>
              </a:rPr>
              <a:t>NVIDIA Jetson systems provide the performance and power efficiency to run autonomous machines software, faster and with less power. Each is a complete System-on-Module (SOM), with CPU, GPU, PMIC, DRAM, and flash storage saving development time and money. Jetson is also extensible. Just select the SOM that’s right for the application, and build the custom system around it to meet its specific needs.</a:t>
            </a:r>
            <a:endParaRPr b="0" lang="en-IN" sz="2200" spc="-1" strike="noStrike">
              <a:latin typeface="Arial"/>
            </a:endParaRPr>
          </a:p>
          <a:p>
            <a:pPr>
              <a:lnSpc>
                <a:spcPct val="100000"/>
              </a:lnSpc>
            </a:pPr>
            <a:endParaRPr b="0" lang="en-IN" sz="2200" spc="-1" strike="noStrike">
              <a:latin typeface="Arial"/>
            </a:endParaRPr>
          </a:p>
          <a:p>
            <a:pPr marL="216000" indent="-215280">
              <a:lnSpc>
                <a:spcPct val="100000"/>
              </a:lnSpc>
              <a:buClr>
                <a:srgbClr val="000000"/>
              </a:buClr>
              <a:buSzPct val="45000"/>
              <a:buFont typeface="Wingdings" charset="2"/>
              <a:buChar char=""/>
            </a:pPr>
            <a:r>
              <a:rPr b="0" lang="en-IN" sz="2200" spc="-1" strike="noStrike">
                <a:solidFill>
                  <a:srgbClr val="000000"/>
                </a:solidFill>
                <a:latin typeface="Arial"/>
                <a:ea typeface="DejaVu Sans"/>
              </a:rPr>
              <a:t>Agimus IOT Starter Platform is a unique platform with combination of Arduino,ESP8266 and Node MCU.The user can design and develop algorithms pertaining to IOT based on his application.</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720000" y="648000"/>
            <a:ext cx="11087280" cy="544320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IN" sz="2800" spc="-1" strike="noStrike">
                <a:solidFill>
                  <a:srgbClr val="000000"/>
                </a:solidFill>
                <a:latin typeface="Arial"/>
                <a:ea typeface="DejaVu Sans"/>
              </a:rPr>
              <a:t>Rigol premium line of products includes Digital and Mixed Signal Oscilloscopes, Spectrum Analyzers and RF Signal Generators, Arbitrary waveform Generators, Sensitive Measurement Products, and Data Acquisition Systems</a:t>
            </a:r>
            <a:endParaRPr b="0" lang="en-IN" sz="2800" spc="-1" strike="noStrike">
              <a:latin typeface="Arial"/>
            </a:endParaRPr>
          </a:p>
          <a:p>
            <a:pPr>
              <a:lnSpc>
                <a:spcPct val="100000"/>
              </a:lnSpc>
            </a:pPr>
            <a:endParaRPr b="0" lang="en-IN" sz="2800" spc="-1" strike="noStrike">
              <a:latin typeface="Arial"/>
            </a:endParaRPr>
          </a:p>
          <a:p>
            <a:pPr marL="216000" indent="-215280">
              <a:lnSpc>
                <a:spcPct val="100000"/>
              </a:lnSpc>
              <a:buClr>
                <a:srgbClr val="000000"/>
              </a:buClr>
              <a:buSzPct val="45000"/>
              <a:buFont typeface="Wingdings" charset="2"/>
              <a:buChar char=""/>
            </a:pPr>
            <a:r>
              <a:rPr b="0" lang="en-IN" sz="2800" spc="-1" strike="noStrike">
                <a:solidFill>
                  <a:srgbClr val="000000"/>
                </a:solidFill>
                <a:latin typeface="Arial"/>
                <a:ea typeface="DejaVu Sans"/>
              </a:rPr>
              <a:t>rtix 7 FPGA Development board is upgraded version of Spartan 6 board. It is exclusively designed for the latest Vivado Design Suite. The Artix 7 board includes most of the interfaces present on Spartan 6 board plus external memory SRAM, HDMI Out and Micro SD interface. Microblaze soft-core processor design can be easily implemented with SRAM using Vivado SDK.</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913320" y="141840"/>
            <a:ext cx="10362960" cy="526680"/>
          </a:xfrm>
          <a:prstGeom prst="rect">
            <a:avLst/>
          </a:prstGeom>
          <a:noFill/>
          <a:ln>
            <a:noFill/>
          </a:ln>
        </p:spPr>
        <p:style>
          <a:lnRef idx="0"/>
          <a:fillRef idx="0"/>
          <a:effectRef idx="0"/>
          <a:fontRef idx="minor"/>
        </p:style>
        <p:txBody>
          <a:bodyPr lIns="90000" rIns="90000" tIns="45000" bIns="45000" anchor="ctr">
            <a:normAutofit fontScale="68000"/>
          </a:bodyPr>
          <a:p>
            <a:pPr marL="343080" indent="-341640" algn="ctr">
              <a:lnSpc>
                <a:spcPct val="90000"/>
              </a:lnSpc>
              <a:tabLst>
                <a:tab algn="l" pos="0"/>
              </a:tabLst>
            </a:pPr>
            <a:r>
              <a:rPr b="1" lang="en-IN" sz="4400" spc="-1" strike="noStrike">
                <a:solidFill>
                  <a:srgbClr val="000000"/>
                </a:solidFill>
                <a:latin typeface="Times New Roman"/>
                <a:ea typeface="DejaVu Sans"/>
              </a:rPr>
              <a:t>Work Carried out</a:t>
            </a:r>
            <a:endParaRPr b="0" lang="en-IN" sz="4400" spc="-1" strike="noStrike">
              <a:latin typeface="Arial"/>
            </a:endParaRPr>
          </a:p>
        </p:txBody>
      </p:sp>
      <p:sp>
        <p:nvSpPr>
          <p:cNvPr id="118" name="CustomShape 2"/>
          <p:cNvSpPr/>
          <p:nvPr/>
        </p:nvSpPr>
        <p:spPr>
          <a:xfrm>
            <a:off x="1018800" y="772560"/>
            <a:ext cx="10362240" cy="58125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p:txBody>
      </p:sp>
      <p:pic>
        <p:nvPicPr>
          <p:cNvPr id="119" name="Picture 4" descr=""/>
          <p:cNvPicPr/>
          <p:nvPr/>
        </p:nvPicPr>
        <p:blipFill>
          <a:blip r:embed="rId1"/>
          <a:stretch/>
        </p:blipFill>
        <p:spPr>
          <a:xfrm>
            <a:off x="90000" y="0"/>
            <a:ext cx="821880" cy="1032120"/>
          </a:xfrm>
          <a:prstGeom prst="rect">
            <a:avLst/>
          </a:prstGeom>
          <a:ln>
            <a:noFill/>
          </a:ln>
        </p:spPr>
      </p:pic>
      <p:pic>
        <p:nvPicPr>
          <p:cNvPr id="120" name="Picture 3" descr=""/>
          <p:cNvPicPr/>
          <p:nvPr/>
        </p:nvPicPr>
        <p:blipFill>
          <a:blip r:embed="rId2"/>
          <a:stretch/>
        </p:blipFill>
        <p:spPr>
          <a:xfrm>
            <a:off x="-15480" y="5824800"/>
            <a:ext cx="1032840" cy="760320"/>
          </a:xfrm>
          <a:prstGeom prst="rect">
            <a:avLst/>
          </a:prstGeom>
          <a:ln>
            <a:noFill/>
          </a:ln>
        </p:spPr>
      </p:pic>
      <p:sp>
        <p:nvSpPr>
          <p:cNvPr id="121" name="CustomShape 3"/>
          <p:cNvSpPr/>
          <p:nvPr/>
        </p:nvSpPr>
        <p:spPr>
          <a:xfrm>
            <a:off x="648000" y="1008000"/>
            <a:ext cx="11543400" cy="5401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Before starting the internship we were well informed about the things what we are going to learn and What are the works and project we should able to build with the help of there guidence.</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internship summary is shown in next slide.</a:t>
            </a:r>
            <a:endParaRPr b="0" lang="en-IN" sz="2200" spc="-1" strike="noStrike">
              <a:latin typeface="Arial"/>
            </a:endParaRPr>
          </a:p>
          <a:p>
            <a:pPr>
              <a:lnSpc>
                <a:spcPct val="100000"/>
              </a:lnSpc>
            </a:pPr>
            <a:r>
              <a:rPr b="0" lang="en-IN" sz="2200" spc="-1" strike="noStrike">
                <a:solidFill>
                  <a:srgbClr val="000000"/>
                </a:solidFill>
                <a:latin typeface="Arial"/>
                <a:ea typeface="DejaVu Sans"/>
              </a:rPr>
              <a:t>Week 1: Mentor tought us about various basic commands in matlab and also advanced                   topics Like MATLAB deep learing API’s. How to use various machine learing API’s of             matlab</a:t>
            </a:r>
            <a:endParaRPr b="0" lang="en-IN" sz="2200" spc="-1" strike="noStrike">
              <a:latin typeface="Arial"/>
            </a:endParaRPr>
          </a:p>
          <a:p>
            <a:pPr>
              <a:lnSpc>
                <a:spcPct val="100000"/>
              </a:lnSpc>
            </a:pPr>
            <a:r>
              <a:rPr b="0" lang="en-IN" sz="2200" spc="-1" strike="noStrike">
                <a:solidFill>
                  <a:srgbClr val="000000"/>
                </a:solidFill>
                <a:latin typeface="Arial"/>
                <a:ea typeface="DejaVu Sans"/>
              </a:rPr>
              <a:t>Week 2: This week they tought us how transfer learing works by  showing real world                           projects,using “Alexnet”. Some of those project to name are, classifying fruits in a </a:t>
            </a: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fruit shop,identifying faces etc </a:t>
            </a:r>
            <a:endParaRPr b="0" lang="en-IN" sz="2200" spc="-1" strike="noStrike">
              <a:latin typeface="Arial"/>
            </a:endParaRPr>
          </a:p>
          <a:p>
            <a:pPr>
              <a:lnSpc>
                <a:spcPct val="100000"/>
              </a:lnSpc>
            </a:pPr>
            <a:r>
              <a:rPr b="0" lang="en-IN" sz="2200" spc="-1" strike="noStrike">
                <a:solidFill>
                  <a:srgbClr val="000000"/>
                </a:solidFill>
                <a:latin typeface="Arial"/>
                <a:ea typeface="DejaVu Sans"/>
              </a:rPr>
              <a:t>Week 3:One of the trending topic, data science was tought in this week.</a:t>
            </a: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Various python packages of python was introduced</a:t>
            </a:r>
            <a:endParaRPr b="0" lang="en-IN" sz="2200" spc="-1" strike="noStrike">
              <a:latin typeface="Arial"/>
            </a:endParaRPr>
          </a:p>
          <a:p>
            <a:pPr>
              <a:lnSpc>
                <a:spcPct val="100000"/>
              </a:lnSpc>
            </a:pPr>
            <a:r>
              <a:rPr b="0" lang="en-IN" sz="2200" spc="-1" strike="noStrike">
                <a:solidFill>
                  <a:srgbClr val="000000"/>
                </a:solidFill>
                <a:latin typeface="Arial"/>
                <a:ea typeface="DejaVu Sans"/>
              </a:rPr>
              <a:t>Week4:Python code implementation using pynq and zync boards was shown</a:t>
            </a:r>
            <a:endParaRPr b="0" lang="en-IN" sz="2200" spc="-1" strike="noStrike">
              <a:latin typeface="Arial"/>
            </a:endParaRPr>
          </a:p>
          <a:p>
            <a:pPr>
              <a:lnSpc>
                <a:spcPct val="100000"/>
              </a:lnSpc>
            </a:pPr>
            <a:r>
              <a:rPr b="0" lang="en-IN" sz="2200" spc="-1" strike="noStrike">
                <a:solidFill>
                  <a:srgbClr val="000000"/>
                </a:solidFill>
                <a:latin typeface="Arial"/>
                <a:ea typeface="DejaVu Sans"/>
              </a:rPr>
              <a:t>Week5: Hardware items used for AI related projects was given inroduction. Ex:Nvedia j                      jetson nano(gpu)</a:t>
            </a:r>
            <a:endParaRPr b="0" lang="en-IN" sz="2200" spc="-1" strike="noStrike">
              <a:latin typeface="Arial"/>
            </a:endParaRPr>
          </a:p>
          <a:p>
            <a:pPr>
              <a:lnSpc>
                <a:spcPct val="100000"/>
              </a:lnSpc>
            </a:pPr>
            <a:r>
              <a:rPr b="0" lang="en-IN" sz="2200" spc="-1" strike="noStrike">
                <a:solidFill>
                  <a:srgbClr val="000000"/>
                </a:solidFill>
                <a:latin typeface="Arial"/>
                <a:ea typeface="DejaVu Sans"/>
              </a:rPr>
              <a:t>Week6: Given a task to build a project “movie recommendation system”</a:t>
            </a: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Successfully finished project and completed internship.</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454400" y="418680"/>
            <a:ext cx="9946800" cy="6035760"/>
          </a:xfrm>
          <a:prstGeom prst="rect">
            <a:avLst/>
          </a:prstGeom>
          <a:noFill/>
          <a:ln>
            <a:noFill/>
          </a:ln>
        </p:spPr>
        <p:style>
          <a:lnRef idx="0"/>
          <a:fillRef idx="0"/>
          <a:effectRef idx="0"/>
          <a:fontRef idx="minor"/>
        </p:style>
        <p:txBody>
          <a:bodyPr lIns="90000" rIns="90000" tIns="45000" bIns="45000">
            <a:normAutofit/>
          </a:bodyPr>
          <a:p>
            <a:pPr>
              <a:lnSpc>
                <a:spcPct val="100000"/>
              </a:lnSpc>
            </a:pPr>
            <a:endParaRPr b="0" lang="en-IN" sz="1800" spc="-1" strike="noStrike">
              <a:latin typeface="Arial"/>
            </a:endParaRPr>
          </a:p>
          <a:p>
            <a:pPr>
              <a:lnSpc>
                <a:spcPct val="90000"/>
              </a:lnSpc>
              <a:spcBef>
                <a:spcPts val="1001"/>
              </a:spcBef>
            </a:pPr>
            <a:endParaRPr b="0" lang="en-IN" sz="1800" spc="-1" strike="noStrike">
              <a:latin typeface="Arial"/>
            </a:endParaRPr>
          </a:p>
        </p:txBody>
      </p:sp>
      <p:pic>
        <p:nvPicPr>
          <p:cNvPr id="123" name="Picture 4" descr=""/>
          <p:cNvPicPr/>
          <p:nvPr/>
        </p:nvPicPr>
        <p:blipFill>
          <a:blip r:embed="rId1"/>
          <a:stretch/>
        </p:blipFill>
        <p:spPr>
          <a:xfrm>
            <a:off x="105480" y="23040"/>
            <a:ext cx="821880" cy="1032120"/>
          </a:xfrm>
          <a:prstGeom prst="rect">
            <a:avLst/>
          </a:prstGeom>
          <a:ln>
            <a:noFill/>
          </a:ln>
        </p:spPr>
      </p:pic>
      <p:pic>
        <p:nvPicPr>
          <p:cNvPr id="124" name="Picture 3" descr=""/>
          <p:cNvPicPr/>
          <p:nvPr/>
        </p:nvPicPr>
        <p:blipFill>
          <a:blip r:embed="rId2"/>
          <a:stretch/>
        </p:blipFill>
        <p:spPr>
          <a:xfrm>
            <a:off x="0" y="5847840"/>
            <a:ext cx="1032840" cy="760320"/>
          </a:xfrm>
          <a:prstGeom prst="rect">
            <a:avLst/>
          </a:prstGeom>
          <a:ln>
            <a:noFill/>
          </a:ln>
        </p:spPr>
      </p:pic>
      <p:pic>
        <p:nvPicPr>
          <p:cNvPr id="125" name="" descr=""/>
          <p:cNvPicPr/>
          <p:nvPr/>
        </p:nvPicPr>
        <p:blipFill>
          <a:blip r:embed="rId3"/>
          <a:stretch/>
        </p:blipFill>
        <p:spPr>
          <a:xfrm>
            <a:off x="3676320" y="144000"/>
            <a:ext cx="4928040" cy="64792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862</TotalTime>
  <Application>LibreOffice/6.4.6.2$Linux_X86_64 LibreOffice_project/40$Build-2</Application>
  <Words>134</Words>
  <Paragraphs>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2020-09-30T16:04:19Z</dcterms:created>
  <dc:creator>Windows User</dc:creator>
  <dc:description/>
  <dc:language>en-IN</dc:language>
  <cp:lastModifiedBy/>
  <dcterms:modified xsi:type="dcterms:W3CDTF">2020-12-17T10:19:11Z</dcterms:modified>
  <cp:revision>131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