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0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5" r:id="rId6"/>
    <p:sldId id="276" r:id="rId7"/>
    <p:sldId id="277" r:id="rId8"/>
    <p:sldId id="278" r:id="rId9"/>
    <p:sldId id="284" r:id="rId10"/>
    <p:sldId id="279" r:id="rId11"/>
    <p:sldId id="280" r:id="rId12"/>
    <p:sldId id="282" r:id="rId13"/>
    <p:sldId id="281" r:id="rId14"/>
    <p:sldId id="283" r:id="rId15"/>
    <p:sldId id="28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5033" autoAdjust="0"/>
  </p:normalViewPr>
  <p:slideViewPr>
    <p:cSldViewPr snapToGrid="0" snapToObjects="1">
      <p:cViewPr>
        <p:scale>
          <a:sx n="85" d="100"/>
          <a:sy n="85" d="100"/>
        </p:scale>
        <p:origin x="504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5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6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9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83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9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8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9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00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9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1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85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804" y="1490787"/>
            <a:ext cx="11060372" cy="2421464"/>
          </a:xfrm>
        </p:spPr>
        <p:txBody>
          <a:bodyPr>
            <a:noAutofit/>
          </a:bodyPr>
          <a:lstStyle/>
          <a:p>
            <a:pPr algn="ctr"/>
            <a:r>
              <a:rPr lang="hy-AM" sz="3600" b="1" dirty="0"/>
              <a:t>Մակրոտնտեսական ցուցանիշների կարճաժամկետ </a:t>
            </a:r>
            <a:br>
              <a:rPr lang="hy-AM" sz="3600" b="1" dirty="0"/>
            </a:br>
            <a:r>
              <a:rPr lang="hy-AM" sz="3600" b="1" dirty="0"/>
              <a:t>կանխատեսման եղանակների համեմատական վերլուծություն 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6261" y="6375306"/>
            <a:ext cx="2437303" cy="482411"/>
          </a:xfrm>
        </p:spPr>
        <p:txBody>
          <a:bodyPr>
            <a:normAutofit/>
          </a:bodyPr>
          <a:lstStyle/>
          <a:p>
            <a:r>
              <a:rPr lang="hy-AM" dirty="0"/>
              <a:t>Գուրգեն Բլբուլյան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812C-2E3A-4863-AC65-6F9EE546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56477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y-AM" dirty="0"/>
              <a:t>Արդյունաբերության Կանխատեսման արդյունքները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ADA8-5FA1-4352-9B49-BC129C61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971738"/>
            <a:ext cx="11815483" cy="4576980"/>
          </a:xfrm>
        </p:spPr>
        <p:txBody>
          <a:bodyPr>
            <a:normAutofit/>
          </a:bodyPr>
          <a:lstStyle/>
          <a:p>
            <a:r>
              <a:rPr lang="hy-AM" sz="2000" dirty="0"/>
              <a:t>201</a:t>
            </a:r>
            <a:r>
              <a:rPr lang="en-US" sz="2000" dirty="0"/>
              <a:t>9</a:t>
            </a:r>
            <a:r>
              <a:rPr lang="hy-AM" sz="2000" dirty="0"/>
              <a:t>թ-ի առաջին եռամսյակի Արդյունաբերության</a:t>
            </a:r>
            <a:r>
              <a:rPr lang="en-US" sz="2000" dirty="0"/>
              <a:t> </a:t>
            </a:r>
            <a:r>
              <a:rPr lang="hy-AM" sz="2000" dirty="0"/>
              <a:t>փաստացի ցուցանիշը՝ 149756.5687 մլն․ դրամ</a:t>
            </a:r>
            <a:endParaRPr lang="en-US" sz="2000" dirty="0"/>
          </a:p>
          <a:p>
            <a:r>
              <a:rPr lang="hy-AM" sz="2000" dirty="0"/>
              <a:t>201</a:t>
            </a:r>
            <a:r>
              <a:rPr lang="en-US" sz="2000" dirty="0"/>
              <a:t>8</a:t>
            </a:r>
            <a:r>
              <a:rPr lang="hy-AM" sz="2000" dirty="0"/>
              <a:t>թ-ի առաջին եռամսյակի</a:t>
            </a:r>
            <a:r>
              <a:rPr lang="en-US" sz="2000" dirty="0"/>
              <a:t> </a:t>
            </a:r>
            <a:r>
              <a:rPr lang="hy-AM" sz="2000" dirty="0"/>
              <a:t>սեզոնայնության գործակիցը</a:t>
            </a:r>
            <a:r>
              <a:rPr lang="en-US" sz="2000" dirty="0"/>
              <a:t>`</a:t>
            </a:r>
            <a:r>
              <a:rPr lang="hy-AM" sz="2000" dirty="0"/>
              <a:t> 0.949201192389501</a:t>
            </a:r>
            <a:endParaRPr lang="en-US" sz="2000" dirty="0"/>
          </a:p>
          <a:p>
            <a:r>
              <a:rPr lang="hy-AM" sz="2000" dirty="0"/>
              <a:t>201</a:t>
            </a:r>
            <a:r>
              <a:rPr lang="en-US" sz="2000" dirty="0"/>
              <a:t>9</a:t>
            </a:r>
            <a:r>
              <a:rPr lang="hy-AM" sz="2000" dirty="0"/>
              <a:t>թ-ի առաջին եռամսյակի Արդյունաբերության </a:t>
            </a:r>
            <a:r>
              <a:rPr lang="en-US" sz="2000" dirty="0"/>
              <a:t>AR(1)</a:t>
            </a:r>
            <a:r>
              <a:rPr lang="hy-AM" sz="2000" dirty="0"/>
              <a:t>-ով կանխատեսումը՝ </a:t>
            </a:r>
            <a:r>
              <a:rPr lang="en-US" sz="2000" dirty="0"/>
              <a:t>156816.8881547959</a:t>
            </a:r>
            <a:endParaRPr lang="hy-AM" sz="2000" dirty="0"/>
          </a:p>
          <a:p>
            <a:r>
              <a:rPr lang="hy-AM" sz="2000" dirty="0"/>
              <a:t>201</a:t>
            </a:r>
            <a:r>
              <a:rPr lang="en-US" sz="2000" dirty="0"/>
              <a:t>9</a:t>
            </a:r>
            <a:r>
              <a:rPr lang="hy-AM" sz="2000" dirty="0"/>
              <a:t>թ-ի առաջին եռամսյակի Արդյունաբերության </a:t>
            </a:r>
            <a:r>
              <a:rPr lang="en-US" sz="2000" dirty="0"/>
              <a:t>MA(1)</a:t>
            </a:r>
            <a:r>
              <a:rPr lang="hy-AM" sz="2000" dirty="0"/>
              <a:t>-ով կանխատեսումը</a:t>
            </a:r>
            <a:r>
              <a:rPr lang="en-US" sz="2000" dirty="0"/>
              <a:t>` 151933.4755009378</a:t>
            </a:r>
          </a:p>
          <a:p>
            <a:r>
              <a:rPr lang="hy-AM" sz="2000" dirty="0"/>
              <a:t>201</a:t>
            </a:r>
            <a:r>
              <a:rPr lang="en-US" sz="2000" dirty="0"/>
              <a:t>9</a:t>
            </a:r>
            <a:r>
              <a:rPr lang="hy-AM" sz="2000" dirty="0"/>
              <a:t>թ-ի առաջին եռամսյակի Արդյունաբերության </a:t>
            </a:r>
            <a:r>
              <a:rPr lang="en-US" sz="2000" dirty="0"/>
              <a:t>ARMA(1,1)</a:t>
            </a:r>
            <a:r>
              <a:rPr lang="hy-AM" sz="2000" dirty="0"/>
              <a:t>-ով կանխատեսումը</a:t>
            </a:r>
            <a:r>
              <a:rPr lang="en-US" sz="2000" dirty="0"/>
              <a:t>` 157097.9544232679</a:t>
            </a:r>
          </a:p>
          <a:p>
            <a:r>
              <a:rPr lang="en-US" sz="2000" dirty="0"/>
              <a:t>AR(1)-</a:t>
            </a:r>
            <a:r>
              <a:rPr lang="hy-AM" sz="2000" dirty="0"/>
              <a:t>ի պարագայում փաստացի ցուցանիշից շեղումը՝ -0.605%</a:t>
            </a:r>
            <a:endParaRPr lang="en-US" sz="2000" dirty="0"/>
          </a:p>
          <a:p>
            <a:r>
              <a:rPr lang="en-US" sz="2000" dirty="0"/>
              <a:t>MA(1)-</a:t>
            </a:r>
            <a:r>
              <a:rPr lang="hy-AM" sz="2000" dirty="0"/>
              <a:t>ի պարագայում փաստացի ցուցանիշից շեղումը՝ -3.7%</a:t>
            </a:r>
            <a:endParaRPr lang="en-US" sz="2000" dirty="0"/>
          </a:p>
          <a:p>
            <a:r>
              <a:rPr lang="en-US" sz="2000" dirty="0"/>
              <a:t>ARMA(1,1)-</a:t>
            </a:r>
            <a:r>
              <a:rPr lang="hy-AM" sz="2000" dirty="0"/>
              <a:t>ի պարագայում փաստացի ցուցանիշից շեղումը՝</a:t>
            </a:r>
            <a:r>
              <a:rPr lang="en-US" sz="2000" dirty="0"/>
              <a:t> -</a:t>
            </a:r>
            <a:r>
              <a:rPr lang="hy-AM" sz="2000" dirty="0"/>
              <a:t>0.427%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220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7A44-D029-4277-9248-52003B78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03249"/>
            <a:ext cx="10131425" cy="519953"/>
          </a:xfrm>
        </p:spPr>
        <p:txBody>
          <a:bodyPr>
            <a:normAutofit fontScale="90000"/>
          </a:bodyPr>
          <a:lstStyle/>
          <a:p>
            <a:pPr algn="ctr"/>
            <a:r>
              <a:rPr lang="hy-AM" dirty="0"/>
              <a:t>Օժանդակ արդյունքներ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11D29-2491-4E96-A050-7DCCEBC41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717" y="1599374"/>
            <a:ext cx="4813671" cy="453542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70DE0-1407-4344-82D1-5BE9646C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3" y="1599374"/>
            <a:ext cx="4815132" cy="453134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C3E3A8-9DC3-4E56-BB28-1057AEC37683}"/>
                  </a:ext>
                </a:extLst>
              </p:cNvPr>
              <p:cNvSpPr txBox="1"/>
              <p:nvPr/>
            </p:nvSpPr>
            <p:spPr>
              <a:xfrm>
                <a:off x="3633600" y="754900"/>
                <a:ext cx="47288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y-AM" sz="2000" dirty="0">
                    <a:latin typeface="Cambria Math" panose="02040503050406030204" pitchFamily="18" charset="0"/>
                  </a:rPr>
                  <a:t>Մոդել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y-AM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y-AM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y-AM" sz="2000" i="1"/>
                        <m:t>=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hy-AM" sz="2000" i="1"/>
                            <m:t>𝑎</m:t>
                          </m:r>
                        </m:e>
                        <m:sub>
                          <m:r>
                            <a:rPr lang="hy-AM" sz="2000" i="1"/>
                            <m:t>0</m:t>
                          </m:r>
                        </m:sub>
                      </m:sSub>
                      <m:r>
                        <a:rPr lang="hy-AM" sz="2000" i="1"/>
                        <m:t>+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𝑎</m:t>
                          </m:r>
                        </m:e>
                        <m:sub>
                          <m:r>
                            <a:rPr lang="hy-AM" sz="2000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hy-AM" sz="2000" i="1"/>
                            <m:t>𝑦</m:t>
                          </m:r>
                        </m:e>
                        <m:sub>
                          <m:r>
                            <a:rPr lang="hy-AM" sz="2000" i="1"/>
                            <m:t>𝑡</m:t>
                          </m:r>
                          <m:r>
                            <a:rPr lang="hy-AM" sz="2000" i="1"/>
                            <m:t>−2</m:t>
                          </m:r>
                        </m:sub>
                      </m:sSub>
                      <m:r>
                        <a:rPr lang="en-US" sz="2000" i="1"/>
                        <m:t>+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𝜀</m:t>
                          </m:r>
                        </m:e>
                        <m:sub>
                          <m:r>
                            <a:rPr lang="en-US" sz="2000" i="1"/>
                            <m:t>𝑡</m:t>
                          </m:r>
                        </m:sub>
                      </m:sSub>
                      <m:r>
                        <a:rPr lang="en-US" sz="2000" i="1"/>
                        <m:t>+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𝛽</m:t>
                          </m:r>
                        </m:e>
                        <m:sub>
                          <m:r>
                            <a:rPr lang="en-US" sz="2000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𝜀</m:t>
                          </m:r>
                        </m:e>
                        <m:sub>
                          <m:r>
                            <a:rPr lang="en-US" sz="2000" i="1"/>
                            <m:t>𝑡</m:t>
                          </m:r>
                          <m:r>
                            <a:rPr lang="en-US" sz="2000" i="1"/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C3E3A8-9DC3-4E56-BB28-1057AEC3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00" y="754900"/>
                <a:ext cx="4728883" cy="707886"/>
              </a:xfrm>
              <a:prstGeom prst="rect">
                <a:avLst/>
              </a:prstGeom>
              <a:blipFill>
                <a:blip r:embed="rId4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F510C83-12BC-460F-BCCD-8170BDD89E97}"/>
              </a:ext>
            </a:extLst>
          </p:cNvPr>
          <p:cNvSpPr txBox="1"/>
          <p:nvPr/>
        </p:nvSpPr>
        <p:spPr>
          <a:xfrm>
            <a:off x="1587407" y="6190445"/>
            <a:ext cx="40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Իրականից շեղումը՝ -0.474%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1B781-0C65-4E9C-B13A-56B393F84572}"/>
              </a:ext>
            </a:extLst>
          </p:cNvPr>
          <p:cNvSpPr txBox="1"/>
          <p:nvPr/>
        </p:nvSpPr>
        <p:spPr>
          <a:xfrm>
            <a:off x="7927695" y="6151332"/>
            <a:ext cx="40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Իրականից շեղումը՝ -6.1%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4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6CE1-FE81-4245-ABD0-5B50BAF5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0456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y-AM" sz="6000" dirty="0"/>
              <a:t>Եզրակացություն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7684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774964D-A602-4BA7-A6E5-F4850CED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7834" y="3260662"/>
            <a:ext cx="7197726" cy="1405467"/>
          </a:xfrm>
        </p:spPr>
        <p:txBody>
          <a:bodyPr>
            <a:normAutofit fontScale="92500"/>
          </a:bodyPr>
          <a:lstStyle/>
          <a:p>
            <a:r>
              <a:rPr lang="hy-AM" sz="6000" dirty="0"/>
              <a:t>Շնորհակալություն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FDDC-BAF0-443D-A77F-605492B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Խնդրի դրվածքը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1F6A-2292-4D2A-8000-9FA427A5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2142067"/>
            <a:ext cx="11903826" cy="3649133"/>
          </a:xfrm>
        </p:spPr>
        <p:txBody>
          <a:bodyPr/>
          <a:lstStyle/>
          <a:p>
            <a:r>
              <a:rPr lang="hy-AM" dirty="0"/>
              <a:t>Կառուցել </a:t>
            </a:r>
            <a:r>
              <a:rPr lang="en-US" dirty="0"/>
              <a:t>ARMA </a:t>
            </a:r>
            <a:r>
              <a:rPr lang="hy-AM" dirty="0"/>
              <a:t>մոդելներ իրական ՀՆԱ-ի և Արդունաբերության ցուցանիշները կանխատեսելու համար </a:t>
            </a:r>
          </a:p>
          <a:p>
            <a:r>
              <a:rPr lang="hy-AM" dirty="0"/>
              <a:t>Համեմատել մոդելները և ընտրել դրանցից լավագույնը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44BF-CFB3-4289-8830-3EA8468B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2662684"/>
            <a:ext cx="4099947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hy-AM" dirty="0"/>
              <a:t>Տվյալների նկարագրություն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2C970-8276-4DC5-B68E-683C033E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773459"/>
            <a:ext cx="5204358" cy="240701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F903D-E679-459E-A451-4DD39FD60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662914"/>
            <a:ext cx="5204358" cy="240701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6707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3E35D-F67A-4D59-8C5C-E5C33E51F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3" y="183493"/>
            <a:ext cx="5795723" cy="401353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7EAFE-B960-4AC1-9CBF-6853F6040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17318"/>
            <a:ext cx="5945979" cy="401353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93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427DD9-0632-4DD5-AA8D-DFFEAC59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24" y="156960"/>
            <a:ext cx="5702181" cy="387748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D1017-237A-4A1C-B392-7D2064EAB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61" y="2889147"/>
            <a:ext cx="5785926" cy="386210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3C3-1186-48D4-9E1B-C1461A69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28" y="609600"/>
            <a:ext cx="10131425" cy="1456267"/>
          </a:xfrm>
        </p:spPr>
        <p:txBody>
          <a:bodyPr/>
          <a:lstStyle/>
          <a:p>
            <a:pPr algn="ctr"/>
            <a:r>
              <a:rPr lang="hy-AM" dirty="0"/>
              <a:t>Մոդելներ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46A26-2CEF-4073-A35E-5BA1E6349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4178" y="1980248"/>
                <a:ext cx="3550023" cy="2035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200000"/>
                  </a:lnSpc>
                  <a:buNone/>
                </a:pP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  <a:endParaRPr lang="hy-AM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/>
                          </m:ctrlPr>
                        </m:sSubPr>
                        <m:e>
                          <m:r>
                            <a:rPr lang="hy-AM"/>
                            <m:t>𝑦</m:t>
                          </m:r>
                        </m:e>
                        <m:sub>
                          <m:r>
                            <a:rPr lang="hy-AM"/>
                            <m:t>𝑡</m:t>
                          </m:r>
                        </m:sub>
                      </m:sSub>
                      <m:r>
                        <a:rPr lang="hy-AM"/>
                        <m:t>=</m:t>
                      </m:r>
                      <m:sSub>
                        <m:sSubPr>
                          <m:ctrlPr>
                            <a:rPr lang="en-US"/>
                          </m:ctrlPr>
                        </m:sSubPr>
                        <m:e>
                          <m:r>
                            <a:rPr lang="hy-AM"/>
                            <m:t>𝑎</m:t>
                          </m:r>
                        </m:e>
                        <m:sub>
                          <m:r>
                            <a:rPr lang="hy-AM"/>
                            <m:t>0</m:t>
                          </m:r>
                        </m:sub>
                      </m:sSub>
                      <m:r>
                        <a:rPr lang="hy-AM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/>
                          </m:ctrlPr>
                        </m:naryPr>
                        <m:sub>
                          <m:r>
                            <a:rPr lang="hy-AM"/>
                            <m:t>𝑖</m:t>
                          </m:r>
                          <m:r>
                            <a:rPr lang="hy-AM"/>
                            <m:t>=1</m:t>
                          </m:r>
                        </m:sub>
                        <m:sup>
                          <m:r>
                            <a:rPr lang="hy-AM"/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/>
                              </m:ctrlPr>
                            </m:sSubPr>
                            <m:e>
                              <m:r>
                                <a:rPr lang="hy-AM"/>
                                <m:t>𝑎</m:t>
                              </m:r>
                            </m:e>
                            <m:sub>
                              <m:r>
                                <a:rPr lang="hy-AM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/>
                          </m:ctrlPr>
                        </m:sSubPr>
                        <m:e>
                          <m:r>
                            <a:rPr lang="hy-AM"/>
                            <m:t>𝑦</m:t>
                          </m:r>
                        </m:e>
                        <m:sub>
                          <m:r>
                            <a:rPr lang="hy-AM"/>
                            <m:t>𝑡</m:t>
                          </m:r>
                          <m:r>
                            <a:rPr lang="hy-AM"/>
                            <m:t>−</m:t>
                          </m:r>
                          <m:r>
                            <a:rPr lang="hy-AM"/>
                            <m:t>𝑖</m:t>
                          </m:r>
                        </m:sub>
                      </m:sSub>
                      <m:r>
                        <a:rPr lang="hy-AM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/>
                          </m:ctrlPr>
                        </m:naryPr>
                        <m:sub>
                          <m:r>
                            <a:rPr lang="hy-AM"/>
                            <m:t>𝑖</m:t>
                          </m:r>
                          <m:r>
                            <a:rPr lang="hy-AM"/>
                            <m:t>=0</m:t>
                          </m:r>
                        </m:sub>
                        <m:sup>
                          <m:r>
                            <a:rPr lang="hy-AM"/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/>
                              </m:ctrlPr>
                            </m:sSubPr>
                            <m:e>
                              <m:r>
                                <a:rPr lang="hy-AM"/>
                                <m:t>𝛽</m:t>
                              </m:r>
                            </m:e>
                            <m:sub>
                              <m:r>
                                <a:rPr lang="hy-AM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/>
                              </m:ctrlPr>
                            </m:sSubPr>
                            <m:e>
                              <m:r>
                                <a:rPr lang="hy-AM"/>
                                <m:t>𝜀</m:t>
                              </m:r>
                            </m:e>
                            <m:sub>
                              <m:r>
                                <a:rPr lang="hy-AM"/>
                                <m:t>𝑡</m:t>
                              </m:r>
                              <m:r>
                                <a:rPr lang="hy-AM"/>
                                <m:t>−</m:t>
                              </m:r>
                              <m:r>
                                <a:rPr lang="hy-AM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46A26-2CEF-4073-A35E-5BA1E6349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4178" y="1980248"/>
                <a:ext cx="3550023" cy="20354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EE0941-6296-4561-BEBC-A06FCD148FBE}"/>
                  </a:ext>
                </a:extLst>
              </p:cNvPr>
              <p:cNvSpPr txBox="1"/>
              <p:nvPr/>
            </p:nvSpPr>
            <p:spPr>
              <a:xfrm>
                <a:off x="950260" y="2209600"/>
                <a:ext cx="3895164" cy="1675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AR(p)</a:t>
                </a:r>
              </a:p>
              <a:p>
                <a:endParaRPr lang="hy-AM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hy-AM" i="1"/>
                            <m:t>𝑦</m:t>
                          </m:r>
                        </m:e>
                        <m:sub>
                          <m:r>
                            <a:rPr lang="hy-AM" i="1"/>
                            <m:t>𝑡</m:t>
                          </m:r>
                        </m:sub>
                      </m:sSub>
                      <m:r>
                        <a:rPr lang="hy-AM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hy-AM" i="1"/>
                            <m:t>𝑎</m:t>
                          </m:r>
                        </m:e>
                        <m:sub>
                          <m:r>
                            <a:rPr lang="hy-AM" i="1"/>
                            <m:t>0</m:t>
                          </m:r>
                        </m:sub>
                      </m:sSub>
                      <m:r>
                        <a:rPr lang="hy-AM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hy-AM" i="1"/>
                            <m:t>𝑖</m:t>
                          </m:r>
                          <m:r>
                            <a:rPr lang="hy-AM" i="1"/>
                            <m:t>=1</m:t>
                          </m:r>
                        </m:sub>
                        <m:sup>
                          <m:r>
                            <a:rPr lang="hy-AM" i="1"/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hy-AM" i="1"/>
                                <m:t>𝑎</m:t>
                              </m:r>
                            </m:e>
                            <m:sub>
                              <m:r>
                                <a:rPr lang="hy-AM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hy-AM" i="1"/>
                            <m:t>𝑦</m:t>
                          </m:r>
                        </m:e>
                        <m:sub>
                          <m:r>
                            <a:rPr lang="hy-AM" i="1"/>
                            <m:t>𝑡</m:t>
                          </m:r>
                          <m:r>
                            <a:rPr lang="hy-AM" i="1"/>
                            <m:t>−</m:t>
                          </m:r>
                          <m:r>
                            <a:rPr lang="hy-AM" i="1"/>
                            <m:t>𝑖</m:t>
                          </m:r>
                        </m:sub>
                      </m:sSub>
                      <m:r>
                        <a:rPr lang="hy-AM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hy-AM" i="1"/>
                            <m:t>𝜀</m:t>
                          </m:r>
                        </m:e>
                        <m:sub>
                          <m:r>
                            <a:rPr lang="hy-AM" i="1"/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EE0941-6296-4561-BEBC-A06FCD148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60" y="2209600"/>
                <a:ext cx="3895164" cy="1675395"/>
              </a:xfrm>
              <a:prstGeom prst="rect">
                <a:avLst/>
              </a:prstGeom>
              <a:blipFill>
                <a:blip r:embed="rId3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FD81CD-5505-4B67-8F90-12DE40A561BF}"/>
                  </a:ext>
                </a:extLst>
              </p:cNvPr>
              <p:cNvSpPr txBox="1"/>
              <p:nvPr/>
            </p:nvSpPr>
            <p:spPr>
              <a:xfrm>
                <a:off x="4652683" y="2173710"/>
                <a:ext cx="2433917" cy="139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MA(q)</a:t>
                </a:r>
                <a:endParaRPr lang="hy-AM" dirty="0"/>
              </a:p>
              <a:p>
                <a:pPr algn="ctr"/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𝑦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𝑎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r>
                        <a:rPr lang="en-US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=0</m:t>
                          </m:r>
                        </m:sub>
                        <m:sup>
                          <m:r>
                            <a:rPr lang="en-US" i="1"/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𝜀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FD81CD-5505-4B67-8F90-12DE40A56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83" y="2173710"/>
                <a:ext cx="2433917" cy="1398460"/>
              </a:xfrm>
              <a:prstGeom prst="rect">
                <a:avLst/>
              </a:prstGeom>
              <a:blipFill>
                <a:blip r:embed="rId4"/>
                <a:stretch>
                  <a:fillRect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F2B82E-5837-4550-B407-C355B4DA4C39}"/>
              </a:ext>
            </a:extLst>
          </p:cNvPr>
          <p:cNvSpPr txBox="1"/>
          <p:nvPr/>
        </p:nvSpPr>
        <p:spPr>
          <a:xfrm>
            <a:off x="1662953" y="5015751"/>
            <a:ext cx="950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AR(1)  MA(1)  ARMA(1,1)  ARMA(2,2)  ARMA(2,1)  ARMA(1,2)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08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F957-9D0D-4884-A3D1-3A74BEE4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26" y="284163"/>
            <a:ext cx="4099947" cy="1035579"/>
          </a:xfrm>
        </p:spPr>
        <p:txBody>
          <a:bodyPr>
            <a:normAutofit/>
          </a:bodyPr>
          <a:lstStyle/>
          <a:p>
            <a:pPr algn="ctr"/>
            <a:r>
              <a:rPr lang="hy-AM" dirty="0"/>
              <a:t>ՀՆԱ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A530F-72B9-4652-80C2-830CD624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32" y="2065867"/>
            <a:ext cx="5083070" cy="442227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AF602-E2F7-431F-A06E-4995C6F3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180" y="2078575"/>
            <a:ext cx="5083070" cy="439685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01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44C-5557-41FC-96D2-29692351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ՀՆԱ-ի Կանխատեսման արդյունքները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5DB7-6519-4FF5-8EBC-670C5BAA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y-AM" sz="2000" dirty="0"/>
              <a:t>201</a:t>
            </a:r>
            <a:r>
              <a:rPr lang="en-US" sz="2000" dirty="0"/>
              <a:t>9</a:t>
            </a:r>
            <a:r>
              <a:rPr lang="hy-AM" sz="2000" dirty="0"/>
              <a:t>թ-ի առաջին եռամսյակի ՀՆԱ-ի</a:t>
            </a:r>
            <a:r>
              <a:rPr lang="en-US" sz="2000" dirty="0"/>
              <a:t> </a:t>
            </a:r>
            <a:r>
              <a:rPr lang="hy-AM" sz="2000" dirty="0"/>
              <a:t>փաստացի ցուցանիշը՝ 676166.4354 մլն․ դրամ</a:t>
            </a:r>
            <a:endParaRPr lang="en-US" sz="2000" dirty="0"/>
          </a:p>
          <a:p>
            <a:r>
              <a:rPr lang="hy-AM" sz="2000" dirty="0"/>
              <a:t>201</a:t>
            </a:r>
            <a:r>
              <a:rPr lang="en-US" sz="2000" dirty="0"/>
              <a:t>8</a:t>
            </a:r>
            <a:r>
              <a:rPr lang="hy-AM" sz="2000" dirty="0"/>
              <a:t>թ-ի առաջին եռամսյակի</a:t>
            </a:r>
            <a:r>
              <a:rPr lang="en-US" sz="2000" dirty="0"/>
              <a:t> </a:t>
            </a:r>
            <a:r>
              <a:rPr lang="hy-AM" sz="2000" dirty="0"/>
              <a:t>սեզոնայնության գործակիցը</a:t>
            </a:r>
            <a:r>
              <a:rPr lang="en-US" sz="2000" dirty="0"/>
              <a:t>`</a:t>
            </a:r>
            <a:r>
              <a:rPr lang="hy-AM" sz="2000" dirty="0"/>
              <a:t> 0.742992373666537</a:t>
            </a:r>
            <a:endParaRPr lang="en-US" sz="2000" dirty="0"/>
          </a:p>
          <a:p>
            <a:r>
              <a:rPr lang="hy-AM" sz="2000" dirty="0"/>
              <a:t>201</a:t>
            </a:r>
            <a:r>
              <a:rPr lang="en-US" sz="2000" dirty="0"/>
              <a:t>9</a:t>
            </a:r>
            <a:r>
              <a:rPr lang="hy-AM" sz="2000" dirty="0"/>
              <a:t>թ-ի առաջին եռամսյակի ՀՆԱ-ի </a:t>
            </a:r>
            <a:r>
              <a:rPr lang="en-US" sz="2000" dirty="0"/>
              <a:t>AR(1)</a:t>
            </a:r>
            <a:r>
              <a:rPr lang="hy-AM" sz="2000" dirty="0"/>
              <a:t>-ով կանխատեսումը՝ </a:t>
            </a:r>
            <a:r>
              <a:rPr lang="en-US" sz="2000" dirty="0"/>
              <a:t>852092.5136236818</a:t>
            </a:r>
            <a:endParaRPr lang="hy-AM" sz="2000" dirty="0"/>
          </a:p>
          <a:p>
            <a:r>
              <a:rPr lang="hy-AM" sz="2000" dirty="0"/>
              <a:t>201</a:t>
            </a:r>
            <a:r>
              <a:rPr lang="en-US" sz="2000" dirty="0"/>
              <a:t>9</a:t>
            </a:r>
            <a:r>
              <a:rPr lang="hy-AM" sz="2000" dirty="0"/>
              <a:t>թ-ի առաջին եռամսյակի  ՀՆԱ-ի </a:t>
            </a:r>
            <a:r>
              <a:rPr lang="en-US" sz="2000" dirty="0"/>
              <a:t>MA(1)</a:t>
            </a:r>
            <a:r>
              <a:rPr lang="hy-AM" sz="2000" dirty="0"/>
              <a:t>-ով կանխատեսումը</a:t>
            </a:r>
            <a:r>
              <a:rPr lang="en-US" sz="2000" dirty="0"/>
              <a:t>` 868409.1277849121</a:t>
            </a:r>
          </a:p>
          <a:p>
            <a:r>
              <a:rPr lang="en-US" sz="2000" dirty="0"/>
              <a:t>AR(1)-</a:t>
            </a:r>
            <a:r>
              <a:rPr lang="hy-AM" sz="2000" dirty="0"/>
              <a:t>ի պարագայում փաստացի ցուցանիշից շեղումը՝ -6.369%</a:t>
            </a:r>
            <a:endParaRPr lang="en-US" sz="2000" dirty="0"/>
          </a:p>
          <a:p>
            <a:r>
              <a:rPr lang="en-US" sz="2000" dirty="0"/>
              <a:t>MA(1)-</a:t>
            </a:r>
            <a:r>
              <a:rPr lang="hy-AM" sz="2000" dirty="0"/>
              <a:t>ի պարագայում փաստացի ցուցանիշից շեղումը՝ -4.577%</a:t>
            </a:r>
          </a:p>
          <a:p>
            <a:pPr marL="0" indent="0">
              <a:buNone/>
            </a:pPr>
            <a:r>
              <a:rPr lang="hy-AM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CE38-1843-4C5A-B41A-D1452A3E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092" y="139701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y-AM" sz="2300" dirty="0"/>
              <a:t>Արդյունաբերություն</a:t>
            </a:r>
            <a:endParaRPr lang="en-US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3523A-F14A-4CCA-A4DA-E63DEBE49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3119438"/>
            <a:ext cx="3744001" cy="352441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C85D8-4982-4370-AA13-51F067E04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973" y="657490"/>
            <a:ext cx="3912882" cy="342377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1B987-DB23-46BB-A52D-745B67F9A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83" y="741960"/>
            <a:ext cx="3982678" cy="3464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895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308</Words>
  <Application>Microsoft Office PowerPoint</Application>
  <PresentationFormat>Widescreen</PresentationFormat>
  <Paragraphs>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Celestial</vt:lpstr>
      <vt:lpstr>Մակրոտնտեսական ցուցանիշների կարճաժամկետ  կանխատեսման եղանակների համեմատական վերլուծություն </vt:lpstr>
      <vt:lpstr>Խնդրի դրվածքը</vt:lpstr>
      <vt:lpstr>Տվյալների նկարագրություն</vt:lpstr>
      <vt:lpstr>PowerPoint Presentation</vt:lpstr>
      <vt:lpstr>PowerPoint Presentation</vt:lpstr>
      <vt:lpstr>Մոդելներ</vt:lpstr>
      <vt:lpstr>ՀՆԱ</vt:lpstr>
      <vt:lpstr>ՀՆԱ-ի Կանխատեսման արդյունքները</vt:lpstr>
      <vt:lpstr>Արդյունաբերություն</vt:lpstr>
      <vt:lpstr>Արդյունաբերության Կանխատեսման արդյունքները</vt:lpstr>
      <vt:lpstr>Օժանդակ արդյունքներ</vt:lpstr>
      <vt:lpstr>Եզրակացություն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2019-12-15T10:26:02Z</dcterms:created>
  <dcterms:modified xsi:type="dcterms:W3CDTF">2019-12-15T20:17:16Z</dcterms:modified>
</cp:coreProperties>
</file>