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E33CC-9CA2-43B1-A1B0-1457BA66124A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316FF-8E19-43A2-8552-4E1D0710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1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316FF-8E19-43A2-8552-4E1D0710AA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4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47979E-6731-4293-A823-F245223E8D90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85DFD4F-1558-4B6F-BF05-5288A7D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2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979E-6731-4293-A823-F245223E8D90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D4F-1558-4B6F-BF05-5288A7D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4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979E-6731-4293-A823-F245223E8D90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D4F-1558-4B6F-BF05-5288A7D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9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979E-6731-4293-A823-F245223E8D90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D4F-1558-4B6F-BF05-5288A7D4849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4416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979E-6731-4293-A823-F245223E8D90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D4F-1558-4B6F-BF05-5288A7D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25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979E-6731-4293-A823-F245223E8D90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D4F-1558-4B6F-BF05-5288A7D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42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979E-6731-4293-A823-F245223E8D90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D4F-1558-4B6F-BF05-5288A7D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64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979E-6731-4293-A823-F245223E8D90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D4F-1558-4B6F-BF05-5288A7D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10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979E-6731-4293-A823-F245223E8D90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D4F-1558-4B6F-BF05-5288A7D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979E-6731-4293-A823-F245223E8D90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D4F-1558-4B6F-BF05-5288A7D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979E-6731-4293-A823-F245223E8D90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D4F-1558-4B6F-BF05-5288A7D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5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979E-6731-4293-A823-F245223E8D90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D4F-1558-4B6F-BF05-5288A7D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979E-6731-4293-A823-F245223E8D90}" type="datetimeFigureOut">
              <a:rPr lang="en-US" smtClean="0"/>
              <a:t>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D4F-1558-4B6F-BF05-5288A7D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9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979E-6731-4293-A823-F245223E8D90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D4F-1558-4B6F-BF05-5288A7D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6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979E-6731-4293-A823-F245223E8D90}" type="datetimeFigureOut">
              <a:rPr lang="en-US" smtClean="0"/>
              <a:t>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D4F-1558-4B6F-BF05-5288A7D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9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979E-6731-4293-A823-F245223E8D90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D4F-1558-4B6F-BF05-5288A7D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979E-6731-4293-A823-F245223E8D90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D4F-1558-4B6F-BF05-5288A7D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2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979E-6731-4293-A823-F245223E8D90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DFD4F-1558-4B6F-BF05-5288A7D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97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jp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187" y="2154725"/>
            <a:ext cx="10825046" cy="2310897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dverGothic" pitchFamily="2" charset="0"/>
              </a:rPr>
              <a:t>Դասակարգման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verGothic" pitchFamily="2" charset="0"/>
              </a:rPr>
              <a:t> </a:t>
            </a:r>
            <a:b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verGothic" pitchFamily="2" charset="0"/>
              </a:rPr>
            </a:br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dverGothic" pitchFamily="2" charset="0"/>
              </a:rPr>
              <a:t>ալգորիթմներ</a:t>
            </a:r>
            <a:endParaRPr lang="en-US" sz="6000" dirty="0">
              <a:solidFill>
                <a:schemeClr val="accent1">
                  <a:lumMod val="60000"/>
                  <a:lumOff val="40000"/>
                </a:schemeClr>
              </a:solidFill>
              <a:latin typeface="AdverGoth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9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15" y="2211957"/>
            <a:ext cx="5403993" cy="378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5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449" y="2688014"/>
            <a:ext cx="3848100" cy="655320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46" y="2150540"/>
            <a:ext cx="4649442" cy="3794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433" y="711568"/>
            <a:ext cx="5646420" cy="1013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973" y="4306320"/>
            <a:ext cx="2339340" cy="77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33" y="6046546"/>
            <a:ext cx="214122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5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33713"/>
            <a:ext cx="4546504" cy="33464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85" y="2033713"/>
            <a:ext cx="4704945" cy="3363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12" y="5654003"/>
            <a:ext cx="7086600" cy="8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SEPARABLE </a:t>
            </a:r>
            <a:r>
              <a:rPr lang="en-US" dirty="0" err="1"/>
              <a:t>svm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41" y="1807377"/>
            <a:ext cx="4867794" cy="3541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941" y="5412463"/>
            <a:ext cx="67722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0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93" t="10714" r="46129" b="-5473"/>
          <a:stretch/>
        </p:blipFill>
        <p:spPr>
          <a:xfrm>
            <a:off x="-1741351" y="2362200"/>
            <a:ext cx="7241486" cy="373097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555" y="2362200"/>
            <a:ext cx="4429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65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771" y="280657"/>
            <a:ext cx="10546611" cy="1499559"/>
          </a:xfrm>
        </p:spPr>
        <p:txBody>
          <a:bodyPr>
            <a:normAutofit/>
          </a:bodyPr>
          <a:lstStyle/>
          <a:p>
            <a:r>
              <a:rPr lang="en-US" dirty="0"/>
              <a:t>ROC Curve (Receiver Operating Characteristics) AUC (Area Under The Curve)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2" y="1671785"/>
            <a:ext cx="6638677" cy="24386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53" y="4246493"/>
            <a:ext cx="6192571" cy="231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92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55" y="552488"/>
            <a:ext cx="7281231" cy="28123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066" y="3783454"/>
            <a:ext cx="8016513" cy="256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37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Fold Cross Validation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16" y="2097088"/>
            <a:ext cx="7084192" cy="3896306"/>
          </a:xfrm>
        </p:spPr>
      </p:pic>
    </p:spTree>
    <p:extLst>
      <p:ext uri="{BB962C8B-B14F-4D97-AF65-F5344CB8AC3E}">
        <p14:creationId xmlns:p14="http://schemas.microsoft.com/office/powerpoint/2010/main" val="2751642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8" r="881"/>
          <a:stretch/>
        </p:blipFill>
        <p:spPr>
          <a:xfrm>
            <a:off x="940689" y="1382182"/>
            <a:ext cx="2303432" cy="690154"/>
          </a:xfrm>
        </p:spPr>
      </p:pic>
      <p:sp>
        <p:nvSpPr>
          <p:cNvPr id="5" name="TextBox 4"/>
          <p:cNvSpPr txBox="1"/>
          <p:nvPr/>
        </p:nvSpPr>
        <p:spPr>
          <a:xfrm>
            <a:off x="940689" y="723133"/>
            <a:ext cx="250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076" t="12730" r="15436" b="22537"/>
          <a:stretch/>
        </p:blipFill>
        <p:spPr>
          <a:xfrm>
            <a:off x="972152" y="3291840"/>
            <a:ext cx="2271969" cy="6811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9915" y="2489246"/>
            <a:ext cx="321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349" t="4021" r="1247"/>
          <a:stretch/>
        </p:blipFill>
        <p:spPr>
          <a:xfrm>
            <a:off x="972152" y="5134279"/>
            <a:ext cx="2304206" cy="7031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9915" y="4406278"/>
            <a:ext cx="441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vector machine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10990" t="26233" r="21685" b="28707"/>
          <a:stretch/>
        </p:blipFill>
        <p:spPr>
          <a:xfrm>
            <a:off x="8970746" y="1382182"/>
            <a:ext cx="2300437" cy="6957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67537" y="722180"/>
            <a:ext cx="32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Naive Bayes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/>
          <a:srcRect l="16643" t="29707" r="18809" b="31549"/>
          <a:stretch/>
        </p:blipFill>
        <p:spPr>
          <a:xfrm>
            <a:off x="8967538" y="3269902"/>
            <a:ext cx="2303646" cy="6941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67537" y="2489246"/>
            <a:ext cx="275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/>
          <a:srcRect l="17077" t="24720" r="25237" b="44094"/>
          <a:stretch/>
        </p:blipFill>
        <p:spPr>
          <a:xfrm>
            <a:off x="8967537" y="5148050"/>
            <a:ext cx="2303646" cy="6894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67537" y="4406278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discriminant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12657" y="2642612"/>
            <a:ext cx="35517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Confusion Matrixes</a:t>
            </a:r>
          </a:p>
        </p:txBody>
      </p:sp>
    </p:spTree>
    <p:extLst>
      <p:ext uri="{BB962C8B-B14F-4D97-AF65-F5344CB8AC3E}">
        <p14:creationId xmlns:p14="http://schemas.microsoft.com/office/powerpoint/2010/main" val="307361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1076" t="24026" r="17064" b="22921"/>
          <a:stretch/>
        </p:blipFill>
        <p:spPr>
          <a:xfrm>
            <a:off x="5736654" y="3510205"/>
            <a:ext cx="6007389" cy="31538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2227" t="13650" r="12848" b="14379"/>
          <a:stretch/>
        </p:blipFill>
        <p:spPr>
          <a:xfrm>
            <a:off x="356135" y="299838"/>
            <a:ext cx="5149515" cy="32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4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dverGothic" pitchFamily="2" charset="0"/>
              </a:rPr>
              <a:t>ԽՆԴրի</a:t>
            </a:r>
            <a:r>
              <a:rPr lang="en-US" sz="4800" dirty="0"/>
              <a:t>  </a:t>
            </a:r>
            <a:r>
              <a:rPr lang="en-US" sz="4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dverGothic" pitchFamily="2" charset="0"/>
              </a:rPr>
              <a:t>դրվածքը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6"/>
          <a:stretch/>
        </p:blipFill>
        <p:spPr>
          <a:xfrm>
            <a:off x="6898742" y="2252033"/>
            <a:ext cx="4375257" cy="4318621"/>
          </a:xfrm>
        </p:spPr>
      </p:pic>
      <p:sp>
        <p:nvSpPr>
          <p:cNvPr id="6" name="TextBox 5"/>
          <p:cNvSpPr txBox="1"/>
          <p:nvPr/>
        </p:nvSpPr>
        <p:spPr>
          <a:xfrm>
            <a:off x="977775" y="3489812"/>
            <a:ext cx="5341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Արդյո՞ք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հաճախորդը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կներդնի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ավանդ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 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թե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ոչ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88974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0" y="144380"/>
            <a:ext cx="9014058" cy="3211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461" y="3514463"/>
            <a:ext cx="8893743" cy="32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19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529388"/>
            <a:ext cx="8791575" cy="1074771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dverGothic" pitchFamily="2" charset="0"/>
              </a:rPr>
              <a:t>եԶՐԱԿԱՑՈՒԹՅՈՒՆ</a:t>
            </a:r>
            <a:endParaRPr lang="en-US" sz="6000" dirty="0">
              <a:solidFill>
                <a:schemeClr val="accent1">
                  <a:lumMod val="60000"/>
                  <a:lumOff val="40000"/>
                </a:schemeClr>
              </a:solidFill>
              <a:latin typeface="AdverGothic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0670" y="3101524"/>
            <a:ext cx="7383079" cy="1655762"/>
          </a:xfrm>
        </p:spPr>
        <p:txBody>
          <a:bodyPr>
            <a:normAutofit/>
          </a:bodyPr>
          <a:lstStyle/>
          <a:p>
            <a:r>
              <a:rPr lang="en-US" sz="1800" cap="none" dirty="0" err="1">
                <a:solidFill>
                  <a:schemeClr val="accent1">
                    <a:lumMod val="50000"/>
                  </a:schemeClr>
                </a:solidFill>
              </a:rPr>
              <a:t>Լավագույն</a:t>
            </a:r>
            <a:r>
              <a:rPr lang="en-US" sz="1800" cap="non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cap="none" dirty="0" err="1">
                <a:solidFill>
                  <a:schemeClr val="accent1">
                    <a:lumMod val="50000"/>
                  </a:schemeClr>
                </a:solidFill>
              </a:rPr>
              <a:t>արդյունքը</a:t>
            </a:r>
            <a:r>
              <a:rPr lang="en-US" sz="1800" cap="non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cap="none" dirty="0" err="1">
                <a:solidFill>
                  <a:schemeClr val="accent1">
                    <a:lumMod val="50000"/>
                  </a:schemeClr>
                </a:solidFill>
              </a:rPr>
              <a:t>ստացել</a:t>
            </a:r>
            <a:r>
              <a:rPr lang="en-US" sz="1800" cap="non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cap="none" dirty="0" err="1">
                <a:solidFill>
                  <a:schemeClr val="accent1">
                    <a:lumMod val="50000"/>
                  </a:schemeClr>
                </a:solidFill>
              </a:rPr>
              <a:t>ենք</a:t>
            </a:r>
            <a:r>
              <a:rPr lang="en-US" sz="1800" cap="non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cap="none" dirty="0" err="1">
                <a:solidFill>
                  <a:schemeClr val="accent1">
                    <a:lumMod val="50000"/>
                  </a:schemeClr>
                </a:solidFill>
              </a:rPr>
              <a:t>Լogistic</a:t>
            </a:r>
            <a:r>
              <a:rPr lang="en-US" sz="1800" cap="none" dirty="0">
                <a:solidFill>
                  <a:schemeClr val="accent1">
                    <a:lumMod val="50000"/>
                  </a:schemeClr>
                </a:solidFill>
              </a:rPr>
              <a:t> Regression-</a:t>
            </a:r>
            <a:r>
              <a:rPr lang="en-US" sz="1800" cap="none" dirty="0" err="1">
                <a:solidFill>
                  <a:schemeClr val="accent1">
                    <a:lumMod val="50000"/>
                  </a:schemeClr>
                </a:solidFill>
              </a:rPr>
              <a:t>ով</a:t>
            </a:r>
            <a:r>
              <a:rPr lang="en-US" sz="1800" cap="none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1800" cap="none" dirty="0" err="1">
                <a:solidFill>
                  <a:schemeClr val="accent1">
                    <a:lumMod val="50000"/>
                  </a:schemeClr>
                </a:solidFill>
              </a:rPr>
              <a:t>Եվ</a:t>
            </a:r>
            <a:r>
              <a:rPr lang="en-US" sz="1800" cap="non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cap="none" dirty="0" err="1">
                <a:solidFill>
                  <a:schemeClr val="accent1">
                    <a:lumMod val="50000"/>
                  </a:schemeClr>
                </a:solidFill>
              </a:rPr>
              <a:t>կիրառելով</a:t>
            </a:r>
            <a:r>
              <a:rPr lang="en-US" sz="1800" cap="non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cap="none" dirty="0" err="1">
                <a:solidFill>
                  <a:schemeClr val="accent1">
                    <a:lumMod val="50000"/>
                  </a:schemeClr>
                </a:solidFill>
              </a:rPr>
              <a:t>այս</a:t>
            </a:r>
            <a:r>
              <a:rPr lang="en-US" sz="1800" cap="non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cap="none" dirty="0" err="1">
                <a:solidFill>
                  <a:schemeClr val="accent1">
                    <a:lumMod val="50000"/>
                  </a:schemeClr>
                </a:solidFill>
              </a:rPr>
              <a:t>մոդելը</a:t>
            </a:r>
            <a:r>
              <a:rPr lang="en-US" sz="1800" cap="non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cap="none" dirty="0" err="1">
                <a:solidFill>
                  <a:schemeClr val="accent1">
                    <a:lumMod val="50000"/>
                  </a:schemeClr>
                </a:solidFill>
              </a:rPr>
              <a:t>բանկը</a:t>
            </a:r>
            <a:r>
              <a:rPr lang="en-US" sz="1800" cap="non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cap="none" dirty="0" err="1">
                <a:solidFill>
                  <a:schemeClr val="accent1">
                    <a:lumMod val="50000"/>
                  </a:schemeClr>
                </a:solidFill>
              </a:rPr>
              <a:t>հնարավորինս</a:t>
            </a:r>
            <a:r>
              <a:rPr lang="en-US" sz="1800" cap="non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cap="none" dirty="0" err="1">
                <a:solidFill>
                  <a:schemeClr val="accent1">
                    <a:lumMod val="50000"/>
                  </a:schemeClr>
                </a:solidFill>
              </a:rPr>
              <a:t>կմինիմալացնի</a:t>
            </a:r>
            <a:r>
              <a:rPr lang="en-US" sz="1800" cap="non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cap="none" dirty="0" err="1">
                <a:solidFill>
                  <a:schemeClr val="accent1">
                    <a:lumMod val="50000"/>
                  </a:schemeClr>
                </a:solidFill>
              </a:rPr>
              <a:t>իր</a:t>
            </a:r>
            <a:r>
              <a:rPr lang="en-US" sz="1800" cap="non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cap="none" dirty="0" err="1">
                <a:solidFill>
                  <a:schemeClr val="accent1">
                    <a:lumMod val="50000"/>
                  </a:schemeClr>
                </a:solidFill>
              </a:rPr>
              <a:t>ծախսերը</a:t>
            </a:r>
            <a:r>
              <a:rPr lang="en-US" sz="1800" cap="none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34934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57" y="1883727"/>
            <a:ext cx="10168272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Շնորհակալություն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ուշադրության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համար</a:t>
            </a:r>
            <a:endParaRPr lang="en-US" sz="6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5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dverGothic" pitchFamily="2" charset="0"/>
              </a:rPr>
              <a:t>Դասակարգման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verGothic" pitchFamily="2" charset="0"/>
              </a:rPr>
              <a:t> </a:t>
            </a:r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dverGothic" pitchFamily="2" charset="0"/>
              </a:rPr>
              <a:t>ալգորիթմները</a:t>
            </a:r>
            <a:endParaRPr lang="en-US" sz="6000" dirty="0">
              <a:solidFill>
                <a:schemeClr val="accent1">
                  <a:lumMod val="60000"/>
                  <a:lumOff val="40000"/>
                </a:schemeClr>
              </a:solidFill>
              <a:latin typeface="AdverGothic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797" y="3051017"/>
            <a:ext cx="2778738" cy="354171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Linear Discriminant            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Logistic Regression 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Naive Bayes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34667" y="3051017"/>
            <a:ext cx="3512744" cy="1955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Perceptron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Support Vector Machine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Decision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2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31" y="2608634"/>
            <a:ext cx="4961708" cy="330780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27" y="2608634"/>
            <a:ext cx="4467132" cy="330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5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663" y="635670"/>
            <a:ext cx="4076700" cy="10820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53" y="4649104"/>
            <a:ext cx="8808720" cy="1036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3" y="2783357"/>
            <a:ext cx="329184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1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303808"/>
            <a:ext cx="4019904" cy="35417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506" y="2303808"/>
            <a:ext cx="2621280" cy="830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8" r="1045" b="-1"/>
          <a:stretch/>
        </p:blipFill>
        <p:spPr>
          <a:xfrm>
            <a:off x="7744333" y="4074664"/>
            <a:ext cx="2171625" cy="386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535" y="5403560"/>
            <a:ext cx="1379220" cy="4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5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842" y="2534369"/>
            <a:ext cx="2263140" cy="8534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92" y="4199676"/>
            <a:ext cx="603504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4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76" y="2097088"/>
            <a:ext cx="8381071" cy="3915892"/>
          </a:xfrm>
        </p:spPr>
      </p:pic>
    </p:spTree>
    <p:extLst>
      <p:ext uri="{BB962C8B-B14F-4D97-AF65-F5344CB8AC3E}">
        <p14:creationId xmlns:p14="http://schemas.microsoft.com/office/powerpoint/2010/main" val="42437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355" y="891469"/>
            <a:ext cx="6684506" cy="5165300"/>
          </a:xfrm>
        </p:spPr>
      </p:pic>
    </p:spTree>
    <p:extLst>
      <p:ext uri="{BB962C8B-B14F-4D97-AF65-F5344CB8AC3E}">
        <p14:creationId xmlns:p14="http://schemas.microsoft.com/office/powerpoint/2010/main" val="3930904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523</TotalTime>
  <Words>100</Words>
  <Application>Microsoft Macintosh PowerPoint</Application>
  <PresentationFormat>Widescreen</PresentationFormat>
  <Paragraphs>31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AdverGothic</vt:lpstr>
      <vt:lpstr>Arial</vt:lpstr>
      <vt:lpstr>Calibri</vt:lpstr>
      <vt:lpstr>Tw Cen MT</vt:lpstr>
      <vt:lpstr>Circuit</vt:lpstr>
      <vt:lpstr>Դասակարգման  ալգորիթմներ</vt:lpstr>
      <vt:lpstr>ԽՆԴրի  դրվածքը</vt:lpstr>
      <vt:lpstr>Դասակարգման ալգորիթմները</vt:lpstr>
      <vt:lpstr>Logistic regression</vt:lpstr>
      <vt:lpstr>PowerPoint Presentation</vt:lpstr>
      <vt:lpstr>Linear Discriminant</vt:lpstr>
      <vt:lpstr>Naive Bayes</vt:lpstr>
      <vt:lpstr>Perceptron</vt:lpstr>
      <vt:lpstr>PowerPoint Presentation</vt:lpstr>
      <vt:lpstr>Decision trees</vt:lpstr>
      <vt:lpstr>PowerPoint Presentation</vt:lpstr>
      <vt:lpstr>Support Vector Machine</vt:lpstr>
      <vt:lpstr>NON SEPARABLE svm</vt:lpstr>
      <vt:lpstr>Confusion matrix</vt:lpstr>
      <vt:lpstr>ROC Curve (Receiver Operating Characteristics) AUC (Area Under The Curve)</vt:lpstr>
      <vt:lpstr>PowerPoint Presentation</vt:lpstr>
      <vt:lpstr>K Fold Cross Validation</vt:lpstr>
      <vt:lpstr>PowerPoint Presentation</vt:lpstr>
      <vt:lpstr>PowerPoint Presentation</vt:lpstr>
      <vt:lpstr>PowerPoint Presentation</vt:lpstr>
      <vt:lpstr>եԶՐԱԿԱՑՈՒԹՅՈՒՆ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Դասակարգման  ալգորիթմներ</dc:title>
  <dc:creator>Armen</dc:creator>
  <cp:lastModifiedBy>Gurgen Blbulyan</cp:lastModifiedBy>
  <cp:revision>24</cp:revision>
  <dcterms:created xsi:type="dcterms:W3CDTF">2019-06-28T16:06:02Z</dcterms:created>
  <dcterms:modified xsi:type="dcterms:W3CDTF">2020-02-09T18:59:42Z</dcterms:modified>
</cp:coreProperties>
</file>