
<file path=[Content_Types].xml><?xml version="1.0" encoding="utf-8"?>
<Types xmlns="http://schemas.openxmlformats.org/package/2006/content-types">
  <Default Extension="jpg" ContentType="image/jpeg"/>
  <Default Extension="emf" ContentType="image/x-emf"/>
  <Default Extension="doc" ContentType="application/msword"/>
  <Default Extension="xml" ContentType="application/xml"/>
  <Default Extension="jpeg" ContentType="image/jpeg"/>
  <Default Extension="vml" ContentType="application/vnd.openxmlformats-officedocument.vmlDrawing"/>
  <Default Extension="bin" ContentType="application/vnd.openxmlformats-officedocument.presentationml.printerSettings"/>
  <Default Extension="png" ContentType="image/png"/>
  <Default Extension="wmf" ContentType="image/x-wmf"/>
  <Default Extension="rels" ContentType="application/vnd.openxmlformats-package.relationships+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2.bin" ContentType="application/vnd.openxmlformats-officedocument.oleObject"/>
  <Override PartName="/ppt/notesSlides/notesSlide10.xml" ContentType="application/vnd.openxmlformats-officedocument.presentationml.notesSlide+xml"/>
  <Override PartName="/ppt/embeddings/oleObject3.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6.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7.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embeddings/oleObject8.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9.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10.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embeddings/oleObject11.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12.bin" ContentType="application/vnd.openxmlformats-officedocument.oleObject"/>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49.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50.xml" ContentType="application/vnd.openxmlformats-officedocument.presentationml.notesSlide+xml"/>
  <Override PartName="/ppt/embeddings/oleObject18.bin" ContentType="application/vnd.openxmlformats-officedocument.oleObject"/>
  <Override PartName="/ppt/notesSlides/notesSlide51.xml" ContentType="application/vnd.openxmlformats-officedocument.presentationml.notesSlide+xml"/>
  <Override PartName="/ppt/embeddings/oleObject19.bin" ContentType="application/vnd.openxmlformats-officedocument.oleObject"/>
  <Override PartName="/ppt/notesSlides/notesSlide52.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53.xml" ContentType="application/vnd.openxmlformats-officedocument.presentationml.notesSlide+xml"/>
  <Override PartName="/ppt/embeddings/oleObject23.bin" ContentType="application/vnd.openxmlformats-officedocument.oleObject"/>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embeddings/oleObject24.bin" ContentType="application/vnd.openxmlformats-officedocument.oleObject"/>
  <Override PartName="/ppt/notesSlides/notesSlide57.xml" ContentType="application/vnd.openxmlformats-officedocument.presentationml.notesSlide+xml"/>
  <Override PartName="/ppt/embeddings/oleObject25.bin" ContentType="application/vnd.openxmlformats-officedocument.oleObject"/>
  <Override PartName="/ppt/notesSlides/notesSlide58.xml" ContentType="application/vnd.openxmlformats-officedocument.presentationml.notesSlide+xml"/>
  <Override PartName="/ppt/embeddings/oleObject26.bin" ContentType="application/vnd.openxmlformats-officedocument.oleObject"/>
  <Override PartName="/ppt/notesSlides/notesSlide59.xml" ContentType="application/vnd.openxmlformats-officedocument.presentationml.notesSlide+xml"/>
  <Override PartName="/ppt/embeddings/oleObject27.bin" ContentType="application/vnd.openxmlformats-officedocument.oleObject"/>
  <Override PartName="/ppt/notesSlides/notesSlide60.xml" ContentType="application/vnd.openxmlformats-officedocument.presentationml.notesSlide+xml"/>
  <Override PartName="/ppt/notesSlides/notesSlide61.xml" ContentType="application/vnd.openxmlformats-officedocument.presentationml.notesSlide+xml"/>
  <Override PartName="/ppt/embeddings/oleObject28.bin" ContentType="application/vnd.openxmlformats-officedocument.oleObject"/>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embeddings/Microsoft_Equation3.bin" ContentType="application/vnd.openxmlformats-officedocument.oleObject"/>
  <Override PartName="/ppt/notesSlides/notesSlide73.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notesSlides/notesSlide74.xml" ContentType="application/vnd.openxmlformats-officedocument.presentationml.notesSlide+xml"/>
  <Override PartName="/ppt/embeddings/oleObject31.bin" ContentType="application/vnd.openxmlformats-officedocument.oleObject"/>
  <Override PartName="/ppt/notesSlides/notesSlide75.xml" ContentType="application/vnd.openxmlformats-officedocument.presentationml.notesSlide+xml"/>
  <Override PartName="/ppt/notesSlides/notesSlide76.xml" ContentType="application/vnd.openxmlformats-officedocument.presentationml.notesSlide+xml"/>
  <Override PartName="/ppt/embeddings/oleObject32.bin" ContentType="application/vnd.openxmlformats-officedocument.oleObject"/>
  <Override PartName="/ppt/notesSlides/notesSlide77.xml" ContentType="application/vnd.openxmlformats-officedocument.presentationml.notesSlide+xml"/>
  <Override PartName="/ppt/notesSlides/notesSlide78.xml" ContentType="application/vnd.openxmlformats-officedocument.presentationml.notesSlide+xml"/>
  <Override PartName="/ppt/embeddings/oleObject33.bin" ContentType="application/vnd.openxmlformats-officedocument.oleObject"/>
  <Override PartName="/ppt/notesSlides/notesSlide79.xml" ContentType="application/vnd.openxmlformats-officedocument.presentationml.notesSlide+xml"/>
  <Override PartName="/ppt/notesSlides/notesSlide80.xml" ContentType="application/vnd.openxmlformats-officedocument.presentationml.notesSlide+xml"/>
  <Override PartName="/ppt/embeddings/oleObject34.bin" ContentType="application/vnd.openxmlformats-officedocument.oleObject"/>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416" r:id="rId2"/>
    <p:sldId id="410" r:id="rId3"/>
    <p:sldId id="259" r:id="rId4"/>
    <p:sldId id="354" r:id="rId5"/>
    <p:sldId id="454" r:id="rId6"/>
    <p:sldId id="447" r:id="rId7"/>
    <p:sldId id="448" r:id="rId8"/>
    <p:sldId id="449" r:id="rId9"/>
    <p:sldId id="450" r:id="rId10"/>
    <p:sldId id="451" r:id="rId11"/>
    <p:sldId id="453" r:id="rId12"/>
    <p:sldId id="304" r:id="rId13"/>
    <p:sldId id="358" r:id="rId14"/>
    <p:sldId id="264" r:id="rId15"/>
    <p:sldId id="265" r:id="rId16"/>
    <p:sldId id="350" r:id="rId17"/>
    <p:sldId id="349" r:id="rId18"/>
    <p:sldId id="351" r:id="rId19"/>
    <p:sldId id="400" r:id="rId20"/>
    <p:sldId id="355" r:id="rId21"/>
    <p:sldId id="356" r:id="rId22"/>
    <p:sldId id="307" r:id="rId23"/>
    <p:sldId id="357" r:id="rId24"/>
    <p:sldId id="401" r:id="rId25"/>
    <p:sldId id="305" r:id="rId26"/>
    <p:sldId id="441" r:id="rId27"/>
    <p:sldId id="316" r:id="rId28"/>
    <p:sldId id="298" r:id="rId29"/>
    <p:sldId id="299" r:id="rId30"/>
    <p:sldId id="269" r:id="rId31"/>
    <p:sldId id="389" r:id="rId32"/>
    <p:sldId id="346" r:id="rId33"/>
    <p:sldId id="280" r:id="rId34"/>
    <p:sldId id="270" r:id="rId35"/>
    <p:sldId id="404" r:id="rId36"/>
    <p:sldId id="405" r:id="rId37"/>
    <p:sldId id="407" r:id="rId38"/>
    <p:sldId id="272" r:id="rId39"/>
    <p:sldId id="271" r:id="rId40"/>
    <p:sldId id="390" r:id="rId41"/>
    <p:sldId id="347" r:id="rId42"/>
    <p:sldId id="283" r:id="rId43"/>
    <p:sldId id="285" r:id="rId44"/>
    <p:sldId id="284" r:id="rId45"/>
    <p:sldId id="408" r:id="rId46"/>
    <p:sldId id="281" r:id="rId47"/>
    <p:sldId id="391" r:id="rId48"/>
    <p:sldId id="303" r:id="rId49"/>
    <p:sldId id="393" r:id="rId50"/>
    <p:sldId id="286" r:id="rId51"/>
    <p:sldId id="287" r:id="rId52"/>
    <p:sldId id="409" r:id="rId53"/>
    <p:sldId id="290" r:id="rId54"/>
    <p:sldId id="386" r:id="rId55"/>
    <p:sldId id="394" r:id="rId56"/>
    <p:sldId id="312" r:id="rId57"/>
    <p:sldId id="415" r:id="rId58"/>
    <p:sldId id="417" r:id="rId59"/>
    <p:sldId id="418" r:id="rId60"/>
    <p:sldId id="419" r:id="rId61"/>
    <p:sldId id="420" r:id="rId62"/>
    <p:sldId id="421" r:id="rId63"/>
    <p:sldId id="422" r:id="rId64"/>
    <p:sldId id="424" r:id="rId65"/>
    <p:sldId id="425" r:id="rId66"/>
    <p:sldId id="442" r:id="rId67"/>
    <p:sldId id="426" r:id="rId68"/>
    <p:sldId id="443" r:id="rId69"/>
    <p:sldId id="427" r:id="rId70"/>
    <p:sldId id="428" r:id="rId71"/>
    <p:sldId id="429" r:id="rId72"/>
    <p:sldId id="430" r:id="rId73"/>
    <p:sldId id="431" r:id="rId74"/>
    <p:sldId id="432" r:id="rId75"/>
    <p:sldId id="444" r:id="rId76"/>
    <p:sldId id="433" r:id="rId77"/>
    <p:sldId id="434" r:id="rId78"/>
    <p:sldId id="435" r:id="rId79"/>
    <p:sldId id="436" r:id="rId80"/>
    <p:sldId id="437" r:id="rId81"/>
    <p:sldId id="438" r:id="rId82"/>
    <p:sldId id="445" r:id="rId83"/>
    <p:sldId id="439" r:id="rId84"/>
    <p:sldId id="440" r:id="rId85"/>
    <p:sldId id="315" r:id="rId86"/>
    <p:sldId id="288" r:id="rId87"/>
    <p:sldId id="318" r:id="rId88"/>
    <p:sldId id="319" r:id="rId89"/>
    <p:sldId id="320" r:id="rId90"/>
    <p:sldId id="296" r:id="rId91"/>
    <p:sldId id="446" r:id="rId92"/>
    <p:sldId id="291" r:id="rId93"/>
    <p:sldId id="321" r:id="rId94"/>
    <p:sldId id="297" r:id="rId95"/>
    <p:sldId id="411" r:id="rId96"/>
    <p:sldId id="412" r:id="rId97"/>
    <p:sldId id="413" r:id="rId98"/>
    <p:sldId id="414" r:id="rId99"/>
    <p:sldId id="388" r:id="rId100"/>
    <p:sldId id="395" r:id="rId101"/>
    <p:sldId id="314" r:id="rId102"/>
    <p:sldId id="277" r:id="rId103"/>
    <p:sldId id="402" r:id="rId104"/>
    <p:sldId id="340" r:id="rId105"/>
    <p:sldId id="406" r:id="rId106"/>
  </p:sldIdLst>
  <p:sldSz cx="9144000" cy="6858000" type="screen4x3"/>
  <p:notesSz cx="6669088"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658DF5AD-082B-FD4F-9756-D0BCF05FEFFA}">
          <p14:sldIdLst>
            <p14:sldId id="416"/>
            <p14:sldId id="410"/>
          </p14:sldIdLst>
        </p14:section>
        <p14:section name="The point of statistics" id="{9DA2704F-CB4E-E447-BC3E-5D00447782C1}">
          <p14:sldIdLst>
            <p14:sldId id="259"/>
            <p14:sldId id="354"/>
            <p14:sldId id="454"/>
            <p14:sldId id="447"/>
            <p14:sldId id="448"/>
            <p14:sldId id="449"/>
            <p14:sldId id="450"/>
            <p14:sldId id="451"/>
            <p14:sldId id="453"/>
            <p14:sldId id="304"/>
            <p14:sldId id="358"/>
            <p14:sldId id="264"/>
            <p14:sldId id="265"/>
            <p14:sldId id="350"/>
            <p14:sldId id="349"/>
            <p14:sldId id="351"/>
            <p14:sldId id="400"/>
            <p14:sldId id="355"/>
            <p14:sldId id="356"/>
            <p14:sldId id="307"/>
            <p14:sldId id="357"/>
            <p14:sldId id="401"/>
            <p14:sldId id="305"/>
            <p14:sldId id="441"/>
          </p14:sldIdLst>
        </p14:section>
        <p14:section name="Tests for continuous variables" id="{27EE0DBA-21C2-3644-B668-620771DA5395}">
          <p14:sldIdLst>
            <p14:sldId id="316"/>
            <p14:sldId id="298"/>
            <p14:sldId id="299"/>
            <p14:sldId id="269"/>
            <p14:sldId id="389"/>
            <p14:sldId id="346"/>
            <p14:sldId id="280"/>
            <p14:sldId id="270"/>
            <p14:sldId id="404"/>
            <p14:sldId id="405"/>
            <p14:sldId id="407"/>
            <p14:sldId id="272"/>
            <p14:sldId id="271"/>
            <p14:sldId id="390"/>
            <p14:sldId id="347"/>
            <p14:sldId id="283"/>
            <p14:sldId id="285"/>
            <p14:sldId id="284"/>
            <p14:sldId id="408"/>
            <p14:sldId id="281"/>
            <p14:sldId id="391"/>
            <p14:sldId id="303"/>
            <p14:sldId id="393"/>
            <p14:sldId id="286"/>
            <p14:sldId id="287"/>
            <p14:sldId id="409"/>
            <p14:sldId id="290"/>
            <p14:sldId id="386"/>
            <p14:sldId id="394"/>
            <p14:sldId id="312"/>
          </p14:sldIdLst>
        </p14:section>
        <p14:section name="Tests for continuous variables np" id="{21486A0E-5F49-B248-92AB-E5A8D8B7BB42}">
          <p14:sldIdLst>
            <p14:sldId id="415"/>
            <p14:sldId id="417"/>
            <p14:sldId id="418"/>
            <p14:sldId id="419"/>
            <p14:sldId id="420"/>
            <p14:sldId id="421"/>
            <p14:sldId id="422"/>
            <p14:sldId id="424"/>
            <p14:sldId id="425"/>
            <p14:sldId id="442"/>
            <p14:sldId id="426"/>
            <p14:sldId id="443"/>
            <p14:sldId id="427"/>
            <p14:sldId id="428"/>
            <p14:sldId id="429"/>
            <p14:sldId id="430"/>
            <p14:sldId id="431"/>
            <p14:sldId id="432"/>
            <p14:sldId id="444"/>
            <p14:sldId id="433"/>
            <p14:sldId id="434"/>
            <p14:sldId id="435"/>
            <p14:sldId id="436"/>
            <p14:sldId id="437"/>
            <p14:sldId id="438"/>
            <p14:sldId id="445"/>
            <p14:sldId id="439"/>
            <p14:sldId id="440"/>
          </p14:sldIdLst>
        </p14:section>
        <p14:section name="Categorical Variables" id="{CB8241AD-E12F-8A4A-BDE7-7759A0E78095}">
          <p14:sldIdLst>
            <p14:sldId id="315"/>
            <p14:sldId id="288"/>
            <p14:sldId id="318"/>
            <p14:sldId id="319"/>
            <p14:sldId id="320"/>
            <p14:sldId id="296"/>
            <p14:sldId id="446"/>
            <p14:sldId id="291"/>
            <p14:sldId id="321"/>
            <p14:sldId id="297"/>
            <p14:sldId id="411"/>
            <p14:sldId id="412"/>
            <p14:sldId id="413"/>
            <p14:sldId id="414"/>
            <p14:sldId id="388"/>
            <p14:sldId id="395"/>
            <p14:sldId id="314"/>
          </p14:sldIdLst>
        </p14:section>
        <p14:section name="Wrap-up" id="{5883F954-C0B3-9C4A-97AF-ECFA738F62B7}">
          <p14:sldIdLst>
            <p14:sldId id="277"/>
            <p14:sldId id="402"/>
            <p14:sldId id="340"/>
            <p14:sldId id="40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 id="1" name="dawson04" initials="" lastIdx="2" clrIdx="1"/>
  <p:cmAuthor id="2" name="Sarah Vowler" initials="SV"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544F46"/>
    <a:srgbClr val="0000FF"/>
    <a:srgbClr val="FDF0A5"/>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8" autoAdjust="0"/>
    <p:restoredTop sz="79565" autoAdjust="0"/>
  </p:normalViewPr>
  <p:slideViewPr>
    <p:cSldViewPr>
      <p:cViewPr>
        <p:scale>
          <a:sx n="100" d="100"/>
          <a:sy n="100" d="100"/>
        </p:scale>
        <p:origin x="-1912" y="8"/>
      </p:cViewPr>
      <p:guideLst>
        <p:guide orient="horz" pos="2250"/>
        <p:guide pos="2880"/>
      </p:guideLst>
    </p:cSldViewPr>
  </p:slideViewPr>
  <p:outlineViewPr>
    <p:cViewPr>
      <p:scale>
        <a:sx n="33" d="100"/>
        <a:sy n="33" d="100"/>
      </p:scale>
      <p:origin x="0" y="1491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interSettings" Target="printerSettings/printerSettings1.bin"/><Relationship Id="rId109"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presProps" Target="pres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viewProps" Target="viewProps.xml"/><Relationship Id="rId112" Type="http://schemas.openxmlformats.org/officeDocument/2006/relationships/theme" Target="theme/theme1.xml"/><Relationship Id="rId11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emf"/><Relationship Id="rId2" Type="http://schemas.openxmlformats.org/officeDocument/2006/relationships/image" Target="../media/image4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emf"/><Relationship Id="rId2" Type="http://schemas.openxmlformats.org/officeDocument/2006/relationships/image" Target="../media/image45.emf"/><Relationship Id="rId3" Type="http://schemas.openxmlformats.org/officeDocument/2006/relationships/image" Target="../media/image4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50.emf"/><Relationship Id="rId3" Type="http://schemas.openxmlformats.org/officeDocument/2006/relationships/image" Target="../media/image5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889938" cy="496332"/>
          </a:xfrm>
          <a:prstGeom prst="rect">
            <a:avLst/>
          </a:prstGeom>
        </p:spPr>
        <p:txBody>
          <a:bodyPr vert="horz" lIns="90851" tIns="45426" rIns="90851" bIns="45426"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777608" y="1"/>
            <a:ext cx="2889938" cy="496332"/>
          </a:xfrm>
          <a:prstGeom prst="rect">
            <a:avLst/>
          </a:prstGeom>
        </p:spPr>
        <p:txBody>
          <a:bodyPr vert="horz" lIns="90851" tIns="45426" rIns="90851" bIns="45426" rtlCol="0"/>
          <a:lstStyle>
            <a:lvl1pPr algn="r" fontAlgn="auto">
              <a:spcBef>
                <a:spcPts val="0"/>
              </a:spcBef>
              <a:spcAft>
                <a:spcPts val="0"/>
              </a:spcAft>
              <a:defRPr sz="1200">
                <a:latin typeface="+mn-lt"/>
                <a:cs typeface="+mn-cs"/>
              </a:defRPr>
            </a:lvl1pPr>
          </a:lstStyle>
          <a:p>
            <a:pPr>
              <a:defRPr/>
            </a:pPr>
            <a:fld id="{3BA1CA91-6AF5-48CD-9787-481C50D970E2}" type="datetimeFigureOut">
              <a:rPr lang="en-US"/>
              <a:pPr>
                <a:defRPr/>
              </a:pPr>
              <a:t>15/11/2015</a:t>
            </a:fld>
            <a:endParaRPr lang="en-GB" dirty="0"/>
          </a:p>
        </p:txBody>
      </p:sp>
      <p:sp>
        <p:nvSpPr>
          <p:cNvPr id="4" name="Slide Image Placeholder 3"/>
          <p:cNvSpPr>
            <a:spLocks noGrp="1" noRot="1" noChangeAspect="1"/>
          </p:cNvSpPr>
          <p:nvPr>
            <p:ph type="sldImg" idx="2"/>
          </p:nvPr>
        </p:nvSpPr>
        <p:spPr>
          <a:xfrm>
            <a:off x="852488" y="744538"/>
            <a:ext cx="4964112" cy="3724275"/>
          </a:xfrm>
          <a:prstGeom prst="rect">
            <a:avLst/>
          </a:prstGeom>
          <a:noFill/>
          <a:ln w="12700">
            <a:solidFill>
              <a:prstClr val="black"/>
            </a:solidFill>
          </a:ln>
        </p:spPr>
        <p:txBody>
          <a:bodyPr vert="horz" lIns="90851" tIns="45426" rIns="90851" bIns="45426" rtlCol="0" anchor="ctr"/>
          <a:lstStyle/>
          <a:p>
            <a:pPr lvl="0"/>
            <a:endParaRPr lang="en-GB" noProof="0" dirty="0"/>
          </a:p>
        </p:txBody>
      </p:sp>
      <p:sp>
        <p:nvSpPr>
          <p:cNvPr id="5" name="Notes Placeholder 4"/>
          <p:cNvSpPr>
            <a:spLocks noGrp="1"/>
          </p:cNvSpPr>
          <p:nvPr>
            <p:ph type="body" sz="quarter" idx="3"/>
          </p:nvPr>
        </p:nvSpPr>
        <p:spPr>
          <a:xfrm>
            <a:off x="666909" y="4715155"/>
            <a:ext cx="5335270" cy="4466987"/>
          </a:xfrm>
          <a:prstGeom prst="rect">
            <a:avLst/>
          </a:prstGeom>
        </p:spPr>
        <p:txBody>
          <a:bodyPr vert="horz" lIns="90851" tIns="45426" rIns="90851" bIns="4542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28585"/>
            <a:ext cx="2889938" cy="496332"/>
          </a:xfrm>
          <a:prstGeom prst="rect">
            <a:avLst/>
          </a:prstGeom>
        </p:spPr>
        <p:txBody>
          <a:bodyPr vert="horz" lIns="90851" tIns="45426" rIns="90851" bIns="45426"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777608" y="9428585"/>
            <a:ext cx="2889938" cy="496332"/>
          </a:xfrm>
          <a:prstGeom prst="rect">
            <a:avLst/>
          </a:prstGeom>
        </p:spPr>
        <p:txBody>
          <a:bodyPr vert="horz" lIns="90851" tIns="45426" rIns="90851" bIns="45426" rtlCol="0" anchor="b"/>
          <a:lstStyle>
            <a:lvl1pPr algn="r" fontAlgn="auto">
              <a:spcBef>
                <a:spcPts val="0"/>
              </a:spcBef>
              <a:spcAft>
                <a:spcPts val="0"/>
              </a:spcAft>
              <a:defRPr sz="1200">
                <a:latin typeface="+mn-lt"/>
                <a:cs typeface="+mn-cs"/>
              </a:defRPr>
            </a:lvl1pPr>
          </a:lstStyle>
          <a:p>
            <a:pPr>
              <a:defRPr/>
            </a:pPr>
            <a:fld id="{6ACAD77D-53DC-4917-BA3A-E48278012299}" type="slidenum">
              <a:rPr lang="en-GB"/>
              <a:pPr>
                <a:defRPr/>
              </a:pPr>
              <a:t>‹#›</a:t>
            </a:fld>
            <a:endParaRPr lang="en-GB" dirty="0"/>
          </a:p>
        </p:txBody>
      </p:sp>
    </p:spTree>
    <p:extLst>
      <p:ext uri="{BB962C8B-B14F-4D97-AF65-F5344CB8AC3E}">
        <p14:creationId xmlns:p14="http://schemas.microsoft.com/office/powerpoint/2010/main" val="3083263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What is the point of statistics? Why do we need them? </a:t>
            </a:r>
          </a:p>
          <a:p>
            <a:pPr eaLnBrk="1" hangingPunct="1">
              <a:spcBef>
                <a:spcPct val="0"/>
              </a:spcBef>
            </a:pPr>
            <a:endParaRPr lang="en-GB" dirty="0" smtClean="0"/>
          </a:p>
          <a:p>
            <a:pPr eaLnBrk="1" hangingPunct="1">
              <a:spcBef>
                <a:spcPct val="0"/>
              </a:spcBef>
            </a:pPr>
            <a:r>
              <a:rPr lang="en-GB" dirty="0" smtClean="0"/>
              <a:t>Typically in any research we’re looking to make a finding which we can apply more universally.</a:t>
            </a:r>
          </a:p>
          <a:p>
            <a:pPr eaLnBrk="1" hangingPunct="1">
              <a:spcBef>
                <a:spcPct val="0"/>
              </a:spcBef>
            </a:pPr>
            <a:endParaRPr lang="en-GB" dirty="0" smtClean="0"/>
          </a:p>
          <a:p>
            <a:pPr eaLnBrk="1" hangingPunct="1">
              <a:spcBef>
                <a:spcPct val="0"/>
              </a:spcBef>
            </a:pPr>
            <a:r>
              <a:rPr lang="en-GB" dirty="0" smtClean="0"/>
              <a:t>We want to make inferences about the population we’re interested in. It’s usually time consuming, expensive and very difficult to get data for everyone in the population, so we take a sample from the population and record data for those in the sample in the hope that this will be representative of the population as a whole. </a:t>
            </a:r>
          </a:p>
          <a:p>
            <a:pPr eaLnBrk="1" hangingPunct="1">
              <a:spcBef>
                <a:spcPct val="0"/>
              </a:spcBef>
            </a:pPr>
            <a:endParaRPr lang="en-GB" dirty="0" smtClean="0"/>
          </a:p>
          <a:p>
            <a:pPr defTabSz="907268" eaLnBrk="1" hangingPunct="1">
              <a:spcBef>
                <a:spcPct val="0"/>
              </a:spcBef>
              <a:defRPr/>
            </a:pPr>
            <a:r>
              <a:rPr lang="en-GB" dirty="0" smtClean="0"/>
              <a:t>In other words we take a sample of individuals – which might be mice, cells or humans – find something interesting about that sample and generalise that finding to the overall population.</a:t>
            </a:r>
          </a:p>
          <a:p>
            <a:pPr eaLnBrk="1" hangingPunct="1">
              <a:spcBef>
                <a:spcPct val="0"/>
              </a:spcBef>
            </a:pPr>
            <a:endParaRPr lang="en-GB" dirty="0" smtClean="0"/>
          </a:p>
          <a:p>
            <a:pPr eaLnBrk="1" hangingPunct="1">
              <a:spcBef>
                <a:spcPct val="0"/>
              </a:spcBef>
            </a:pPr>
            <a:r>
              <a:rPr lang="en-GB" dirty="0" smtClean="0"/>
              <a:t>To convince others about our findings, we need a good study design, with a sample that is representative of the population we are interested in and an appropriate statistical test. </a:t>
            </a:r>
          </a:p>
          <a:p>
            <a:pPr eaLnBrk="1" hangingPunct="1">
              <a:spcBef>
                <a:spcPct val="0"/>
              </a:spcBef>
            </a:pPr>
            <a:endParaRPr lang="en-GB" dirty="0" smtClean="0"/>
          </a:p>
          <a:p>
            <a:pPr eaLnBrk="1" hangingPunct="1">
              <a:spcBef>
                <a:spcPct val="0"/>
              </a:spcBef>
            </a:pPr>
            <a:endParaRPr lang="en-GB" dirty="0" smtClean="0"/>
          </a:p>
          <a:p>
            <a:pPr eaLnBrk="1" hangingPunct="1">
              <a:spcBef>
                <a:spcPct val="0"/>
              </a:spcBef>
            </a:pPr>
            <a:endParaRPr lang="en-GB" dirty="0"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CA72A4-B77C-4CB2-92B3-36E8BDA5C3BB}" type="slidenum">
              <a:rPr lang="en-GB"/>
              <a:pPr fontAlgn="base">
                <a:spcBef>
                  <a:spcPct val="0"/>
                </a:spcBef>
                <a:spcAft>
                  <a:spcPct val="0"/>
                </a:spcAft>
                <a:defRPr/>
              </a:pPr>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GB" dirty="0" smtClean="0"/>
              <a:t>If we look at this data</a:t>
            </a:r>
            <a:r>
              <a:rPr lang="en-GB" baseline="0" dirty="0" smtClean="0"/>
              <a:t> the value of 5300 is much bigger than expected from the rest of the data. It is an outlying value. We should never remove a value just because it is an outlier, but we should investigate outliers to see if they are real values. When we check we find that this value should have been 530. </a:t>
            </a:r>
          </a:p>
          <a:p>
            <a:pPr eaLnBrk="1" hangingPunct="1">
              <a:spcBef>
                <a:spcPct val="0"/>
              </a:spcBef>
            </a:pPr>
            <a:endParaRPr lang="en-GB" baseline="0" dirty="0" smtClean="0"/>
          </a:p>
          <a:p>
            <a:pPr eaLnBrk="1" hangingPunct="1">
              <a:spcBef>
                <a:spcPct val="0"/>
              </a:spcBef>
            </a:pPr>
            <a:r>
              <a:rPr lang="en-GB" baseline="0" dirty="0" smtClean="0"/>
              <a:t>Now we recalculate the mean and find that it drops from 970 to 289. The SD drops from just over 1900 to 153. We can see that the mean and </a:t>
            </a:r>
            <a:r>
              <a:rPr lang="en-GB" baseline="0" dirty="0" err="1" smtClean="0"/>
              <a:t>sd</a:t>
            </a:r>
            <a:r>
              <a:rPr lang="en-GB" baseline="0" dirty="0" smtClean="0"/>
              <a:t> are unduly influenced by this outlying value. </a:t>
            </a:r>
          </a:p>
          <a:p>
            <a:pPr eaLnBrk="1" hangingPunct="1">
              <a:spcBef>
                <a:spcPct val="0"/>
              </a:spcBef>
            </a:pPr>
            <a:endParaRPr lang="en-GB" baseline="0" dirty="0" smtClean="0"/>
          </a:p>
          <a:p>
            <a:pPr eaLnBrk="1" hangingPunct="1">
              <a:spcBef>
                <a:spcPct val="0"/>
              </a:spcBef>
            </a:pPr>
            <a:r>
              <a:rPr lang="en-GB" baseline="0" dirty="0" smtClean="0"/>
              <a:t>When we look at the median and interquartile range, however, we find that they haven’t changed, as the median and interquartile range are robust to outliers. </a:t>
            </a:r>
          </a:p>
          <a:p>
            <a:pPr eaLnBrk="1" hangingPunct="1">
              <a:spcBef>
                <a:spcPct val="0"/>
              </a:spcBef>
            </a:pPr>
            <a:endParaRPr lang="en-GB" baseline="0" dirty="0" smtClean="0"/>
          </a:p>
          <a:p>
            <a:pPr eaLnBrk="1" hangingPunct="1">
              <a:spcBef>
                <a:spcPct val="0"/>
              </a:spcBef>
            </a:pPr>
            <a:r>
              <a:rPr lang="en-GB" baseline="0" dirty="0" smtClean="0"/>
              <a:t>We can see with the outliers removed the mean and median are more similar and both reflect the data. The value of the SD is also more similar to the value of the IQR which is 102. </a:t>
            </a:r>
          </a:p>
          <a:p>
            <a:pPr eaLnBrk="1" hangingPunct="1">
              <a:spcBef>
                <a:spcPct val="0"/>
              </a:spcBef>
            </a:pPr>
            <a:endParaRPr lang="en-GB" baseline="0" dirty="0" smtClean="0"/>
          </a:p>
          <a:p>
            <a:pPr eaLnBrk="1" hangingPunct="1">
              <a:spcBef>
                <a:spcPct val="0"/>
              </a:spcBef>
            </a:pPr>
            <a:r>
              <a:rPr lang="en-GB" baseline="0" dirty="0" smtClean="0"/>
              <a:t>If the data contain outliers then the median and interquartile range might provide more reflective summary values. </a:t>
            </a:r>
          </a:p>
          <a:p>
            <a:pPr eaLnBrk="1" hangingPunct="1">
              <a:spcBef>
                <a:spcPct val="0"/>
              </a:spcBef>
            </a:pPr>
            <a:endParaRPr lang="en-GB" baseline="0" dirty="0" smtClean="0"/>
          </a:p>
          <a:p>
            <a:pPr eaLnBrk="1" hangingPunct="1">
              <a:spcBef>
                <a:spcPct val="0"/>
              </a:spcBef>
            </a:pPr>
            <a:r>
              <a:rPr lang="en-GB" baseline="0" dirty="0" smtClean="0"/>
              <a:t>As well as checking for outliers it is important to check the data for missing values, as missing values can bias the results. </a:t>
            </a:r>
            <a:endParaRPr lang="en-GB" dirty="0"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1ABA82-12AC-43D7-9ED2-08AE79019869}" type="slidenum">
              <a:rPr lang="en-GB"/>
              <a:pPr fontAlgn="base">
                <a:spcBef>
                  <a:spcPct val="0"/>
                </a:spcBef>
                <a:spcAft>
                  <a:spcPct val="0"/>
                </a:spcAft>
                <a:defRPr/>
              </a:pPr>
              <a:t>18</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endParaRPr lang="en-GB" dirty="0" smtClean="0"/>
          </a:p>
          <a:p>
            <a:pPr eaLnBrk="1" hangingPunct="1">
              <a:spcBef>
                <a:spcPct val="0"/>
              </a:spcBef>
            </a:pPr>
            <a:r>
              <a:rPr lang="en-GB" dirty="0" smtClean="0"/>
              <a:t>----- Meeting Notes (09/09/2014 09:42) -----</a:t>
            </a:r>
          </a:p>
          <a:p>
            <a:pPr eaLnBrk="1" hangingPunct="1">
              <a:spcBef>
                <a:spcPct val="0"/>
              </a:spcBef>
            </a:pPr>
            <a:r>
              <a:rPr lang="en-GB" dirty="0" smtClean="0"/>
              <a:t>Represented by bar charts put some bar charts in</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7A879E-F947-41D2-8692-886C8475233F}" type="slidenum">
              <a:rPr lang="en-GB"/>
              <a:pPr fontAlgn="base">
                <a:spcBef>
                  <a:spcPct val="0"/>
                </a:spcBef>
                <a:spcAft>
                  <a:spcPct val="0"/>
                </a:spcAft>
                <a:defRPr/>
              </a:pPr>
              <a:t>19</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GB" baseline="0" dirty="0" smtClean="0"/>
              <a:t>The terms standard deviation and standard error are often confused. The difference between the two reflects the distinction between data description and statistical inference. </a:t>
            </a:r>
          </a:p>
          <a:p>
            <a:pPr eaLnBrk="1" hangingPunct="1">
              <a:spcBef>
                <a:spcPct val="0"/>
              </a:spcBef>
            </a:pPr>
            <a:endParaRPr lang="en-GB" baseline="0" dirty="0" smtClean="0"/>
          </a:p>
          <a:p>
            <a:pPr eaLnBrk="1" hangingPunct="1">
              <a:spcBef>
                <a:spcPct val="0"/>
              </a:spcBef>
            </a:pPr>
            <a:r>
              <a:rPr lang="en-GB" baseline="0" dirty="0" smtClean="0"/>
              <a:t>SD is a measure of variability or spread of the data. We use the sample SD to estimate the variability of the whole population. Standard deviation is used when we are describing a population. </a:t>
            </a:r>
          </a:p>
          <a:p>
            <a:pPr eaLnBrk="1" hangingPunct="1">
              <a:spcBef>
                <a:spcPct val="0"/>
              </a:spcBef>
            </a:pPr>
            <a:endParaRPr lang="en-GB" baseline="0" dirty="0" smtClean="0"/>
          </a:p>
          <a:p>
            <a:pPr eaLnBrk="1" hangingPunct="1">
              <a:spcBef>
                <a:spcPct val="0"/>
              </a:spcBef>
            </a:pPr>
            <a:r>
              <a:rPr lang="en-GB" dirty="0" smtClean="0"/>
              <a:t>When</a:t>
            </a:r>
            <a:r>
              <a:rPr lang="en-GB" baseline="0" dirty="0" smtClean="0"/>
              <a:t> we have a normally distributed population if we took repeated samples from the population and calculated their means, then these means would be normally distributed. The standard error of the mean is the variability of the means from repeated sampling. The standard error can also be considered as a measure of precision of the sample mean. </a:t>
            </a:r>
          </a:p>
          <a:p>
            <a:pPr eaLnBrk="1" hangingPunct="1">
              <a:spcBef>
                <a:spcPct val="0"/>
              </a:spcBef>
            </a:pPr>
            <a:endParaRPr lang="en-GB" baseline="0" dirty="0" smtClean="0"/>
          </a:p>
          <a:p>
            <a:pPr eaLnBrk="1" hangingPunct="1">
              <a:spcBef>
                <a:spcPct val="0"/>
              </a:spcBef>
            </a:pPr>
            <a:r>
              <a:rPr lang="en-GB" baseline="0" dirty="0" smtClean="0"/>
              <a:t>So if we want to say how widely scattered some measurements are we use the standard deviation. If we want to indicate the uncertainty around the estimate of the mean measurement we quote the standard error of the mean. </a:t>
            </a:r>
          </a:p>
          <a:p>
            <a:pPr eaLnBrk="1" hangingPunct="1">
              <a:spcBef>
                <a:spcPct val="0"/>
              </a:spcBef>
            </a:pPr>
            <a:endParaRPr lang="en-GB" baseline="0" dirty="0" smtClean="0"/>
          </a:p>
          <a:p>
            <a:pPr eaLnBrk="1" hangingPunct="1">
              <a:spcBef>
                <a:spcPct val="0"/>
              </a:spcBef>
            </a:pPr>
            <a:r>
              <a:rPr lang="en-GB" baseline="0" dirty="0" smtClean="0"/>
              <a:t>If you have done nothing to your data use the SD, if you have carried out a statistical test use the se, or better still a confidence interval. </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7A879E-F947-41D2-8692-886C8475233F}" type="slidenum">
              <a:rPr lang="en-GB"/>
              <a:pPr fontAlgn="base">
                <a:spcBef>
                  <a:spcPct val="0"/>
                </a:spcBef>
                <a:spcAft>
                  <a:spcPct val="0"/>
                </a:spcAft>
                <a:defRPr/>
              </a:pPr>
              <a:t>20</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GB" dirty="0" smtClean="0"/>
              <a:t>The confidence interval is a random interval. If we carried out an experiment</a:t>
            </a:r>
            <a:r>
              <a:rPr lang="en-GB" baseline="0" dirty="0" smtClean="0"/>
              <a:t> a large number of times and calculated a confidence interval for the mean each time, then 95% of the time the confidence intervals would include the true value of the mean. A looser interpretation is 95% of the time the mean is within the confidence interval. </a:t>
            </a:r>
          </a:p>
          <a:p>
            <a:pPr eaLnBrk="1" hangingPunct="1">
              <a:spcBef>
                <a:spcPct val="0"/>
              </a:spcBef>
            </a:pPr>
            <a:endParaRPr lang="en-GB" baseline="0" dirty="0" smtClean="0"/>
          </a:p>
          <a:p>
            <a:pPr eaLnBrk="1" hangingPunct="1">
              <a:spcBef>
                <a:spcPct val="0"/>
              </a:spcBef>
            </a:pPr>
            <a:r>
              <a:rPr lang="en-GB" baseline="0" dirty="0" smtClean="0"/>
              <a:t>It is calculated by taking the mean +/- 1.96 * standard error. Where the standard error is the standard deviation divided by the square root of the number of observations. Going back to our </a:t>
            </a:r>
            <a:r>
              <a:rPr lang="en-GB" baseline="0" dirty="0" err="1" smtClean="0"/>
              <a:t>facebook</a:t>
            </a:r>
            <a:r>
              <a:rPr lang="en-GB" baseline="0" dirty="0" smtClean="0"/>
              <a:t> friends example the 95% CI for the mean number of </a:t>
            </a:r>
            <a:r>
              <a:rPr lang="en-GB" baseline="0" dirty="0" err="1" smtClean="0"/>
              <a:t>facebook</a:t>
            </a:r>
            <a:r>
              <a:rPr lang="en-GB" baseline="0" dirty="0" smtClean="0"/>
              <a:t> friends of 289 is 175, 402. So from repeated sampling we’d expect the average number of </a:t>
            </a:r>
            <a:r>
              <a:rPr lang="en-GB" baseline="0" dirty="0" err="1" smtClean="0"/>
              <a:t>facebook</a:t>
            </a:r>
            <a:r>
              <a:rPr lang="en-GB" baseline="0" dirty="0" smtClean="0"/>
              <a:t> friends to be between 175 and 402. Confidence intervals are usually reported as they give a range of values of the mean that are consistent with the data and are therefore more informative than merely giving a p-value. </a:t>
            </a:r>
            <a:endParaRPr lang="en-GB" dirty="0" smtClean="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7A879E-F947-41D2-8692-886C8475233F}" type="slidenum">
              <a:rPr lang="en-GB"/>
              <a:pPr fontAlgn="base">
                <a:spcBef>
                  <a:spcPct val="0"/>
                </a:spcBef>
                <a:spcAft>
                  <a:spcPct val="0"/>
                </a:spcAft>
                <a:defRPr/>
              </a:pPr>
              <a:t>21</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If</a:t>
            </a:r>
            <a:r>
              <a:rPr lang="en-GB" baseline="0" dirty="0" smtClean="0"/>
              <a:t> you continue to sample from the same population then increasing the number of samples does not change the standard deviation as the variability in the population does not change. However, the standard error of the mean will decrease, as </a:t>
            </a:r>
            <a:r>
              <a:rPr lang="en-GB" baseline="0" dirty="0" err="1" smtClean="0"/>
              <a:t>sqrt</a:t>
            </a:r>
            <a:r>
              <a:rPr lang="en-GB" baseline="0" dirty="0" smtClean="0"/>
              <a:t> n enters into the calculation. This is because with more observations you can be more sure of what the mean is. Smaller standard error will lead to tighter confidence intervals. </a:t>
            </a:r>
            <a:endParaRPr lang="en-GB" dirty="0"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E67409-E8E5-4787-9D56-1C6DD3A164FE}" type="slidenum">
              <a:rPr lang="en-GB"/>
              <a:pPr fontAlgn="base">
                <a:spcBef>
                  <a:spcPct val="0"/>
                </a:spcBef>
                <a:spcAft>
                  <a:spcPct val="0"/>
                </a:spcAft>
                <a:defRPr/>
              </a:pPr>
              <a:t>22</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Statistical</a:t>
            </a:r>
            <a:r>
              <a:rPr lang="en-GB" baseline="0" dirty="0" smtClean="0"/>
              <a:t> tests are all set up in a similar way. First formulate the null hypothesis, this is the working hypothesis that you wish to disprove with your test. For example the difference in gene expression before and after treatment is 0. Then having verified that all of the assumptions of the test hold for your data, you calculate the test statistic from the data under the null hypothesis such as the t statistic shown here. Determine if the test statistic is more extreme than expected under the null hypothesis, the p-value and compare the p-value to an arbitrary cut off such as 0.05. Then reject or don’t reject the null hypothesis. Remember that absence of evidence is not evidence of absence. So just because you have not seen a difference does not mean that one does not exist. Your sample size might be too small to detect the effect size of interest. </a:t>
            </a:r>
          </a:p>
          <a:p>
            <a:pPr eaLnBrk="1" hangingPunct="1">
              <a:spcBef>
                <a:spcPct val="0"/>
              </a:spcBef>
            </a:pPr>
            <a:endParaRPr lang="en-GB" baseline="0" dirty="0" smtClean="0"/>
          </a:p>
          <a:p>
            <a:pPr eaLnBrk="1" hangingPunct="1">
              <a:spcBef>
                <a:spcPct val="0"/>
              </a:spcBef>
            </a:pPr>
            <a:r>
              <a:rPr lang="en-GB" baseline="0" dirty="0" smtClean="0"/>
              <a:t>If you wish to show that there is no difference, you need to use formal statistical methods to show equivalence, you can’t just have a non-significant p-value and say that they are the same. </a:t>
            </a:r>
            <a:endParaRPr lang="en-GB" dirty="0" smtClean="0"/>
          </a:p>
          <a:p>
            <a:pPr eaLnBrk="1" hangingPunct="1">
              <a:spcBef>
                <a:spcPct val="0"/>
              </a:spcBef>
            </a:pPr>
            <a:endParaRPr lang="en-GB" dirty="0" smtClean="0"/>
          </a:p>
          <a:p>
            <a:pPr eaLnBrk="1" hangingPunct="1">
              <a:spcBef>
                <a:spcPct val="0"/>
              </a:spcBef>
            </a:pPr>
            <a:r>
              <a:rPr lang="en-GB" dirty="0" smtClean="0"/>
              <a:t>Using the conventional</a:t>
            </a:r>
            <a:r>
              <a:rPr lang="en-GB" baseline="0" dirty="0" smtClean="0"/>
              <a:t> cut off of 0.05 1 in 20 tests will be significant by chance and you don’t know which, so if you are carrying out a lot of hypothesis tests, then corrections for multiple testing are important. See a statistician for advice. </a:t>
            </a:r>
            <a:endParaRPr lang="en-GB" dirty="0"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E5911A-C60D-4127-90BC-4ED53729FA65}" type="slidenum">
              <a:rPr lang="en-GB"/>
              <a:pPr fontAlgn="base">
                <a:spcBef>
                  <a:spcPct val="0"/>
                </a:spcBef>
                <a:spcAft>
                  <a:spcPct val="0"/>
                </a:spcAft>
                <a:defRPr/>
              </a:pPr>
              <a:t>23</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Dr. Muriel Bristol</a:t>
            </a:r>
            <a:endParaRPr lang="en-GB" dirty="0"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E5911A-C60D-4127-90BC-4ED53729FA65}" type="slidenum">
              <a:rPr lang="en-GB"/>
              <a:pPr fontAlgn="base">
                <a:spcBef>
                  <a:spcPct val="0"/>
                </a:spcBef>
                <a:spcAft>
                  <a:spcPct val="0"/>
                </a:spcAft>
                <a:defRPr/>
              </a:pPr>
              <a:t>24</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When we carry out statistical tests, either the null</a:t>
            </a:r>
            <a:r>
              <a:rPr lang="en-GB" baseline="0" dirty="0" smtClean="0"/>
              <a:t> hypothesis is true or the alternative hypothesis is true. When we carry out the statistical tests we either reject or do no reject the null hypothesis. We may correctly accept or reject the null hypothesis. Or we can make an error. When we wrongly reject the null hypothesis, a false positive result. This is the more serious error, known as a type I error, as we conclude that something is going on when it isn’t. This is our p-value and we try to restrict this error rate to 5%. However, if  we carry out multiple hypothesis tests, then one in 20 of our hypotheses will be significant just by chance and we don’t know which. For this reason if we are carrying out many hypothesis tests, then we need to correct for multiple testing to control our overall false positive rate at 5%. </a:t>
            </a:r>
          </a:p>
          <a:p>
            <a:pPr eaLnBrk="1" hangingPunct="1">
              <a:spcBef>
                <a:spcPct val="0"/>
              </a:spcBef>
            </a:pPr>
            <a:endParaRPr lang="en-GB" baseline="0" dirty="0" smtClean="0"/>
          </a:p>
          <a:p>
            <a:pPr eaLnBrk="1" hangingPunct="1">
              <a:spcBef>
                <a:spcPct val="0"/>
              </a:spcBef>
            </a:pPr>
            <a:r>
              <a:rPr lang="en-GB" baseline="0" dirty="0" smtClean="0"/>
              <a:t>We can also make a false negative mistake, by not rejecting the null hypothesis when it is false. So we say that there is nothing happening when in fact there is. This is deemed a type II error as it is less serious and this rate is usually controlled at 10-20%. 1-false negative rate is the power of the study, i.e. the probability of detecting a particular effect of interest given that it exists. The power of a study depends on the significance level of the test, the size of the sample, the size of the difference of interest and most importantly the variability of the observations. Before carrying out any experiment, you should ensure that it has sufficient power, usually 80-90% to detect the effect of interest. Otherwise there is little point in carrying out the experiment in the first place as you are unlikely to detect the effect size of interest even if it exists. </a:t>
            </a:r>
            <a:endParaRPr lang="en-GB" dirty="0"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DA0F6E-F7EC-4D86-821C-5BA01B8540FD}" type="slidenum">
              <a:rPr lang="en-GB"/>
              <a:pPr fontAlgn="base">
                <a:spcBef>
                  <a:spcPct val="0"/>
                </a:spcBef>
                <a:spcAft>
                  <a:spcPct val="0"/>
                </a:spcAft>
                <a:defRPr/>
              </a:pPr>
              <a:t>25</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A4766-DC9E-CA44-9242-1E0304AE1760}" type="slidenum">
              <a:rPr lang="en-GB"/>
              <a:pPr/>
              <a:t>26</a:t>
            </a:fld>
            <a:endParaRPr lang="en-GB"/>
          </a:p>
        </p:txBody>
      </p:sp>
      <p:sp>
        <p:nvSpPr>
          <p:cNvPr id="25293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5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follows on very closely from what</a:t>
            </a:r>
            <a:r>
              <a:rPr lang="en-GB" baseline="0" dirty="0" smtClean="0"/>
              <a:t> Deepak has just been talking about – I’ll be going through each of the different types of t-test and then you’ll have an opportunity to have a go yourself in R commander.</a:t>
            </a:r>
            <a:endParaRPr lang="en-GB" dirty="0"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A094C0-3973-4ECB-A7D1-9F8EBD40DA1E}" type="slidenum">
              <a:rPr lang="en-GB"/>
              <a:pPr fontAlgn="base">
                <a:spcBef>
                  <a:spcPct val="0"/>
                </a:spcBef>
                <a:spcAft>
                  <a:spcPct val="0"/>
                </a:spcAft>
                <a:defRPr/>
              </a:pPr>
              <a:t>27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Before beginning a study</a:t>
            </a:r>
            <a:r>
              <a:rPr lang="en-GB" baseline="0" dirty="0" smtClean="0"/>
              <a:t> we should be thinking about the statistical analysis that we will do to answer our research question.</a:t>
            </a:r>
          </a:p>
          <a:p>
            <a:pPr eaLnBrk="1" hangingPunct="1">
              <a:spcBef>
                <a:spcPct val="0"/>
              </a:spcBef>
            </a:pPr>
            <a:endParaRPr lang="en-GB" dirty="0" smtClean="0"/>
          </a:p>
          <a:p>
            <a:pPr eaLnBrk="1" hangingPunct="1">
              <a:spcBef>
                <a:spcPct val="0"/>
              </a:spcBef>
            </a:pPr>
            <a:r>
              <a:rPr lang="en-GB" dirty="0" smtClean="0"/>
              <a:t>The statistical analysis that we carry</a:t>
            </a:r>
            <a:r>
              <a:rPr lang="en-GB" baseline="0" dirty="0" smtClean="0"/>
              <a:t> out will depend on the data that we collect. </a:t>
            </a:r>
            <a:endParaRPr lang="en-GB" dirty="0" smtClean="0"/>
          </a:p>
          <a:p>
            <a:pPr eaLnBrk="1" hangingPunct="1">
              <a:spcBef>
                <a:spcPct val="0"/>
              </a:spcBef>
            </a:pPr>
            <a:r>
              <a:rPr lang="en-GB" dirty="0" smtClean="0"/>
              <a:t> - firstly the type, there are 4 types</a:t>
            </a:r>
          </a:p>
          <a:p>
            <a:pPr eaLnBrk="1" hangingPunct="1">
              <a:spcBef>
                <a:spcPct val="0"/>
              </a:spcBef>
            </a:pPr>
            <a:r>
              <a:rPr lang="en-GB" dirty="0" smtClean="0"/>
              <a:t>Categorical</a:t>
            </a:r>
            <a:r>
              <a:rPr lang="en-GB" baseline="0" dirty="0" smtClean="0"/>
              <a:t>, nominal where data are in categories with no ordering, any observation can be assigned to only one category, boil down to a yes/no answer if there are two categories. Examples include gender, eye colour, surgical margin status.</a:t>
            </a:r>
          </a:p>
          <a:p>
            <a:pPr eaLnBrk="1" hangingPunct="1">
              <a:spcBef>
                <a:spcPct val="0"/>
              </a:spcBef>
            </a:pPr>
            <a:r>
              <a:rPr lang="en-GB" baseline="0" dirty="0" smtClean="0"/>
              <a:t>Categorical with ordering or ordinal, this is similar to nominal, except that the categories have an implicit order to them, given the categories you should be able to put them in order, for ordinal data there are few categories, examples include tumour grade, tumour stage, age if it has been categorised.</a:t>
            </a:r>
          </a:p>
          <a:p>
            <a:pPr eaLnBrk="1" hangingPunct="1">
              <a:spcBef>
                <a:spcPct val="0"/>
              </a:spcBef>
            </a:pPr>
            <a:r>
              <a:rPr lang="en-GB" baseline="0" dirty="0" smtClean="0"/>
              <a:t>Discrete: can take a finite range of set values, usually a larger number of values than for ordinal data, discrete data are often count data, e.g. shoe size, number of cells, number of tumours.</a:t>
            </a:r>
          </a:p>
          <a:p>
            <a:pPr eaLnBrk="1" hangingPunct="1">
              <a:spcBef>
                <a:spcPct val="0"/>
              </a:spcBef>
            </a:pPr>
            <a:r>
              <a:rPr lang="en-GB" baseline="0" dirty="0" smtClean="0"/>
              <a:t>Continuous, this sort of data can take any value over an infinite range, although sometimes discrete data is over a large enough range to be considered continuous, examples are weight, height, temperature.</a:t>
            </a:r>
          </a:p>
          <a:p>
            <a:pPr eaLnBrk="1" hangingPunct="1">
              <a:spcBef>
                <a:spcPct val="0"/>
              </a:spcBef>
            </a:pPr>
            <a:r>
              <a:rPr lang="en-GB" baseline="0" dirty="0" smtClean="0"/>
              <a:t>Different statistical methods will be used depending on the type of data, it is important to use the right test for the data you have collected and to ensure that the data meet all the assumptions of the test. </a:t>
            </a:r>
            <a:endParaRPr lang="en-GB" dirty="0" smtClean="0"/>
          </a:p>
          <a:p>
            <a:pPr eaLnBrk="1" hangingPunct="1">
              <a:spcBef>
                <a:spcPct val="0"/>
              </a:spcBef>
            </a:pPr>
            <a:endParaRPr lang="en-GB" dirty="0" smtClean="0"/>
          </a:p>
          <a:p>
            <a:pPr eaLnBrk="1" hangingPunct="1">
              <a:spcBef>
                <a:spcPct val="0"/>
              </a:spcBef>
            </a:pPr>
            <a:r>
              <a:rPr lang="en-GB" dirty="0" smtClean="0"/>
              <a:t> - most statistical approaches rely on the observations that we are studying to be independent,</a:t>
            </a:r>
            <a:r>
              <a:rPr lang="en-GB" baseline="0" dirty="0" smtClean="0"/>
              <a:t> that is one measurement shouldn’t be more similar to another, but we’ll learn more about that shortly.</a:t>
            </a:r>
          </a:p>
          <a:p>
            <a:pPr eaLnBrk="1" hangingPunct="1">
              <a:spcBef>
                <a:spcPct val="0"/>
              </a:spcBef>
            </a:pPr>
            <a:endParaRPr lang="en-GB" baseline="0" dirty="0" smtClean="0"/>
          </a:p>
          <a:p>
            <a:pPr eaLnBrk="1" hangingPunct="1">
              <a:spcBef>
                <a:spcPct val="0"/>
              </a:spcBef>
            </a:pPr>
            <a:r>
              <a:rPr lang="en-GB" baseline="0" dirty="0" smtClean="0"/>
              <a:t>Any findings you make with your data can only be generalised back to the population from which your sample was drawn, you should not extrapolate beyond this population.  So if you only collect animals from one mouse litter your findings only apply to that litter. If you only collect males then your findings only apply to males, or you study black 6 mice then your findings only apply to black 6 mice. </a:t>
            </a:r>
            <a:endParaRPr lang="en-GB" dirty="0" smtClean="0"/>
          </a:p>
          <a:p>
            <a:pPr eaLnBrk="1" hangingPunct="1">
              <a:spcBef>
                <a:spcPct val="0"/>
              </a:spcBef>
            </a:pPr>
            <a:endParaRPr lang="en-GB" dirty="0" smtClean="0"/>
          </a:p>
          <a:p>
            <a:pPr eaLnBrk="1" hangingPunct="1">
              <a:spcBef>
                <a:spcPct val="0"/>
              </a:spcBef>
            </a:pPr>
            <a:r>
              <a:rPr lang="en-GB" dirty="0" smtClean="0"/>
              <a:t> - and in addition the statistical approach we take can depend on the distribution of our data, many</a:t>
            </a:r>
            <a:r>
              <a:rPr lang="en-GB" baseline="0" dirty="0" smtClean="0"/>
              <a:t> tests depend on a normality assumption so we need to know are the data normally distributed, skewed or bimodal but more about that shortly. </a:t>
            </a:r>
            <a:endParaRPr lang="en-GB" dirty="0" smtClean="0"/>
          </a:p>
          <a:p>
            <a:pPr eaLnBrk="1" hangingPunct="1">
              <a:spcBef>
                <a:spcPct val="0"/>
              </a:spcBef>
            </a:pPr>
            <a:endParaRPr lang="en-GB" dirty="0" smtClean="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73AF94-B1DD-43E5-8120-3EDE7EB98ADA}" type="slidenum">
              <a:rPr lang="en-GB"/>
              <a:pPr fontAlgn="base">
                <a:spcBef>
                  <a:spcPct val="0"/>
                </a:spcBef>
                <a:spcAft>
                  <a:spcPct val="0"/>
                </a:spcAft>
                <a:defRPr/>
              </a:pPr>
              <a:t>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Most</a:t>
            </a:r>
            <a:r>
              <a:rPr lang="en-GB" baseline="0" dirty="0" smtClean="0"/>
              <a:t> of you will have come across the t-test before.</a:t>
            </a:r>
          </a:p>
          <a:p>
            <a:pPr eaLnBrk="1" hangingPunct="1">
              <a:spcBef>
                <a:spcPct val="0"/>
              </a:spcBef>
            </a:pPr>
            <a:endParaRPr lang="en-GB" baseline="0" dirty="0" smtClean="0"/>
          </a:p>
          <a:p>
            <a:pPr eaLnBrk="1" hangingPunct="1">
              <a:spcBef>
                <a:spcPct val="0"/>
              </a:spcBef>
            </a:pPr>
            <a:r>
              <a:rPr lang="en-GB" baseline="0" dirty="0" smtClean="0"/>
              <a:t>T-tests are used for continuous data and there are three different types of t-test which we can use depending on the type of data we have, the one-sample t-test, independent two-sample t-test and the paired two-sample t-test.</a:t>
            </a:r>
          </a:p>
          <a:p>
            <a:pPr eaLnBrk="1" hangingPunct="1">
              <a:spcBef>
                <a:spcPct val="0"/>
              </a:spcBef>
            </a:pPr>
            <a:endParaRPr lang="en-GB" baseline="0" dirty="0" smtClean="0"/>
          </a:p>
          <a:p>
            <a:pPr eaLnBrk="1" hangingPunct="1">
              <a:spcBef>
                <a:spcPct val="0"/>
              </a:spcBef>
            </a:pPr>
            <a:r>
              <a:rPr lang="en-GB" baseline="0" dirty="0" smtClean="0"/>
              <a:t>Paired two-sample t-test equivalent to the one-sample t-test. We will see some more examples as we move on. </a:t>
            </a:r>
          </a:p>
          <a:p>
            <a:pPr eaLnBrk="1" hangingPunct="1">
              <a:spcBef>
                <a:spcPct val="0"/>
              </a:spcBef>
            </a:pPr>
            <a:endParaRPr lang="en-GB" baseline="0" dirty="0"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00E2DC-DB01-4B6E-9FDB-974760ABAD62}" type="slidenum">
              <a:rPr lang="en-GB"/>
              <a:pPr fontAlgn="base">
                <a:spcBef>
                  <a:spcPct val="0"/>
                </a:spcBef>
                <a:spcAft>
                  <a:spcPct val="0"/>
                </a:spcAft>
                <a:defRPr/>
              </a:pPr>
              <a:t>28</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This slide is a bit technical</a:t>
            </a:r>
            <a:r>
              <a:rPr lang="en-US" baseline="0" dirty="0" smtClean="0"/>
              <a:t> so don’t worry too much if you don’t understand it. </a:t>
            </a:r>
            <a:endParaRPr lang="en-US" dirty="0" smtClean="0"/>
          </a:p>
          <a:p>
            <a:pPr eaLnBrk="1" hangingPunct="1">
              <a:spcBef>
                <a:spcPct val="0"/>
              </a:spcBef>
            </a:pPr>
            <a:r>
              <a:rPr lang="en-US" dirty="0" smtClean="0"/>
              <a:t>The</a:t>
            </a:r>
            <a:r>
              <a:rPr lang="en-US" baseline="0" dirty="0" smtClean="0"/>
              <a:t> t-test is based on the t-distribution. This is similar to the normal distribution which has the bell shaped curve which we’ve seen before. There is one standard normal distribution curve there are several curves for the t-distribution and which one we use depends on something called degrees of freedom. Loosely, as the sample size increases the number of degrees of freedom increases but the exact value will depend on what test you’re using to </a:t>
            </a:r>
            <a:r>
              <a:rPr lang="en-US" baseline="0" dirty="0" err="1" smtClean="0"/>
              <a:t>analyse</a:t>
            </a:r>
            <a:r>
              <a:rPr lang="en-US" baseline="0" dirty="0" smtClean="0"/>
              <a:t> your data and we will learn more about degrees of freedom later.</a:t>
            </a:r>
          </a:p>
          <a:p>
            <a:pPr eaLnBrk="1" hangingPunct="1">
              <a:spcBef>
                <a:spcPct val="0"/>
              </a:spcBef>
            </a:pPr>
            <a:endParaRPr lang="en-US" baseline="0" dirty="0" smtClean="0"/>
          </a:p>
          <a:p>
            <a:pPr eaLnBrk="1" hangingPunct="1">
              <a:spcBef>
                <a:spcPct val="0"/>
              </a:spcBef>
            </a:pPr>
            <a:r>
              <a:rPr lang="en-US" baseline="0" dirty="0" smtClean="0"/>
              <a:t>The main difference between the normal distribution and t-distribution is that the t-distribution has wider tails and a shorter peak this is because we have small samples and therefore the uncertainty around the extreme values is higher. As our sample size gets larger the t-distribution gets closer to the standard normal distribution, and once the sample size reaches 30 there is very little difference between the two.</a:t>
            </a:r>
          </a:p>
          <a:p>
            <a:pPr eaLnBrk="1" hangingPunct="1">
              <a:spcBef>
                <a:spcPct val="0"/>
              </a:spcBef>
            </a:pPr>
            <a:endParaRPr lang="en-US" baseline="0" dirty="0" smtClean="0"/>
          </a:p>
          <a:p>
            <a:pPr eaLnBrk="1" hangingPunct="1">
              <a:spcBef>
                <a:spcPct val="0"/>
              </a:spcBef>
            </a:pPr>
            <a:r>
              <a:rPr lang="en-US" dirty="0" smtClean="0"/>
              <a:t>This is all a bit theoretical,</a:t>
            </a:r>
            <a:r>
              <a:rPr lang="en-US" baseline="0" dirty="0" smtClean="0"/>
              <a:t> and it’s more useful for you to actually be able to apply these tests.</a:t>
            </a:r>
            <a:endParaRPr lang="en-US" dirty="0"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6096FB-3B4B-44EC-85FD-71BFFC3A8AEB}" type="slidenum">
              <a:rPr lang="en-GB"/>
              <a:pPr fontAlgn="base">
                <a:spcBef>
                  <a:spcPct val="0"/>
                </a:spcBef>
                <a:spcAft>
                  <a:spcPct val="0"/>
                </a:spcAft>
                <a:defRPr/>
              </a:pPr>
              <a:t>29</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So we’ll start with the one-sample t-test.</a:t>
            </a:r>
            <a:r>
              <a:rPr lang="en-GB" baseline="0" dirty="0" smtClean="0"/>
              <a:t> </a:t>
            </a:r>
          </a:p>
          <a:p>
            <a:pPr eaLnBrk="1" hangingPunct="1">
              <a:spcBef>
                <a:spcPct val="0"/>
              </a:spcBef>
            </a:pPr>
            <a:endParaRPr lang="en-GB" baseline="0" dirty="0" smtClean="0"/>
          </a:p>
          <a:p>
            <a:pPr eaLnBrk="1" hangingPunct="1">
              <a:spcBef>
                <a:spcPct val="0"/>
              </a:spcBef>
            </a:pPr>
            <a:r>
              <a:rPr lang="en-GB" baseline="0" dirty="0" smtClean="0"/>
              <a:t>Suppose </a:t>
            </a:r>
            <a:r>
              <a:rPr lang="en-GB" baseline="0" dirty="0" err="1" smtClean="0"/>
              <a:t>Illumina’s</a:t>
            </a:r>
            <a:r>
              <a:rPr lang="en-GB" baseline="0" dirty="0" smtClean="0"/>
              <a:t> published microarray failure rate is 2.1%. Genomics want to know if this figure holds true in their lab, so they have been collecting data on the monthly microarray failure rate over the last 12 months.</a:t>
            </a:r>
          </a:p>
          <a:p>
            <a:pPr eaLnBrk="1" hangingPunct="1">
              <a:spcBef>
                <a:spcPct val="0"/>
              </a:spcBef>
            </a:pPr>
            <a:endParaRPr lang="en-GB" baseline="0" dirty="0" smtClean="0"/>
          </a:p>
          <a:p>
            <a:pPr eaLnBrk="1" hangingPunct="1">
              <a:spcBef>
                <a:spcPct val="0"/>
              </a:spcBef>
            </a:pPr>
            <a:r>
              <a:rPr lang="en-GB" baseline="0" dirty="0" smtClean="0"/>
              <a:t>What we want to test is whether the mean monthly failure rate of the microarrays could be 2.1% or not. We need to formulate this into a null and alternative hypothesis. So, slightly counter intuitively, our null hypothesis is that the mean monthly failure rate is 2.1%, in the Genomics core.</a:t>
            </a:r>
          </a:p>
          <a:p>
            <a:pPr eaLnBrk="1" hangingPunct="1">
              <a:spcBef>
                <a:spcPct val="0"/>
              </a:spcBef>
            </a:pPr>
            <a:endParaRPr lang="en-GB" baseline="0" dirty="0" smtClean="0"/>
          </a:p>
          <a:p>
            <a:pPr eaLnBrk="1" hangingPunct="1">
              <a:spcBef>
                <a:spcPct val="0"/>
              </a:spcBef>
            </a:pPr>
            <a:r>
              <a:rPr lang="en-GB" baseline="0" dirty="0" smtClean="0"/>
              <a:t>Our alternative hypothesis could take one of three different forms, depending on our research question. We could be looking for a failure rate of less than 2.1%, more than 2.1%, or maybe we just want to know if there is a difference in either direction.  In this case, we haven’t specified an increase or decrease in the question, so our alternative hypothesis is looking for a change in either direction. This is what we refer to as a two-tailed test. </a:t>
            </a:r>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220A37-985A-4EBF-A0F9-949C1904A513}" type="slidenum">
              <a:rPr lang="en-GB"/>
              <a:pPr fontAlgn="base">
                <a:spcBef>
                  <a:spcPct val="0"/>
                </a:spcBef>
                <a:spcAft>
                  <a:spcPct val="0"/>
                </a:spcAft>
                <a:defRPr/>
              </a:pPr>
              <a:t>30</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a:t>
            </a:r>
            <a:r>
              <a:rPr lang="en-GB" baseline="0" dirty="0" smtClean="0"/>
              <a:t> our null hypothesis that we wish to disprove is that the mean monthly failure rate of microarrays in Genomics is 2.1% and we wish to disprove this in favour of the alternative that the mean monthly failure rate is not 2.1%, as we are looking for a a change in either direction this is a two-tailed test, and we will either reject or not reject the null hypothesis, we never say that we accept the alternative hypothesis. </a:t>
            </a:r>
            <a:endParaRPr lang="en-GB" dirty="0"/>
          </a:p>
        </p:txBody>
      </p:sp>
      <p:sp>
        <p:nvSpPr>
          <p:cNvPr id="4" name="Slide Number Placeholder 3"/>
          <p:cNvSpPr>
            <a:spLocks noGrp="1"/>
          </p:cNvSpPr>
          <p:nvPr>
            <p:ph type="sldNum" sz="quarter" idx="10"/>
          </p:nvPr>
        </p:nvSpPr>
        <p:spPr/>
        <p:txBody>
          <a:bodyPr/>
          <a:lstStyle/>
          <a:p>
            <a:pPr>
              <a:defRPr/>
            </a:pPr>
            <a:fld id="{6ACAD77D-53DC-4917-BA3A-E48278012299}" type="slidenum">
              <a:rPr lang="en-GB" smtClean="0"/>
              <a:pPr>
                <a:defRPr/>
              </a:pPr>
              <a:t>31</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can calculate some basic</a:t>
            </a:r>
            <a:r>
              <a:rPr lang="en-GB" baseline="0" dirty="0" smtClean="0"/>
              <a:t> summary statistics from the data ourselves or we can get R commander to do it for us. In a one-sample t-test, we are testing the mean value, so it would be really useful to know what the mean of our sample is.</a:t>
            </a:r>
          </a:p>
          <a:p>
            <a:endParaRPr lang="en-GB" baseline="0" dirty="0" smtClean="0"/>
          </a:p>
          <a:p>
            <a:r>
              <a:rPr lang="en-GB" baseline="0" dirty="0" smtClean="0"/>
              <a:t>We can instantly see that 2.84 is higher than the 2.1% we specified in our null hypothesis, but we can’t tell yet whether it is significantly different.</a:t>
            </a:r>
          </a:p>
          <a:p>
            <a:endParaRPr lang="en-GB" baseline="0" dirty="0" smtClean="0"/>
          </a:p>
          <a:p>
            <a:r>
              <a:rPr lang="en-GB" baseline="0" dirty="0" smtClean="0"/>
              <a:t>We can also calculate the standard deviation, and in this case this is 0.84. This gives us an indication of the variability in our sample data, with a high number suggesting our data is highly variable and a low number meaning there is little variation in our data. The standard deviation tells us the average distance of the data from the mean.</a:t>
            </a:r>
          </a:p>
          <a:p>
            <a:endParaRPr lang="en-GB" baseline="0" dirty="0" smtClean="0"/>
          </a:p>
          <a:p>
            <a:r>
              <a:rPr lang="en-GB" baseline="0" dirty="0" smtClean="0"/>
              <a:t> </a:t>
            </a:r>
            <a:endParaRPr lang="en-GB" dirty="0"/>
          </a:p>
        </p:txBody>
      </p:sp>
      <p:sp>
        <p:nvSpPr>
          <p:cNvPr id="4" name="Slide Number Placeholder 3"/>
          <p:cNvSpPr>
            <a:spLocks noGrp="1"/>
          </p:cNvSpPr>
          <p:nvPr>
            <p:ph type="sldNum" sz="quarter" idx="10"/>
          </p:nvPr>
        </p:nvSpPr>
        <p:spPr/>
        <p:txBody>
          <a:bodyPr/>
          <a:lstStyle/>
          <a:p>
            <a:pPr>
              <a:defRPr/>
            </a:pPr>
            <a:fld id="{6ACAD77D-53DC-4917-BA3A-E48278012299}" type="slidenum">
              <a:rPr lang="en-GB" smtClean="0"/>
              <a:pPr>
                <a:defRPr/>
              </a:pPr>
              <a:t>32</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We can’t just go straight ahead and carry out the</a:t>
            </a:r>
            <a:r>
              <a:rPr lang="en-GB" baseline="0" dirty="0" smtClean="0"/>
              <a:t> t-test as there are a few assumptions that we need to think about first. </a:t>
            </a:r>
          </a:p>
          <a:p>
            <a:pPr eaLnBrk="1" hangingPunct="1">
              <a:spcBef>
                <a:spcPct val="0"/>
              </a:spcBef>
            </a:pPr>
            <a:endParaRPr lang="en-GB" baseline="0" dirty="0" smtClean="0"/>
          </a:p>
          <a:p>
            <a:pPr eaLnBrk="1" hangingPunct="1">
              <a:spcBef>
                <a:spcPct val="0"/>
              </a:spcBef>
            </a:pPr>
            <a:r>
              <a:rPr lang="en-GB" baseline="0" dirty="0" smtClean="0"/>
              <a:t>The first assumption is independence of the observations – are the values genomics have collected each month independent of each other? In this case they probably are. Need to consider whether other factors such as temperature, season or ozone, for example, might influence the monthly results. Were the same people running the arrays, was the failure rate higher because the person who usually runs the arrays was away on holiday. Also, make sure that array failure is due to the array failing and not the experiment failing (include controls that we know should work).</a:t>
            </a:r>
          </a:p>
          <a:p>
            <a:pPr eaLnBrk="1" hangingPunct="1">
              <a:spcBef>
                <a:spcPct val="0"/>
              </a:spcBef>
            </a:pPr>
            <a:endParaRPr lang="en-GB" baseline="0" dirty="0" smtClean="0"/>
          </a:p>
          <a:p>
            <a:pPr defTabSz="908508" eaLnBrk="1" hangingPunct="1">
              <a:spcBef>
                <a:spcPct val="0"/>
              </a:spcBef>
              <a:defRPr/>
            </a:pPr>
            <a:r>
              <a:rPr lang="en-GB" baseline="0" dirty="0" smtClean="0"/>
              <a:t>The second assumption is that the observations are normally distributed. As Deepak mentioned earlier, we can assess this assumption by plotting a histogram of the data. </a:t>
            </a:r>
            <a:r>
              <a:rPr lang="en-GB" dirty="0" smtClean="0"/>
              <a:t>In general, we want the histogram to be symmetrical with a rough bell shape to the bars. We want the bars in the middle to be tall (corresponding with the peak of the normal curve) and the tails at each end being the shortest (corresponding with the low tails of the normal curve).</a:t>
            </a:r>
          </a:p>
          <a:p>
            <a:pPr eaLnBrk="1" hangingPunct="1">
              <a:spcBef>
                <a:spcPct val="0"/>
              </a:spcBef>
            </a:pPr>
            <a:endParaRPr lang="en-GB" dirty="0" smtClean="0"/>
          </a:p>
          <a:p>
            <a:pPr eaLnBrk="1" hangingPunct="1">
              <a:spcBef>
                <a:spcPct val="0"/>
              </a:spcBef>
            </a:pPr>
            <a:r>
              <a:rPr lang="en-GB" dirty="0" smtClean="0"/>
              <a:t>It can be difficult to assess whether data from a small sample are normally distributed as a single observation can make the shape of the histogram look quite different. If we know from past data</a:t>
            </a:r>
            <a:r>
              <a:rPr lang="en-GB" baseline="0" dirty="0" smtClean="0"/>
              <a:t> that the population that we are considering is known to be normal we can draw on that information and assume normality. </a:t>
            </a:r>
            <a:r>
              <a:rPr lang="en-GB" dirty="0" smtClean="0"/>
              <a:t>Here normality seems like a reasonable assumption to make.</a:t>
            </a:r>
          </a:p>
          <a:p>
            <a:pPr eaLnBrk="1" hangingPunct="1">
              <a:spcBef>
                <a:spcPct val="0"/>
              </a:spcBef>
            </a:pPr>
            <a:endParaRPr lang="en-GB" dirty="0" smtClean="0"/>
          </a:p>
          <a:p>
            <a:pPr eaLnBrk="1" hangingPunct="1">
              <a:spcBef>
                <a:spcPct val="0"/>
              </a:spcBef>
            </a:pPr>
            <a:r>
              <a:rPr lang="en-GB" dirty="0" smtClean="0"/>
              <a:t>----- Meeting Notes (23/05/2012 09:50) -----</a:t>
            </a:r>
          </a:p>
          <a:p>
            <a:pPr eaLnBrk="1" hangingPunct="1">
              <a:spcBef>
                <a:spcPct val="0"/>
              </a:spcBef>
            </a:pPr>
            <a:r>
              <a:rPr lang="en-GB" dirty="0" smtClean="0"/>
              <a:t>Add normal curves</a:t>
            </a:r>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36BBC0-C14B-4FA9-8DF3-68DF4D2AAD22}" type="slidenum">
              <a:rPr lang="en-GB"/>
              <a:pPr fontAlgn="base">
                <a:spcBef>
                  <a:spcPct val="0"/>
                </a:spcBef>
                <a:spcAft>
                  <a:spcPct val="0"/>
                </a:spcAft>
                <a:defRPr/>
              </a:pPr>
              <a:t>33</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So now we’ve checked the assumptions hold, we can carry out the one-sample t-test. </a:t>
            </a:r>
          </a:p>
          <a:p>
            <a:pPr eaLnBrk="1" hangingPunct="1">
              <a:spcBef>
                <a:spcPct val="0"/>
              </a:spcBef>
            </a:pPr>
            <a:endParaRPr lang="en-GB" dirty="0" smtClean="0"/>
          </a:p>
          <a:p>
            <a:pPr eaLnBrk="1" hangingPunct="1">
              <a:spcBef>
                <a:spcPct val="0"/>
              </a:spcBef>
            </a:pPr>
            <a:r>
              <a:rPr lang="en-GB" dirty="0" smtClean="0"/>
              <a:t>There are two main values of interest that are calculated</a:t>
            </a:r>
            <a:r>
              <a:rPr lang="en-GB" baseline="0" dirty="0" smtClean="0"/>
              <a:t> in a t-test: the t-statistic and the p-value. </a:t>
            </a:r>
          </a:p>
          <a:p>
            <a:pPr eaLnBrk="1" hangingPunct="1">
              <a:spcBef>
                <a:spcPct val="0"/>
              </a:spcBef>
            </a:pPr>
            <a:endParaRPr lang="en-GB" baseline="0" dirty="0" smtClean="0"/>
          </a:p>
          <a:p>
            <a:pPr eaLnBrk="1" hangingPunct="1">
              <a:spcBef>
                <a:spcPct val="0"/>
              </a:spcBef>
            </a:pPr>
            <a:r>
              <a:rPr lang="en-GB" baseline="0" dirty="0" smtClean="0"/>
              <a:t>The t-statistic is based on the sample mean, x bar, the value you want to test from your null hypothesis, mu 0, the standard deviation of your observed data and the sample size. The bottom part of this equation (the part with the standard deviation and sample size) is the same as the standard error.  You won’t need to do this by hand, but it’s good to have an appreciation of how the t-statistic is calculated and where each of it’s components comes from.</a:t>
            </a:r>
          </a:p>
          <a:p>
            <a:pPr eaLnBrk="1" hangingPunct="1">
              <a:spcBef>
                <a:spcPct val="0"/>
              </a:spcBef>
            </a:pPr>
            <a:endParaRPr lang="en-GB" baseline="0" dirty="0" smtClean="0"/>
          </a:p>
          <a:p>
            <a:pPr eaLnBrk="1" hangingPunct="1">
              <a:spcBef>
                <a:spcPct val="0"/>
              </a:spcBef>
            </a:pPr>
            <a:r>
              <a:rPr lang="en-GB" baseline="0" dirty="0" smtClean="0"/>
              <a:t>We get a t-statistic from this formula and we then need to work out what this value means. To do this, we compare it to a t-distribution curve, like the ones that I introduced earlier. In this example, our t-distribution is based on 11 degrees of freedom because we have 12 observations (</a:t>
            </a:r>
            <a:r>
              <a:rPr lang="en-GB" baseline="0" dirty="0" err="1" smtClean="0"/>
              <a:t>df</a:t>
            </a:r>
            <a:r>
              <a:rPr lang="en-GB" baseline="0" dirty="0" smtClean="0"/>
              <a:t>=n-1 in a one sample test as we are estimating one parameter). </a:t>
            </a:r>
          </a:p>
          <a:p>
            <a:pPr eaLnBrk="1" hangingPunct="1">
              <a:spcBef>
                <a:spcPct val="0"/>
              </a:spcBef>
            </a:pPr>
            <a:endParaRPr lang="en-GB" baseline="0" dirty="0" smtClean="0"/>
          </a:p>
          <a:p>
            <a:pPr eaLnBrk="1" hangingPunct="1">
              <a:spcBef>
                <a:spcPct val="0"/>
              </a:spcBef>
            </a:pPr>
            <a:r>
              <a:rPr lang="en-GB" baseline="0" dirty="0" smtClean="0"/>
              <a:t>We look at the t-distribution and find out where our t-value lies. In this case, we can see 3.07 is right in the tails of the distribution. This is a two-tailed test so we look at values above 3.07 and below -3.07 (remember that the t-distribution is symmetrical), and this is shown by the yellow shading. We can then work out the probability of seeing a value in either of the two yellow shaded areas, and this gives us our p-value; in this case p=0.01.</a:t>
            </a:r>
          </a:p>
          <a:p>
            <a:pPr eaLnBrk="1" hangingPunct="1">
              <a:spcBef>
                <a:spcPct val="0"/>
              </a:spcBef>
            </a:pPr>
            <a:endParaRPr lang="en-GB" baseline="0" dirty="0" smtClean="0"/>
          </a:p>
          <a:p>
            <a:pPr eaLnBrk="1" hangingPunct="1">
              <a:spcBef>
                <a:spcPct val="0"/>
              </a:spcBef>
            </a:pPr>
            <a:r>
              <a:rPr lang="en-GB" baseline="0" dirty="0" smtClean="0"/>
              <a:t>We usually compare this to an arbitrary value of 0.05. Here 0.01 is less than 0.05 so we reject the null hypothesis and conclude that the mean monthly failure rate is not the same as the published microarray failure rate if this were a real experiment we may then want to investigate why this is the case. </a:t>
            </a:r>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5B6F07-C9C6-43E7-8A92-EFE235C2E615}" type="slidenum">
              <a:rPr lang="en-GB"/>
              <a:pPr fontAlgn="base">
                <a:spcBef>
                  <a:spcPct val="0"/>
                </a:spcBef>
                <a:spcAft>
                  <a:spcPct val="0"/>
                </a:spcAft>
                <a:defRPr/>
              </a:pPr>
              <a:t>34</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 statistic is 3.07,</a:t>
            </a:r>
            <a:r>
              <a:rPr lang="en-US" baseline="0" dirty="0" smtClean="0"/>
              <a:t> we compare this to our t distribution, as we are doing a two sided test we need to look in both tails of the t distribution, so we look at ±3.07 and we calculate the area under the curve in both tails and this gives us our p-value. Of course R commander will give us the test statistic, p-value and degrees of freedom so we don’t need to do this ourselves, but it is useful to know how the test is carried out. </a:t>
            </a:r>
            <a:endParaRPr lang="en-US" dirty="0"/>
          </a:p>
        </p:txBody>
      </p:sp>
      <p:sp>
        <p:nvSpPr>
          <p:cNvPr id="4" name="Slide Number Placeholder 3"/>
          <p:cNvSpPr>
            <a:spLocks noGrp="1"/>
          </p:cNvSpPr>
          <p:nvPr>
            <p:ph type="sldNum" sz="quarter" idx="10"/>
          </p:nvPr>
        </p:nvSpPr>
        <p:spPr/>
        <p:txBody>
          <a:bodyPr/>
          <a:lstStyle/>
          <a:p>
            <a:pPr>
              <a:defRPr/>
            </a:pPr>
            <a:fld id="{6ACAD77D-53DC-4917-BA3A-E48278012299}" type="slidenum">
              <a:rPr lang="en-GB" smtClean="0"/>
              <a:pPr>
                <a:defRPr/>
              </a:pPr>
              <a:t>35</a:t>
            </a:fld>
            <a:endParaRPr lang="en-GB" dirty="0"/>
          </a:p>
        </p:txBody>
      </p:sp>
    </p:spTree>
    <p:extLst>
      <p:ext uri="{BB962C8B-B14F-4D97-AF65-F5344CB8AC3E}">
        <p14:creationId xmlns:p14="http://schemas.microsoft.com/office/powerpoint/2010/main" val="732938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So now we’ve checked the assumptions hold, we can carry out the one-sample t-test. </a:t>
            </a:r>
          </a:p>
          <a:p>
            <a:pPr eaLnBrk="1" hangingPunct="1">
              <a:spcBef>
                <a:spcPct val="0"/>
              </a:spcBef>
            </a:pPr>
            <a:endParaRPr lang="en-GB" dirty="0" smtClean="0"/>
          </a:p>
          <a:p>
            <a:pPr eaLnBrk="1" hangingPunct="1">
              <a:spcBef>
                <a:spcPct val="0"/>
              </a:spcBef>
            </a:pPr>
            <a:r>
              <a:rPr lang="en-GB" dirty="0" smtClean="0"/>
              <a:t>There are two main values of interest that are calculated</a:t>
            </a:r>
            <a:r>
              <a:rPr lang="en-GB" baseline="0" dirty="0" smtClean="0"/>
              <a:t> in a t-test: the t-statistic and the p-value. </a:t>
            </a:r>
          </a:p>
          <a:p>
            <a:pPr eaLnBrk="1" hangingPunct="1">
              <a:spcBef>
                <a:spcPct val="0"/>
              </a:spcBef>
            </a:pPr>
            <a:endParaRPr lang="en-GB" baseline="0" dirty="0" smtClean="0"/>
          </a:p>
          <a:p>
            <a:pPr eaLnBrk="1" hangingPunct="1">
              <a:spcBef>
                <a:spcPct val="0"/>
              </a:spcBef>
            </a:pPr>
            <a:r>
              <a:rPr lang="en-GB" baseline="0" dirty="0" smtClean="0"/>
              <a:t>The t-statistic is based on the sample mean, x bar, the value you want to test from your null hypothesis, mu 0, the standard deviation of your observed data and the sample size. The bottom part of this equation (the part with the standard deviation and sample size) is the same as the standard error.  You won’t need to do this by hand, but it’s good to have an appreciation of how the t-statistic is calculated and where each of it’s components comes from.</a:t>
            </a:r>
          </a:p>
          <a:p>
            <a:pPr eaLnBrk="1" hangingPunct="1">
              <a:spcBef>
                <a:spcPct val="0"/>
              </a:spcBef>
            </a:pPr>
            <a:endParaRPr lang="en-GB" baseline="0" dirty="0" smtClean="0"/>
          </a:p>
          <a:p>
            <a:pPr eaLnBrk="1" hangingPunct="1">
              <a:spcBef>
                <a:spcPct val="0"/>
              </a:spcBef>
            </a:pPr>
            <a:r>
              <a:rPr lang="en-GB" baseline="0" dirty="0" smtClean="0"/>
              <a:t>We get a t-statistic from this formula and we then need to work out what this value means. To do this, we compare it to a t-distribution curve, like the ones that I introduced earlier. In this example, our t-distribution is based on 11 degrees of freedom because we have 12 observations (</a:t>
            </a:r>
            <a:r>
              <a:rPr lang="en-GB" baseline="0" dirty="0" err="1" smtClean="0"/>
              <a:t>df</a:t>
            </a:r>
            <a:r>
              <a:rPr lang="en-GB" baseline="0" dirty="0" smtClean="0"/>
              <a:t>=n-1 in a one sample test as we are estimating one parameter). </a:t>
            </a:r>
          </a:p>
          <a:p>
            <a:pPr eaLnBrk="1" hangingPunct="1">
              <a:spcBef>
                <a:spcPct val="0"/>
              </a:spcBef>
            </a:pPr>
            <a:endParaRPr lang="en-GB" baseline="0" dirty="0" smtClean="0"/>
          </a:p>
          <a:p>
            <a:pPr eaLnBrk="1" hangingPunct="1">
              <a:spcBef>
                <a:spcPct val="0"/>
              </a:spcBef>
            </a:pPr>
            <a:r>
              <a:rPr lang="en-GB" baseline="0" dirty="0" smtClean="0"/>
              <a:t>We look at the t-distribution and find out where our t-value lies. In this case, we can see 3.07 is right in the tails of the distribution. This is a two-tailed test so we look at values above 3.07 and below -3.07 (remember that the t-distribution is symmetrical), and this is shown by the yellow shading. We can then work out the probability of seeing a value in either of the two yellow shaded areas, and this gives us our p-value; in this case p=0.01.</a:t>
            </a:r>
          </a:p>
          <a:p>
            <a:pPr eaLnBrk="1" hangingPunct="1">
              <a:spcBef>
                <a:spcPct val="0"/>
              </a:spcBef>
            </a:pPr>
            <a:endParaRPr lang="en-GB" baseline="0" dirty="0" smtClean="0"/>
          </a:p>
          <a:p>
            <a:pPr eaLnBrk="1" hangingPunct="1">
              <a:spcBef>
                <a:spcPct val="0"/>
              </a:spcBef>
            </a:pPr>
            <a:r>
              <a:rPr lang="en-GB" baseline="0" dirty="0" smtClean="0"/>
              <a:t>We usually compare this to an arbitrary value of 0.05. Here 0.01 is less than 0.05 so we reject the null hypothesis and conclude that the mean monthly failure rate is not the same as the published microarray failure rate if this were a real experiment we may then want to investigate why this is the case. </a:t>
            </a:r>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5B6F07-C9C6-43E7-8A92-EFE235C2E615}" type="slidenum">
              <a:rPr lang="en-GB"/>
              <a:pPr fontAlgn="base">
                <a:spcBef>
                  <a:spcPct val="0"/>
                </a:spcBef>
                <a:spcAft>
                  <a:spcPct val="0"/>
                </a:spcAft>
                <a:defRPr/>
              </a:pPr>
              <a:t>36</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We’ll now move on to</a:t>
            </a:r>
            <a:r>
              <a:rPr lang="en-GB" baseline="0" dirty="0" smtClean="0"/>
              <a:t> looking a two-sample t-tests, which tend to be more common than a one sample test as we often want to compare two groups. </a:t>
            </a:r>
          </a:p>
          <a:p>
            <a:pPr eaLnBrk="1" hangingPunct="1">
              <a:spcBef>
                <a:spcPct val="0"/>
              </a:spcBef>
            </a:pPr>
            <a:endParaRPr lang="en-GB" baseline="0" dirty="0" smtClean="0"/>
          </a:p>
          <a:p>
            <a:pPr eaLnBrk="1" hangingPunct="1">
              <a:spcBef>
                <a:spcPct val="0"/>
              </a:spcBef>
            </a:pPr>
            <a:r>
              <a:rPr lang="en-GB" baseline="0" dirty="0" smtClean="0"/>
              <a:t>The rules are very similar to the one-sample t-test so hopefully you’ll be able to spot a few common themes as I go through the next few slides. </a:t>
            </a:r>
            <a:endParaRPr lang="en-GB" dirty="0" smtClean="0"/>
          </a:p>
        </p:txBody>
      </p:sp>
      <p:sp>
        <p:nvSpPr>
          <p:cNvPr id="849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BE9470-2846-4D39-B159-8FBE324B7EB0}" type="slidenum">
              <a:rPr lang="en-GB"/>
              <a:pPr fontAlgn="base">
                <a:spcBef>
                  <a:spcPct val="0"/>
                </a:spcBef>
                <a:spcAft>
                  <a:spcPct val="0"/>
                </a:spcAft>
                <a:defRPr/>
              </a:pPr>
              <a:t>38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smtClean="0"/>
              <a:t>Interval </a:t>
            </a:r>
            <a:r>
              <a:rPr lang="en-GB" sz="1200" dirty="0" smtClean="0"/>
              <a:t>How much more or less compared to something else,</a:t>
            </a:r>
            <a:r>
              <a:rPr lang="en-GB" sz="1200" baseline="0" dirty="0" smtClean="0"/>
              <a:t> </a:t>
            </a:r>
            <a:r>
              <a:rPr lang="en-GB" sz="1200" dirty="0" smtClean="0"/>
              <a:t>Distances between values not same meaning</a:t>
            </a:r>
          </a:p>
          <a:p>
            <a:pPr>
              <a:lnSpc>
                <a:spcPct val="90000"/>
              </a:lnSpc>
            </a:pPr>
            <a:r>
              <a:rPr lang="en-GB" sz="1200" dirty="0" smtClean="0"/>
              <a:t>Meaningful</a:t>
            </a:r>
            <a:r>
              <a:rPr lang="en-GB" sz="1200" baseline="0" dirty="0" smtClean="0"/>
              <a:t> zero point so distances carry the same meaning at different points on the scale. </a:t>
            </a:r>
            <a:endParaRPr lang="en-GB" sz="1200" dirty="0" smtClean="0"/>
          </a:p>
          <a:p>
            <a:pPr>
              <a:lnSpc>
                <a:spcPct val="90000"/>
              </a:lnSpc>
            </a:pPr>
            <a:endParaRPr lang="en-GB" sz="1200" dirty="0" smtClean="0"/>
          </a:p>
          <a:p>
            <a:endParaRPr lang="en-US" dirty="0"/>
          </a:p>
        </p:txBody>
      </p:sp>
      <p:sp>
        <p:nvSpPr>
          <p:cNvPr id="4" name="Slide Number Placeholder 3"/>
          <p:cNvSpPr>
            <a:spLocks noGrp="1"/>
          </p:cNvSpPr>
          <p:nvPr>
            <p:ph type="sldNum" sz="quarter" idx="10"/>
          </p:nvPr>
        </p:nvSpPr>
        <p:spPr/>
        <p:txBody>
          <a:bodyPr/>
          <a:lstStyle/>
          <a:p>
            <a:pPr>
              <a:defRPr/>
            </a:pPr>
            <a:fld id="{6ACAD77D-53DC-4917-BA3A-E48278012299}" type="slidenum">
              <a:rPr lang="en-GB" smtClean="0"/>
              <a:pPr>
                <a:defRPr/>
              </a:pPr>
              <a:t>10</a:t>
            </a:fld>
            <a:endParaRPr lang="en-GB" dirty="0"/>
          </a:p>
        </p:txBody>
      </p:sp>
    </p:spTree>
    <p:extLst>
      <p:ext uri="{BB962C8B-B14F-4D97-AF65-F5344CB8AC3E}">
        <p14:creationId xmlns:p14="http://schemas.microsoft.com/office/powerpoint/2010/main" val="3868059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So we’ll go</a:t>
            </a:r>
            <a:r>
              <a:rPr lang="en-GB" baseline="0" dirty="0" smtClean="0"/>
              <a:t> on to look at the independent two-sample t-test</a:t>
            </a:r>
            <a:r>
              <a:rPr lang="en-GB" dirty="0" smtClean="0"/>
              <a:t>.</a:t>
            </a:r>
            <a:r>
              <a:rPr lang="en-GB" baseline="0" dirty="0" smtClean="0"/>
              <a:t> Often just called an independent sample t-test or a two-sample t-test. </a:t>
            </a:r>
          </a:p>
          <a:p>
            <a:pPr eaLnBrk="1" hangingPunct="1">
              <a:spcBef>
                <a:spcPct val="0"/>
              </a:spcBef>
            </a:pPr>
            <a:endParaRPr lang="en-GB" baseline="0" dirty="0" smtClean="0"/>
          </a:p>
          <a:p>
            <a:pPr eaLnBrk="1" hangingPunct="1">
              <a:spcBef>
                <a:spcPct val="0"/>
              </a:spcBef>
            </a:pPr>
            <a:r>
              <a:rPr lang="en-GB" baseline="0" dirty="0" smtClean="0"/>
              <a:t>Suppose a researcher has access to two different breeds of mice and they want to do an experiment where change in weight is one of the outcomes. It would be easier to use a mixture of the two breeds in the experiment but first we need to know weather the weight differs between the mice just because of breed. So we want to investigate whether the weight of 4 week old male mice depends on breed.  </a:t>
            </a:r>
          </a:p>
          <a:p>
            <a:pPr eaLnBrk="1" hangingPunct="1">
              <a:spcBef>
                <a:spcPct val="0"/>
              </a:spcBef>
            </a:pPr>
            <a:endParaRPr lang="en-GB" baseline="0" dirty="0" smtClean="0"/>
          </a:p>
          <a:p>
            <a:pPr eaLnBrk="1" hangingPunct="1">
              <a:spcBef>
                <a:spcPct val="0"/>
              </a:spcBef>
            </a:pPr>
            <a:r>
              <a:rPr lang="en-GB" baseline="0" dirty="0" smtClean="0"/>
              <a:t>We have 20 mice from breed A and 20 from breed B.</a:t>
            </a:r>
          </a:p>
          <a:p>
            <a:pPr eaLnBrk="1" hangingPunct="1">
              <a:spcBef>
                <a:spcPct val="0"/>
              </a:spcBef>
            </a:pPr>
            <a:endParaRPr lang="en-GB" baseline="0" dirty="0" smtClean="0"/>
          </a:p>
          <a:p>
            <a:pPr eaLnBrk="1" hangingPunct="1">
              <a:spcBef>
                <a:spcPct val="0"/>
              </a:spcBef>
            </a:pPr>
            <a:r>
              <a:rPr lang="en-GB" baseline="0" dirty="0" smtClean="0"/>
              <a:t>As before, we need to formulate a null hypothesis from our research question. Does the average weight of breed A differ from the average weight of breed B in 4-week old male mice.</a:t>
            </a:r>
          </a:p>
          <a:p>
            <a:pPr eaLnBrk="1" hangingPunct="1">
              <a:spcBef>
                <a:spcPct val="0"/>
              </a:spcBef>
            </a:pPr>
            <a:endParaRPr lang="en-GB" baseline="0" dirty="0" smtClean="0"/>
          </a:p>
          <a:p>
            <a:pPr eaLnBrk="1" hangingPunct="1">
              <a:spcBef>
                <a:spcPct val="0"/>
              </a:spcBef>
            </a:pPr>
            <a:r>
              <a:rPr lang="en-GB" baseline="0" dirty="0" smtClean="0"/>
              <a:t>The alternative hypothesis can take one of three options, less than, greater than or different to. In this example, we are interested in a difference in any direction, so our alternative hypothesis is that the mean weight of breed A is different to the mean weight of breed B. So this is a two-tailed test.</a:t>
            </a:r>
          </a:p>
          <a:p>
            <a:pPr eaLnBrk="1" hangingPunct="1">
              <a:spcBef>
                <a:spcPct val="0"/>
              </a:spcBef>
            </a:pPr>
            <a:endParaRPr lang="en-GB" dirty="0" smtClean="0"/>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532553-13E3-4BAC-892A-51E5C8F9BC76}" type="slidenum">
              <a:rPr lang="en-GB"/>
              <a:pPr fontAlgn="base">
                <a:spcBef>
                  <a:spcPct val="0"/>
                </a:spcBef>
                <a:spcAft>
                  <a:spcPct val="0"/>
                </a:spcAft>
                <a:defRPr/>
              </a:pPr>
              <a:t>39</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So we’ll go</a:t>
            </a:r>
            <a:r>
              <a:rPr lang="en-GB" baseline="0" dirty="0" smtClean="0"/>
              <a:t> on to look at the independent two-sample t-test</a:t>
            </a:r>
            <a:r>
              <a:rPr lang="en-GB" dirty="0" smtClean="0"/>
              <a:t>.</a:t>
            </a:r>
            <a:r>
              <a:rPr lang="en-GB" baseline="0" dirty="0" smtClean="0"/>
              <a:t> </a:t>
            </a:r>
          </a:p>
          <a:p>
            <a:pPr eaLnBrk="1" hangingPunct="1">
              <a:spcBef>
                <a:spcPct val="0"/>
              </a:spcBef>
            </a:pPr>
            <a:endParaRPr lang="en-GB" baseline="0" dirty="0" smtClean="0"/>
          </a:p>
          <a:p>
            <a:pPr eaLnBrk="1" hangingPunct="1">
              <a:spcBef>
                <a:spcPct val="0"/>
              </a:spcBef>
            </a:pPr>
            <a:r>
              <a:rPr lang="en-GB" baseline="0" dirty="0" smtClean="0"/>
              <a:t>Suppose a researcher has access to two different breeds of mice and they want to do an experiment where change in weight is one of the outcomes. It would be easier to use a mixture of the two breeds in the experiment but first we need to know weather the weight differs between the mice just because of breed. So we want to investigate whether the weight of 4 week old male mice depends on breed.  </a:t>
            </a:r>
          </a:p>
          <a:p>
            <a:pPr eaLnBrk="1" hangingPunct="1">
              <a:spcBef>
                <a:spcPct val="0"/>
              </a:spcBef>
            </a:pPr>
            <a:endParaRPr lang="en-GB" baseline="0" dirty="0" smtClean="0"/>
          </a:p>
          <a:p>
            <a:pPr eaLnBrk="1" hangingPunct="1">
              <a:spcBef>
                <a:spcPct val="0"/>
              </a:spcBef>
            </a:pPr>
            <a:r>
              <a:rPr lang="en-GB" baseline="0" dirty="0" smtClean="0"/>
              <a:t>We have 20 mice from breed A and 20 from breed B.</a:t>
            </a:r>
          </a:p>
          <a:p>
            <a:pPr eaLnBrk="1" hangingPunct="1">
              <a:spcBef>
                <a:spcPct val="0"/>
              </a:spcBef>
            </a:pPr>
            <a:endParaRPr lang="en-GB" baseline="0" dirty="0" smtClean="0"/>
          </a:p>
          <a:p>
            <a:pPr eaLnBrk="1" hangingPunct="1">
              <a:spcBef>
                <a:spcPct val="0"/>
              </a:spcBef>
            </a:pPr>
            <a:r>
              <a:rPr lang="en-GB" baseline="0" dirty="0" smtClean="0"/>
              <a:t>As before, we need to formulate a null hypothesis from our research question. Does the average weight of breed A differ from the average weight of breed B in 4-week old male mice.</a:t>
            </a:r>
          </a:p>
          <a:p>
            <a:pPr eaLnBrk="1" hangingPunct="1">
              <a:spcBef>
                <a:spcPct val="0"/>
              </a:spcBef>
            </a:pPr>
            <a:endParaRPr lang="en-GB" baseline="0" dirty="0" smtClean="0"/>
          </a:p>
          <a:p>
            <a:pPr eaLnBrk="1" hangingPunct="1">
              <a:spcBef>
                <a:spcPct val="0"/>
              </a:spcBef>
            </a:pPr>
            <a:r>
              <a:rPr lang="en-GB" baseline="0" dirty="0" smtClean="0"/>
              <a:t>The alternative hypothesis can take one of three options, less than, greater than or different to. In this example, we are interested in a difference in any direction, so our alternative hypothesis is that the mean weight of breed A is different to the mean weight of breed B. So this is a two-tailed test.</a:t>
            </a:r>
          </a:p>
          <a:p>
            <a:pPr eaLnBrk="1" hangingPunct="1">
              <a:spcBef>
                <a:spcPct val="0"/>
              </a:spcBef>
            </a:pPr>
            <a:endParaRPr lang="en-GB" dirty="0" smtClean="0"/>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532553-13E3-4BAC-892A-51E5C8F9BC76}" type="slidenum">
              <a:rPr lang="en-GB"/>
              <a:pPr fontAlgn="base">
                <a:spcBef>
                  <a:spcPct val="0"/>
                </a:spcBef>
                <a:spcAft>
                  <a:spcPct val="0"/>
                </a:spcAft>
                <a:defRPr/>
              </a:pPr>
              <a:t>40</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dirty="0" smtClean="0"/>
              <a:t>As with the one-sample t-test, it’s useful to calculate some basic</a:t>
            </a:r>
            <a:r>
              <a:rPr lang="en-GB" baseline="0" dirty="0" smtClean="0"/>
              <a:t> summary statistics from the data ourselves. </a:t>
            </a:r>
          </a:p>
          <a:p>
            <a:endParaRPr lang="en-GB" baseline="0" dirty="0" smtClean="0"/>
          </a:p>
          <a:p>
            <a:r>
              <a:rPr lang="en-GB" baseline="0" dirty="0" smtClean="0"/>
              <a:t>In the independent two-sample t-test, we are again testing the mean values, so it would be really useful to know the mean in each of our groups.</a:t>
            </a:r>
          </a:p>
          <a:p>
            <a:endParaRPr lang="en-GB" baseline="0" dirty="0" smtClean="0"/>
          </a:p>
          <a:p>
            <a:r>
              <a:rPr lang="en-GB" baseline="0" dirty="0" smtClean="0"/>
              <a:t>We can see here that the two mean values are fairly similar.</a:t>
            </a:r>
            <a:endParaRPr lang="en-GB" dirty="0" smtClean="0"/>
          </a:p>
          <a:p>
            <a:pPr eaLnBrk="1" hangingPunct="1">
              <a:spcBef>
                <a:spcPct val="0"/>
              </a:spcBef>
            </a:pPr>
            <a:endParaRPr lang="en-GB" dirty="0" smtClean="0"/>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532553-13E3-4BAC-892A-51E5C8F9BC76}" type="slidenum">
              <a:rPr lang="en-GB"/>
              <a:pPr fontAlgn="base">
                <a:spcBef>
                  <a:spcPct val="0"/>
                </a:spcBef>
                <a:spcAft>
                  <a:spcPct val="0"/>
                </a:spcAft>
                <a:defRPr/>
              </a:pPr>
              <a:t>41</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Again, we need to check the assumptions. </a:t>
            </a:r>
          </a:p>
          <a:p>
            <a:pPr eaLnBrk="1" hangingPunct="1">
              <a:spcBef>
                <a:spcPct val="0"/>
              </a:spcBef>
            </a:pPr>
            <a:endParaRPr lang="en-GB" dirty="0" smtClean="0"/>
          </a:p>
          <a:p>
            <a:pPr eaLnBrk="1" hangingPunct="1">
              <a:spcBef>
                <a:spcPct val="0"/>
              </a:spcBef>
            </a:pPr>
            <a:r>
              <a:rPr lang="en-GB" dirty="0" smtClean="0"/>
              <a:t>Within</a:t>
            </a:r>
            <a:r>
              <a:rPr lang="en-GB" baseline="0" dirty="0" smtClean="0"/>
              <a:t> each breed, are the observations independent? Here we particularly need to think about whether we have littermates in the sample, as mice will be more similar within a litter than between litters. Ideally, mice within each group would either all come from the same litter or all come from different litters. </a:t>
            </a:r>
          </a:p>
          <a:p>
            <a:pPr eaLnBrk="1" hangingPunct="1">
              <a:spcBef>
                <a:spcPct val="0"/>
              </a:spcBef>
            </a:pPr>
            <a:endParaRPr lang="en-GB" baseline="0" dirty="0" smtClean="0"/>
          </a:p>
          <a:p>
            <a:pPr eaLnBrk="1" hangingPunct="1">
              <a:spcBef>
                <a:spcPct val="0"/>
              </a:spcBef>
            </a:pPr>
            <a:r>
              <a:rPr lang="en-GB" baseline="0" dirty="0" smtClean="0"/>
              <a:t>The normality assumption is assessed with a histogram – plotted separately for each breed. The small sample size makes it quite difficult to judge. A looks fairly bell shaped and symmetrical, so is probably ok. There might be some slight skewing for breed B and the histogram isn’t very symmetrical so we might decide that actually normality is not reasonable here. For the purpose of this example we’ll say that the assumption is ok, but this might be something we need to consider in more detail when doing a ‘real’ analysis. </a:t>
            </a:r>
          </a:p>
          <a:p>
            <a:pPr eaLnBrk="1" hangingPunct="1">
              <a:spcBef>
                <a:spcPct val="0"/>
              </a:spcBef>
            </a:pPr>
            <a:endParaRPr lang="en-GB" baseline="0" dirty="0" smtClean="0"/>
          </a:p>
          <a:p>
            <a:pPr eaLnBrk="1" hangingPunct="1">
              <a:spcBef>
                <a:spcPct val="0"/>
              </a:spcBef>
            </a:pPr>
            <a:endParaRPr lang="en-GB" dirty="0" smtClean="0"/>
          </a:p>
        </p:txBody>
      </p:sp>
      <p:sp>
        <p:nvSpPr>
          <p:cNvPr id="890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C0D019-D0F8-4A0B-ADC2-6634896FB0E9}" type="slidenum">
              <a:rPr lang="en-GB"/>
              <a:pPr fontAlgn="base">
                <a:spcBef>
                  <a:spcPct val="0"/>
                </a:spcBef>
                <a:spcAft>
                  <a:spcPct val="0"/>
                </a:spcAft>
                <a:defRPr/>
              </a:pPr>
              <a:t>42</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A third assumption, one that</a:t>
            </a:r>
            <a:r>
              <a:rPr lang="en-GB" baseline="0" dirty="0" smtClean="0"/>
              <a:t> we didn’t need to consider in the one-sample t-test, is equal variance between the two groups we want to compare. </a:t>
            </a:r>
          </a:p>
          <a:p>
            <a:pPr eaLnBrk="1" hangingPunct="1">
              <a:spcBef>
                <a:spcPct val="0"/>
              </a:spcBef>
            </a:pPr>
            <a:endParaRPr lang="en-GB" baseline="0" dirty="0" smtClean="0"/>
          </a:p>
          <a:p>
            <a:pPr eaLnBrk="1" hangingPunct="1">
              <a:spcBef>
                <a:spcPct val="0"/>
              </a:spcBef>
            </a:pPr>
            <a:r>
              <a:rPr lang="en-GB" baseline="0" dirty="0" smtClean="0"/>
              <a:t>We can use the histogram to assess this. Look at the spread, you can see that the histogram for breed A is much wider than the histogram for breed B. This suggests that the variance is not equal between the two groups.</a:t>
            </a:r>
          </a:p>
          <a:p>
            <a:pPr eaLnBrk="1" hangingPunct="1">
              <a:spcBef>
                <a:spcPct val="0"/>
              </a:spcBef>
            </a:pPr>
            <a:endParaRPr lang="en-GB" baseline="0" dirty="0" smtClean="0"/>
          </a:p>
          <a:p>
            <a:pPr eaLnBrk="1" hangingPunct="1">
              <a:spcBef>
                <a:spcPct val="0"/>
              </a:spcBef>
            </a:pPr>
            <a:r>
              <a:rPr lang="en-GB" baseline="0" dirty="0" smtClean="0"/>
              <a:t>This isn’t a problem – we can apply a Welch’s correction if the variances are difference, which just means that the t-statistic is calculated in a slightly different way than if we did assume equal variance. However, care must be taken not to apply the Welch’s correction inappropriately (i.e. When variances are not dissimilar) because its use results in a large reduction in power. So if it is used inappropriately then we are less likely to see a difference should one exist. </a:t>
            </a:r>
          </a:p>
          <a:p>
            <a:pPr eaLnBrk="1" hangingPunct="1">
              <a:spcBef>
                <a:spcPct val="0"/>
              </a:spcBef>
            </a:pPr>
            <a:endParaRPr lang="en-GB" baseline="0" dirty="0" smtClean="0"/>
          </a:p>
          <a:p>
            <a:pPr eaLnBrk="1" hangingPunct="1">
              <a:spcBef>
                <a:spcPct val="0"/>
              </a:spcBef>
            </a:pPr>
            <a:r>
              <a:rPr lang="en-GB" baseline="0" dirty="0" smtClean="0"/>
              <a:t>There are also formal test to compare variances (Such as F-tests or </a:t>
            </a:r>
            <a:r>
              <a:rPr lang="en-GB" baseline="0" dirty="0" err="1" smtClean="0"/>
              <a:t>Levene’s</a:t>
            </a:r>
            <a:r>
              <a:rPr lang="en-GB" baseline="0" dirty="0" smtClean="0"/>
              <a:t> test, available within R), but this adds to the multiple testing problem that Deepak mentioned earlier, so we advise you to just use the plots if you can and use your own judgement rather than carrying out a formal test. </a:t>
            </a:r>
          </a:p>
          <a:p>
            <a:pPr eaLnBrk="1" hangingPunct="1">
              <a:spcBef>
                <a:spcPct val="0"/>
              </a:spcBef>
            </a:pPr>
            <a:endParaRPr lang="en-GB" baseline="0" dirty="0" smtClean="0"/>
          </a:p>
          <a:p>
            <a:pPr eaLnBrk="1" hangingPunct="1">
              <a:spcBef>
                <a:spcPct val="0"/>
              </a:spcBef>
            </a:pPr>
            <a:endParaRPr lang="en-GB" dirty="0" smtClean="0"/>
          </a:p>
        </p:txBody>
      </p:sp>
      <p:sp>
        <p:nvSpPr>
          <p:cNvPr id="911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3844F3-918E-466E-A382-3CD7CDDCFDC1}" type="slidenum">
              <a:rPr lang="en-GB"/>
              <a:pPr fontAlgn="base">
                <a:spcBef>
                  <a:spcPct val="0"/>
                </a:spcBef>
                <a:spcAft>
                  <a:spcPct val="0"/>
                </a:spcAft>
                <a:defRPr/>
              </a:pPr>
              <a:t>43</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So now we’ve checked the assumptions hold, we can carry out the independent two-sample t-test. </a:t>
            </a:r>
          </a:p>
          <a:p>
            <a:pPr eaLnBrk="1" hangingPunct="1">
              <a:spcBef>
                <a:spcPct val="0"/>
              </a:spcBef>
            </a:pPr>
            <a:endParaRPr lang="en-GB" dirty="0" smtClean="0"/>
          </a:p>
          <a:p>
            <a:pPr eaLnBrk="1" hangingPunct="1">
              <a:spcBef>
                <a:spcPct val="0"/>
              </a:spcBef>
            </a:pPr>
            <a:r>
              <a:rPr lang="en-GB" dirty="0" smtClean="0"/>
              <a:t>As before, there are two main values of interest that are calculated</a:t>
            </a:r>
            <a:r>
              <a:rPr lang="en-GB" baseline="0" dirty="0" smtClean="0"/>
              <a:t> in a t-test: the t-statistic and the p-value. </a:t>
            </a:r>
          </a:p>
          <a:p>
            <a:pPr eaLnBrk="1" hangingPunct="1">
              <a:spcBef>
                <a:spcPct val="0"/>
              </a:spcBef>
            </a:pPr>
            <a:endParaRPr lang="en-GB" baseline="0" dirty="0" smtClean="0"/>
          </a:p>
          <a:p>
            <a:pPr eaLnBrk="1" hangingPunct="1">
              <a:spcBef>
                <a:spcPct val="0"/>
              </a:spcBef>
            </a:pPr>
            <a:r>
              <a:rPr lang="en-GB" baseline="0" dirty="0" smtClean="0"/>
              <a:t>The t-statistic is based on the sample mean for each group and the standard deviation of your observed data and the sample size for each group. With the Welch’s correction, we treat the standard deviation for each group separately, without the correction we use a pooled value.</a:t>
            </a:r>
          </a:p>
          <a:p>
            <a:pPr eaLnBrk="1" hangingPunct="1">
              <a:spcBef>
                <a:spcPct val="0"/>
              </a:spcBef>
            </a:pPr>
            <a:endParaRPr lang="en-GB" baseline="0" dirty="0" smtClean="0"/>
          </a:p>
          <a:p>
            <a:pPr eaLnBrk="1" hangingPunct="1">
              <a:spcBef>
                <a:spcPct val="0"/>
              </a:spcBef>
            </a:pPr>
            <a:r>
              <a:rPr lang="en-GB" baseline="0" dirty="0" smtClean="0"/>
              <a:t>We get a t-statistic from this formula and we then need to work out what this value means. To do this, we compare it to a t-distribution curve, as before. In this example, our t-distribution is based on 23 degrees of freedom which comes from a complicated formula, that we won’t give the details of. </a:t>
            </a:r>
          </a:p>
          <a:p>
            <a:pPr eaLnBrk="1" hangingPunct="1">
              <a:spcBef>
                <a:spcPct val="0"/>
              </a:spcBef>
            </a:pPr>
            <a:endParaRPr lang="en-GB" baseline="0" dirty="0" smtClean="0"/>
          </a:p>
          <a:p>
            <a:pPr eaLnBrk="1" hangingPunct="1">
              <a:spcBef>
                <a:spcPct val="0"/>
              </a:spcBef>
            </a:pPr>
            <a:r>
              <a:rPr lang="en-GB" baseline="0" dirty="0" smtClean="0"/>
              <a:t>We look at the t-distribution and find out where our t-value lies. In this case, we can see 0.72 is in the middle part of the distribution. This is a two-tailed test so we look at values above 0.72 and below -0.72 (remember that the t-distribution is symmetrical), and this is shown by the yellow shading. We can then work out the probability of seeing a value in either of the two yellow shaded areas. In this case, the yellow area is quite large, so we expect a high probability. In this  case our p-value is 0.48.</a:t>
            </a:r>
          </a:p>
          <a:p>
            <a:pPr eaLnBrk="1" hangingPunct="1">
              <a:spcBef>
                <a:spcPct val="0"/>
              </a:spcBef>
            </a:pPr>
            <a:endParaRPr lang="en-GB" baseline="0" dirty="0" smtClean="0"/>
          </a:p>
          <a:p>
            <a:pPr eaLnBrk="1" hangingPunct="1">
              <a:spcBef>
                <a:spcPct val="0"/>
              </a:spcBef>
            </a:pPr>
            <a:r>
              <a:rPr lang="en-GB" baseline="0" dirty="0" smtClean="0"/>
              <a:t>We usually compare this to an arbitrary value of 0.05. Here 0.48 is less than 0.05 so we can’t reject the null hypothesis and conclude that there is no evidence to suggest that the mean weight of breed A differs to the mean weight of breed B in 4 week old male mice. </a:t>
            </a:r>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endParaRPr lang="en-GB" dirty="0" smtClean="0"/>
          </a:p>
        </p:txBody>
      </p:sp>
      <p:sp>
        <p:nvSpPr>
          <p:cNvPr id="942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0BD127-92CC-493E-9683-A3BFA42FB3BE}" type="slidenum">
              <a:rPr lang="en-GB"/>
              <a:pPr fontAlgn="base">
                <a:spcBef>
                  <a:spcPct val="0"/>
                </a:spcBef>
                <a:spcAft>
                  <a:spcPct val="0"/>
                </a:spcAft>
                <a:defRPr/>
              </a:pPr>
              <a:t>44</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So my final example for this part of the lecture</a:t>
            </a:r>
            <a:r>
              <a:rPr lang="en-GB" baseline="0" dirty="0" smtClean="0"/>
              <a:t> is on the paired two-sample t-test</a:t>
            </a:r>
            <a:r>
              <a:rPr lang="en-GB" dirty="0" smtClean="0"/>
              <a:t>.</a:t>
            </a:r>
            <a:r>
              <a:rPr lang="en-GB" baseline="0" dirty="0" smtClean="0"/>
              <a:t> </a:t>
            </a:r>
          </a:p>
          <a:p>
            <a:pPr eaLnBrk="1" hangingPunct="1">
              <a:spcBef>
                <a:spcPct val="0"/>
              </a:spcBef>
            </a:pPr>
            <a:endParaRPr lang="en-GB" baseline="0" dirty="0" smtClean="0"/>
          </a:p>
          <a:p>
            <a:pPr eaLnBrk="1" hangingPunct="1">
              <a:spcBef>
                <a:spcPct val="0"/>
              </a:spcBef>
            </a:pPr>
            <a:r>
              <a:rPr lang="en-GB" baseline="0" dirty="0" smtClean="0"/>
              <a:t>Suppose a researcher wants to know whether cellularity (the tumour content of cells) at the primary site of disease differs to that of another site of metastatic disease within the same patient.</a:t>
            </a:r>
          </a:p>
          <a:p>
            <a:pPr eaLnBrk="1" hangingPunct="1">
              <a:spcBef>
                <a:spcPct val="0"/>
              </a:spcBef>
            </a:pPr>
            <a:endParaRPr lang="en-GB" baseline="0" dirty="0" smtClean="0"/>
          </a:p>
          <a:p>
            <a:pPr eaLnBrk="1" hangingPunct="1">
              <a:spcBef>
                <a:spcPct val="0"/>
              </a:spcBef>
            </a:pPr>
            <a:r>
              <a:rPr lang="en-GB" baseline="0" dirty="0" smtClean="0"/>
              <a:t>As before, we need to formulate a null hypothesis from our research question. Does the cellularity at site A differ from cellularity at site B?</a:t>
            </a:r>
          </a:p>
          <a:p>
            <a:pPr eaLnBrk="1" hangingPunct="1">
              <a:spcBef>
                <a:spcPct val="0"/>
              </a:spcBef>
            </a:pPr>
            <a:endParaRPr lang="en-GB" baseline="0" dirty="0" smtClean="0"/>
          </a:p>
          <a:p>
            <a:pPr eaLnBrk="1" hangingPunct="1">
              <a:spcBef>
                <a:spcPct val="0"/>
              </a:spcBef>
            </a:pPr>
            <a:r>
              <a:rPr lang="en-GB" baseline="0" dirty="0" smtClean="0"/>
              <a:t>As before, the alternative hypothesis can take one of three options, less than, greater than or different to. In this example, we are interested in a difference in any direction, so our alternative hypothesis is that the cellularity at site A is different to the cellularity at site B. So this is a two-tailed test.</a:t>
            </a:r>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endParaRPr lang="en-GB" dirty="0" smtClean="0"/>
          </a:p>
          <a:p>
            <a:pPr eaLnBrk="1" hangingPunct="1">
              <a:spcBef>
                <a:spcPct val="0"/>
              </a:spcBef>
            </a:pPr>
            <a:endParaRPr lang="en-GB" dirty="0" smtClean="0"/>
          </a:p>
        </p:txBody>
      </p:sp>
      <p:sp>
        <p:nvSpPr>
          <p:cNvPr id="962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347358-E781-425E-AEE0-7FFECD50BCB2}" type="slidenum">
              <a:rPr lang="en-GB"/>
              <a:pPr fontAlgn="base">
                <a:spcBef>
                  <a:spcPct val="0"/>
                </a:spcBef>
                <a:spcAft>
                  <a:spcPct val="0"/>
                </a:spcAft>
                <a:defRPr/>
              </a:pPr>
              <a:t>46</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So my final example for this part of the lecture</a:t>
            </a:r>
            <a:r>
              <a:rPr lang="en-GB" baseline="0" dirty="0" smtClean="0"/>
              <a:t> is on the paired two-sample t-test</a:t>
            </a:r>
            <a:r>
              <a:rPr lang="en-GB" dirty="0" smtClean="0"/>
              <a:t>.</a:t>
            </a:r>
            <a:r>
              <a:rPr lang="en-GB" baseline="0" dirty="0" smtClean="0"/>
              <a:t> </a:t>
            </a:r>
          </a:p>
          <a:p>
            <a:pPr eaLnBrk="1" hangingPunct="1">
              <a:spcBef>
                <a:spcPct val="0"/>
              </a:spcBef>
            </a:pPr>
            <a:endParaRPr lang="en-GB" baseline="0" dirty="0" smtClean="0"/>
          </a:p>
          <a:p>
            <a:pPr eaLnBrk="1" hangingPunct="1">
              <a:spcBef>
                <a:spcPct val="0"/>
              </a:spcBef>
            </a:pPr>
            <a:r>
              <a:rPr lang="en-GB" baseline="0" dirty="0" smtClean="0"/>
              <a:t>Suppose a researcher wants to know whether cellularity (the tumour content of cells) at the primary site of disease differs to that of another site of metastatic disease within the same patient.</a:t>
            </a:r>
          </a:p>
          <a:p>
            <a:pPr eaLnBrk="1" hangingPunct="1">
              <a:spcBef>
                <a:spcPct val="0"/>
              </a:spcBef>
            </a:pPr>
            <a:endParaRPr lang="en-GB" baseline="0" dirty="0" smtClean="0"/>
          </a:p>
          <a:p>
            <a:pPr eaLnBrk="1" hangingPunct="1">
              <a:spcBef>
                <a:spcPct val="0"/>
              </a:spcBef>
            </a:pPr>
            <a:r>
              <a:rPr lang="en-GB" baseline="0" dirty="0" smtClean="0"/>
              <a:t>As before, we need to formulate a null hypothesis from our research question. Does the cellularity at site A differ from cellularity at site B?</a:t>
            </a:r>
          </a:p>
          <a:p>
            <a:pPr eaLnBrk="1" hangingPunct="1">
              <a:spcBef>
                <a:spcPct val="0"/>
              </a:spcBef>
            </a:pPr>
            <a:endParaRPr lang="en-GB" baseline="0" dirty="0" smtClean="0"/>
          </a:p>
          <a:p>
            <a:pPr eaLnBrk="1" hangingPunct="1">
              <a:spcBef>
                <a:spcPct val="0"/>
              </a:spcBef>
            </a:pPr>
            <a:r>
              <a:rPr lang="en-GB" baseline="0" dirty="0" smtClean="0"/>
              <a:t>As before, the alternative hypothesis can take one of three options, less than, greater than or different to. In this example, we are interested in a difference in any direction, so our alternative hypothesis is that the cellularity at site A is different to the cellularity at site B. So this is a two-tailed test.</a:t>
            </a:r>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endParaRPr lang="en-GB" dirty="0" smtClean="0"/>
          </a:p>
          <a:p>
            <a:pPr eaLnBrk="1" hangingPunct="1">
              <a:spcBef>
                <a:spcPct val="0"/>
              </a:spcBef>
            </a:pPr>
            <a:endParaRPr lang="en-GB" dirty="0" smtClean="0"/>
          </a:p>
        </p:txBody>
      </p:sp>
      <p:sp>
        <p:nvSpPr>
          <p:cNvPr id="962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347358-E781-425E-AEE0-7FFECD50BCB2}" type="slidenum">
              <a:rPr lang="en-GB"/>
              <a:pPr fontAlgn="base">
                <a:spcBef>
                  <a:spcPct val="0"/>
                </a:spcBef>
                <a:spcAft>
                  <a:spcPct val="0"/>
                </a:spcAft>
                <a:defRPr/>
              </a:pPr>
              <a:t>47</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We can actually formulate our null hypothesis in a slightly different way. </a:t>
            </a:r>
          </a:p>
          <a:p>
            <a:pPr eaLnBrk="1" hangingPunct="1">
              <a:spcBef>
                <a:spcPct val="0"/>
              </a:spcBef>
            </a:pPr>
            <a:endParaRPr lang="en-GB" dirty="0" smtClean="0"/>
          </a:p>
          <a:p>
            <a:pPr eaLnBrk="1" hangingPunct="1">
              <a:spcBef>
                <a:spcPct val="0"/>
              </a:spcBef>
            </a:pPr>
            <a:r>
              <a:rPr lang="en-GB" dirty="0" smtClean="0"/>
              <a:t>Saying that the cellularity at site A = cellularity at site B is the same as saying that the cellularity at site A - cellularity at site B = 0. </a:t>
            </a:r>
          </a:p>
          <a:p>
            <a:pPr eaLnBrk="1" hangingPunct="1">
              <a:spcBef>
                <a:spcPct val="0"/>
              </a:spcBef>
            </a:pPr>
            <a:endParaRPr lang="en-GB" dirty="0" smtClean="0"/>
          </a:p>
          <a:p>
            <a:pPr eaLnBrk="1" hangingPunct="1">
              <a:spcBef>
                <a:spcPct val="0"/>
              </a:spcBef>
            </a:pPr>
            <a:r>
              <a:rPr lang="en-GB" dirty="0" smtClean="0"/>
              <a:t>This all boils down to doing a one-sample t-test on the differences.</a:t>
            </a:r>
          </a:p>
          <a:p>
            <a:pPr eaLnBrk="1" hangingPunct="1">
              <a:spcBef>
                <a:spcPct val="0"/>
              </a:spcBef>
            </a:pPr>
            <a:endParaRPr lang="en-GB" dirty="0" smtClean="0"/>
          </a:p>
          <a:p>
            <a:pPr eaLnBrk="1" hangingPunct="1">
              <a:spcBef>
                <a:spcPct val="0"/>
              </a:spcBef>
            </a:pPr>
            <a:r>
              <a:rPr lang="en-GB" dirty="0" smtClean="0"/>
              <a:t>We</a:t>
            </a:r>
            <a:r>
              <a:rPr lang="en-GB" baseline="0" dirty="0" smtClean="0"/>
              <a:t> can calculate the mean difference as our summary statistic. Here the mean difference is 19.14, which is clearly larger than 0. Still, we don’t know if this mean difference is significant different from 0.</a:t>
            </a:r>
            <a:endParaRPr lang="en-GB" dirty="0" smtClean="0"/>
          </a:p>
          <a:p>
            <a:pPr eaLnBrk="1" hangingPunct="1">
              <a:spcBef>
                <a:spcPct val="0"/>
              </a:spcBef>
            </a:pPr>
            <a:endParaRPr lang="en-GB" dirty="0" smtClean="0"/>
          </a:p>
          <a:p>
            <a:pPr eaLnBrk="1" hangingPunct="1">
              <a:spcBef>
                <a:spcPct val="0"/>
              </a:spcBef>
            </a:pPr>
            <a:endParaRPr lang="en-GB" dirty="0" smtClean="0"/>
          </a:p>
        </p:txBody>
      </p:sp>
      <p:sp>
        <p:nvSpPr>
          <p:cNvPr id="983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644D69-8C02-407A-A972-CE9CF68FF35D}" type="slidenum">
              <a:rPr lang="en-GB"/>
              <a:pPr fontAlgn="base">
                <a:spcBef>
                  <a:spcPct val="0"/>
                </a:spcBef>
                <a:spcAft>
                  <a:spcPct val="0"/>
                </a:spcAft>
                <a:defRPr/>
              </a:pPr>
              <a:t>48</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We can actually formulate our null hypothesis in a slightly different way. </a:t>
            </a:r>
          </a:p>
          <a:p>
            <a:pPr eaLnBrk="1" hangingPunct="1">
              <a:spcBef>
                <a:spcPct val="0"/>
              </a:spcBef>
            </a:pPr>
            <a:endParaRPr lang="en-GB" dirty="0" smtClean="0"/>
          </a:p>
          <a:p>
            <a:pPr eaLnBrk="1" hangingPunct="1">
              <a:spcBef>
                <a:spcPct val="0"/>
              </a:spcBef>
            </a:pPr>
            <a:r>
              <a:rPr lang="en-GB" dirty="0" smtClean="0"/>
              <a:t>Saying that the cellularity at site A = cellularity at site B is the same as saying that the cellularity at site A - cellularity at site B = 0. </a:t>
            </a:r>
          </a:p>
          <a:p>
            <a:pPr eaLnBrk="1" hangingPunct="1">
              <a:spcBef>
                <a:spcPct val="0"/>
              </a:spcBef>
            </a:pPr>
            <a:endParaRPr lang="en-GB" dirty="0" smtClean="0"/>
          </a:p>
          <a:p>
            <a:pPr eaLnBrk="1" hangingPunct="1">
              <a:spcBef>
                <a:spcPct val="0"/>
              </a:spcBef>
            </a:pPr>
            <a:r>
              <a:rPr lang="en-GB" dirty="0" smtClean="0"/>
              <a:t>This all boils down to doing a one-sample t-test on the differences.</a:t>
            </a:r>
          </a:p>
          <a:p>
            <a:pPr eaLnBrk="1" hangingPunct="1">
              <a:spcBef>
                <a:spcPct val="0"/>
              </a:spcBef>
            </a:pPr>
            <a:endParaRPr lang="en-GB" dirty="0" smtClean="0"/>
          </a:p>
          <a:p>
            <a:pPr eaLnBrk="1" hangingPunct="1">
              <a:spcBef>
                <a:spcPct val="0"/>
              </a:spcBef>
            </a:pPr>
            <a:r>
              <a:rPr lang="en-GB" dirty="0" smtClean="0"/>
              <a:t>We</a:t>
            </a:r>
            <a:r>
              <a:rPr lang="en-GB" baseline="0" dirty="0" smtClean="0"/>
              <a:t> can calculate the mean difference as our summary statistic. Here the mean difference is 19.14, which is clearly larger than 0. Still, we don’t know if this mean difference is significant different from 0.</a:t>
            </a:r>
            <a:endParaRPr lang="en-GB" dirty="0" smtClean="0"/>
          </a:p>
          <a:p>
            <a:pPr eaLnBrk="1" hangingPunct="1">
              <a:spcBef>
                <a:spcPct val="0"/>
              </a:spcBef>
            </a:pPr>
            <a:endParaRPr lang="en-GB" dirty="0" smtClean="0"/>
          </a:p>
          <a:p>
            <a:pPr eaLnBrk="1" hangingPunct="1">
              <a:spcBef>
                <a:spcPct val="0"/>
              </a:spcBef>
            </a:pPr>
            <a:endParaRPr lang="en-GB" dirty="0" smtClean="0"/>
          </a:p>
        </p:txBody>
      </p:sp>
      <p:sp>
        <p:nvSpPr>
          <p:cNvPr id="983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644D69-8C02-407A-A972-CE9CF68FF35D}" type="slidenum">
              <a:rPr lang="en-GB"/>
              <a:pPr fontAlgn="base">
                <a:spcBef>
                  <a:spcPct val="0"/>
                </a:spcBef>
                <a:spcAft>
                  <a:spcPct val="0"/>
                </a:spcAft>
                <a:defRPr/>
              </a:pPr>
              <a:t>49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z="1300" dirty="0" smtClean="0"/>
              <a:t>Now we are going to think about independent measurements as I said previously this is a common assumption of statistical tests. </a:t>
            </a:r>
          </a:p>
          <a:p>
            <a:pPr eaLnBrk="1" hangingPunct="1">
              <a:spcBef>
                <a:spcPct val="0"/>
              </a:spcBef>
            </a:pPr>
            <a:endParaRPr lang="en-GB" sz="1300" dirty="0" smtClean="0"/>
          </a:p>
          <a:p>
            <a:pPr eaLnBrk="1" hangingPunct="1">
              <a:spcBef>
                <a:spcPct val="0"/>
              </a:spcBef>
            </a:pPr>
            <a:r>
              <a:rPr lang="en-GB" sz="1300" dirty="0" smtClean="0"/>
              <a:t>Suppose we have measured gene expression on each of 20 individuals we need to think if there is any reason why any measurements may be more closely related to other measurements in the dataset. Are two of the subjects siblings or littermates? Is gene expression measured twice or more on the same subject, are there batch effects of DNA extraction, are the measurements taken on the same day different days, are the same reagent batches used in the experiment, are measurements carried out by different people? Are they are measured on the different </a:t>
            </a:r>
            <a:r>
              <a:rPr lang="en-GB" sz="1300" dirty="0" err="1" smtClean="0"/>
              <a:t>genechips</a:t>
            </a:r>
            <a:r>
              <a:rPr lang="en-GB" sz="1300" dirty="0" smtClean="0"/>
              <a:t> </a:t>
            </a:r>
            <a:r>
              <a:rPr lang="en-GB" sz="1300" dirty="0" err="1" smtClean="0"/>
              <a:t>etc</a:t>
            </a:r>
            <a:r>
              <a:rPr lang="en-GB" sz="1300" dirty="0" smtClean="0"/>
              <a:t> </a:t>
            </a:r>
            <a:r>
              <a:rPr lang="en-GB" sz="1300" dirty="0" err="1" smtClean="0"/>
              <a:t>etc</a:t>
            </a:r>
            <a:r>
              <a:rPr lang="en-GB" sz="1300" dirty="0" smtClean="0"/>
              <a:t> If there is any reason why some measurements are more alike than others, then it is important to take account of this in the analysis otherwise it will be biased. </a:t>
            </a:r>
          </a:p>
          <a:p>
            <a:pPr eaLnBrk="1" hangingPunct="1">
              <a:spcBef>
                <a:spcPct val="0"/>
              </a:spcBef>
            </a:pPr>
            <a:endParaRPr lang="en-GB" sz="1300" dirty="0" smtClean="0"/>
          </a:p>
          <a:p>
            <a:pPr eaLnBrk="1" hangingPunct="1">
              <a:spcBef>
                <a:spcPct val="0"/>
              </a:spcBef>
            </a:pPr>
            <a:r>
              <a:rPr lang="en-GB" sz="1300" dirty="0" smtClean="0"/>
              <a:t>If there is no obvious reason why two measurements should be more similar then it is safe to assume independent observations and use analysis that assumes independent observations.</a:t>
            </a:r>
          </a:p>
          <a:p>
            <a:pPr eaLnBrk="1" hangingPunct="1">
              <a:spcBef>
                <a:spcPct val="0"/>
              </a:spcBef>
            </a:pPr>
            <a:endParaRPr lang="en-GB" sz="1300" dirty="0" smtClean="0"/>
          </a:p>
          <a:p>
            <a:pPr eaLnBrk="1" hangingPunct="1">
              <a:spcBef>
                <a:spcPct val="0"/>
              </a:spcBef>
            </a:pPr>
            <a:r>
              <a:rPr lang="en-GB" sz="1300" dirty="0" smtClean="0"/>
              <a:t>Now we will move on to look at some examples. </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E8F072-427A-40CE-9E2F-AD5168AAC1BE}" type="slidenum">
              <a:rPr lang="en-GB"/>
              <a:pPr fontAlgn="base">
                <a:spcBef>
                  <a:spcPct val="0"/>
                </a:spcBef>
                <a:spcAft>
                  <a:spcPct val="0"/>
                </a:spcAft>
                <a:defRPr/>
              </a:pPr>
              <a:t>12</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Once</a:t>
            </a:r>
            <a:r>
              <a:rPr lang="en-GB" baseline="0" dirty="0" smtClean="0"/>
              <a:t> again</a:t>
            </a:r>
            <a:r>
              <a:rPr lang="en-GB" dirty="0" smtClean="0"/>
              <a:t>, we need to check the assumptions. </a:t>
            </a:r>
          </a:p>
          <a:p>
            <a:pPr eaLnBrk="1" hangingPunct="1">
              <a:spcBef>
                <a:spcPct val="0"/>
              </a:spcBef>
            </a:pPr>
            <a:endParaRPr lang="en-GB" dirty="0" smtClean="0"/>
          </a:p>
          <a:p>
            <a:pPr eaLnBrk="1" hangingPunct="1">
              <a:spcBef>
                <a:spcPct val="0"/>
              </a:spcBef>
            </a:pPr>
            <a:r>
              <a:rPr lang="en-GB" dirty="0" smtClean="0"/>
              <a:t>We know</a:t>
            </a:r>
            <a:r>
              <a:rPr lang="en-GB" baseline="0" dirty="0" smtClean="0"/>
              <a:t> that the two measurements within a patient are not going to be independent. What we need to do here is take one measurement per patient, in this case the difference between the two sites, and ask if these values are independent. In this case this seems fine. One thing to consider is whether any of the patients in your sample may be related as this may mean that independence cannot be assumed. </a:t>
            </a:r>
            <a:endParaRPr lang="en-GB" dirty="0" smtClean="0"/>
          </a:p>
          <a:p>
            <a:pPr eaLnBrk="1" hangingPunct="1">
              <a:spcBef>
                <a:spcPct val="0"/>
              </a:spcBef>
            </a:pPr>
            <a:endParaRPr lang="en-GB" baseline="0" dirty="0" smtClean="0"/>
          </a:p>
          <a:p>
            <a:pPr eaLnBrk="1" hangingPunct="1">
              <a:spcBef>
                <a:spcPct val="0"/>
              </a:spcBef>
            </a:pPr>
            <a:r>
              <a:rPr lang="en-GB" baseline="0" dirty="0" smtClean="0"/>
              <a:t>The normality assumption is assessed with a histogram – again based on the difference between the two sites. Normality seems fine here, even with the small sample size we can see that the histogram is symmetrical and has a bell shape. </a:t>
            </a:r>
          </a:p>
          <a:p>
            <a:pPr eaLnBrk="1" hangingPunct="1">
              <a:spcBef>
                <a:spcPct val="0"/>
              </a:spcBef>
            </a:pPr>
            <a:endParaRPr lang="en-GB" baseline="0" dirty="0" smtClean="0"/>
          </a:p>
          <a:p>
            <a:pPr eaLnBrk="1" hangingPunct="1">
              <a:spcBef>
                <a:spcPct val="0"/>
              </a:spcBef>
            </a:pPr>
            <a:endParaRPr lang="en-GB" dirty="0" smtClean="0"/>
          </a:p>
          <a:p>
            <a:pPr eaLnBrk="1" hangingPunct="1">
              <a:spcBef>
                <a:spcPct val="0"/>
              </a:spcBef>
            </a:pPr>
            <a:endParaRPr lang="en-GB" dirty="0" smtClean="0"/>
          </a:p>
        </p:txBody>
      </p:sp>
      <p:sp>
        <p:nvSpPr>
          <p:cNvPr id="1003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AD1F7C-66C1-4661-9D38-9BEC5CAB1C91}" type="slidenum">
              <a:rPr lang="en-GB"/>
              <a:pPr fontAlgn="base">
                <a:spcBef>
                  <a:spcPct val="0"/>
                </a:spcBef>
                <a:spcAft>
                  <a:spcPct val="0"/>
                </a:spcAft>
                <a:defRPr/>
              </a:pPr>
              <a:t>50</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Now we’ve checked the assumptions hold, we can carry out the paired two-sample t-test. </a:t>
            </a:r>
          </a:p>
          <a:p>
            <a:pPr eaLnBrk="1" hangingPunct="1">
              <a:spcBef>
                <a:spcPct val="0"/>
              </a:spcBef>
            </a:pPr>
            <a:endParaRPr lang="en-GB" dirty="0" smtClean="0"/>
          </a:p>
          <a:p>
            <a:pPr eaLnBrk="1" hangingPunct="1">
              <a:spcBef>
                <a:spcPct val="0"/>
              </a:spcBef>
            </a:pPr>
            <a:r>
              <a:rPr lang="en-GB" dirty="0" smtClean="0"/>
              <a:t>As before, there are two main values of interest that are calculated</a:t>
            </a:r>
            <a:r>
              <a:rPr lang="en-GB" baseline="0" dirty="0" smtClean="0"/>
              <a:t> in a t-test: the t-statistic and the p-value. </a:t>
            </a:r>
          </a:p>
          <a:p>
            <a:pPr eaLnBrk="1" hangingPunct="1">
              <a:spcBef>
                <a:spcPct val="0"/>
              </a:spcBef>
            </a:pPr>
            <a:endParaRPr lang="en-GB" baseline="0" dirty="0" smtClean="0"/>
          </a:p>
          <a:p>
            <a:pPr eaLnBrk="1" hangingPunct="1">
              <a:spcBef>
                <a:spcPct val="0"/>
              </a:spcBef>
            </a:pPr>
            <a:r>
              <a:rPr lang="en-GB" baseline="0" dirty="0" smtClean="0"/>
              <a:t>The t-statistic is based on the mean difference between paired observations and the standard deviation and the sample size of these differences. </a:t>
            </a:r>
          </a:p>
          <a:p>
            <a:pPr eaLnBrk="1" hangingPunct="1">
              <a:spcBef>
                <a:spcPct val="0"/>
              </a:spcBef>
            </a:pPr>
            <a:endParaRPr lang="en-GB" baseline="0" dirty="0" smtClean="0"/>
          </a:p>
          <a:p>
            <a:pPr eaLnBrk="1" hangingPunct="1">
              <a:spcBef>
                <a:spcPct val="0"/>
              </a:spcBef>
            </a:pPr>
            <a:r>
              <a:rPr lang="en-GB" baseline="0" dirty="0" smtClean="0"/>
              <a:t>We get a t-statistic from this formula and we then need to work out what this value means. To do this, we compare it to a t-distribution curve, as before. In this example, our t-distribution is based on 19 degrees of freedom because we have 20 paired observations (</a:t>
            </a:r>
            <a:r>
              <a:rPr lang="en-GB" baseline="0" dirty="0" err="1" smtClean="0"/>
              <a:t>df</a:t>
            </a:r>
            <a:r>
              <a:rPr lang="en-GB" baseline="0" dirty="0" smtClean="0"/>
              <a:t>=n-1). </a:t>
            </a:r>
          </a:p>
          <a:p>
            <a:pPr eaLnBrk="1" hangingPunct="1">
              <a:spcBef>
                <a:spcPct val="0"/>
              </a:spcBef>
            </a:pPr>
            <a:endParaRPr lang="en-GB" baseline="0" dirty="0" smtClean="0"/>
          </a:p>
          <a:p>
            <a:pPr eaLnBrk="1" hangingPunct="1">
              <a:spcBef>
                <a:spcPct val="0"/>
              </a:spcBef>
            </a:pPr>
            <a:r>
              <a:rPr lang="en-GB" baseline="0" dirty="0" smtClean="0"/>
              <a:t>We look at the t-distribution and find out where our t-value lies. In this case, we can see 3.66 is right in the tails of the distribution. This is a two-tailed test so we look at values above 3.66 and below -3.66 (remember that the t-distribution is symmetrical), and this is shown by the yellow shading – you can’t see it that well as the area is so small. We can work out the probability of seeing a value in either of the two yellow shaded areas. In this case, the yellow area is very small, so we expect a small probability. In this  case our p-value is less than 0.01.</a:t>
            </a:r>
          </a:p>
          <a:p>
            <a:pPr eaLnBrk="1" hangingPunct="1">
              <a:spcBef>
                <a:spcPct val="0"/>
              </a:spcBef>
            </a:pPr>
            <a:endParaRPr lang="en-GB" baseline="0" dirty="0" smtClean="0"/>
          </a:p>
          <a:p>
            <a:pPr eaLnBrk="1" hangingPunct="1">
              <a:spcBef>
                <a:spcPct val="0"/>
              </a:spcBef>
            </a:pPr>
            <a:r>
              <a:rPr lang="en-GB" baseline="0" dirty="0" smtClean="0"/>
              <a:t>We usually compare this to an arbitrary value of 0.05. Here 0.01 is less than 0.05 so we reject the null hypothesis and conclude that there is evidence to suggest that the cellularity differs between site A and site B within the same patient.</a:t>
            </a:r>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endParaRPr lang="en-GB" dirty="0" smtClean="0"/>
          </a:p>
          <a:p>
            <a:pPr eaLnBrk="1" hangingPunct="1">
              <a:spcBef>
                <a:spcPct val="0"/>
              </a:spcBef>
            </a:pPr>
            <a:endParaRPr lang="en-GB" dirty="0" smtClean="0"/>
          </a:p>
        </p:txBody>
      </p:sp>
      <p:sp>
        <p:nvSpPr>
          <p:cNvPr id="1034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96F682-2F1D-43A3-9401-25FF02532AEE}" type="slidenum">
              <a:rPr lang="en-GB"/>
              <a:pPr fontAlgn="base">
                <a:spcBef>
                  <a:spcPct val="0"/>
                </a:spcBef>
                <a:spcAft>
                  <a:spcPct val="0"/>
                </a:spcAft>
                <a:defRPr/>
              </a:pPr>
              <a:t>51</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We’ve covered</a:t>
            </a:r>
            <a:r>
              <a:rPr lang="en-GB" baseline="0" dirty="0" smtClean="0"/>
              <a:t> three different types of t-test now and you may have noticed that they all rely on the assumption of normality. If your data is normally distributed then that’s great, you should be able to carry out the relevant t-test.</a:t>
            </a:r>
          </a:p>
          <a:p>
            <a:pPr eaLnBrk="1" hangingPunct="1">
              <a:spcBef>
                <a:spcPct val="0"/>
              </a:spcBef>
            </a:pPr>
            <a:endParaRPr lang="en-GB" baseline="0" dirty="0" smtClean="0"/>
          </a:p>
          <a:p>
            <a:pPr eaLnBrk="1" hangingPunct="1">
              <a:spcBef>
                <a:spcPct val="0"/>
              </a:spcBef>
            </a:pPr>
            <a:r>
              <a:rPr lang="en-GB" baseline="0" dirty="0" smtClean="0"/>
              <a:t>But, there may be times when the normality assumption seems unreasonable and in those cases carrying out a t-test might give you unreliable results. You have a couple of options.</a:t>
            </a:r>
          </a:p>
          <a:p>
            <a:pPr eaLnBrk="1" hangingPunct="1">
              <a:spcBef>
                <a:spcPct val="0"/>
              </a:spcBef>
            </a:pPr>
            <a:endParaRPr lang="en-GB" baseline="0" dirty="0" smtClean="0"/>
          </a:p>
          <a:p>
            <a:pPr eaLnBrk="1" hangingPunct="1">
              <a:spcBef>
                <a:spcPct val="0"/>
              </a:spcBef>
            </a:pPr>
            <a:r>
              <a:rPr lang="en-GB" baseline="0" dirty="0" smtClean="0"/>
              <a:t>First, you could try a transformation of your data. A popular transformation is the log-transformation. If the log-transformed data is normally distributed, you can then perform the t-test on the transformed data. You need to be really careful when interpreting your results when using transformed data because the results won’t be on the original scale.</a:t>
            </a:r>
          </a:p>
          <a:p>
            <a:pPr eaLnBrk="1" hangingPunct="1">
              <a:spcBef>
                <a:spcPct val="0"/>
              </a:spcBef>
            </a:pPr>
            <a:endParaRPr lang="en-GB" baseline="0" dirty="0" smtClean="0"/>
          </a:p>
          <a:p>
            <a:pPr eaLnBrk="1" hangingPunct="1">
              <a:spcBef>
                <a:spcPct val="0"/>
              </a:spcBef>
            </a:pPr>
            <a:r>
              <a:rPr lang="en-GB" baseline="0" dirty="0" smtClean="0"/>
              <a:t>There’s also an alternative to each of the t-tests that doesn’t require the normality assumption. These are what we call non-parametric tests, which make less restrictive assumptions about the underlying shape of the data's distribution (dependent on test). You can carry out any of these tests within GraphPad Prism.</a:t>
            </a:r>
            <a:endParaRPr lang="en-GB" dirty="0" smtClean="0"/>
          </a:p>
        </p:txBody>
      </p:sp>
      <p:sp>
        <p:nvSpPr>
          <p:cNvPr id="1054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E14875-2213-4AAF-88CA-1EEB9668E19B}" type="slidenum">
              <a:rPr lang="en-GB"/>
              <a:pPr fontAlgn="base">
                <a:spcBef>
                  <a:spcPct val="0"/>
                </a:spcBef>
                <a:spcAft>
                  <a:spcPct val="0"/>
                </a:spcAft>
                <a:defRPr/>
              </a:pPr>
              <a:t>53</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baseline="0" dirty="0"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00E2DC-DB01-4B6E-9FDB-974760ABAD62}" type="slidenum">
              <a:rPr lang="en-GB"/>
              <a:pPr fontAlgn="base">
                <a:spcBef>
                  <a:spcPct val="0"/>
                </a:spcBef>
                <a:spcAft>
                  <a:spcPct val="0"/>
                </a:spcAft>
                <a:defRPr/>
              </a:pPr>
              <a:t>54</a:t>
            </a:fld>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Now you’ll get the opportunity to have a go</a:t>
            </a:r>
            <a:r>
              <a:rPr lang="en-GB" baseline="0" dirty="0" smtClean="0"/>
              <a:t> at doing some t-tests yourself. </a:t>
            </a:r>
          </a:p>
          <a:p>
            <a:pPr eaLnBrk="1" hangingPunct="1">
              <a:spcBef>
                <a:spcPct val="0"/>
              </a:spcBef>
            </a:pPr>
            <a:endParaRPr lang="en-GB" baseline="0" dirty="0" smtClean="0"/>
          </a:p>
          <a:p>
            <a:pPr eaLnBrk="1" hangingPunct="1">
              <a:spcBef>
                <a:spcPct val="0"/>
              </a:spcBef>
            </a:pPr>
            <a:r>
              <a:rPr lang="en-GB" baseline="0" dirty="0" smtClean="0"/>
              <a:t>Start by going through the examples in the manual and try to replicate the results -these are the same examples that I’ve just shown you. Then there’s a practical sheet to go through as well. </a:t>
            </a:r>
          </a:p>
          <a:p>
            <a:pPr eaLnBrk="1" hangingPunct="1">
              <a:spcBef>
                <a:spcPct val="0"/>
              </a:spcBef>
            </a:pPr>
            <a:endParaRPr lang="en-GB" baseline="0" dirty="0" smtClean="0"/>
          </a:p>
          <a:p>
            <a:pPr eaLnBrk="1" hangingPunct="1">
              <a:spcBef>
                <a:spcPct val="0"/>
              </a:spcBef>
            </a:pPr>
            <a:r>
              <a:rPr lang="en-GB" baseline="0" dirty="0" smtClean="0"/>
              <a:t>We’ll be around to help if you get stuck and don’t worry if you can’t finish everything, we’ll have another practical session later for you to continue with this and to try some new analyses  from the next lecture, and we’ll also stay for a little while after the lectures if anyone wants to continue then. </a:t>
            </a:r>
            <a:endParaRPr lang="en-GB" dirty="0" smtClean="0"/>
          </a:p>
        </p:txBody>
      </p:sp>
      <p:sp>
        <p:nvSpPr>
          <p:cNvPr id="1075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2BABA6-C465-4450-8BA9-A6BA8651FD1D}" type="slidenum">
              <a:rPr lang="en-GB"/>
              <a:pPr fontAlgn="base">
                <a:spcBef>
                  <a:spcPct val="0"/>
                </a:spcBef>
                <a:spcAft>
                  <a:spcPct val="0"/>
                </a:spcAft>
                <a:defRPr/>
              </a:pPr>
              <a:t>56</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p:cNvSpPr>
            <a:spLocks noGrp="1" noRot="1" noChangeAspect="1"/>
          </p:cNvSpPr>
          <p:nvPr>
            <p:ph type="sldImg"/>
          </p:nvPr>
        </p:nvSpPr>
        <p:spPr bwMode="auto">
          <a:noFill/>
          <a:ln>
            <a:solidFill>
              <a:srgbClr val="000000"/>
            </a:solidFill>
            <a:miter lim="800000"/>
            <a:headEnd/>
            <a:tailEnd/>
          </a:ln>
        </p:spPr>
      </p:sp>
      <p:sp>
        <p:nvSpPr>
          <p:cNvPr id="215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Feel free to interrupt if you have questions.</a:t>
            </a:r>
          </a:p>
        </p:txBody>
      </p:sp>
      <p:sp>
        <p:nvSpPr>
          <p:cNvPr id="215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049D1-1B4A-49A8-AE5E-672963281C0F}" type="slidenum">
              <a:rPr lang="en-GB"/>
              <a:pPr fontAlgn="base">
                <a:spcBef>
                  <a:spcPct val="0"/>
                </a:spcBef>
                <a:spcAft>
                  <a:spcPct val="0"/>
                </a:spcAft>
                <a:defRPr/>
              </a:pPr>
              <a:t>57</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A4766-DC9E-CA44-9242-1E0304AE1760}" type="slidenum">
              <a:rPr lang="en-GB"/>
              <a:pPr/>
              <a:t>58</a:t>
            </a:fld>
            <a:endParaRPr lang="en-GB"/>
          </a:p>
        </p:txBody>
      </p:sp>
      <p:sp>
        <p:nvSpPr>
          <p:cNvPr id="25293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5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1A86C-2B73-B44A-81F6-9FB08BEEED77}" type="slidenum">
              <a:rPr lang="en-GB"/>
              <a:pPr/>
              <a:t>59</a:t>
            </a:fld>
            <a:endParaRPr lang="en-GB"/>
          </a:p>
        </p:txBody>
      </p:sp>
      <p:sp>
        <p:nvSpPr>
          <p:cNvPr id="25497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5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672678-63AD-784C-A61D-4E056C81D6F0}" type="slidenum">
              <a:rPr lang="en-GB"/>
              <a:pPr/>
              <a:t>60</a:t>
            </a:fld>
            <a:endParaRPr lang="en-GB"/>
          </a:p>
        </p:txBody>
      </p:sp>
      <p:sp>
        <p:nvSpPr>
          <p:cNvPr id="33997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3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F8659-93A2-9743-9E37-59428FEEAF08}" type="slidenum">
              <a:rPr lang="en-GB"/>
              <a:pPr/>
              <a:t>61</a:t>
            </a:fld>
            <a:endParaRPr lang="en-GB"/>
          </a:p>
        </p:txBody>
      </p:sp>
      <p:sp>
        <p:nvSpPr>
          <p:cNvPr id="340994" name="Rectangle 1026"/>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4099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If we have continuous data, or data across a sufficient</a:t>
            </a:r>
            <a:r>
              <a:rPr lang="en-GB" baseline="0" dirty="0" smtClean="0"/>
              <a:t> range to be considered continuous, we need to assess the distribution of the data, to decide which tests are suitable for the analysis. Many statistical tests require a normal distribution of the data. A normal distribution is a bell shape curve and has 2/3 of the data within 1 SD of mean, 95% of the data within 2 SD and 99% within 3 SD, as illustrated here. We can assess normality by use of a histogram or boxplot. A histogram gives the frequency of values within a particular range. A histogram should give a nice bell shaped curve if the data are normally distributed.  A boxplot should have the median in the centre of the box which shouldn’t be too wide, and the boxplot should be symmetric.  You need to remember to plot separate plots for each group and in the case of paired data it is the differences that need to be normal. </a:t>
            </a:r>
          </a:p>
          <a:p>
            <a:pPr eaLnBrk="1" hangingPunct="1">
              <a:spcBef>
                <a:spcPct val="0"/>
              </a:spcBef>
            </a:pPr>
            <a:endParaRPr lang="en-GB" baseline="0" dirty="0" smtClean="0"/>
          </a:p>
          <a:p>
            <a:pPr eaLnBrk="1" hangingPunct="1">
              <a:spcBef>
                <a:spcPct val="0"/>
              </a:spcBef>
            </a:pPr>
            <a:r>
              <a:rPr lang="en-GB" baseline="0" dirty="0" smtClean="0"/>
              <a:t>----- Meeting Notes (23/05/2012 09:43) -----</a:t>
            </a:r>
          </a:p>
          <a:p>
            <a:pPr eaLnBrk="1" hangingPunct="1">
              <a:spcBef>
                <a:spcPct val="0"/>
              </a:spcBef>
            </a:pPr>
            <a:r>
              <a:rPr lang="en-GB" baseline="0" dirty="0" smtClean="0"/>
              <a:t>Take out second column in example</a:t>
            </a:r>
          </a:p>
          <a:p>
            <a:pPr eaLnBrk="1" hangingPunct="1">
              <a:spcBef>
                <a:spcPct val="0"/>
              </a:spcBef>
            </a:pPr>
            <a:r>
              <a:rPr lang="en-GB" baseline="0" dirty="0" smtClean="0"/>
              <a:t>----- Meeting Notes (09/09/2014 09:42) -----</a:t>
            </a:r>
          </a:p>
          <a:p>
            <a:pPr eaLnBrk="1" hangingPunct="1">
              <a:spcBef>
                <a:spcPct val="0"/>
              </a:spcBef>
            </a:pPr>
            <a:r>
              <a:rPr lang="en-GB" baseline="0" dirty="0" smtClean="0"/>
              <a:t>Replace graphs with R graphs</a:t>
            </a:r>
          </a:p>
          <a:p>
            <a:pPr eaLnBrk="1" hangingPunct="1">
              <a:spcBef>
                <a:spcPct val="0"/>
              </a:spcBef>
            </a:pPr>
            <a:endParaRPr lang="en-GB" dirty="0" smtClean="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ED1B40-0CD6-4FDB-BD4E-0F1F52AB62BB}" type="slidenum">
              <a:rPr lang="en-GB"/>
              <a:pPr fontAlgn="base">
                <a:spcBef>
                  <a:spcPct val="0"/>
                </a:spcBef>
                <a:spcAft>
                  <a:spcPct val="0"/>
                </a:spcAft>
                <a:defRPr/>
              </a:pPr>
              <a:t>13</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0CAA8-E655-9949-9C03-B0012996083E}" type="slidenum">
              <a:rPr lang="en-GB"/>
              <a:pPr/>
              <a:t>62</a:t>
            </a:fld>
            <a:endParaRPr lang="en-GB"/>
          </a:p>
        </p:txBody>
      </p:sp>
      <p:sp>
        <p:nvSpPr>
          <p:cNvPr id="25907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5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70771-1A72-FB4F-A332-3A4C91EAFDA6}" type="slidenum">
              <a:rPr lang="en-GB"/>
              <a:pPr/>
              <a:t>63</a:t>
            </a:fld>
            <a:endParaRPr lang="en-GB"/>
          </a:p>
        </p:txBody>
      </p:sp>
      <p:sp>
        <p:nvSpPr>
          <p:cNvPr id="30822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0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48A2B6-CC3C-4748-9BC6-A2D5084E1E8E}" type="slidenum">
              <a:rPr lang="en-GB"/>
              <a:pPr/>
              <a:t>64</a:t>
            </a:fld>
            <a:endParaRPr lang="en-GB"/>
          </a:p>
        </p:txBody>
      </p:sp>
      <p:sp>
        <p:nvSpPr>
          <p:cNvPr id="32665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2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3919B-8C7F-2548-82B5-F153A0E7A148}" type="slidenum">
              <a:rPr lang="en-GB"/>
              <a:pPr/>
              <a:t>65</a:t>
            </a:fld>
            <a:endParaRPr lang="en-GB"/>
          </a:p>
        </p:txBody>
      </p:sp>
      <p:sp>
        <p:nvSpPr>
          <p:cNvPr id="26624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6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C64DE-3A40-E945-AD6E-ADF6B44EBE1C}" type="slidenum">
              <a:rPr lang="en-GB"/>
              <a:pPr/>
              <a:t>67</a:t>
            </a:fld>
            <a:endParaRPr lang="en-GB"/>
          </a:p>
        </p:txBody>
      </p:sp>
      <p:sp>
        <p:nvSpPr>
          <p:cNvPr id="23142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0544B-B593-3946-8832-F8BE7A52CEAF}" type="slidenum">
              <a:rPr lang="en-GB"/>
              <a:pPr/>
              <a:t>69</a:t>
            </a:fld>
            <a:endParaRPr lang="en-GB"/>
          </a:p>
        </p:txBody>
      </p:sp>
      <p:sp>
        <p:nvSpPr>
          <p:cNvPr id="34816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4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8D84A-351A-634D-B402-7852E871298E}" type="slidenum">
              <a:rPr lang="en-GB"/>
              <a:pPr/>
              <a:t>70</a:t>
            </a:fld>
            <a:endParaRPr lang="en-GB"/>
          </a:p>
        </p:txBody>
      </p:sp>
      <p:sp>
        <p:nvSpPr>
          <p:cNvPr id="23859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6E6782-6A22-2E42-99E8-7BABC02F3123}" type="slidenum">
              <a:rPr lang="en-GB"/>
              <a:pPr/>
              <a:t>71</a:t>
            </a:fld>
            <a:endParaRPr lang="en-GB"/>
          </a:p>
        </p:txBody>
      </p:sp>
      <p:sp>
        <p:nvSpPr>
          <p:cNvPr id="315394" name="Rectangle 1026"/>
          <p:cNvSpPr>
            <a:spLocks noChangeArrowheads="1" noTextEdit="1"/>
          </p:cNvSpPr>
          <p:nvPr>
            <p:ph type="sldImg"/>
          </p:nvPr>
        </p:nvSpPr>
        <p:spPr bwMode="auto">
          <a:xfrm>
            <a:off x="854075" y="744538"/>
            <a:ext cx="4960938" cy="37226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5395" name="Rectangle 1027"/>
          <p:cNvSpPr>
            <a:spLocks noChangeArrowheads="1"/>
          </p:cNvSpPr>
          <p:nvPr>
            <p:ph type="body" idx="1"/>
          </p:nvPr>
        </p:nvSpPr>
        <p:spPr bwMode="auto">
          <a:xfrm>
            <a:off x="889212" y="4715153"/>
            <a:ext cx="4890665" cy="44669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07AC6-A8BA-504D-BF66-C301079359B8}" type="slidenum">
              <a:rPr lang="en-GB"/>
              <a:pPr/>
              <a:t>72</a:t>
            </a:fld>
            <a:endParaRPr lang="en-GB"/>
          </a:p>
        </p:txBody>
      </p:sp>
      <p:sp>
        <p:nvSpPr>
          <p:cNvPr id="23552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r>
              <a:rPr lang="en-GB"/>
              <a:t>You</a:t>
            </a:r>
            <a:r>
              <a:rPr lang="ja-JP" altLang="en-GB">
                <a:latin typeface="Arial"/>
              </a:rPr>
              <a:t>’</a:t>
            </a:r>
            <a:r>
              <a:rPr lang="en-GB"/>
              <a:t>ll see two different forms in the methods section.</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C0F3E-050E-BA4C-8579-BA923C479B6C}" type="slidenum">
              <a:rPr lang="en-GB"/>
              <a:pPr/>
              <a:t>73</a:t>
            </a:fld>
            <a:endParaRPr lang="en-GB"/>
          </a:p>
        </p:txBody>
      </p:sp>
      <p:sp>
        <p:nvSpPr>
          <p:cNvPr id="318466" name="Rectangle 1026"/>
          <p:cNvSpPr>
            <a:spLocks noChangeArrowheads="1" noTextEdit="1"/>
          </p:cNvSpPr>
          <p:nvPr>
            <p:ph type="sldImg"/>
          </p:nvPr>
        </p:nvSpPr>
        <p:spPr bwMode="auto">
          <a:xfrm>
            <a:off x="854075" y="744538"/>
            <a:ext cx="4960938" cy="37226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8467" name="Rectangle 1027"/>
          <p:cNvSpPr>
            <a:spLocks noChangeArrowheads="1"/>
          </p:cNvSpPr>
          <p:nvPr>
            <p:ph type="body" idx="1"/>
          </p:nvPr>
        </p:nvSpPr>
        <p:spPr bwMode="auto">
          <a:xfrm>
            <a:off x="889212" y="4715153"/>
            <a:ext cx="4890665" cy="4466987"/>
          </a:xfrm>
          <a:prstGeom prst="rect">
            <a:avLst/>
          </a:prstGeom>
          <a:solidFill>
            <a:srgbClr val="FFFFFF"/>
          </a:solidFill>
          <a:ln>
            <a:solidFill>
              <a:srgbClr val="000000"/>
            </a:solidFill>
            <a:miter lim="800000"/>
            <a:headEnd/>
            <a:tailEnd/>
          </a:ln>
        </p:spPr>
        <p:txBody>
          <a:bodyPr/>
          <a:lstStyle/>
          <a:p>
            <a:r>
              <a:rPr lang="en-GB"/>
              <a:t>You</a:t>
            </a:r>
            <a:r>
              <a:rPr lang="ja-JP" altLang="en-GB">
                <a:latin typeface="Arial"/>
              </a:rPr>
              <a:t>’</a:t>
            </a:r>
            <a:r>
              <a:rPr lang="en-GB"/>
              <a:t>ll see two different forms in the methods section.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Now to look at some examples. Looking at the first two graphs on the left</a:t>
            </a:r>
            <a:r>
              <a:rPr lang="en-GB" baseline="0" dirty="0" smtClean="0"/>
              <a:t> it is probably OK to assume that the data are normally distributed. For the third graph, the data are right skewed, that is the bulk of the data are on the left with a long tail out to the right. This is often the case for cost data, length of stay and survival data. A log-transformation might make this data normally distributed but care then needs to be taken with the interpretation as it is no longer on the original scale, so non-parametric methods, that don’t assume a normal distribution might be preferred. For the final plot, as the sample size is small it is unclear whether the population is normally distributed, but the data are not symmetric so methods assuming a normal distribution are probably best avoided. If the data are normally distributed or not is a subjective judgement, best to decide based on the graphs, rather that using a statistical test as these tend to be over-sensitive for large samples and say data aren’t normally distributed when they are sufficiently normally distributed for parametric tests, for small sample sizes they are likely to say that the data are sufficiently normally distributed when they are not. Also testing for normality adds to the multiple </a:t>
            </a:r>
            <a:r>
              <a:rPr lang="en-GB" baseline="0" smtClean="0"/>
              <a:t>testing issue.  </a:t>
            </a:r>
            <a:r>
              <a:rPr lang="en-GB" baseline="0" dirty="0" smtClean="0"/>
              <a:t>As a rule of thumb: measurements taken on humans are often normally distributed, measurements on blood often require a log transformation and count data often need a </a:t>
            </a:r>
            <a:r>
              <a:rPr lang="en-GB" baseline="0" dirty="0" err="1" smtClean="0"/>
              <a:t>sqrt</a:t>
            </a:r>
            <a:r>
              <a:rPr lang="en-GB" baseline="0" dirty="0" smtClean="0"/>
              <a:t> transformation. </a:t>
            </a:r>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r>
              <a:rPr lang="en-GB" baseline="0" dirty="0" smtClean="0"/>
              <a:t>----- Meeting Notes (23/05/2012 09:43) -----</a:t>
            </a:r>
          </a:p>
          <a:p>
            <a:pPr eaLnBrk="1" hangingPunct="1">
              <a:spcBef>
                <a:spcPct val="0"/>
              </a:spcBef>
            </a:pPr>
            <a:r>
              <a:rPr lang="en-GB" baseline="0" dirty="0" smtClean="0"/>
              <a:t>Change left hand plots so that they are more normal</a:t>
            </a:r>
          </a:p>
          <a:p>
            <a:pPr eaLnBrk="1" hangingPunct="1">
              <a:spcBef>
                <a:spcPct val="0"/>
              </a:spcBef>
            </a:pPr>
            <a:r>
              <a:rPr lang="en-GB" baseline="0" dirty="0" smtClean="0"/>
              <a:t>Also question 2 of practical</a:t>
            </a:r>
          </a:p>
          <a:p>
            <a:pPr eaLnBrk="1" hangingPunct="1">
              <a:spcBef>
                <a:spcPct val="0"/>
              </a:spcBef>
            </a:pPr>
            <a:r>
              <a:rPr lang="en-GB" baseline="0" dirty="0" smtClean="0"/>
              <a:t>----- Meeting Notes (09/09/2014 09:42) -----</a:t>
            </a:r>
          </a:p>
          <a:p>
            <a:pPr eaLnBrk="1" hangingPunct="1">
              <a:spcBef>
                <a:spcPct val="0"/>
              </a:spcBef>
            </a:pPr>
            <a:r>
              <a:rPr lang="en-GB" baseline="0" dirty="0" smtClean="0"/>
              <a:t>Replace graphs with R graphs</a:t>
            </a:r>
            <a:endParaRPr lang="en-GB" dirty="0"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142AEA-A8A8-40D7-A57E-C7F28732334A}" type="slidenum">
              <a:rPr lang="en-GB"/>
              <a:pPr fontAlgn="base">
                <a:spcBef>
                  <a:spcPct val="0"/>
                </a:spcBef>
                <a:spcAft>
                  <a:spcPct val="0"/>
                </a:spcAft>
                <a:defRPr/>
              </a:pPr>
              <a:t>14</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BD4557-0222-C44B-A95B-9187F0756D89}" type="slidenum">
              <a:rPr lang="en-GB"/>
              <a:pPr/>
              <a:t>74</a:t>
            </a:fld>
            <a:endParaRPr lang="en-GB"/>
          </a:p>
        </p:txBody>
      </p:sp>
      <p:sp>
        <p:nvSpPr>
          <p:cNvPr id="24064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79DA9-B81A-C04D-A8A1-A3055956FBDA}" type="slidenum">
              <a:rPr lang="en-GB"/>
              <a:pPr/>
              <a:t>76</a:t>
            </a:fld>
            <a:endParaRPr lang="en-GB"/>
          </a:p>
        </p:txBody>
      </p:sp>
      <p:sp>
        <p:nvSpPr>
          <p:cNvPr id="351234" name="Rectangle 1026"/>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5123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B9B94-BACC-EB4A-A08E-AF6D0C81F541}" type="slidenum">
              <a:rPr lang="en-GB"/>
              <a:pPr/>
              <a:t>77</a:t>
            </a:fld>
            <a:endParaRPr lang="en-GB"/>
          </a:p>
        </p:txBody>
      </p:sp>
      <p:sp>
        <p:nvSpPr>
          <p:cNvPr id="26931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2E27AD-DF1B-7943-AD1D-BCFBFE6280A4}" type="slidenum">
              <a:rPr lang="en-GB"/>
              <a:pPr/>
              <a:t>78</a:t>
            </a:fld>
            <a:endParaRPr lang="en-GB"/>
          </a:p>
        </p:txBody>
      </p:sp>
      <p:sp>
        <p:nvSpPr>
          <p:cNvPr id="35225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5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73B28-5CCA-FA47-BDB7-DA1DBD198554}" type="slidenum">
              <a:rPr lang="en-GB"/>
              <a:pPr/>
              <a:t>79</a:t>
            </a:fld>
            <a:endParaRPr lang="en-GB"/>
          </a:p>
        </p:txBody>
      </p:sp>
      <p:sp>
        <p:nvSpPr>
          <p:cNvPr id="27341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308BD-CB18-D94B-B48A-A5558C599496}" type="slidenum">
              <a:rPr lang="en-GB"/>
              <a:pPr/>
              <a:t>80</a:t>
            </a:fld>
            <a:endParaRPr lang="en-GB"/>
          </a:p>
        </p:txBody>
      </p:sp>
      <p:sp>
        <p:nvSpPr>
          <p:cNvPr id="35328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5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080C91-C817-E44F-868F-5C47A4ED0DEA}" type="slidenum">
              <a:rPr lang="en-GB"/>
              <a:pPr/>
              <a:t>81</a:t>
            </a:fld>
            <a:endParaRPr lang="en-GB"/>
          </a:p>
        </p:txBody>
      </p:sp>
      <p:sp>
        <p:nvSpPr>
          <p:cNvPr id="27750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7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AFCC40-CDB9-EF40-B329-FE1194F1C1F7}" type="slidenum">
              <a:rPr lang="en-GB"/>
              <a:pPr/>
              <a:t>83</a:t>
            </a:fld>
            <a:endParaRPr lang="en-GB"/>
          </a:p>
        </p:txBody>
      </p:sp>
      <p:sp>
        <p:nvSpPr>
          <p:cNvPr id="35533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5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B3963A-C6A7-7F45-93BA-A18D792E3E21}" type="slidenum">
              <a:rPr lang="en-GB"/>
              <a:pPr/>
              <a:t>84</a:t>
            </a:fld>
            <a:endParaRPr lang="en-GB"/>
          </a:p>
        </p:txBody>
      </p:sp>
      <p:sp>
        <p:nvSpPr>
          <p:cNvPr id="35635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p:cNvSpPr>
            <a:spLocks noGrp="1" noRot="1" noChangeAspect="1"/>
          </p:cNvSpPr>
          <p:nvPr>
            <p:ph type="sldImg"/>
          </p:nvPr>
        </p:nvSpPr>
        <p:spPr bwMode="auto">
          <a:noFill/>
          <a:ln>
            <a:solidFill>
              <a:srgbClr val="000000"/>
            </a:solidFill>
            <a:miter lim="800000"/>
            <a:headEnd/>
            <a:tailEnd/>
          </a:ln>
        </p:spPr>
      </p:sp>
      <p:sp>
        <p:nvSpPr>
          <p:cNvPr id="215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Feel free to interrupt if you have questions.</a:t>
            </a:r>
          </a:p>
        </p:txBody>
      </p:sp>
      <p:sp>
        <p:nvSpPr>
          <p:cNvPr id="215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049D1-1B4A-49A8-AE5E-672963281C0F}" type="slidenum">
              <a:rPr lang="en-GB"/>
              <a:pPr fontAlgn="base">
                <a:spcBef>
                  <a:spcPct val="0"/>
                </a:spcBef>
                <a:spcAft>
                  <a:spcPct val="0"/>
                </a:spcAft>
                <a:defRPr/>
              </a:pPr>
              <a:t>85</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defTabSz="907268" eaLnBrk="1" hangingPunct="1">
              <a:spcBef>
                <a:spcPct val="0"/>
              </a:spcBef>
              <a:defRPr/>
            </a:pPr>
            <a:r>
              <a:rPr lang="en-GB" dirty="0" smtClean="0"/>
              <a:t>We use summary statistics to give an initial impression of the data. For continuous data t</a:t>
            </a:r>
            <a:r>
              <a:rPr lang="en-GB" baseline="0" dirty="0" smtClean="0"/>
              <a:t>hese are measures of location, i.e. where on the scale the data are and spread, how widely scattered our data are. For normally distributed data, the summary statistics are the mean value and the standard deviation. The mean or average is the sum of all the observations divided by the number of observations. The standard deviation is the average distance from the mean. The formulae are given here but they can be calculated in </a:t>
            </a:r>
            <a:r>
              <a:rPr lang="en-GB" baseline="0" dirty="0" err="1" smtClean="0"/>
              <a:t>GraphPad</a:t>
            </a:r>
            <a:r>
              <a:rPr lang="en-GB" baseline="0" dirty="0" smtClean="0"/>
              <a:t> its unusual to need to do by hand. </a:t>
            </a:r>
          </a:p>
          <a:p>
            <a:pPr defTabSz="907268" eaLnBrk="1" hangingPunct="1">
              <a:spcBef>
                <a:spcPct val="0"/>
              </a:spcBef>
              <a:defRPr/>
            </a:pPr>
            <a:r>
              <a:rPr lang="en-GB" baseline="0" dirty="0" smtClean="0"/>
              <a:t>----- Meeting Notes (09/09/2014 09:42) -----</a:t>
            </a:r>
          </a:p>
          <a:p>
            <a:pPr defTabSz="907268" eaLnBrk="1" hangingPunct="1">
              <a:spcBef>
                <a:spcPct val="0"/>
              </a:spcBef>
              <a:defRPr/>
            </a:pPr>
            <a:r>
              <a:rPr lang="en-GB" baseline="0" dirty="0" smtClean="0"/>
              <a:t>Replace with R graph</a:t>
            </a:r>
            <a:endParaRPr lang="en-GB" dirty="0"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1ABA82-12AC-43D7-9ED2-08AE79019869}" type="slidenum">
              <a:rPr lang="en-GB"/>
              <a:pPr fontAlgn="base">
                <a:spcBef>
                  <a:spcPct val="0"/>
                </a:spcBef>
                <a:spcAft>
                  <a:spcPct val="0"/>
                </a:spcAft>
                <a:defRPr/>
              </a:pPr>
              <a:t>15</a:t>
            </a:fld>
            <a:endParaRPr lang="en-GB"/>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p:cNvSpPr>
          <p:nvPr>
            <p:ph type="sldImg"/>
          </p:nvPr>
        </p:nvSpPr>
        <p:spPr bwMode="auto">
          <a:noFill/>
          <a:ln>
            <a:solidFill>
              <a:srgbClr val="000000"/>
            </a:solidFill>
            <a:miter lim="800000"/>
            <a:headEnd/>
            <a:tailEnd/>
          </a:ln>
        </p:spPr>
      </p:sp>
      <p:sp>
        <p:nvSpPr>
          <p:cNvPr id="217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We’re now moving on to looking at categorical data,</a:t>
            </a:r>
            <a:r>
              <a:rPr lang="en-GB" baseline="0" dirty="0" smtClean="0"/>
              <a:t> and a fairly common statistical question is whether there is an association/relationship between two categorical variables.</a:t>
            </a:r>
          </a:p>
          <a:p>
            <a:pPr eaLnBrk="1" hangingPunct="1">
              <a:spcBef>
                <a:spcPct val="0"/>
              </a:spcBef>
            </a:pPr>
            <a:endParaRPr lang="en-GB" baseline="0" dirty="0" smtClean="0"/>
          </a:p>
          <a:p>
            <a:pPr defTabSz="908508" eaLnBrk="1" hangingPunct="1">
              <a:spcBef>
                <a:spcPct val="0"/>
              </a:spcBef>
              <a:defRPr/>
            </a:pPr>
            <a:r>
              <a:rPr lang="en-GB" dirty="0" smtClean="0"/>
              <a:t>2 categorical variables (factors), each with 2 or more levels.</a:t>
            </a:r>
          </a:p>
          <a:p>
            <a:pPr eaLnBrk="1" hangingPunct="1">
              <a:spcBef>
                <a:spcPct val="0"/>
              </a:spcBef>
            </a:pPr>
            <a:endParaRPr lang="en-GB" dirty="0" smtClean="0"/>
          </a:p>
          <a:p>
            <a:pPr eaLnBrk="1" hangingPunct="1">
              <a:spcBef>
                <a:spcPct val="0"/>
              </a:spcBef>
            </a:pPr>
            <a:r>
              <a:rPr lang="en-GB" dirty="0" smtClean="0"/>
              <a:t>Start by making a frequency table – the</a:t>
            </a:r>
            <a:r>
              <a:rPr lang="en-GB" baseline="0" dirty="0" smtClean="0"/>
              <a:t> cells in the table contain the number of times each combination of the two categorical variables is observed.</a:t>
            </a:r>
            <a:endParaRPr lang="en-GB" dirty="0" smtClean="0"/>
          </a:p>
          <a:p>
            <a:pPr eaLnBrk="1" hangingPunct="1">
              <a:spcBef>
                <a:spcPct val="0"/>
              </a:spcBef>
            </a:pPr>
            <a:endParaRPr lang="en-GB" dirty="0" smtClean="0"/>
          </a:p>
          <a:p>
            <a:pPr eaLnBrk="1" hangingPunct="1">
              <a:spcBef>
                <a:spcPct val="0"/>
              </a:spcBef>
            </a:pPr>
            <a:r>
              <a:rPr lang="en-GB" dirty="0" smtClean="0"/>
              <a:t>The simplest is 2 x 2. </a:t>
            </a:r>
          </a:p>
          <a:p>
            <a:pPr eaLnBrk="1" hangingPunct="1">
              <a:spcBef>
                <a:spcPct val="0"/>
              </a:spcBef>
            </a:pPr>
            <a:endParaRPr lang="en-GB" dirty="0" smtClean="0"/>
          </a:p>
          <a:p>
            <a:pPr eaLnBrk="1" hangingPunct="1">
              <a:spcBef>
                <a:spcPct val="0"/>
              </a:spcBef>
            </a:pPr>
            <a:r>
              <a:rPr lang="en-GB" dirty="0" smtClean="0"/>
              <a:t>In this kind of table, each patient (or what ever your sample is based on) contributes to only one cell in the table.</a:t>
            </a:r>
          </a:p>
          <a:p>
            <a:pPr eaLnBrk="1" hangingPunct="1">
              <a:spcBef>
                <a:spcPct val="0"/>
              </a:spcBef>
            </a:pPr>
            <a:endParaRPr lang="en-GB" dirty="0" smtClean="0"/>
          </a:p>
        </p:txBody>
      </p:sp>
      <p:sp>
        <p:nvSpPr>
          <p:cNvPr id="2170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C1BB5C-1998-4DBA-AA7B-2A74B351AC59}" type="slidenum">
              <a:rPr lang="en-GB"/>
              <a:pPr fontAlgn="base">
                <a:spcBef>
                  <a:spcPct val="0"/>
                </a:spcBef>
                <a:spcAft>
                  <a:spcPct val="0"/>
                </a:spcAft>
                <a:defRPr/>
              </a:pPr>
              <a:t>86</a:t>
            </a:fld>
            <a:endParaRPr lang="en-GB"/>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p:cNvSpPr>
          <p:nvPr>
            <p:ph type="sldImg"/>
          </p:nvPr>
        </p:nvSpPr>
        <p:spPr bwMode="auto">
          <a:noFill/>
          <a:ln>
            <a:solidFill>
              <a:srgbClr val="000000"/>
            </a:solidFill>
            <a:miter lim="800000"/>
            <a:headEnd/>
            <a:tailEnd/>
          </a:ln>
        </p:spPr>
      </p:sp>
      <p:sp>
        <p:nvSpPr>
          <p:cNvPr id="219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Start by formulating our null hypothesis. </a:t>
            </a:r>
          </a:p>
          <a:p>
            <a:pPr eaLnBrk="1" hangingPunct="1">
              <a:spcBef>
                <a:spcPct val="0"/>
              </a:spcBef>
            </a:pPr>
            <a:endParaRPr lang="en-GB" dirty="0" smtClean="0"/>
          </a:p>
          <a:p>
            <a:pPr eaLnBrk="1" hangingPunct="1">
              <a:spcBef>
                <a:spcPct val="0"/>
              </a:spcBef>
            </a:pPr>
            <a:r>
              <a:rPr lang="en-GB" dirty="0" smtClean="0"/>
              <a:t>We’re going to carry out a chi-square test to test our hypothesis.</a:t>
            </a:r>
          </a:p>
          <a:p>
            <a:pPr eaLnBrk="1" hangingPunct="1">
              <a:spcBef>
                <a:spcPct val="0"/>
              </a:spcBef>
            </a:pPr>
            <a:endParaRPr lang="en-GB" dirty="0" smtClean="0"/>
          </a:p>
        </p:txBody>
      </p:sp>
      <p:sp>
        <p:nvSpPr>
          <p:cNvPr id="2191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29D23D-D758-4D76-9C0E-0FE0CFC900B8}" type="slidenum">
              <a:rPr lang="en-GB"/>
              <a:pPr fontAlgn="base">
                <a:spcBef>
                  <a:spcPct val="0"/>
                </a:spcBef>
                <a:spcAft>
                  <a:spcPct val="0"/>
                </a:spcAft>
                <a:defRPr/>
              </a:pPr>
              <a:t>87</a:t>
            </a:fld>
            <a:endParaRPr lang="en-GB"/>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p:cNvSpPr>
          <p:nvPr>
            <p:ph type="sldImg"/>
          </p:nvPr>
        </p:nvSpPr>
        <p:spPr bwMode="auto">
          <a:noFill/>
          <a:ln>
            <a:solidFill>
              <a:srgbClr val="000000"/>
            </a:solidFill>
            <a:miter lim="800000"/>
            <a:headEnd/>
            <a:tailEnd/>
          </a:ln>
        </p:spPr>
      </p:sp>
      <p:sp>
        <p:nvSpPr>
          <p:cNvPr id="221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To carry out a chi-square test, we need to carry out a few short steps.</a:t>
            </a:r>
          </a:p>
          <a:p>
            <a:pPr eaLnBrk="1" hangingPunct="1">
              <a:spcBef>
                <a:spcPct val="0"/>
              </a:spcBef>
            </a:pPr>
            <a:endParaRPr lang="en-GB" smtClean="0"/>
          </a:p>
          <a:p>
            <a:pPr eaLnBrk="1" hangingPunct="1">
              <a:spcBef>
                <a:spcPct val="0"/>
              </a:spcBef>
            </a:pPr>
            <a:r>
              <a:rPr lang="en-GB" smtClean="0"/>
              <a:t>The first step is to calculate the expected frequency for each cell in the contingency table, shown in red. </a:t>
            </a:r>
          </a:p>
          <a:p>
            <a:pPr eaLnBrk="1" hangingPunct="1">
              <a:spcBef>
                <a:spcPct val="0"/>
              </a:spcBef>
            </a:pPr>
            <a:endParaRPr lang="en-GB" smtClean="0"/>
          </a:p>
          <a:p>
            <a:pPr eaLnBrk="1" hangingPunct="1">
              <a:spcBef>
                <a:spcPct val="0"/>
              </a:spcBef>
            </a:pPr>
            <a:r>
              <a:rPr lang="en-GB" smtClean="0"/>
              <a:t>This value represents the frequency within a cell which we would expect under the null hypothesis of no association. Basically the probability of being in row i and the probability of being in column j multiplied by the total sample size to get the probability onto the same scale as our dataset.</a:t>
            </a:r>
          </a:p>
          <a:p>
            <a:pPr eaLnBrk="1" hangingPunct="1">
              <a:spcBef>
                <a:spcPct val="0"/>
              </a:spcBef>
            </a:pPr>
            <a:endParaRPr lang="en-GB" smtClean="0"/>
          </a:p>
          <a:p>
            <a:pPr eaLnBrk="1" hangingPunct="1">
              <a:spcBef>
                <a:spcPct val="0"/>
              </a:spcBef>
            </a:pPr>
            <a:r>
              <a:rPr lang="en-GB" smtClean="0"/>
              <a:t>e.g. Probability of being in row 1 = 84/124</a:t>
            </a:r>
          </a:p>
          <a:p>
            <a:pPr eaLnBrk="1" hangingPunct="1">
              <a:spcBef>
                <a:spcPct val="0"/>
              </a:spcBef>
            </a:pPr>
            <a:r>
              <a:rPr lang="en-GB" smtClean="0"/>
              <a:t>       Probability of being in column 1 = 68/124</a:t>
            </a:r>
          </a:p>
          <a:p>
            <a:pPr eaLnBrk="1" hangingPunct="1">
              <a:spcBef>
                <a:spcPct val="0"/>
              </a:spcBef>
            </a:pPr>
            <a:endParaRPr lang="en-GB" smtClean="0"/>
          </a:p>
          <a:p>
            <a:pPr eaLnBrk="1" hangingPunct="1">
              <a:spcBef>
                <a:spcPct val="0"/>
              </a:spcBef>
            </a:pPr>
            <a:r>
              <a:rPr lang="en-GB" smtClean="0"/>
              <a:t>Independent events so probability of being in row 1 and column 1 (scaled so total sample size is 124) = 84/124 * 68/124 *124 = (84*68)/124</a:t>
            </a:r>
          </a:p>
        </p:txBody>
      </p:sp>
      <p:sp>
        <p:nvSpPr>
          <p:cNvPr id="221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45F281-E580-471B-8EFB-3BC49C84EDA7}" type="slidenum">
              <a:rPr lang="en-GB"/>
              <a:pPr fontAlgn="base">
                <a:spcBef>
                  <a:spcPct val="0"/>
                </a:spcBef>
                <a:spcAft>
                  <a:spcPct val="0"/>
                </a:spcAft>
                <a:defRPr/>
              </a:pPr>
              <a:t>88</a:t>
            </a:fld>
            <a:endParaRPr lang="en-GB"/>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Slide Image Placeholder 1"/>
          <p:cNvSpPr>
            <a:spLocks noGrp="1" noRot="1" noChangeAspect="1"/>
          </p:cNvSpPr>
          <p:nvPr>
            <p:ph type="sldImg"/>
          </p:nvPr>
        </p:nvSpPr>
        <p:spPr bwMode="auto">
          <a:noFill/>
          <a:ln>
            <a:solidFill>
              <a:srgbClr val="000000"/>
            </a:solidFill>
            <a:miter lim="800000"/>
            <a:headEnd/>
            <a:tailEnd/>
          </a:ln>
        </p:spPr>
      </p:sp>
      <p:sp>
        <p:nvSpPr>
          <p:cNvPr id="223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The next step is to use the observed and expected frequencies to calculate the chi-squared statistic – either by hand (fairly easy for a small rxc table) or using a computer. </a:t>
            </a:r>
          </a:p>
          <a:p>
            <a:pPr eaLnBrk="1" hangingPunct="1">
              <a:spcBef>
                <a:spcPct val="0"/>
              </a:spcBef>
            </a:pPr>
            <a:endParaRPr lang="en-GB" smtClean="0"/>
          </a:p>
          <a:p>
            <a:pPr eaLnBrk="1" hangingPunct="1">
              <a:spcBef>
                <a:spcPct val="0"/>
              </a:spcBef>
            </a:pPr>
            <a:r>
              <a:rPr lang="en-GB" smtClean="0"/>
              <a:t>What we’re essentially doing is looking at the difference between the observed and expected frequencies and asking are they similar or not? Calculate the chi-square statistic – in this case the chi-square statistic is 0.64.</a:t>
            </a:r>
          </a:p>
          <a:p>
            <a:pPr eaLnBrk="1" hangingPunct="1">
              <a:spcBef>
                <a:spcPct val="0"/>
              </a:spcBef>
            </a:pPr>
            <a:endParaRPr lang="en-GB" smtClean="0"/>
          </a:p>
          <a:p>
            <a:pPr eaLnBrk="1" hangingPunct="1">
              <a:spcBef>
                <a:spcPct val="0"/>
              </a:spcBef>
            </a:pPr>
            <a:r>
              <a:rPr lang="en-GB" smtClean="0"/>
              <a:t>(r-1)(c-1) gives you your degrees of freedom – something used to determine the p-value.</a:t>
            </a:r>
          </a:p>
          <a:p>
            <a:pPr eaLnBrk="1" hangingPunct="1">
              <a:spcBef>
                <a:spcPct val="0"/>
              </a:spcBef>
            </a:pPr>
            <a:endParaRPr lang="en-GB" smtClean="0"/>
          </a:p>
          <a:p>
            <a:pPr eaLnBrk="1" hangingPunct="1">
              <a:spcBef>
                <a:spcPct val="0"/>
              </a:spcBef>
            </a:pPr>
            <a:endParaRPr lang="en-GB" smtClean="0"/>
          </a:p>
          <a:p>
            <a:pPr eaLnBrk="1" hangingPunct="1">
              <a:spcBef>
                <a:spcPct val="0"/>
              </a:spcBef>
            </a:pPr>
            <a:endParaRPr lang="en-GB" smtClean="0"/>
          </a:p>
        </p:txBody>
      </p:sp>
      <p:sp>
        <p:nvSpPr>
          <p:cNvPr id="223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16ACB-6B6A-47E5-A770-98FDC8805765}" type="slidenum">
              <a:rPr lang="en-GB"/>
              <a:pPr fontAlgn="base">
                <a:spcBef>
                  <a:spcPct val="0"/>
                </a:spcBef>
                <a:spcAft>
                  <a:spcPct val="0"/>
                </a:spcAft>
                <a:defRPr/>
              </a:pPr>
              <a:t>89</a:t>
            </a:fld>
            <a:endParaRPr lang="en-GB"/>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Slide Image Placeholder 1"/>
          <p:cNvSpPr>
            <a:spLocks noGrp="1" noRot="1" noChangeAspect="1"/>
          </p:cNvSpPr>
          <p:nvPr>
            <p:ph type="sldImg"/>
          </p:nvPr>
        </p:nvSpPr>
        <p:spPr bwMode="auto">
          <a:noFill/>
          <a:ln>
            <a:solidFill>
              <a:srgbClr val="000000"/>
            </a:solidFill>
            <a:miter lim="800000"/>
            <a:headEnd/>
            <a:tailEnd/>
          </a:ln>
        </p:spPr>
      </p:sp>
      <p:sp>
        <p:nvSpPr>
          <p:cNvPr id="226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The third and final step is to compare this value to the chi-square distribution in order to get a p-value. </a:t>
            </a:r>
          </a:p>
          <a:p>
            <a:pPr eaLnBrk="1" hangingPunct="1">
              <a:spcBef>
                <a:spcPct val="0"/>
              </a:spcBef>
            </a:pPr>
            <a:endParaRPr lang="en-GB" smtClean="0"/>
          </a:p>
          <a:p>
            <a:pPr eaLnBrk="1" hangingPunct="1">
              <a:spcBef>
                <a:spcPct val="0"/>
              </a:spcBef>
            </a:pPr>
            <a:r>
              <a:rPr lang="en-GB" smtClean="0"/>
              <a:t>We can then compare this p-value to the ‘standard’ 0.05. In this case, our p-value is larger than 0.05 so we don’t reject Ho and conclude that there’s no evidence or an association between the treatment group and tumour shrinkage.</a:t>
            </a:r>
          </a:p>
        </p:txBody>
      </p:sp>
      <p:sp>
        <p:nvSpPr>
          <p:cNvPr id="2263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05C7C8-3CF8-419E-9721-5F30B52BB576}" type="slidenum">
              <a:rPr lang="en-GB"/>
              <a:pPr fontAlgn="base">
                <a:spcBef>
                  <a:spcPct val="0"/>
                </a:spcBef>
                <a:spcAft>
                  <a:spcPct val="0"/>
                </a:spcAft>
                <a:defRPr/>
              </a:pPr>
              <a:t>90</a:t>
            </a:fld>
            <a:endParaRPr lang="en-GB"/>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Slide Image Placeholder 1"/>
          <p:cNvSpPr>
            <a:spLocks noGrp="1" noRot="1" noChangeAspect="1"/>
          </p:cNvSpPr>
          <p:nvPr>
            <p:ph type="sldImg"/>
          </p:nvPr>
        </p:nvSpPr>
        <p:spPr bwMode="auto">
          <a:noFill/>
          <a:ln>
            <a:solidFill>
              <a:srgbClr val="000000"/>
            </a:solidFill>
            <a:miter lim="800000"/>
            <a:headEnd/>
            <a:tailEnd/>
          </a:ln>
        </p:spPr>
      </p:sp>
      <p:sp>
        <p:nvSpPr>
          <p:cNvPr id="228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So now I’m going to introduce another example. Actually, the research question is exactly the same as in the previous example but the sample size is now just 24 (instead of 124).</a:t>
            </a:r>
          </a:p>
          <a:p>
            <a:pPr eaLnBrk="1" hangingPunct="1">
              <a:spcBef>
                <a:spcPct val="0"/>
              </a:spcBef>
            </a:pPr>
            <a:endParaRPr lang="en-GB" smtClean="0"/>
          </a:p>
          <a:p>
            <a:pPr eaLnBrk="1" hangingPunct="1">
              <a:spcBef>
                <a:spcPct val="0"/>
              </a:spcBef>
            </a:pPr>
            <a:r>
              <a:rPr lang="en-GB" smtClean="0"/>
              <a:t>We carry out the same steps as before, starting with calculating the expected frequencies. </a:t>
            </a:r>
          </a:p>
          <a:p>
            <a:pPr eaLnBrk="1" hangingPunct="1">
              <a:spcBef>
                <a:spcPct val="0"/>
              </a:spcBef>
            </a:pPr>
            <a:endParaRPr lang="en-GB" smtClean="0"/>
          </a:p>
          <a:p>
            <a:pPr eaLnBrk="1" hangingPunct="1">
              <a:spcBef>
                <a:spcPct val="0"/>
              </a:spcBef>
            </a:pPr>
            <a:endParaRPr lang="en-GB" smtClean="0"/>
          </a:p>
          <a:p>
            <a:pPr eaLnBrk="1" hangingPunct="1">
              <a:spcBef>
                <a:spcPct val="0"/>
              </a:spcBef>
            </a:pPr>
            <a:endParaRPr lang="en-GB" smtClean="0"/>
          </a:p>
          <a:p>
            <a:pPr eaLnBrk="1" hangingPunct="1">
              <a:spcBef>
                <a:spcPct val="0"/>
              </a:spcBef>
            </a:pPr>
            <a:endParaRPr lang="en-GB" smtClean="0"/>
          </a:p>
        </p:txBody>
      </p:sp>
      <p:sp>
        <p:nvSpPr>
          <p:cNvPr id="2283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F0A1A4-8F6C-428D-ADD9-D34CD6B640EE}" type="slidenum">
              <a:rPr lang="en-GB"/>
              <a:pPr fontAlgn="base">
                <a:spcBef>
                  <a:spcPct val="0"/>
                </a:spcBef>
                <a:spcAft>
                  <a:spcPct val="0"/>
                </a:spcAft>
                <a:defRPr/>
              </a:pPr>
              <a:t>92</a:t>
            </a:fld>
            <a:endParaRPr lang="en-GB"/>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Slide Image Placeholder 1"/>
          <p:cNvSpPr>
            <a:spLocks noGrp="1" noRot="1" noChangeAspect="1"/>
          </p:cNvSpPr>
          <p:nvPr>
            <p:ph type="sldImg"/>
          </p:nvPr>
        </p:nvSpPr>
        <p:spPr bwMode="auto">
          <a:noFill/>
          <a:ln>
            <a:solidFill>
              <a:srgbClr val="000000"/>
            </a:solidFill>
            <a:miter lim="800000"/>
            <a:headEnd/>
            <a:tailEnd/>
          </a:ln>
        </p:spPr>
      </p:sp>
      <p:sp>
        <p:nvSpPr>
          <p:cNvPr id="2304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So now we calculate the expected frequencies. As before we can calculate the expected frequency for each cell of the table by calculating row total times column total divided by overall total; these values are shown in red.</a:t>
            </a:r>
          </a:p>
          <a:p>
            <a:pPr eaLnBrk="1" hangingPunct="1">
              <a:spcBef>
                <a:spcPct val="0"/>
              </a:spcBef>
            </a:pPr>
            <a:endParaRPr lang="en-GB" dirty="0" smtClean="0"/>
          </a:p>
          <a:p>
            <a:pPr defTabSz="908508" eaLnBrk="1" hangingPunct="1">
              <a:spcBef>
                <a:spcPct val="0"/>
              </a:spcBef>
              <a:defRPr/>
            </a:pPr>
            <a:r>
              <a:rPr lang="en-GB" dirty="0" smtClean="0"/>
              <a:t>We could go ahead and perform the chi-square test as we did before, but actually in this case the chi-square test isn’t appropriate. We can see that there are two cells with an expected frequency less than 5 (i.e. less than 80% &gt; 5)  so we choose to carry out a Fisher's exact test rather than a Chi-square test.</a:t>
            </a:r>
          </a:p>
          <a:p>
            <a:pPr eaLnBrk="1" hangingPunct="1">
              <a:spcBef>
                <a:spcPct val="0"/>
              </a:spcBef>
            </a:pPr>
            <a:endParaRPr lang="en-GB" dirty="0" smtClean="0"/>
          </a:p>
          <a:p>
            <a:pPr eaLnBrk="1" hangingPunct="1">
              <a:spcBef>
                <a:spcPct val="0"/>
              </a:spcBef>
            </a:pPr>
            <a:endParaRPr lang="en-GB" dirty="0" smtClean="0"/>
          </a:p>
          <a:p>
            <a:pPr eaLnBrk="1" hangingPunct="1">
              <a:spcBef>
                <a:spcPct val="0"/>
              </a:spcBef>
            </a:pPr>
            <a:endParaRPr lang="en-GB" dirty="0" smtClean="0"/>
          </a:p>
          <a:p>
            <a:pPr eaLnBrk="1" hangingPunct="1">
              <a:spcBef>
                <a:spcPct val="0"/>
              </a:spcBef>
            </a:pPr>
            <a:endParaRPr lang="en-GB" dirty="0" smtClean="0"/>
          </a:p>
          <a:p>
            <a:pPr eaLnBrk="1" hangingPunct="1">
              <a:spcBef>
                <a:spcPct val="0"/>
              </a:spcBef>
            </a:pPr>
            <a:endParaRPr lang="en-GB" dirty="0" smtClean="0"/>
          </a:p>
          <a:p>
            <a:pPr eaLnBrk="1" hangingPunct="1">
              <a:spcBef>
                <a:spcPct val="0"/>
              </a:spcBef>
            </a:pPr>
            <a:endParaRPr lang="en-GB" dirty="0" smtClean="0"/>
          </a:p>
        </p:txBody>
      </p:sp>
      <p:sp>
        <p:nvSpPr>
          <p:cNvPr id="2304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664ABA-A8F5-46D0-ABEC-4D0160203BC1}" type="slidenum">
              <a:rPr lang="en-GB"/>
              <a:pPr fontAlgn="base">
                <a:spcBef>
                  <a:spcPct val="0"/>
                </a:spcBef>
                <a:spcAft>
                  <a:spcPct val="0"/>
                </a:spcAft>
                <a:defRPr/>
              </a:pPr>
              <a:t>93</a:t>
            </a:fld>
            <a:endParaRPr lang="en-GB"/>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Slide Image Placeholder 1"/>
          <p:cNvSpPr>
            <a:spLocks noGrp="1" noRot="1" noChangeAspect="1"/>
          </p:cNvSpPr>
          <p:nvPr>
            <p:ph type="sldImg"/>
          </p:nvPr>
        </p:nvSpPr>
        <p:spPr bwMode="auto">
          <a:noFill/>
          <a:ln>
            <a:solidFill>
              <a:srgbClr val="000000"/>
            </a:solidFill>
            <a:miter lim="800000"/>
            <a:headEnd/>
            <a:tailEnd/>
          </a:ln>
        </p:spPr>
      </p:sp>
      <p:sp>
        <p:nvSpPr>
          <p:cNvPr id="2344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Although Fisher’s exact test can be calculated by hand it is very difficult, even for a very simple 2x2 table! Best to use a computer.</a:t>
            </a:r>
          </a:p>
          <a:p>
            <a:pPr eaLnBrk="1" hangingPunct="1">
              <a:spcBef>
                <a:spcPct val="0"/>
              </a:spcBef>
            </a:pPr>
            <a:endParaRPr lang="en-GB" dirty="0" smtClean="0"/>
          </a:p>
          <a:p>
            <a:pPr eaLnBrk="1" hangingPunct="1">
              <a:spcBef>
                <a:spcPct val="0"/>
              </a:spcBef>
            </a:pPr>
            <a:r>
              <a:rPr lang="en-GB" dirty="0" smtClean="0"/>
              <a:t>You don’t get a test statistic with Fisher’s exact test as you do with the Chi-square test. However, you do get a p-value to tell you whether there may be an association between your two categorical variables or not. In this case the p-value is large (in fact it can’t be any bigger!) so we don’t reject our null hypothesis and conclude that there is no association between treatment group and tumour shrinkage.</a:t>
            </a:r>
          </a:p>
        </p:txBody>
      </p:sp>
      <p:sp>
        <p:nvSpPr>
          <p:cNvPr id="2344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51CF3E-65C0-47AC-8568-118FB2E188DC}" type="slidenum">
              <a:rPr lang="en-GB"/>
              <a:pPr fontAlgn="base">
                <a:spcBef>
                  <a:spcPct val="0"/>
                </a:spcBef>
                <a:spcAft>
                  <a:spcPct val="0"/>
                </a:spcAft>
                <a:defRPr/>
              </a:pPr>
              <a:t>94</a:t>
            </a:fld>
            <a:endParaRPr lang="en-GB"/>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dirty="0" smtClean="0"/>
              <a:t>As before,</a:t>
            </a:r>
            <a:r>
              <a:rPr lang="en-GB" baseline="0" dirty="0" smtClean="0"/>
              <a:t> we need to calculate the expected frequencies too make sure none of them are too small. They all look ok here.</a:t>
            </a:r>
          </a:p>
          <a:p>
            <a:pPr eaLnBrk="1" hangingPunct="1">
              <a:spcBef>
                <a:spcPct val="0"/>
              </a:spcBef>
            </a:pPr>
            <a:endParaRPr lang="en-GB" baseline="0" dirty="0" smtClean="0"/>
          </a:p>
          <a:p>
            <a:pPr eaLnBrk="1" hangingPunct="1">
              <a:spcBef>
                <a:spcPct val="0"/>
              </a:spcBef>
            </a:pPr>
            <a:r>
              <a:rPr lang="en-GB" baseline="0" dirty="0" smtClean="0"/>
              <a:t>Note the columns and rows of expected frequencies don’t quite add up perfectly here because of rounding.</a:t>
            </a:r>
            <a:endParaRPr lang="en-GB" dirty="0" smtClean="0"/>
          </a:p>
          <a:p>
            <a:pPr eaLnBrk="1" hangingPunct="1">
              <a:spcBef>
                <a:spcPct val="0"/>
              </a:spcBef>
            </a:pPr>
            <a:endParaRPr lang="en-GB" dirty="0" smtClean="0"/>
          </a:p>
          <a:p>
            <a:pPr eaLnBrk="1" hangingPunct="1">
              <a:spcBef>
                <a:spcPct val="0"/>
              </a:spcBef>
            </a:pPr>
            <a:endParaRPr lang="en-GB" dirty="0" smtClean="0"/>
          </a:p>
          <a:p>
            <a:pPr eaLnBrk="1" hangingPunct="1">
              <a:spcBef>
                <a:spcPct val="0"/>
              </a:spcBef>
            </a:pPr>
            <a:endParaRPr lang="en-GB" dirty="0" smtClean="0"/>
          </a:p>
          <a:p>
            <a:r>
              <a:rPr lang="en-GB" dirty="0" smtClean="0"/>
              <a:t>x</a:t>
            </a:r>
            <a:r>
              <a:rPr lang="en-US" dirty="0" smtClean="0"/>
              <a:t>1 &lt;- 5/23</a:t>
            </a:r>
          </a:p>
          <a:p>
            <a:r>
              <a:rPr lang="en-US" dirty="0" smtClean="0"/>
              <a:t>x2 </a:t>
            </a:r>
            <a:r>
              <a:rPr lang="en-US" dirty="0" smtClean="0"/>
              <a:t>&lt;-</a:t>
            </a:r>
            <a:r>
              <a:rPr lang="en-US" baseline="0" dirty="0" smtClean="0"/>
              <a:t> 14/27</a:t>
            </a:r>
          </a:p>
          <a:p>
            <a:r>
              <a:rPr lang="en-US" baseline="0" dirty="0" smtClean="0"/>
              <a:t>x3 </a:t>
            </a:r>
            <a:r>
              <a:rPr lang="en-US" dirty="0" smtClean="0"/>
              <a:t>&lt;- 21/34</a:t>
            </a:r>
          </a:p>
          <a:p>
            <a:r>
              <a:rPr lang="en-US" dirty="0" smtClean="0"/>
              <a:t>x &lt;- 40/84</a:t>
            </a:r>
            <a:endParaRPr lang="en-US" dirty="0"/>
          </a:p>
        </p:txBody>
      </p:sp>
      <p:sp>
        <p:nvSpPr>
          <p:cNvPr id="4" name="Slide Number Placeholder 3"/>
          <p:cNvSpPr>
            <a:spLocks noGrp="1"/>
          </p:cNvSpPr>
          <p:nvPr>
            <p:ph type="sldNum" sz="quarter" idx="10"/>
          </p:nvPr>
        </p:nvSpPr>
        <p:spPr/>
        <p:txBody>
          <a:bodyPr/>
          <a:lstStyle/>
          <a:p>
            <a:pPr>
              <a:defRPr/>
            </a:pPr>
            <a:fld id="{6ACAD77D-53DC-4917-BA3A-E48278012299}" type="slidenum">
              <a:rPr lang="en-GB" smtClean="0"/>
              <a:pPr>
                <a:defRPr/>
              </a:pPr>
              <a:t>96</a:t>
            </a:fld>
            <a:endParaRPr lang="en-GB" dirty="0"/>
          </a:p>
        </p:txBody>
      </p:sp>
    </p:spTree>
    <p:extLst>
      <p:ext uri="{BB962C8B-B14F-4D97-AF65-F5344CB8AC3E}">
        <p14:creationId xmlns:p14="http://schemas.microsoft.com/office/powerpoint/2010/main" val="280402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spcBef>
                <a:spcPct val="0"/>
              </a:spcBef>
            </a:pPr>
            <a:r>
              <a:rPr lang="en-GB" dirty="0" smtClean="0"/>
              <a:t>The point here is if we were to draw a line through the proportions of patients with tumour shrinkage in each group for tumour grade, shown in blue, - the test for trend evaluates whether the gradient of that line is significantly different from 0 (i.e. the line is not flat – shown in red). </a:t>
            </a:r>
          </a:p>
          <a:p>
            <a:pPr eaLnBrk="1" hangingPunct="1">
              <a:spcBef>
                <a:spcPct val="0"/>
              </a:spcBef>
            </a:pPr>
            <a:endParaRPr lang="en-GB" dirty="0" smtClean="0"/>
          </a:p>
          <a:p>
            <a:pPr eaLnBrk="1" hangingPunct="1">
              <a:spcBef>
                <a:spcPct val="0"/>
              </a:spcBef>
            </a:pPr>
            <a:r>
              <a:rPr lang="en-GB" dirty="0" smtClean="0"/>
              <a:t>If we convert our expected frequencies into proportions, we expect exactly the same </a:t>
            </a:r>
            <a:r>
              <a:rPr lang="en-GB" dirty="0" err="1" smtClean="0"/>
              <a:t>proprortion</a:t>
            </a:r>
            <a:r>
              <a:rPr lang="en-GB" baseline="0" dirty="0" smtClean="0"/>
              <a:t> </a:t>
            </a:r>
            <a:r>
              <a:rPr lang="en-GB" dirty="0" smtClean="0"/>
              <a:t>to fall into each of the three groups if there were no linear increasing or decreasing trend.</a:t>
            </a:r>
            <a:r>
              <a:rPr lang="en-US" dirty="0" smtClean="0"/>
              <a:t> </a:t>
            </a:r>
          </a:p>
          <a:p>
            <a:pPr eaLnBrk="1" hangingPunct="1">
              <a:spcBef>
                <a:spcPct val="0"/>
              </a:spcBef>
            </a:pPr>
            <a:endParaRPr lang="en-US" dirty="0" smtClean="0"/>
          </a:p>
          <a:p>
            <a:r>
              <a:rPr lang="en-GB" dirty="0" smtClean="0"/>
              <a:t>x</a:t>
            </a:r>
            <a:r>
              <a:rPr lang="en-US" dirty="0" smtClean="0"/>
              <a:t>1 &lt;- 5/23</a:t>
            </a:r>
          </a:p>
          <a:p>
            <a:r>
              <a:rPr lang="en-US" dirty="0" smtClean="0"/>
              <a:t>x2 &lt;-</a:t>
            </a:r>
            <a:r>
              <a:rPr lang="en-US" baseline="0" dirty="0" smtClean="0"/>
              <a:t> 14/27</a:t>
            </a:r>
          </a:p>
          <a:p>
            <a:r>
              <a:rPr lang="en-US" baseline="0" dirty="0" smtClean="0"/>
              <a:t>x3 </a:t>
            </a:r>
            <a:r>
              <a:rPr lang="en-US" dirty="0" smtClean="0"/>
              <a:t>&lt;- 21/34</a:t>
            </a:r>
          </a:p>
          <a:p>
            <a:r>
              <a:rPr lang="en-US" dirty="0" smtClean="0"/>
              <a:t>x &lt;- 40/84</a:t>
            </a:r>
          </a:p>
          <a:p>
            <a:pPr eaLnBrk="1" hangingPunct="1">
              <a:spcBef>
                <a:spcPct val="0"/>
              </a:spcBef>
            </a:pPr>
            <a:endParaRPr lang="en-US" dirty="0" smtClean="0"/>
          </a:p>
          <a:p>
            <a:pPr eaLnBrk="1" hangingPunct="1">
              <a:spcBef>
                <a:spcPct val="0"/>
              </a:spcBef>
            </a:pPr>
            <a:r>
              <a:rPr lang="en-US" dirty="0" err="1" smtClean="0"/>
              <a:t>png</a:t>
            </a:r>
            <a:r>
              <a:rPr lang="en-US" dirty="0" smtClean="0"/>
              <a:t>("</a:t>
            </a:r>
            <a:r>
              <a:rPr lang="en-US" dirty="0" err="1" smtClean="0"/>
              <a:t>plot.png</a:t>
            </a:r>
            <a:r>
              <a:rPr lang="en-US" dirty="0" smtClean="0"/>
              <a:t>")</a:t>
            </a:r>
          </a:p>
          <a:p>
            <a:pPr eaLnBrk="1" hangingPunct="1">
              <a:spcBef>
                <a:spcPct val="0"/>
              </a:spcBef>
            </a:pPr>
            <a:r>
              <a:rPr lang="en-US" dirty="0" smtClean="0"/>
              <a:t>plot(c(2, 3, 4),c(x1, x2, x3), </a:t>
            </a:r>
            <a:r>
              <a:rPr lang="en-US" dirty="0" err="1" smtClean="0"/>
              <a:t>ylim</a:t>
            </a:r>
            <a:r>
              <a:rPr lang="en-US" dirty="0" smtClean="0"/>
              <a:t>=c(0, 1), </a:t>
            </a:r>
            <a:r>
              <a:rPr lang="en-US" dirty="0" err="1" smtClean="0"/>
              <a:t>xlim</a:t>
            </a:r>
            <a:r>
              <a:rPr lang="en-US" dirty="0" smtClean="0"/>
              <a:t>=c(1, 4.8), </a:t>
            </a:r>
            <a:r>
              <a:rPr lang="en-US" dirty="0" err="1" smtClean="0"/>
              <a:t>xlab</a:t>
            </a:r>
            <a:r>
              <a:rPr lang="en-US" dirty="0" smtClean="0"/>
              <a:t>="</a:t>
            </a:r>
            <a:r>
              <a:rPr lang="en-US" dirty="0" err="1" smtClean="0"/>
              <a:t>Tumour</a:t>
            </a:r>
            <a:r>
              <a:rPr lang="en-US" dirty="0" smtClean="0"/>
              <a:t> Grade", </a:t>
            </a:r>
            <a:r>
              <a:rPr lang="en-US" dirty="0" err="1" smtClean="0"/>
              <a:t>ylab</a:t>
            </a:r>
            <a:r>
              <a:rPr lang="en-US" dirty="0" smtClean="0"/>
              <a:t>="Proportion with </a:t>
            </a:r>
            <a:r>
              <a:rPr lang="en-US" dirty="0" err="1" smtClean="0"/>
              <a:t>tumour</a:t>
            </a:r>
            <a:r>
              <a:rPr lang="en-US" dirty="0" smtClean="0"/>
              <a:t> shrinkage", </a:t>
            </a:r>
            <a:r>
              <a:rPr lang="en-US" dirty="0" err="1" smtClean="0"/>
              <a:t>pch</a:t>
            </a:r>
            <a:r>
              <a:rPr lang="en-US" dirty="0" smtClean="0"/>
              <a:t>=4, col=4)</a:t>
            </a:r>
          </a:p>
          <a:p>
            <a:pPr eaLnBrk="1" hangingPunct="1">
              <a:spcBef>
                <a:spcPct val="0"/>
              </a:spcBef>
            </a:pPr>
            <a:r>
              <a:rPr lang="en-US" dirty="0" smtClean="0"/>
              <a:t>lines(c(1.8,4.2), c(x, x), col=2)</a:t>
            </a:r>
          </a:p>
          <a:p>
            <a:pPr eaLnBrk="1" hangingPunct="1">
              <a:spcBef>
                <a:spcPct val="0"/>
              </a:spcBef>
            </a:pPr>
            <a:r>
              <a:rPr lang="en-US" dirty="0" smtClean="0"/>
              <a:t>lines(c(1.8,4.2), c(0.21,0.69), col=4)</a:t>
            </a:r>
          </a:p>
          <a:p>
            <a:pPr eaLnBrk="1" hangingPunct="1">
              <a:spcBef>
                <a:spcPct val="0"/>
              </a:spcBef>
            </a:pPr>
            <a:r>
              <a:rPr lang="en-US" dirty="0" smtClean="0"/>
              <a:t>points(2, x, </a:t>
            </a:r>
            <a:r>
              <a:rPr lang="en-US" dirty="0" err="1" smtClean="0"/>
              <a:t>pch</a:t>
            </a:r>
            <a:r>
              <a:rPr lang="en-US" dirty="0" smtClean="0"/>
              <a:t>=4, col=2)</a:t>
            </a:r>
          </a:p>
          <a:p>
            <a:pPr eaLnBrk="1" hangingPunct="1">
              <a:spcBef>
                <a:spcPct val="0"/>
              </a:spcBef>
            </a:pPr>
            <a:r>
              <a:rPr lang="en-US" dirty="0" smtClean="0"/>
              <a:t>points(3, x, </a:t>
            </a:r>
            <a:r>
              <a:rPr lang="en-US" dirty="0" err="1" smtClean="0"/>
              <a:t>pch</a:t>
            </a:r>
            <a:r>
              <a:rPr lang="en-US" dirty="0" smtClean="0"/>
              <a:t>=4, col=2)</a:t>
            </a:r>
          </a:p>
          <a:p>
            <a:pPr eaLnBrk="1" hangingPunct="1">
              <a:spcBef>
                <a:spcPct val="0"/>
              </a:spcBef>
            </a:pPr>
            <a:r>
              <a:rPr lang="en-US" dirty="0" smtClean="0"/>
              <a:t>points(4, x, </a:t>
            </a:r>
            <a:r>
              <a:rPr lang="en-US" dirty="0" err="1" smtClean="0"/>
              <a:t>pch</a:t>
            </a:r>
            <a:r>
              <a:rPr lang="en-US" dirty="0" smtClean="0"/>
              <a:t>=4, col=2)</a:t>
            </a:r>
          </a:p>
          <a:p>
            <a:pPr eaLnBrk="1" hangingPunct="1">
              <a:spcBef>
                <a:spcPct val="0"/>
              </a:spcBef>
            </a:pPr>
            <a:r>
              <a:rPr lang="en-US" dirty="0" smtClean="0"/>
              <a:t>legend("</a:t>
            </a:r>
            <a:r>
              <a:rPr lang="en-US" dirty="0" err="1" smtClean="0"/>
              <a:t>topright</a:t>
            </a:r>
            <a:r>
              <a:rPr lang="en-US" dirty="0" smtClean="0"/>
              <a:t>", legend=c("H0", "HA"), </a:t>
            </a:r>
            <a:r>
              <a:rPr lang="en-US" dirty="0" err="1" smtClean="0"/>
              <a:t>lty</a:t>
            </a:r>
            <a:r>
              <a:rPr lang="en-US" dirty="0" smtClean="0"/>
              <a:t>=1, col=c(4,2))</a:t>
            </a:r>
          </a:p>
          <a:p>
            <a:pPr eaLnBrk="1" hangingPunct="1">
              <a:spcBef>
                <a:spcPct val="0"/>
              </a:spcBef>
            </a:pPr>
            <a:r>
              <a:rPr lang="en-US" dirty="0" err="1" smtClean="0"/>
              <a:t>dev.off</a:t>
            </a:r>
            <a:r>
              <a:rPr lang="en-US" dirty="0" smtClean="0"/>
              <a:t>()</a:t>
            </a:r>
            <a:endParaRPr lang="en-GB" dirty="0" smtClean="0"/>
          </a:p>
          <a:p>
            <a:pPr eaLnBrk="1" hangingPunct="1">
              <a:spcBef>
                <a:spcPct val="0"/>
              </a:spcBef>
            </a:pPr>
            <a:endParaRPr lang="en-GB" dirty="0" smtClean="0"/>
          </a:p>
          <a:p>
            <a:pPr eaLnBrk="1" hangingPunct="1">
              <a:spcBef>
                <a:spcPct val="0"/>
              </a:spcBef>
            </a:pP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6ACAD77D-53DC-4917-BA3A-E48278012299}" type="slidenum">
              <a:rPr lang="en-GB" smtClean="0"/>
              <a:pPr>
                <a:defRPr/>
              </a:pPr>
              <a:t>97</a:t>
            </a:fld>
            <a:endParaRPr lang="en-GB" dirty="0"/>
          </a:p>
        </p:txBody>
      </p:sp>
    </p:spTree>
    <p:extLst>
      <p:ext uri="{BB962C8B-B14F-4D97-AF65-F5344CB8AC3E}">
        <p14:creationId xmlns:p14="http://schemas.microsoft.com/office/powerpoint/2010/main" val="381610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GB" dirty="0" smtClean="0"/>
              <a:t>If</a:t>
            </a:r>
            <a:r>
              <a:rPr lang="en-GB" baseline="0" dirty="0" smtClean="0"/>
              <a:t> the data are skewed or have a distribution other than normal or contain outliers then the mean and </a:t>
            </a:r>
            <a:r>
              <a:rPr lang="en-GB" baseline="0" dirty="0" err="1" smtClean="0"/>
              <a:t>sd</a:t>
            </a:r>
            <a:r>
              <a:rPr lang="en-GB" baseline="0" dirty="0" smtClean="0"/>
              <a:t> might not be suitable summary statistics, the median and interquartile range may be more appropriate. If the data are arranged in numerical order then the median is the middle value of the data. The interquartile range is formed of the lower quartile which is the median of the bottom half of the data and the upper quartile which is the median of the top half of the data. </a:t>
            </a:r>
          </a:p>
          <a:p>
            <a:pPr eaLnBrk="1" hangingPunct="1">
              <a:spcBef>
                <a:spcPct val="0"/>
              </a:spcBef>
            </a:pPr>
            <a:r>
              <a:rPr lang="en-GB" baseline="0" dirty="0" smtClean="0"/>
              <a:t>----- Meeting Notes (09/09/2014 09:42) -----</a:t>
            </a:r>
          </a:p>
          <a:p>
            <a:pPr eaLnBrk="1" hangingPunct="1">
              <a:spcBef>
                <a:spcPct val="0"/>
              </a:spcBef>
            </a:pPr>
            <a:r>
              <a:rPr lang="en-GB" baseline="0" dirty="0" smtClean="0"/>
              <a:t>Replace with R graphs</a:t>
            </a:r>
            <a:endParaRPr lang="en-GB" dirty="0"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1ABA82-12AC-43D7-9ED2-08AE79019869}" type="slidenum">
              <a:rPr lang="en-GB"/>
              <a:pPr fontAlgn="base">
                <a:spcBef>
                  <a:spcPct val="0"/>
                </a:spcBef>
                <a:spcAft>
                  <a:spcPct val="0"/>
                </a:spcAft>
                <a:defRPr/>
              </a:pPr>
              <a:t>16</a:t>
            </a:fld>
            <a:endParaRPr lang="en-GB"/>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dirty="0" smtClean="0"/>
              <a:t>This test isn’t one you’d do by hand as the formula isn’t very nice,</a:t>
            </a:r>
            <a:r>
              <a:rPr lang="en-GB" baseline="0" dirty="0" smtClean="0"/>
              <a:t> but </a:t>
            </a:r>
            <a:r>
              <a:rPr lang="en-GB" baseline="0" dirty="0" err="1" smtClean="0"/>
              <a:t>GraphPad</a:t>
            </a:r>
            <a:r>
              <a:rPr lang="en-GB" baseline="0" dirty="0" smtClean="0"/>
              <a:t> can do it for you automatically</a:t>
            </a:r>
            <a:r>
              <a:rPr lang="en-GB" dirty="0" smtClean="0"/>
              <a:t>.</a:t>
            </a:r>
          </a:p>
          <a:p>
            <a:pPr eaLnBrk="1" hangingPunct="1">
              <a:spcBef>
                <a:spcPct val="0"/>
              </a:spcBef>
            </a:pPr>
            <a:endParaRPr lang="en-GB" dirty="0" smtClean="0"/>
          </a:p>
          <a:p>
            <a:pPr eaLnBrk="1" hangingPunct="1">
              <a:spcBef>
                <a:spcPct val="0"/>
              </a:spcBef>
            </a:pPr>
            <a:r>
              <a:rPr lang="en-GB" dirty="0" smtClean="0"/>
              <a:t>As with the standard chi-square test, we get a chi-square statistic and a p-value for the chi-square test for trend. </a:t>
            </a:r>
          </a:p>
          <a:p>
            <a:pPr eaLnBrk="1" hangingPunct="1">
              <a:spcBef>
                <a:spcPct val="0"/>
              </a:spcBef>
            </a:pPr>
            <a:endParaRPr lang="en-GB" dirty="0" smtClean="0"/>
          </a:p>
          <a:p>
            <a:pPr eaLnBrk="1" hangingPunct="1">
              <a:spcBef>
                <a:spcPct val="0"/>
              </a:spcBef>
            </a:pPr>
            <a:r>
              <a:rPr lang="en-GB" dirty="0" smtClean="0"/>
              <a:t>We interpret the result as ‘evidence of a linear association between tumour grade and the incidence of tumour shrinkage’.</a:t>
            </a:r>
          </a:p>
        </p:txBody>
      </p:sp>
      <p:sp>
        <p:nvSpPr>
          <p:cNvPr id="4" name="Slide Number Placeholder 3"/>
          <p:cNvSpPr>
            <a:spLocks noGrp="1"/>
          </p:cNvSpPr>
          <p:nvPr>
            <p:ph type="sldNum" sz="quarter" idx="10"/>
          </p:nvPr>
        </p:nvSpPr>
        <p:spPr/>
        <p:txBody>
          <a:bodyPr/>
          <a:lstStyle/>
          <a:p>
            <a:pPr>
              <a:defRPr/>
            </a:pPr>
            <a:fld id="{6ACAD77D-53DC-4917-BA3A-E48278012299}" type="slidenum">
              <a:rPr lang="en-GB" smtClean="0"/>
              <a:pPr>
                <a:defRPr/>
              </a:pPr>
              <a:t>98</a:t>
            </a:fld>
            <a:endParaRPr lang="en-GB" dirty="0"/>
          </a:p>
        </p:txBody>
      </p:sp>
    </p:spTree>
    <p:extLst>
      <p:ext uri="{BB962C8B-B14F-4D97-AF65-F5344CB8AC3E}">
        <p14:creationId xmlns:p14="http://schemas.microsoft.com/office/powerpoint/2010/main" val="2349046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baseline="0" dirty="0"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00E2DC-DB01-4B6E-9FDB-974760ABAD62}" type="slidenum">
              <a:rPr lang="en-GB"/>
              <a:pPr fontAlgn="base">
                <a:spcBef>
                  <a:spcPct val="0"/>
                </a:spcBef>
                <a:spcAft>
                  <a:spcPct val="0"/>
                </a:spcAft>
                <a:defRPr/>
              </a:pPr>
              <a:t>99</a:t>
            </a:fld>
            <a:endParaRPr lang="en-GB"/>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Slide Image Placeholder 1"/>
          <p:cNvSpPr>
            <a:spLocks noGrp="1" noRot="1" noChangeAspect="1"/>
          </p:cNvSpPr>
          <p:nvPr>
            <p:ph type="sldImg"/>
          </p:nvPr>
        </p:nvSpPr>
        <p:spPr bwMode="auto">
          <a:noFill/>
          <a:ln>
            <a:solidFill>
              <a:srgbClr val="000000"/>
            </a:solidFill>
            <a:miter lim="800000"/>
            <a:headEnd/>
            <a:tailEnd/>
          </a:ln>
        </p:spPr>
      </p:sp>
      <p:sp>
        <p:nvSpPr>
          <p:cNvPr id="2426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If you didn’t manage to finish all of the exercises and are still feeling enthusiastic, we’ll be staying until about</a:t>
            </a:r>
            <a:r>
              <a:rPr lang="en-GB" baseline="0" dirty="0" smtClean="0"/>
              <a:t> 1pm so if you want to carry on until then you can do. Otherwise, you’re more than welcome to e-mail us or come and find us to ask questions later on.</a:t>
            </a:r>
            <a:endParaRPr lang="en-GB" dirty="0" smtClean="0"/>
          </a:p>
        </p:txBody>
      </p:sp>
      <p:sp>
        <p:nvSpPr>
          <p:cNvPr id="2426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9821B4-BC59-4565-9213-520AAB08A77A}" type="slidenum">
              <a:rPr lang="en-GB"/>
              <a:pPr fontAlgn="base">
                <a:spcBef>
                  <a:spcPct val="0"/>
                </a:spcBef>
                <a:spcAft>
                  <a:spcPct val="0"/>
                </a:spcAft>
                <a:defRPr/>
              </a:pPr>
              <a:t>101</a:t>
            </a:fld>
            <a:endParaRPr lang="en-GB"/>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Slide Image Placeholder 1"/>
          <p:cNvSpPr>
            <a:spLocks noGrp="1" noRot="1" noChangeAspect="1"/>
          </p:cNvSpPr>
          <p:nvPr>
            <p:ph type="sldImg"/>
          </p:nvPr>
        </p:nvSpPr>
        <p:spPr bwMode="auto">
          <a:noFill/>
          <a:ln>
            <a:solidFill>
              <a:srgbClr val="000000"/>
            </a:solidFill>
            <a:miter lim="800000"/>
            <a:headEnd/>
            <a:tailEnd/>
          </a:ln>
        </p:spPr>
      </p:sp>
      <p:sp>
        <p:nvSpPr>
          <p:cNvPr id="2529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In summary most</a:t>
            </a:r>
            <a:r>
              <a:rPr lang="en-GB" baseline="0" dirty="0" smtClean="0"/>
              <a:t> statistical tests are for independent observations. If your data aren’t independent then it is important to use an analysis that takes the pairing or nesting into account in the analysis, otherwise your results will be invalid. </a:t>
            </a:r>
          </a:p>
          <a:p>
            <a:pPr eaLnBrk="1" hangingPunct="1">
              <a:spcBef>
                <a:spcPct val="0"/>
              </a:spcBef>
            </a:pPr>
            <a:endParaRPr lang="en-GB" baseline="0" dirty="0" smtClean="0"/>
          </a:p>
          <a:p>
            <a:pPr eaLnBrk="1" hangingPunct="1">
              <a:spcBef>
                <a:spcPct val="0"/>
              </a:spcBef>
            </a:pPr>
            <a:r>
              <a:rPr lang="en-GB" baseline="0" dirty="0" smtClean="0"/>
              <a:t>For normally distributed continuous outcome the t-test can be used, making sure to use the paired t-test if the data are paired.</a:t>
            </a:r>
          </a:p>
          <a:p>
            <a:pPr eaLnBrk="1" hangingPunct="1">
              <a:spcBef>
                <a:spcPct val="0"/>
              </a:spcBef>
            </a:pPr>
            <a:endParaRPr lang="en-GB" baseline="0" dirty="0" smtClean="0"/>
          </a:p>
          <a:p>
            <a:pPr eaLnBrk="1" hangingPunct="1">
              <a:spcBef>
                <a:spcPct val="0"/>
              </a:spcBef>
            </a:pPr>
            <a:r>
              <a:rPr lang="en-GB" baseline="0" dirty="0" smtClean="0"/>
              <a:t>For categorical outcomes the chi-square test can be used. </a:t>
            </a:r>
          </a:p>
          <a:p>
            <a:pPr eaLnBrk="1" hangingPunct="1">
              <a:spcBef>
                <a:spcPct val="0"/>
              </a:spcBef>
            </a:pPr>
            <a:endParaRPr lang="en-GB" baseline="0" dirty="0" smtClean="0"/>
          </a:p>
          <a:p>
            <a:pPr eaLnBrk="1" hangingPunct="1">
              <a:spcBef>
                <a:spcPct val="0"/>
              </a:spcBef>
            </a:pPr>
            <a:r>
              <a:rPr lang="en-GB" baseline="0" dirty="0" smtClean="0"/>
              <a:t>Remember that confidence intervals give more information than just p-values as they give the range of values that are consistent with the data. Therefore, </a:t>
            </a:r>
            <a:r>
              <a:rPr lang="en-GB" baseline="0" dirty="0" err="1" smtClean="0"/>
              <a:t>Cis</a:t>
            </a:r>
            <a:r>
              <a:rPr lang="en-GB" baseline="0" dirty="0" smtClean="0"/>
              <a:t> should be reported wherever possible not just p-values. </a:t>
            </a:r>
          </a:p>
          <a:p>
            <a:pPr eaLnBrk="1" hangingPunct="1">
              <a:spcBef>
                <a:spcPct val="0"/>
              </a:spcBef>
            </a:pPr>
            <a:endParaRPr lang="en-GB" baseline="0" dirty="0" smtClean="0"/>
          </a:p>
          <a:p>
            <a:pPr eaLnBrk="1" hangingPunct="1">
              <a:spcBef>
                <a:spcPct val="0"/>
              </a:spcBef>
            </a:pPr>
            <a:r>
              <a:rPr lang="en-GB" baseline="0" dirty="0" smtClean="0"/>
              <a:t>The basic statistics tests covered here have some limitations, if there is confounding of variables, this can not be taken account of in these types of analyses. </a:t>
            </a:r>
          </a:p>
          <a:p>
            <a:pPr eaLnBrk="1" hangingPunct="1">
              <a:spcBef>
                <a:spcPct val="0"/>
              </a:spcBef>
            </a:pPr>
            <a:endParaRPr lang="en-GB" baseline="0" dirty="0" smtClean="0"/>
          </a:p>
          <a:p>
            <a:pPr eaLnBrk="1" hangingPunct="1">
              <a:spcBef>
                <a:spcPct val="0"/>
              </a:spcBef>
            </a:pPr>
            <a:r>
              <a:rPr lang="en-GB" baseline="0" dirty="0" smtClean="0"/>
              <a:t>Remember that we are here to help and if you are at all unsure of what you are doing please come and ask. </a:t>
            </a:r>
            <a:endParaRPr lang="en-GB" dirty="0" smtClean="0"/>
          </a:p>
          <a:p>
            <a:pPr eaLnBrk="1" hangingPunct="1">
              <a:spcBef>
                <a:spcPct val="0"/>
              </a:spcBef>
            </a:pPr>
            <a:endParaRPr lang="en-GB" dirty="0" smtClean="0"/>
          </a:p>
          <a:p>
            <a:pPr eaLnBrk="1" hangingPunct="1">
              <a:spcBef>
                <a:spcPct val="0"/>
              </a:spcBef>
            </a:pPr>
            <a:endParaRPr lang="en-GB" dirty="0" smtClean="0"/>
          </a:p>
        </p:txBody>
      </p:sp>
      <p:sp>
        <p:nvSpPr>
          <p:cNvPr id="2529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8F8657-4921-47C8-9B06-37A761D66921}" type="slidenum">
              <a:rPr lang="en-GB"/>
              <a:pPr fontAlgn="base">
                <a:spcBef>
                  <a:spcPct val="0"/>
                </a:spcBef>
                <a:spcAft>
                  <a:spcPct val="0"/>
                </a:spcAft>
                <a:defRPr/>
              </a:pPr>
              <a:t>102</a:t>
            </a:fld>
            <a:endParaRPr lang="en-GB"/>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Slide Image Placeholder 1"/>
          <p:cNvSpPr>
            <a:spLocks noGrp="1" noRot="1" noChangeAspect="1"/>
          </p:cNvSpPr>
          <p:nvPr>
            <p:ph type="sldImg"/>
          </p:nvPr>
        </p:nvSpPr>
        <p:spPr bwMode="auto">
          <a:noFill/>
          <a:ln>
            <a:solidFill>
              <a:srgbClr val="000000"/>
            </a:solidFill>
            <a:miter lim="800000"/>
            <a:headEnd/>
            <a:tailEnd/>
          </a:ln>
        </p:spPr>
      </p:sp>
      <p:sp>
        <p:nvSpPr>
          <p:cNvPr id="2529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a:p>
            <a:pPr eaLnBrk="1" hangingPunct="1">
              <a:spcBef>
                <a:spcPct val="0"/>
              </a:spcBef>
            </a:pPr>
            <a:endParaRPr lang="en-GB" dirty="0" smtClean="0"/>
          </a:p>
        </p:txBody>
      </p:sp>
      <p:sp>
        <p:nvSpPr>
          <p:cNvPr id="2529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8F8657-4921-47C8-9B06-37A761D66921}" type="slidenum">
              <a:rPr lang="en-GB"/>
              <a:pPr fontAlgn="base">
                <a:spcBef>
                  <a:spcPct val="0"/>
                </a:spcBef>
                <a:spcAft>
                  <a:spcPct val="0"/>
                </a:spcAft>
                <a:defRPr/>
              </a:pPr>
              <a:t>103</a:t>
            </a:fld>
            <a:endParaRPr lang="en-GB"/>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Nearly</a:t>
            </a:r>
            <a:r>
              <a:rPr lang="en-US" baseline="0" dirty="0" smtClean="0"/>
              <a:t> every Wednesday afternoon we run a statistics clinic to help people with any statistics problems, there are 3 30 minute bookable slots, so please email </a:t>
            </a:r>
            <a:r>
              <a:rPr lang="en-US" baseline="0" dirty="0" err="1" smtClean="0"/>
              <a:t>cristatsclinic</a:t>
            </a:r>
            <a:r>
              <a:rPr lang="en-US" baseline="0" dirty="0" smtClean="0"/>
              <a:t> if you’d like </a:t>
            </a:r>
            <a:r>
              <a:rPr lang="en-US" baseline="0" smtClean="0"/>
              <a:t>an appointment. </a:t>
            </a:r>
            <a:endParaRPr lang="en-US"/>
          </a:p>
        </p:txBody>
      </p:sp>
      <p:sp>
        <p:nvSpPr>
          <p:cNvPr id="4" name="Slide Number Placeholder 3"/>
          <p:cNvSpPr>
            <a:spLocks noGrp="1"/>
          </p:cNvSpPr>
          <p:nvPr>
            <p:ph type="sldNum" sz="quarter" idx="10"/>
          </p:nvPr>
        </p:nvSpPr>
        <p:spPr/>
        <p:txBody>
          <a:bodyPr/>
          <a:lstStyle/>
          <a:p>
            <a:pPr>
              <a:defRPr/>
            </a:pPr>
            <a:fld id="{6ACAD77D-53DC-4917-BA3A-E48278012299}" type="slidenum">
              <a:rPr lang="en-GB" smtClean="0"/>
              <a:pPr>
                <a:defRPr/>
              </a:pPr>
              <a:t>104</a:t>
            </a:fld>
            <a:endParaRPr lang="en-GB" dirty="0"/>
          </a:p>
        </p:txBody>
      </p:sp>
    </p:spTree>
    <p:extLst>
      <p:ext uri="{BB962C8B-B14F-4D97-AF65-F5344CB8AC3E}">
        <p14:creationId xmlns:p14="http://schemas.microsoft.com/office/powerpoint/2010/main" val="3610496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ACAD77D-53DC-4917-BA3A-E48278012299}" type="slidenum">
              <a:rPr lang="en-GB" smtClean="0"/>
              <a:pPr>
                <a:defRPr/>
              </a:pPr>
              <a:t>105</a:t>
            </a:fld>
            <a:endParaRPr lang="en-GB" dirty="0"/>
          </a:p>
        </p:txBody>
      </p:sp>
    </p:spTree>
    <p:extLst>
      <p:ext uri="{BB962C8B-B14F-4D97-AF65-F5344CB8AC3E}">
        <p14:creationId xmlns:p14="http://schemas.microsoft.com/office/powerpoint/2010/main" val="384399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GB" dirty="0" smtClean="0"/>
              <a:t>So</a:t>
            </a:r>
            <a:r>
              <a:rPr lang="en-GB" baseline="0" dirty="0" smtClean="0"/>
              <a:t> for an example </a:t>
            </a:r>
            <a:r>
              <a:rPr lang="en-GB" dirty="0" smtClean="0"/>
              <a:t>Suppose we have these data here that are numbers of </a:t>
            </a:r>
            <a:r>
              <a:rPr lang="en-GB" dirty="0" err="1" smtClean="0"/>
              <a:t>facebook</a:t>
            </a:r>
            <a:r>
              <a:rPr lang="en-GB" dirty="0" smtClean="0"/>
              <a:t> friends</a:t>
            </a:r>
            <a:r>
              <a:rPr lang="en-GB" baseline="0" dirty="0" smtClean="0"/>
              <a:t> of 7 colleagues assuming the number of </a:t>
            </a:r>
            <a:r>
              <a:rPr lang="en-GB" baseline="0" dirty="0" err="1" smtClean="0"/>
              <a:t>facebook</a:t>
            </a:r>
            <a:r>
              <a:rPr lang="en-GB" baseline="0" dirty="0" smtClean="0"/>
              <a:t> friends is normally distributed we calculate the mean and sd.</a:t>
            </a:r>
            <a:endParaRPr lang="en-GB" dirty="0" smtClean="0"/>
          </a:p>
          <a:p>
            <a:pPr eaLnBrk="1" hangingPunct="1">
              <a:spcBef>
                <a:spcPct val="0"/>
              </a:spcBef>
            </a:pPr>
            <a:r>
              <a:rPr lang="en-GB" dirty="0" smtClean="0"/>
              <a:t>So what the mean is telling us is that the observations are centred around 970.</a:t>
            </a:r>
          </a:p>
          <a:p>
            <a:pPr eaLnBrk="1" hangingPunct="1">
              <a:spcBef>
                <a:spcPct val="0"/>
              </a:spcBef>
            </a:pPr>
            <a:endParaRPr lang="en-GB" dirty="0" smtClean="0"/>
          </a:p>
          <a:p>
            <a:pPr eaLnBrk="1" hangingPunct="1">
              <a:spcBef>
                <a:spcPct val="0"/>
              </a:spcBef>
            </a:pPr>
            <a:r>
              <a:rPr lang="en-GB" dirty="0" smtClean="0"/>
              <a:t>And what the standard deviation is telling us is that the average distance between each observation and the mean is just over 1900.</a:t>
            </a:r>
          </a:p>
          <a:p>
            <a:pPr eaLnBrk="1" hangingPunct="1">
              <a:spcBef>
                <a:spcPct val="0"/>
              </a:spcBef>
            </a:pPr>
            <a:r>
              <a:rPr lang="en-GB" dirty="0" smtClean="0"/>
              <a:t>And we expect almost all of our observations to be within 2 standard deviations of the mean.</a:t>
            </a:r>
          </a:p>
          <a:p>
            <a:pPr eaLnBrk="1" hangingPunct="1">
              <a:spcBef>
                <a:spcPct val="0"/>
              </a:spcBef>
            </a:pPr>
            <a:endParaRPr lang="en-GB" dirty="0" smtClean="0"/>
          </a:p>
          <a:p>
            <a:pPr eaLnBrk="1" hangingPunct="1">
              <a:spcBef>
                <a:spcPct val="0"/>
              </a:spcBef>
            </a:pPr>
            <a:r>
              <a:rPr lang="en-GB" dirty="0" smtClean="0"/>
              <a:t>If our data is skewed – and we might think this with these numbers as there is one very big 5300 compared with the other observations – we tend to look median and interquartile range,</a:t>
            </a:r>
            <a:r>
              <a:rPr lang="en-GB" baseline="0" dirty="0" smtClean="0"/>
              <a:t> the median is the middle value 310, much lower than 970. IQR is 243-345. If we look at the raw data the median value of 310 is more representative of the data, than the mean value of 970. Similarly the interquartile range is more representative than the SD.</a:t>
            </a:r>
            <a:endParaRPr lang="en-GB" dirty="0"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1ABA82-12AC-43D7-9ED2-08AE79019869}" type="slidenum">
              <a:rPr lang="en-GB"/>
              <a:pPr fontAlgn="base">
                <a:spcBef>
                  <a:spcPct val="0"/>
                </a:spcBef>
                <a:spcAft>
                  <a:spcPct val="0"/>
                </a:spcAft>
                <a:defRPr/>
              </a:pPr>
              <a:t>17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5A5ADBE-DC87-4C7E-BB40-B2032589E7B2}" type="datetimeFigureOut">
              <a:rPr lang="en-US"/>
              <a:pPr>
                <a:defRPr/>
              </a:pPr>
              <a:t>15/11/2015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7CC920-9F28-40FF-8B50-944C3CAAD4CA}" type="slidenum">
              <a:rPr lang="en-GB"/>
              <a:pPr>
                <a:defRPr/>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DF73D43-456F-41F8-9F22-983E95569D66}" type="datetimeFigureOut">
              <a:rPr lang="en-US"/>
              <a:pPr>
                <a:defRPr/>
              </a:pPr>
              <a:t>15/11/2015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0774F36-969C-41AE-BD24-F37B0484609D}" type="slidenum">
              <a:rPr lang="en-GB"/>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5FE43DD-8ADC-4BCE-B68C-4290C81A7194}" type="datetimeFigureOut">
              <a:rPr lang="en-US"/>
              <a:pPr>
                <a:defRPr/>
              </a:pPr>
              <a:t>15/11/2015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F108DCF-20F6-473F-B52F-975901FBF697}" type="slidenum">
              <a:rPr lang="en-GB"/>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76EA171-39B9-4ACC-8976-EC98D5A9A34B}" type="datetimeFigureOut">
              <a:rPr lang="en-US"/>
              <a:pPr>
                <a:defRPr/>
              </a:pPr>
              <a:t>15/11/2015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03F2D96-B73C-4DD8-BE92-E036EEF62FD0}" type="slidenum">
              <a:rPr lang="en-GB"/>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057BEE-9A00-4700-B51C-6F012390504C}" type="datetimeFigureOut">
              <a:rPr lang="en-US"/>
              <a:pPr>
                <a:defRPr/>
              </a:pPr>
              <a:t>15/11/2015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6C1BF57-76E7-4769-AC5C-C571135771AC}" type="slidenum">
              <a:rPr lang="en-GB"/>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5FAB873F-EC36-4331-8C1F-19A98A8D81D7}" type="datetimeFigureOut">
              <a:rPr lang="en-US"/>
              <a:pPr>
                <a:defRPr/>
              </a:pPr>
              <a:t>15/11/2015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5E78AAB-2134-44CC-94D1-34F94DE38071}" type="slidenum">
              <a:rPr lang="en-GB"/>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396115D3-E923-4FC5-BCEF-FC3C89E8C746}" type="datetimeFigureOut">
              <a:rPr lang="en-US"/>
              <a:pPr>
                <a:defRPr/>
              </a:pPr>
              <a:t>15/11/2015</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9AC40060-3F1E-4E90-A15E-746538FFDEEF}"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DB039EE3-1A00-4471-B2FF-40E48F7DFF93}" type="datetimeFigureOut">
              <a:rPr lang="en-US"/>
              <a:pPr>
                <a:defRPr/>
              </a:pPr>
              <a:t>15/11/2015</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0991040-40D2-4327-841A-6F126FC9D362}"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923C62A-9CAA-45A4-B6C5-F3505C6D77A4}" type="datetimeFigureOut">
              <a:rPr lang="en-US"/>
              <a:pPr>
                <a:defRPr/>
              </a:pPr>
              <a:t>15/11/2015</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373F9E0E-9384-4474-84DD-9932E152EBA4}" type="slidenum">
              <a:rPr lang="en-GB"/>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36414D5-9462-493D-A3A4-17E5ABD8A5CC}" type="datetimeFigureOut">
              <a:rPr lang="en-US"/>
              <a:pPr>
                <a:defRPr/>
              </a:pPr>
              <a:t>15/11/2015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6480AFC4-7D4A-42F5-B8FB-42DEB12EDA1F}" type="slidenum">
              <a:rPr lang="en-GB"/>
              <a:pPr>
                <a:defRPr/>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092B91-DA8B-4A50-A0D9-5B8853D71C1C}" type="datetimeFigureOut">
              <a:rPr lang="en-US"/>
              <a:pPr>
                <a:defRPr/>
              </a:pPr>
              <a:t>15/11/2015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A7D291A-9679-4AE5-AFA8-AFE265C31BF9}"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9070AB8-97CC-4669-9FF5-49AF8AC5F8F5}" type="datetimeFigureOut">
              <a:rPr lang="en-US"/>
              <a:pPr>
                <a:defRPr/>
              </a:pPr>
              <a:t>15/11/2015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0BB483E-412A-41E3-ACA5-9577513C98DC}"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tif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1.wmf"/></Relationships>
</file>

<file path=ppt/slides/_rels/slide102.xml.rels><?xml version="1.0" encoding="UTF-8" standalone="yes"?>
<Relationships xmlns="http://schemas.openxmlformats.org/package/2006/relationships"><Relationship Id="rId3" Type="http://schemas.openxmlformats.org/officeDocument/2006/relationships/hyperlink" Target="mailto:Sarah.Vowler@cruk.cam.ac.uk" TargetMode="External"/><Relationship Id="rId4" Type="http://schemas.openxmlformats.org/officeDocument/2006/relationships/hyperlink" Target="mailto:Mark.Dunning@cruk.cam.ac.uk" TargetMode="External"/><Relationship Id="rId5" Type="http://schemas.openxmlformats.org/officeDocument/2006/relationships/hyperlink" Target="mailto:Rosemary.Tate@cruk.cam.ac.uk" TargetMode="External"/><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hyperlink" Target="mailto:cristatsclinic@cruk.cam.ac.uk"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tiny.cc/crukStats" TargetMode="External"/><Relationship Id="rId4" Type="http://schemas.openxmlformats.org/officeDocument/2006/relationships/hyperlink" Target="http://tiny.cc/stats-june23" TargetMode="External"/><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jpe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17.wmf"/><Relationship Id="rId6" Type="http://schemas.openxmlformats.org/officeDocument/2006/relationships/image" Target="../media/image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1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bin"/><Relationship Id="rId5" Type="http://schemas.openxmlformats.org/officeDocument/2006/relationships/image" Target="../media/image19.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4.bin"/><Relationship Id="rId5" Type="http://schemas.openxmlformats.org/officeDocument/2006/relationships/image" Target="../media/image21.wmf"/><Relationship Id="rId6" Type="http://schemas.openxmlformats.org/officeDocument/2006/relationships/oleObject" Target="../embeddings/oleObject5.bin"/><Relationship Id="rId7" Type="http://schemas.openxmlformats.org/officeDocument/2006/relationships/image" Target="../media/image2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6.bin"/><Relationship Id="rId5" Type="http://schemas.openxmlformats.org/officeDocument/2006/relationships/image" Target="../media/image24.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7.bin"/><Relationship Id="rId5" Type="http://schemas.openxmlformats.org/officeDocument/2006/relationships/image" Target="../media/image27.e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8.bin"/><Relationship Id="rId5" Type="http://schemas.openxmlformats.org/officeDocument/2006/relationships/image" Target="../media/image31.wmf"/><Relationship Id="rId6" Type="http://schemas.openxmlformats.org/officeDocument/2006/relationships/image" Target="../media/image32.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9.bin"/><Relationship Id="rId5" Type="http://schemas.openxmlformats.org/officeDocument/2006/relationships/image" Target="../media/image31.wmf"/><Relationship Id="rId6" Type="http://schemas.openxmlformats.org/officeDocument/2006/relationships/image" Target="../media/image32.png"/><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36.png"/><Relationship Id="rId5" Type="http://schemas.openxmlformats.org/officeDocument/2006/relationships/oleObject" Target="../embeddings/oleObject10.bin"/><Relationship Id="rId6" Type="http://schemas.openxmlformats.org/officeDocument/2006/relationships/image" Target="../media/image3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40.png"/><Relationship Id="rId5" Type="http://schemas.openxmlformats.org/officeDocument/2006/relationships/oleObject" Target="../embeddings/oleObject11.bin"/><Relationship Id="rId6" Type="http://schemas.openxmlformats.org/officeDocument/2006/relationships/image" Target="../media/image39.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12.bin"/><Relationship Id="rId5" Type="http://schemas.openxmlformats.org/officeDocument/2006/relationships/image" Target="../media/image27.e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13.bin"/><Relationship Id="rId5" Type="http://schemas.openxmlformats.org/officeDocument/2006/relationships/image" Target="../media/image42.emf"/><Relationship Id="rId6" Type="http://schemas.openxmlformats.org/officeDocument/2006/relationships/oleObject" Target="../embeddings/oleObject14.bin"/><Relationship Id="rId7" Type="http://schemas.openxmlformats.org/officeDocument/2006/relationships/image" Target="../media/image43.emf"/><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15.bin"/><Relationship Id="rId5" Type="http://schemas.openxmlformats.org/officeDocument/2006/relationships/image" Target="../media/image44.emf"/><Relationship Id="rId6" Type="http://schemas.openxmlformats.org/officeDocument/2006/relationships/oleObject" Target="../embeddings/oleObject16.bin"/><Relationship Id="rId7" Type="http://schemas.openxmlformats.org/officeDocument/2006/relationships/image" Target="../media/image45.emf"/><Relationship Id="rId8" Type="http://schemas.openxmlformats.org/officeDocument/2006/relationships/oleObject" Target="../embeddings/oleObject17.bin"/><Relationship Id="rId9" Type="http://schemas.openxmlformats.org/officeDocument/2006/relationships/image" Target="../media/image4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18.bin"/><Relationship Id="rId5" Type="http://schemas.openxmlformats.org/officeDocument/2006/relationships/image" Target="../media/image4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19.bin"/><Relationship Id="rId5" Type="http://schemas.openxmlformats.org/officeDocument/2006/relationships/image" Target="../media/image48.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20.bin"/><Relationship Id="rId5" Type="http://schemas.openxmlformats.org/officeDocument/2006/relationships/image" Target="../media/image49.emf"/><Relationship Id="rId6" Type="http://schemas.openxmlformats.org/officeDocument/2006/relationships/oleObject" Target="../embeddings/oleObject21.bin"/><Relationship Id="rId7" Type="http://schemas.openxmlformats.org/officeDocument/2006/relationships/image" Target="../media/image50.emf"/><Relationship Id="rId8" Type="http://schemas.openxmlformats.org/officeDocument/2006/relationships/oleObject" Target="../embeddings/oleObject22.bin"/><Relationship Id="rId9" Type="http://schemas.openxmlformats.org/officeDocument/2006/relationships/image" Target="../media/image51.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52.e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24.bin"/><Relationship Id="rId5" Type="http://schemas.openxmlformats.org/officeDocument/2006/relationships/image" Target="../media/image53.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oleObject" Target="../embeddings/oleObject25.bin"/><Relationship Id="rId5" Type="http://schemas.openxmlformats.org/officeDocument/2006/relationships/image" Target="../media/image54.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oleObject" Target="../embeddings/oleObject26.bin"/><Relationship Id="rId5" Type="http://schemas.openxmlformats.org/officeDocument/2006/relationships/image" Target="../media/image55.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oleObject" Target="../embeddings/oleObject27.bin"/><Relationship Id="rId5" Type="http://schemas.openxmlformats.org/officeDocument/2006/relationships/image" Target="../media/image56.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oleObject" Target="../embeddings/oleObject28.bin"/><Relationship Id="rId5" Type="http://schemas.openxmlformats.org/officeDocument/2006/relationships/image" Target="../media/image57.emf"/><Relationship Id="rId1" Type="http://schemas.openxmlformats.org/officeDocument/2006/relationships/vmlDrawing" Target="../drawings/vmlDrawing22.vml"/><Relationship Id="rId2"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oleObject" Target="../embeddings/Microsoft_Word_97_-_2004_Document1.doc"/><Relationship Id="rId5" Type="http://schemas.openxmlformats.org/officeDocument/2006/relationships/image" Target="../media/image58.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oleObject" Target="../embeddings/Microsoft_Word_97_-_2004_Document2.doc"/><Relationship Id="rId5" Type="http://schemas.openxmlformats.org/officeDocument/2006/relationships/image" Target="../media/image59.emf"/><Relationship Id="rId1" Type="http://schemas.openxmlformats.org/officeDocument/2006/relationships/vmlDrawing" Target="../drawings/vmlDrawing24.vml"/><Relationship Id="rId2"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oleObject" Target="../embeddings/Microsoft_Equation3.bin"/><Relationship Id="rId5" Type="http://schemas.openxmlformats.org/officeDocument/2006/relationships/image" Target="../media/image60.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oleObject" Target="../embeddings/oleObject29.bin"/><Relationship Id="rId5" Type="http://schemas.openxmlformats.org/officeDocument/2006/relationships/image" Target="../media/image61.wmf"/><Relationship Id="rId6" Type="http://schemas.openxmlformats.org/officeDocument/2006/relationships/oleObject" Target="../embeddings/oleObject30.bin"/><Relationship Id="rId7" Type="http://schemas.openxmlformats.org/officeDocument/2006/relationships/image" Target="../media/image62.w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64.png"/><Relationship Id="rId5" Type="http://schemas.openxmlformats.org/officeDocument/2006/relationships/oleObject" Target="../embeddings/oleObject31.bin"/><Relationship Id="rId6" Type="http://schemas.openxmlformats.org/officeDocument/2006/relationships/image" Target="../media/image63.w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6.xml"/><Relationship Id="rId4" Type="http://schemas.openxmlformats.org/officeDocument/2006/relationships/oleObject" Target="../embeddings/oleObject32.bin"/><Relationship Id="rId5" Type="http://schemas.openxmlformats.org/officeDocument/2006/relationships/image" Target="../media/image65.w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oleObject" Target="../embeddings/oleObject33.bin"/><Relationship Id="rId5" Type="http://schemas.openxmlformats.org/officeDocument/2006/relationships/image" Target="../media/image65.wmf"/><Relationship Id="rId1" Type="http://schemas.openxmlformats.org/officeDocument/2006/relationships/vmlDrawing" Target="../drawings/vmlDrawing29.vml"/><Relationship Id="rId2"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66.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oleObject" Target="../embeddings/oleObject34.bin"/><Relationship Id="rId7" Type="http://schemas.openxmlformats.org/officeDocument/2006/relationships/image" Target="../media/image67.wmf"/><Relationship Id="rId1" Type="http://schemas.openxmlformats.org/officeDocument/2006/relationships/vmlDrawing" Target="../drawings/vmlDrawing30.vml"/><Relationship Id="rId2"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Introduction to Statistical Analysis </a:t>
            </a:r>
            <a:r>
              <a:rPr lang="en-GB" sz="3600" dirty="0">
                <a:solidFill>
                  <a:srgbClr val="000090"/>
                </a:solidFill>
              </a:rPr>
              <a:t>(using </a:t>
            </a:r>
            <a:r>
              <a:rPr lang="en-GB" sz="3600" dirty="0" smtClean="0">
                <a:solidFill>
                  <a:srgbClr val="000090"/>
                </a:solidFill>
              </a:rPr>
              <a:t>Shiny Apps)</a:t>
            </a:r>
            <a:endParaRPr lang="en-US" dirty="0"/>
          </a:p>
        </p:txBody>
      </p:sp>
      <p:sp>
        <p:nvSpPr>
          <p:cNvPr id="3" name="Subtitle 2"/>
          <p:cNvSpPr>
            <a:spLocks noGrp="1"/>
          </p:cNvSpPr>
          <p:nvPr>
            <p:ph type="subTitle" idx="1"/>
          </p:nvPr>
        </p:nvSpPr>
        <p:spPr/>
        <p:txBody>
          <a:bodyPr/>
          <a:lstStyle/>
          <a:p>
            <a:r>
              <a:rPr lang="en-GB" b="1" dirty="0">
                <a:solidFill>
                  <a:srgbClr val="660066"/>
                </a:solidFill>
              </a:rPr>
              <a:t> Sarah Vowler</a:t>
            </a:r>
            <a:r>
              <a:rPr lang="en-GB" b="1" dirty="0">
                <a:solidFill>
                  <a:srgbClr val="7F7F7F"/>
                </a:solidFill>
              </a:rPr>
              <a:t>,</a:t>
            </a:r>
            <a:r>
              <a:rPr lang="en-GB" b="1" dirty="0"/>
              <a:t> </a:t>
            </a:r>
            <a:r>
              <a:rPr lang="en-GB" b="1" dirty="0">
                <a:solidFill>
                  <a:srgbClr val="660066"/>
                </a:solidFill>
              </a:rPr>
              <a:t>Mark Dunning </a:t>
            </a:r>
            <a:r>
              <a:rPr lang="en-GB" b="1" dirty="0">
                <a:solidFill>
                  <a:schemeClr val="bg1">
                    <a:lumMod val="50000"/>
                  </a:schemeClr>
                </a:solidFill>
              </a:rPr>
              <a:t>and </a:t>
            </a:r>
            <a:r>
              <a:rPr lang="en-GB" b="1" dirty="0">
                <a:solidFill>
                  <a:srgbClr val="660066"/>
                </a:solidFill>
              </a:rPr>
              <a:t>Rosemary Tate</a:t>
            </a:r>
            <a:endParaRPr lang="en-US" dirty="0"/>
          </a:p>
        </p:txBody>
      </p:sp>
    </p:spTree>
    <p:extLst>
      <p:ext uri="{BB962C8B-B14F-4D97-AF65-F5344CB8AC3E}">
        <p14:creationId xmlns:p14="http://schemas.microsoft.com/office/powerpoint/2010/main" val="33659161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27373"/>
            <a:ext cx="8229600" cy="4525963"/>
          </a:xfrm>
        </p:spPr>
        <p:txBody>
          <a:bodyPr/>
          <a:lstStyle/>
          <a:p>
            <a:r>
              <a:rPr lang="en-GB" dirty="0" smtClean="0"/>
              <a:t>Final type of data</a:t>
            </a:r>
          </a:p>
          <a:p>
            <a:r>
              <a:rPr lang="en-GB" dirty="0" smtClean="0"/>
              <a:t>Anything that is measured, </a:t>
            </a:r>
            <a:r>
              <a:rPr lang="en-GB" i="1" dirty="0" smtClean="0"/>
              <a:t>how much?</a:t>
            </a:r>
            <a:endParaRPr lang="en-GB" dirty="0" smtClean="0"/>
          </a:p>
          <a:p>
            <a:r>
              <a:rPr lang="en-GB" dirty="0" smtClean="0"/>
              <a:t>Meaningful zero: ratio, otherwise interval</a:t>
            </a:r>
          </a:p>
          <a:p>
            <a:pPr lvl="1"/>
            <a:r>
              <a:rPr lang="en-GB" dirty="0" smtClean="0"/>
              <a:t>Care required with interpretation</a:t>
            </a:r>
          </a:p>
          <a:p>
            <a:r>
              <a:rPr lang="en-GB" dirty="0" smtClean="0"/>
              <a:t>Given any two observations fit one between</a:t>
            </a:r>
          </a:p>
          <a:p>
            <a:r>
              <a:rPr lang="en-GB" dirty="0" smtClean="0"/>
              <a:t>Example: Height,</a:t>
            </a:r>
          </a:p>
          <a:p>
            <a:r>
              <a:rPr lang="en-GB" dirty="0" smtClean="0"/>
              <a:t>Others: Weight, blood pressure, temperature, operation time, blood loss, age.</a:t>
            </a:r>
            <a:endParaRPr lang="en-GB" dirty="0"/>
          </a:p>
          <a:p>
            <a:endParaRPr lang="en-US" dirty="0"/>
          </a:p>
        </p:txBody>
      </p:sp>
      <p:pic>
        <p:nvPicPr>
          <p:cNvPr id="4" name="Picture 3" descr="Continuous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 y="116632"/>
            <a:ext cx="4597400" cy="1562100"/>
          </a:xfrm>
          <a:prstGeom prst="rect">
            <a:avLst/>
          </a:prstGeom>
        </p:spPr>
      </p:pic>
    </p:spTree>
    <p:extLst>
      <p:ext uri="{BB962C8B-B14F-4D97-AF65-F5344CB8AC3E}">
        <p14:creationId xmlns:p14="http://schemas.microsoft.com/office/powerpoint/2010/main" val="890426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 contingency tables</a:t>
            </a:r>
            <a:endParaRPr lang="en-GB" dirty="0"/>
          </a:p>
        </p:txBody>
      </p:sp>
      <p:sp>
        <p:nvSpPr>
          <p:cNvPr id="3" name="Content Placeholder 2"/>
          <p:cNvSpPr>
            <a:spLocks noGrp="1"/>
          </p:cNvSpPr>
          <p:nvPr>
            <p:ph idx="1"/>
          </p:nvPr>
        </p:nvSpPr>
        <p:spPr/>
        <p:txBody>
          <a:bodyPr/>
          <a:lstStyle/>
          <a:p>
            <a:r>
              <a:rPr lang="en-GB" dirty="0" smtClean="0"/>
              <a:t>Turn scientific question to null and alternative hypothesis</a:t>
            </a:r>
          </a:p>
          <a:p>
            <a:endParaRPr lang="en-GB" dirty="0" smtClean="0"/>
          </a:p>
          <a:p>
            <a:r>
              <a:rPr lang="en-GB" dirty="0" smtClean="0"/>
              <a:t>Calculate expected frequencies</a:t>
            </a:r>
          </a:p>
          <a:p>
            <a:endParaRPr lang="en-GB" dirty="0" smtClean="0"/>
          </a:p>
          <a:p>
            <a:r>
              <a:rPr lang="en-GB" dirty="0" smtClean="0"/>
              <a:t>Think about test assumptions</a:t>
            </a:r>
          </a:p>
          <a:p>
            <a:endParaRPr lang="en-GB" dirty="0" smtClean="0"/>
          </a:p>
          <a:p>
            <a:r>
              <a:rPr lang="en-GB" dirty="0" smtClean="0"/>
              <a:t>Carry out chi-square or Fishers test if appropriate</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1665" name="Title 1"/>
          <p:cNvSpPr>
            <a:spLocks noGrp="1"/>
          </p:cNvSpPr>
          <p:nvPr>
            <p:ph type="title"/>
          </p:nvPr>
        </p:nvSpPr>
        <p:spPr>
          <a:xfrm>
            <a:off x="468313" y="549275"/>
            <a:ext cx="8229600" cy="1143000"/>
          </a:xfrm>
        </p:spPr>
        <p:txBody>
          <a:bodyPr/>
          <a:lstStyle/>
          <a:p>
            <a:pPr eaLnBrk="1" hangingPunct="1"/>
            <a:r>
              <a:rPr lang="en-GB" smtClean="0"/>
              <a:t>Contingency table</a:t>
            </a:r>
            <a:br>
              <a:rPr lang="en-GB" smtClean="0"/>
            </a:br>
            <a:r>
              <a:rPr lang="en-GB" smtClean="0"/>
              <a:t> practical</a:t>
            </a:r>
          </a:p>
        </p:txBody>
      </p:sp>
      <p:sp>
        <p:nvSpPr>
          <p:cNvPr id="4" name="Rectangle 3"/>
          <p:cNvSpPr/>
          <p:nvPr/>
        </p:nvSpPr>
        <p:spPr>
          <a:xfrm>
            <a:off x="395288" y="476250"/>
            <a:ext cx="8353425" cy="583247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241668" name="Picture 2" descr="C:\Users\dawson04\AppData\Local\Microsoft\Windows\Temporary Internet Files\Content.IE5\46NUUJQD\MC900198862[1].wmf"/>
          <p:cNvPicPr>
            <a:picLocks noChangeAspect="1" noChangeArrowheads="1"/>
          </p:cNvPicPr>
          <p:nvPr/>
        </p:nvPicPr>
        <p:blipFill>
          <a:blip r:embed="rId3" cstate="print"/>
          <a:srcRect/>
          <a:stretch>
            <a:fillRect/>
          </a:stretch>
        </p:blipFill>
        <p:spPr bwMode="auto">
          <a:xfrm>
            <a:off x="6915150" y="620713"/>
            <a:ext cx="1692275" cy="1730375"/>
          </a:xfrm>
          <a:prstGeom prst="rect">
            <a:avLst/>
          </a:prstGeom>
          <a:noFill/>
          <a:ln w="9525">
            <a:noFill/>
            <a:miter lim="800000"/>
            <a:headEnd/>
            <a:tailEnd/>
          </a:ln>
        </p:spPr>
      </p:pic>
      <p:sp>
        <p:nvSpPr>
          <p:cNvPr id="7" name="Content Placeholder 2"/>
          <p:cNvSpPr txBox="1">
            <a:spLocks/>
          </p:cNvSpPr>
          <p:nvPr/>
        </p:nvSpPr>
        <p:spPr bwMode="auto">
          <a:xfrm>
            <a:off x="446856" y="1752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endParaRPr lang="en-GB" sz="3000" dirty="0" smtClean="0"/>
          </a:p>
          <a:p>
            <a:pPr eaLnBrk="1" hangingPunct="1"/>
            <a:endParaRPr lang="en-GB" sz="3000" dirty="0" smtClean="0"/>
          </a:p>
          <a:p>
            <a:pPr eaLnBrk="1" fontAlgn="auto" hangingPunct="1">
              <a:spcAft>
                <a:spcPts val="0"/>
              </a:spcAft>
              <a:buFont typeface="Arial" pitchFamily="34" charset="0"/>
              <a:buChar char="•"/>
              <a:defRPr/>
            </a:pPr>
            <a:r>
              <a:rPr lang="en-GB" sz="3000" dirty="0" smtClean="0"/>
              <a:t>Work through examples on manual pages 38 – 43</a:t>
            </a:r>
          </a:p>
          <a:p>
            <a:pPr eaLnBrk="1" fontAlgn="auto" hangingPunct="1">
              <a:spcAft>
                <a:spcPts val="0"/>
              </a:spcAft>
              <a:buFont typeface="Arial" pitchFamily="34" charset="0"/>
              <a:buChar char="•"/>
              <a:defRPr/>
            </a:pPr>
            <a:endParaRPr lang="en-GB" sz="3000" dirty="0" smtClean="0"/>
          </a:p>
          <a:p>
            <a:pPr eaLnBrk="1" fontAlgn="auto" hangingPunct="1">
              <a:spcAft>
                <a:spcPts val="0"/>
              </a:spcAft>
              <a:buFont typeface="Arial" pitchFamily="34" charset="0"/>
              <a:buChar char="•"/>
              <a:defRPr/>
            </a:pPr>
            <a:r>
              <a:rPr lang="en-GB" sz="3000" dirty="0" smtClean="0"/>
              <a:t>Complete contingency table practical </a:t>
            </a:r>
          </a:p>
          <a:p>
            <a:pPr eaLnBrk="1" hangingPunct="1"/>
            <a:endParaRPr lang="en-GB" sz="3000" dirty="0" smtClean="0"/>
          </a:p>
          <a:p>
            <a:pPr eaLnBrk="1" hangingPunct="1"/>
            <a:r>
              <a:rPr lang="en-GB" sz="3000" dirty="0" smtClean="0"/>
              <a:t>We will have solutions and a summary at 12:30pm</a:t>
            </a:r>
          </a:p>
          <a:p>
            <a:pPr eaLnBrk="1" hangingPunct="1">
              <a:buFont typeface="Arial" charset="0"/>
              <a:buNone/>
            </a:pPr>
            <a:endParaRPr lang="en-GB" sz="3000" dirty="0" smtClean="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Title 1"/>
          <p:cNvSpPr>
            <a:spLocks noGrp="1"/>
          </p:cNvSpPr>
          <p:nvPr>
            <p:ph type="title"/>
          </p:nvPr>
        </p:nvSpPr>
        <p:spPr/>
        <p:txBody>
          <a:bodyPr/>
          <a:lstStyle/>
          <a:p>
            <a:pPr algn="l" eaLnBrk="1" hangingPunct="1"/>
            <a:r>
              <a:rPr lang="en-GB" dirty="0" smtClean="0"/>
              <a:t>Summary</a:t>
            </a:r>
          </a:p>
        </p:txBody>
      </p:sp>
      <p:sp>
        <p:nvSpPr>
          <p:cNvPr id="3" name="Content Placeholder 2"/>
          <p:cNvSpPr>
            <a:spLocks noGrp="1"/>
          </p:cNvSpPr>
          <p:nvPr>
            <p:ph idx="1"/>
          </p:nvPr>
        </p:nvSpPr>
        <p:spPr>
          <a:xfrm>
            <a:off x="457200" y="1600200"/>
            <a:ext cx="8229600" cy="5029200"/>
          </a:xfrm>
        </p:spPr>
        <p:txBody>
          <a:bodyPr rtlCol="0">
            <a:normAutofit fontScale="85000" lnSpcReduction="10000"/>
          </a:bodyPr>
          <a:lstStyle/>
          <a:p>
            <a:pPr eaLnBrk="1" fontAlgn="auto" hangingPunct="1">
              <a:spcAft>
                <a:spcPts val="0"/>
              </a:spcAft>
              <a:buFont typeface="Arial" pitchFamily="34" charset="0"/>
              <a:buChar char="•"/>
              <a:defRPr/>
            </a:pPr>
            <a:r>
              <a:rPr lang="en-GB" dirty="0" smtClean="0"/>
              <a:t>For </a:t>
            </a:r>
            <a:r>
              <a:rPr lang="en-GB" dirty="0" smtClean="0">
                <a:solidFill>
                  <a:srgbClr val="7030A0"/>
                </a:solidFill>
              </a:rPr>
              <a:t>independent</a:t>
            </a:r>
            <a:r>
              <a:rPr lang="en-GB" dirty="0" smtClean="0"/>
              <a:t> observations</a:t>
            </a:r>
          </a:p>
          <a:p>
            <a:pPr eaLnBrk="1" fontAlgn="auto" hangingPunct="1">
              <a:spcAft>
                <a:spcPts val="0"/>
              </a:spcAft>
              <a:buFont typeface="Arial" pitchFamily="34" charset="0"/>
              <a:buChar char="•"/>
              <a:defRPr/>
            </a:pPr>
            <a:r>
              <a:rPr lang="en-GB" dirty="0" smtClean="0"/>
              <a:t>For </a:t>
            </a:r>
            <a:r>
              <a:rPr lang="en-GB" dirty="0" smtClean="0">
                <a:solidFill>
                  <a:srgbClr val="0070C0"/>
                </a:solidFill>
              </a:rPr>
              <a:t>normally distributed</a:t>
            </a:r>
            <a:r>
              <a:rPr lang="en-GB" dirty="0" smtClean="0"/>
              <a:t> </a:t>
            </a:r>
            <a:r>
              <a:rPr lang="en-GB" dirty="0" smtClean="0">
                <a:solidFill>
                  <a:srgbClr val="FF0000"/>
                </a:solidFill>
              </a:rPr>
              <a:t>continuous</a:t>
            </a:r>
            <a:r>
              <a:rPr lang="en-GB" dirty="0" smtClean="0"/>
              <a:t> outcomes - T-tests</a:t>
            </a:r>
          </a:p>
          <a:p>
            <a:pPr eaLnBrk="1" fontAlgn="auto" hangingPunct="1">
              <a:spcAft>
                <a:spcPts val="0"/>
              </a:spcAft>
              <a:buFont typeface="Arial" pitchFamily="34" charset="0"/>
              <a:buChar char="•"/>
              <a:defRPr/>
            </a:pPr>
            <a:r>
              <a:rPr lang="en-GB" dirty="0" smtClean="0"/>
              <a:t>For </a:t>
            </a:r>
            <a:r>
              <a:rPr lang="en-GB" dirty="0" smtClean="0">
                <a:solidFill>
                  <a:srgbClr val="FF0000"/>
                </a:solidFill>
              </a:rPr>
              <a:t>categorical </a:t>
            </a:r>
            <a:r>
              <a:rPr lang="en-GB" dirty="0" smtClean="0"/>
              <a:t>outcomes - Chi-squared tests</a:t>
            </a:r>
          </a:p>
          <a:p>
            <a:pPr eaLnBrk="1" fontAlgn="auto" hangingPunct="1">
              <a:spcAft>
                <a:spcPts val="0"/>
              </a:spcAft>
              <a:buFont typeface="Arial" pitchFamily="34" charset="0"/>
              <a:buChar char="•"/>
              <a:defRPr/>
            </a:pPr>
            <a:r>
              <a:rPr lang="en-GB" dirty="0" smtClean="0"/>
              <a:t>Confidence interval tell us more of story than p-value</a:t>
            </a:r>
            <a:endParaRPr lang="en-GB" dirty="0"/>
          </a:p>
          <a:p>
            <a:pPr eaLnBrk="1" fontAlgn="auto" hangingPunct="1">
              <a:spcAft>
                <a:spcPts val="0"/>
              </a:spcAft>
              <a:buFont typeface="Arial" pitchFamily="34" charset="0"/>
              <a:buChar char="•"/>
              <a:defRPr/>
            </a:pPr>
            <a:r>
              <a:rPr lang="en-GB" dirty="0" smtClean="0"/>
              <a:t>Limitations </a:t>
            </a:r>
          </a:p>
          <a:p>
            <a:pPr lvl="1" eaLnBrk="1" fontAlgn="auto" hangingPunct="1">
              <a:spcAft>
                <a:spcPts val="0"/>
              </a:spcAft>
              <a:buFont typeface="Arial" pitchFamily="34" charset="0"/>
              <a:buChar char="–"/>
              <a:defRPr/>
            </a:pPr>
            <a:r>
              <a:rPr lang="en-GB" dirty="0" smtClean="0"/>
              <a:t>Confounding – can adjust for important factors by stratification or regression</a:t>
            </a:r>
          </a:p>
          <a:p>
            <a:pPr lvl="1" eaLnBrk="1" fontAlgn="auto" hangingPunct="1">
              <a:spcAft>
                <a:spcPts val="0"/>
              </a:spcAft>
              <a:buFont typeface="Arial" pitchFamily="34" charset="0"/>
              <a:buChar char="–"/>
              <a:defRPr/>
            </a:pPr>
            <a:r>
              <a:rPr lang="en-GB" dirty="0" smtClean="0"/>
              <a:t>Come and see us!</a:t>
            </a:r>
          </a:p>
          <a:p>
            <a:pPr lvl="1" eaLnBrk="1" fontAlgn="auto" hangingPunct="1">
              <a:spcAft>
                <a:spcPts val="0"/>
              </a:spcAft>
              <a:buFont typeface="Arial" pitchFamily="34" charset="0"/>
              <a:buNone/>
              <a:defRPr/>
            </a:pPr>
            <a:r>
              <a:rPr lang="en-GB" dirty="0" smtClean="0"/>
              <a:t>					 </a:t>
            </a:r>
            <a:r>
              <a:rPr lang="en-GB" dirty="0" smtClean="0">
                <a:hlinkClick r:id="rId3"/>
              </a:rPr>
              <a:t>Sarah.Vowler@cruk.cam.ac.uk</a:t>
            </a:r>
            <a:r>
              <a:rPr lang="en-GB" dirty="0" smtClean="0"/>
              <a:t> </a:t>
            </a:r>
          </a:p>
          <a:p>
            <a:pPr lvl="1" eaLnBrk="1" fontAlgn="auto" hangingPunct="1">
              <a:spcAft>
                <a:spcPts val="0"/>
              </a:spcAft>
              <a:buFont typeface="Arial" pitchFamily="34" charset="0"/>
              <a:buNone/>
              <a:defRPr/>
            </a:pPr>
            <a:r>
              <a:rPr lang="en-GB" dirty="0" smtClean="0"/>
              <a:t>					 </a:t>
            </a:r>
            <a:r>
              <a:rPr lang="en-GB" dirty="0" smtClean="0">
                <a:hlinkClick r:id="rId4"/>
              </a:rPr>
              <a:t>Mark.Dunning@</a:t>
            </a:r>
            <a:r>
              <a:rPr lang="en-GB" dirty="0" smtClean="0">
                <a:hlinkClick r:id="rId4"/>
              </a:rPr>
              <a:t>cruk.cam.ac.uk</a:t>
            </a:r>
            <a:endParaRPr lang="en-GB" dirty="0" smtClean="0"/>
          </a:p>
          <a:p>
            <a:pPr lvl="1" eaLnBrk="1" fontAlgn="auto" hangingPunct="1">
              <a:spcAft>
                <a:spcPts val="0"/>
              </a:spcAft>
              <a:buFont typeface="Arial" pitchFamily="34" charset="0"/>
              <a:buNone/>
              <a:defRPr/>
            </a:pPr>
            <a:r>
              <a:rPr lang="en-GB" dirty="0"/>
              <a:t>					 </a:t>
            </a:r>
            <a:r>
              <a:rPr lang="en-GB" dirty="0" smtClean="0">
                <a:hlinkClick r:id="rId5"/>
              </a:rPr>
              <a:t>Rosemary.Tate@cruk.cam.ac.uk</a:t>
            </a:r>
            <a:endParaRPr lang="en-GB" dirty="0" smtClean="0"/>
          </a:p>
          <a:p>
            <a:pPr lvl="1" eaLnBrk="1" fontAlgn="auto" hangingPunct="1">
              <a:spcAft>
                <a:spcPts val="0"/>
              </a:spcAft>
              <a:buFont typeface="Arial" pitchFamily="34" charset="0"/>
              <a:buNone/>
              <a:defRPr/>
            </a:pPr>
            <a:r>
              <a:rPr lang="en-GB" dirty="0" smtClean="0"/>
              <a:t>					</a:t>
            </a:r>
          </a:p>
        </p:txBody>
      </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1905" name="Title 1"/>
          <p:cNvSpPr>
            <a:spLocks noGrp="1"/>
          </p:cNvSpPr>
          <p:nvPr>
            <p:ph type="title"/>
          </p:nvPr>
        </p:nvSpPr>
        <p:spPr/>
        <p:txBody>
          <a:bodyPr/>
          <a:lstStyle/>
          <a:p>
            <a:pPr algn="l" eaLnBrk="1" hangingPunct="1"/>
            <a:r>
              <a:rPr lang="en-GB" dirty="0" smtClean="0">
                <a:solidFill>
                  <a:srgbClr val="0000FF"/>
                </a:solidFill>
              </a:rPr>
              <a:t>References</a:t>
            </a:r>
          </a:p>
        </p:txBody>
      </p:sp>
      <p:sp>
        <p:nvSpPr>
          <p:cNvPr id="3" name="Content Placeholder 2"/>
          <p:cNvSpPr>
            <a:spLocks noGrp="1"/>
          </p:cNvSpPr>
          <p:nvPr>
            <p:ph idx="1"/>
          </p:nvPr>
        </p:nvSpPr>
        <p:spPr>
          <a:xfrm>
            <a:off x="457200" y="1600200"/>
            <a:ext cx="8229600" cy="5029200"/>
          </a:xfrm>
        </p:spPr>
        <p:txBody>
          <a:bodyPr rtlCol="0">
            <a:normAutofit/>
          </a:bodyPr>
          <a:lstStyle/>
          <a:p>
            <a:pPr marL="971550" lvl="1" indent="-514350" eaLnBrk="1" fontAlgn="auto" hangingPunct="1">
              <a:spcAft>
                <a:spcPts val="0"/>
              </a:spcAft>
              <a:buFont typeface="+mj-lt"/>
              <a:buAutoNum type="arabicPeriod"/>
              <a:defRPr/>
            </a:pPr>
            <a:r>
              <a:rPr lang="en-GB" i="1" dirty="0" smtClean="0">
                <a:solidFill>
                  <a:srgbClr val="0000FF"/>
                </a:solidFill>
              </a:rPr>
              <a:t>Essential Medical Statistics</a:t>
            </a:r>
            <a:r>
              <a:rPr lang="en-GB" i="1" dirty="0" smtClean="0"/>
              <a:t>, Betty Kirkwood and Jonathan Sterne, Wiley-Blackwell, 2</a:t>
            </a:r>
            <a:r>
              <a:rPr lang="en-GB" i="1" baseline="30000" dirty="0" smtClean="0"/>
              <a:t>nd</a:t>
            </a:r>
            <a:r>
              <a:rPr lang="en-GB" i="1" dirty="0" smtClean="0"/>
              <a:t> Edition 2003.</a:t>
            </a:r>
          </a:p>
          <a:p>
            <a:pPr marL="971550" lvl="1" indent="-514350" eaLnBrk="1" fontAlgn="auto" hangingPunct="1">
              <a:spcAft>
                <a:spcPts val="0"/>
              </a:spcAft>
              <a:buFont typeface="+mj-lt"/>
              <a:buAutoNum type="arabicPeriod"/>
              <a:defRPr/>
            </a:pPr>
            <a:r>
              <a:rPr lang="en-GB" i="1" dirty="0" smtClean="0">
                <a:solidFill>
                  <a:srgbClr val="0000FF"/>
                </a:solidFill>
              </a:rPr>
              <a:t>Practical Statistics for Medical Research</a:t>
            </a:r>
            <a:r>
              <a:rPr lang="en-GB" i="1" dirty="0"/>
              <a:t>,</a:t>
            </a:r>
            <a:r>
              <a:rPr lang="en-GB" i="1" dirty="0" smtClean="0"/>
              <a:t> Douglas G. Altman, Chapman &amp; Hall / CRC, 1999.</a:t>
            </a:r>
            <a:r>
              <a:rPr lang="en-GB" dirty="0" smtClean="0"/>
              <a:t>					</a:t>
            </a:r>
          </a:p>
        </p:txBody>
      </p:sp>
    </p:spTree>
    <p:extLst>
      <p:ext uri="{BB962C8B-B14F-4D97-AF65-F5344CB8AC3E}">
        <p14:creationId xmlns:p14="http://schemas.microsoft.com/office/powerpoint/2010/main" val="333106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00808"/>
            <a:ext cx="8435280" cy="4968552"/>
          </a:xfrm>
        </p:spPr>
        <p:txBody>
          <a:bodyPr>
            <a:normAutofit fontScale="85000" lnSpcReduction="20000"/>
          </a:bodyPr>
          <a:lstStyle/>
          <a:p>
            <a:pPr>
              <a:buNone/>
            </a:pPr>
            <a:r>
              <a:rPr lang="en-GB" dirty="0" smtClean="0"/>
              <a:t>	The Statistics Clinic is held every Wednesday afternoon. Come and get advice in the following areas:</a:t>
            </a:r>
            <a:endParaRPr lang="en-GB" sz="1000" dirty="0" smtClean="0"/>
          </a:p>
          <a:p>
            <a:pPr>
              <a:buNone/>
            </a:pPr>
            <a:r>
              <a:rPr lang="en-GB" sz="1000" dirty="0" smtClean="0"/>
              <a:t> </a:t>
            </a:r>
          </a:p>
          <a:p>
            <a:pPr lvl="2"/>
            <a:r>
              <a:rPr lang="en-GB" sz="2300" dirty="0" smtClean="0"/>
              <a:t>Study design</a:t>
            </a:r>
          </a:p>
          <a:p>
            <a:pPr lvl="2"/>
            <a:r>
              <a:rPr lang="en-GB" sz="2300" dirty="0" smtClean="0"/>
              <a:t>Sample size and replicates</a:t>
            </a:r>
          </a:p>
          <a:p>
            <a:pPr lvl="2"/>
            <a:r>
              <a:rPr lang="en-GB" sz="2300" dirty="0" smtClean="0"/>
              <a:t>Grant applications</a:t>
            </a:r>
          </a:p>
          <a:p>
            <a:pPr lvl="2"/>
            <a:r>
              <a:rPr lang="en-GB" sz="2300" dirty="0" smtClean="0"/>
              <a:t>Data collection and analysis</a:t>
            </a:r>
          </a:p>
          <a:p>
            <a:pPr lvl="2"/>
            <a:r>
              <a:rPr lang="en-GB" sz="2300" dirty="0" smtClean="0"/>
              <a:t>Statistics packages (including R, </a:t>
            </a:r>
            <a:r>
              <a:rPr lang="en-GB" sz="2300" dirty="0" err="1" smtClean="0"/>
              <a:t>Stata</a:t>
            </a:r>
            <a:r>
              <a:rPr lang="en-GB" sz="2300" dirty="0" smtClean="0"/>
              <a:t>, SPSS and GraphPad Prism)</a:t>
            </a:r>
          </a:p>
          <a:p>
            <a:pPr lvl="2"/>
            <a:r>
              <a:rPr lang="en-GB" sz="2300" dirty="0" smtClean="0"/>
              <a:t>Presentation and interpretation of statistical results</a:t>
            </a:r>
          </a:p>
          <a:p>
            <a:pPr lvl="2"/>
            <a:r>
              <a:rPr lang="en-GB" sz="2300" dirty="0" smtClean="0"/>
              <a:t>Paper writing and reviewers’ comments</a:t>
            </a:r>
          </a:p>
          <a:p>
            <a:pPr lvl="2"/>
            <a:r>
              <a:rPr lang="en-GB" sz="2300" dirty="0" smtClean="0"/>
              <a:t>General questions on statistics</a:t>
            </a:r>
          </a:p>
          <a:p>
            <a:pPr>
              <a:buNone/>
            </a:pPr>
            <a:endParaRPr lang="en-GB" sz="1200" dirty="0" smtClean="0"/>
          </a:p>
          <a:p>
            <a:pPr>
              <a:buNone/>
            </a:pPr>
            <a:r>
              <a:rPr lang="en-GB" sz="1200" dirty="0" smtClean="0"/>
              <a:t/>
            </a:r>
            <a:br>
              <a:rPr lang="en-GB" sz="1200" dirty="0" smtClean="0"/>
            </a:br>
            <a:r>
              <a:rPr lang="en-GB" dirty="0" smtClean="0"/>
              <a:t>Four 30-minute slots are available each week from 2pm and should be booked in advance. </a:t>
            </a:r>
          </a:p>
          <a:p>
            <a:pPr>
              <a:buNone/>
            </a:pPr>
            <a:r>
              <a:rPr lang="en-GB" sz="2300" dirty="0" smtClean="0"/>
              <a:t>	</a:t>
            </a:r>
          </a:p>
          <a:p>
            <a:pPr>
              <a:buNone/>
            </a:pPr>
            <a:r>
              <a:rPr lang="en-GB" sz="2300" dirty="0" smtClean="0"/>
              <a:t>	</a:t>
            </a:r>
            <a:r>
              <a:rPr lang="en-GB" sz="2400" dirty="0" smtClean="0"/>
              <a:t>Please contact </a:t>
            </a:r>
            <a:r>
              <a:rPr lang="en-GB" sz="2400" b="1" dirty="0" smtClean="0">
                <a:hlinkClick r:id="rId3"/>
              </a:rPr>
              <a:t>CRIStatsClinic@cruk.cam.ac.uk</a:t>
            </a:r>
            <a:r>
              <a:rPr lang="en-GB" sz="2400" b="1" dirty="0" smtClean="0"/>
              <a:t> </a:t>
            </a:r>
            <a:r>
              <a:rPr lang="en-GB" sz="2400" dirty="0" smtClean="0"/>
              <a:t>to book an appointment. </a:t>
            </a:r>
          </a:p>
          <a:p>
            <a:pPr>
              <a:buNone/>
            </a:pPr>
            <a:endParaRPr lang="en-GB" dirty="0"/>
          </a:p>
        </p:txBody>
      </p:sp>
      <p:sp>
        <p:nvSpPr>
          <p:cNvPr id="235522" name="WordArt 2"/>
          <p:cNvSpPr>
            <a:spLocks noChangeArrowheads="1" noChangeShapeType="1" noTextEdit="1"/>
          </p:cNvSpPr>
          <p:nvPr/>
        </p:nvSpPr>
        <p:spPr bwMode="auto">
          <a:xfrm>
            <a:off x="1475656" y="404664"/>
            <a:ext cx="5904656" cy="1080120"/>
          </a:xfrm>
          <a:prstGeom prst="rect">
            <a:avLst/>
          </a:prstGeom>
        </p:spPr>
        <p:txBody>
          <a:bodyPr wrap="none" fromWordArt="1">
            <a:prstTxWarp prst="textPlain">
              <a:avLst>
                <a:gd name="adj" fmla="val 50000"/>
              </a:avLst>
            </a:prstTxWarp>
          </a:bodyPr>
          <a:lstStyle/>
          <a:p>
            <a:pPr algn="dist" rtl="0"/>
            <a:r>
              <a:rPr lang="en-GB" sz="3600" kern="10" spc="0" dirty="0" smtClean="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Impact"/>
              </a:rPr>
              <a:t>Statistics Clinic</a:t>
            </a:r>
            <a:endParaRPr lang="en-GB" sz="3600" kern="10" spc="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Impac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mph" presetSubtype="0" fill="hold" grpId="0" nodeType="withEffect">
                                  <p:stCondLst>
                                    <p:cond delay="0"/>
                                  </p:stCondLst>
                                  <p:iterate type="lt">
                                    <p:tmPct val="10000"/>
                                  </p:iterate>
                                  <p:childTnLst>
                                    <p:animClr clrSpc="rgb" dir="cw">
                                      <p:cBhvr override="childStyle">
                                        <p:cTn id="6" dur="500" fill="hold"/>
                                        <p:tgtEl>
                                          <p:spTgt spid="235522"/>
                                        </p:tgtEl>
                                        <p:attrNameLst>
                                          <p:attrName>style.color</p:attrName>
                                        </p:attrNameLst>
                                      </p:cBhvr>
                                      <p:to>
                                        <a:schemeClr val="folHlink"/>
                                      </p:to>
                                    </p:animClr>
                                    <p:animClr clrSpc="rgb" dir="cw">
                                      <p:cBhvr>
                                        <p:cTn id="7" dur="500" fill="hold"/>
                                        <p:tgtEl>
                                          <p:spTgt spid="235522"/>
                                        </p:tgtEl>
                                        <p:attrNameLst>
                                          <p:attrName>fillcolor</p:attrName>
                                        </p:attrNameLst>
                                      </p:cBhvr>
                                      <p:to>
                                        <a:schemeClr val="folHlink"/>
                                      </p:to>
                                    </p:animClr>
                                    <p:set>
                                      <p:cBhvr>
                                        <p:cTn id="8" dur="500" fill="hold"/>
                                        <p:tgtEl>
                                          <p:spTgt spid="235522"/>
                                        </p:tgtEl>
                                        <p:attrNameLst>
                                          <p:attrName>fill.type</p:attrName>
                                        </p:attrNameLst>
                                      </p:cBhvr>
                                      <p:to>
                                        <p:strVal val="solid"/>
                                      </p:to>
                                    </p:set>
                                    <p:anim to="1.5" calcmode="lin" valueType="num">
                                      <p:cBhvr override="childStyle">
                                        <p:cTn id="9" dur="500" fill="hold"/>
                                        <p:tgtEl>
                                          <p:spTgt spid="23552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Course Materials:-</a:t>
            </a:r>
          </a:p>
          <a:p>
            <a:endParaRPr lang="en-US" dirty="0"/>
          </a:p>
          <a:p>
            <a:r>
              <a:rPr lang="en-US" u="sng" dirty="0">
                <a:hlinkClick r:id="rId3"/>
              </a:rPr>
              <a:t>http://tiny.cc/crukStats</a:t>
            </a:r>
          </a:p>
          <a:p>
            <a:endParaRPr lang="en-US" dirty="0"/>
          </a:p>
          <a:p>
            <a:r>
              <a:rPr lang="en-US" dirty="0"/>
              <a:t>Course Feedback:-</a:t>
            </a:r>
          </a:p>
          <a:p>
            <a:endParaRPr lang="en-US" dirty="0"/>
          </a:p>
          <a:p>
            <a:r>
              <a:rPr lang="en-US" u="sng" dirty="0">
                <a:hlinkClick r:id="rId4"/>
              </a:rPr>
              <a:t>http://tiny.cc/stats-june23</a:t>
            </a:r>
            <a:endParaRPr lang="en-US" dirty="0"/>
          </a:p>
        </p:txBody>
      </p:sp>
      <p:sp>
        <p:nvSpPr>
          <p:cNvPr id="6" name="Title 5"/>
          <p:cNvSpPr>
            <a:spLocks noGrp="1"/>
          </p:cNvSpPr>
          <p:nvPr>
            <p:ph type="title"/>
          </p:nvPr>
        </p:nvSpPr>
        <p:spPr/>
        <p:txBody>
          <a:bodyPr/>
          <a:lstStyle/>
          <a:p>
            <a:r>
              <a:rPr lang="en-US" dirty="0" smtClean="0"/>
              <a:t>Finally…</a:t>
            </a:r>
            <a:endParaRPr lang="en-US" dirty="0"/>
          </a:p>
        </p:txBody>
      </p:sp>
    </p:spTree>
    <p:extLst>
      <p:ext uri="{BB962C8B-B14F-4D97-AF65-F5344CB8AC3E}">
        <p14:creationId xmlns:p14="http://schemas.microsoft.com/office/powerpoint/2010/main" val="179889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 types</a:t>
            </a:r>
            <a:endParaRPr lang="en-US" dirty="0"/>
          </a:p>
        </p:txBody>
      </p:sp>
      <p:sp>
        <p:nvSpPr>
          <p:cNvPr id="3" name="Content Placeholder 2"/>
          <p:cNvSpPr>
            <a:spLocks noGrp="1"/>
          </p:cNvSpPr>
          <p:nvPr>
            <p:ph idx="1"/>
          </p:nvPr>
        </p:nvSpPr>
        <p:spPr/>
        <p:txBody>
          <a:bodyPr/>
          <a:lstStyle/>
          <a:p>
            <a:pPr eaLnBrk="1" fontAlgn="auto" hangingPunct="1">
              <a:spcAft>
                <a:spcPts val="0"/>
              </a:spcAft>
              <a:buFont typeface="Arial"/>
              <a:buChar char="•"/>
              <a:defRPr/>
            </a:pPr>
            <a:r>
              <a:rPr lang="en-GB" dirty="0" smtClean="0"/>
              <a:t>Several different categorisations</a:t>
            </a:r>
          </a:p>
          <a:p>
            <a:pPr eaLnBrk="1" fontAlgn="auto" hangingPunct="1">
              <a:spcAft>
                <a:spcPts val="0"/>
              </a:spcAft>
              <a:buFont typeface="Arial"/>
              <a:buChar char="•"/>
              <a:defRPr/>
            </a:pPr>
            <a:r>
              <a:rPr lang="en-GB" dirty="0" smtClean="0"/>
              <a:t>Simplest:</a:t>
            </a:r>
          </a:p>
          <a:p>
            <a:pPr lvl="1" eaLnBrk="1" fontAlgn="auto" hangingPunct="1">
              <a:spcAft>
                <a:spcPts val="0"/>
              </a:spcAft>
              <a:buFont typeface="Arial" pitchFamily="34" charset="0"/>
              <a:buChar char="–"/>
              <a:defRPr/>
            </a:pPr>
            <a:r>
              <a:rPr lang="en-GB" dirty="0" smtClean="0">
                <a:solidFill>
                  <a:srgbClr val="FF0000"/>
                </a:solidFill>
              </a:rPr>
              <a:t>Categorical </a:t>
            </a:r>
            <a:r>
              <a:rPr lang="en-GB" dirty="0">
                <a:solidFill>
                  <a:srgbClr val="FF0000"/>
                </a:solidFill>
              </a:rPr>
              <a:t>(nominal) </a:t>
            </a:r>
            <a:r>
              <a:rPr lang="en-GB" dirty="0" smtClean="0">
                <a:solidFill>
                  <a:srgbClr val="FF0000"/>
                </a:solidFill>
              </a:rPr>
              <a:t>– yes/no</a:t>
            </a:r>
          </a:p>
          <a:p>
            <a:pPr lvl="1" eaLnBrk="1" fontAlgn="auto" hangingPunct="1">
              <a:spcAft>
                <a:spcPts val="0"/>
              </a:spcAft>
              <a:buFont typeface="Arial" pitchFamily="34" charset="0"/>
              <a:buChar char="–"/>
              <a:defRPr/>
            </a:pPr>
            <a:r>
              <a:rPr lang="en-GB" dirty="0" smtClean="0">
                <a:solidFill>
                  <a:srgbClr val="7030A0"/>
                </a:solidFill>
              </a:rPr>
              <a:t>Categorical </a:t>
            </a:r>
            <a:r>
              <a:rPr lang="en-GB" dirty="0">
                <a:solidFill>
                  <a:srgbClr val="7030A0"/>
                </a:solidFill>
              </a:rPr>
              <a:t>with ordering (ordinal</a:t>
            </a:r>
            <a:r>
              <a:rPr lang="en-GB" dirty="0" smtClean="0">
                <a:solidFill>
                  <a:srgbClr val="7030A0"/>
                </a:solidFill>
              </a:rPr>
              <a:t>) – implicit order</a:t>
            </a:r>
            <a:endParaRPr lang="en-GB" dirty="0">
              <a:solidFill>
                <a:srgbClr val="7030A0"/>
              </a:solidFill>
            </a:endParaRPr>
          </a:p>
          <a:p>
            <a:pPr lvl="1" eaLnBrk="1" fontAlgn="auto" hangingPunct="1">
              <a:spcAft>
                <a:spcPts val="0"/>
              </a:spcAft>
              <a:buFont typeface="Arial" pitchFamily="34" charset="0"/>
              <a:buChar char="–"/>
              <a:defRPr/>
            </a:pPr>
            <a:r>
              <a:rPr lang="en-GB" dirty="0" smtClean="0">
                <a:solidFill>
                  <a:srgbClr val="0000FF"/>
                </a:solidFill>
              </a:rPr>
              <a:t>Discrete – how many?</a:t>
            </a:r>
            <a:endParaRPr lang="en-GB" dirty="0"/>
          </a:p>
          <a:p>
            <a:pPr lvl="1" eaLnBrk="1" fontAlgn="auto" hangingPunct="1">
              <a:spcAft>
                <a:spcPts val="0"/>
              </a:spcAft>
              <a:buFont typeface="Arial" pitchFamily="34" charset="0"/>
              <a:buChar char="–"/>
              <a:defRPr/>
            </a:pPr>
            <a:r>
              <a:rPr lang="en-GB" dirty="0" smtClean="0">
                <a:solidFill>
                  <a:srgbClr val="00B050"/>
                </a:solidFill>
              </a:rPr>
              <a:t>Continuous – how much?</a:t>
            </a:r>
            <a:endParaRPr lang="en-GB" dirty="0" smtClean="0"/>
          </a:p>
          <a:p>
            <a:pPr eaLnBrk="1" fontAlgn="auto" hangingPunct="1">
              <a:spcAft>
                <a:spcPts val="0"/>
              </a:spcAft>
              <a:defRPr/>
            </a:pPr>
            <a:r>
              <a:rPr lang="en-GB" dirty="0" smtClean="0"/>
              <a:t>Write down examples</a:t>
            </a:r>
            <a:endParaRPr lang="en-GB" dirty="0"/>
          </a:p>
          <a:p>
            <a:endParaRPr lang="en-US" dirty="0"/>
          </a:p>
        </p:txBody>
      </p:sp>
      <p:sp>
        <p:nvSpPr>
          <p:cNvPr id="4" name="TextBox 3"/>
          <p:cNvSpPr txBox="1"/>
          <p:nvPr/>
        </p:nvSpPr>
        <p:spPr>
          <a:xfrm>
            <a:off x="5724128" y="6516052"/>
            <a:ext cx="3456384" cy="369332"/>
          </a:xfrm>
          <a:prstGeom prst="rect">
            <a:avLst/>
          </a:prstGeom>
          <a:noFill/>
        </p:spPr>
        <p:txBody>
          <a:bodyPr wrap="square" rtlCol="0">
            <a:spAutoFit/>
          </a:bodyPr>
          <a:lstStyle/>
          <a:p>
            <a:pPr algn="ctr"/>
            <a:r>
              <a:rPr lang="en-US" dirty="0" err="1" smtClean="0">
                <a:solidFill>
                  <a:schemeClr val="bg1">
                    <a:lumMod val="50000"/>
                  </a:schemeClr>
                </a:solidFill>
              </a:rPr>
              <a:t>Images:http</a:t>
            </a:r>
            <a:r>
              <a:rPr lang="en-US" dirty="0">
                <a:solidFill>
                  <a:schemeClr val="bg1">
                    <a:lumMod val="50000"/>
                  </a:schemeClr>
                </a:solidFill>
              </a:rPr>
              <a:t>://</a:t>
            </a:r>
            <a:r>
              <a:rPr lang="en-US" dirty="0" err="1">
                <a:solidFill>
                  <a:schemeClr val="bg1">
                    <a:lumMod val="50000"/>
                  </a:schemeClr>
                </a:solidFill>
              </a:rPr>
              <a:t>www.restore.ac.uk</a:t>
            </a:r>
            <a:endParaRPr lang="en-US" dirty="0">
              <a:solidFill>
                <a:schemeClr val="bg1">
                  <a:lumMod val="50000"/>
                </a:schemeClr>
              </a:solidFill>
            </a:endParaRPr>
          </a:p>
        </p:txBody>
      </p:sp>
    </p:spTree>
    <p:extLst>
      <p:ext uri="{BB962C8B-B14F-4D97-AF65-F5344CB8AC3E}">
        <p14:creationId xmlns:p14="http://schemas.microsoft.com/office/powerpoint/2010/main" val="15557548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lgn="l" eaLnBrk="1" fontAlgn="auto" hangingPunct="1">
              <a:spcAft>
                <a:spcPts val="0"/>
              </a:spcAft>
              <a:defRPr/>
            </a:pPr>
            <a:r>
              <a:rPr lang="en-GB" sz="4000" dirty="0" smtClean="0"/>
              <a:t>Measurements</a:t>
            </a:r>
            <a:r>
              <a:rPr lang="en-GB" sz="4000" dirty="0"/>
              <a:t>:</a:t>
            </a:r>
            <a:r>
              <a:rPr lang="en-GB" sz="4000" dirty="0" smtClean="0"/>
              <a:t> Dependent / Independent?</a:t>
            </a:r>
            <a:endParaRPr lang="en-GB" sz="4000" dirty="0"/>
          </a:p>
        </p:txBody>
      </p:sp>
      <p:sp>
        <p:nvSpPr>
          <p:cNvPr id="3" name="Content Placeholder 2"/>
          <p:cNvSpPr>
            <a:spLocks noGrp="1"/>
          </p:cNvSpPr>
          <p:nvPr>
            <p:ph idx="1"/>
          </p:nvPr>
        </p:nvSpPr>
        <p:spPr>
          <a:xfrm>
            <a:off x="467544" y="1600200"/>
            <a:ext cx="8219256" cy="5141168"/>
          </a:xfrm>
        </p:spPr>
        <p:txBody>
          <a:bodyPr rtlCol="0">
            <a:normAutofit/>
          </a:bodyPr>
          <a:lstStyle/>
          <a:p>
            <a:pPr eaLnBrk="1" fontAlgn="auto" hangingPunct="1">
              <a:spcAft>
                <a:spcPts val="0"/>
              </a:spcAft>
              <a:buFont typeface="Arial" pitchFamily="34" charset="0"/>
              <a:buChar char="•"/>
              <a:defRPr/>
            </a:pPr>
            <a:r>
              <a:rPr lang="en-GB" dirty="0" smtClean="0"/>
              <a:t>Measurements of gene expression taken from each of 20 individuals</a:t>
            </a:r>
          </a:p>
          <a:p>
            <a:pPr eaLnBrk="1" fontAlgn="auto" hangingPunct="1">
              <a:spcAft>
                <a:spcPts val="0"/>
              </a:spcAft>
              <a:buFont typeface="Arial" pitchFamily="34" charset="0"/>
              <a:buChar char="•"/>
              <a:defRPr/>
            </a:pPr>
            <a:r>
              <a:rPr lang="en-GB" dirty="0" smtClean="0"/>
              <a:t>Are any measurements more closely related than others?</a:t>
            </a:r>
            <a:endParaRPr lang="en-GB" dirty="0"/>
          </a:p>
          <a:p>
            <a:pPr lvl="1" eaLnBrk="1" fontAlgn="auto" hangingPunct="1">
              <a:spcAft>
                <a:spcPts val="0"/>
              </a:spcAft>
              <a:buFont typeface="Arial" pitchFamily="34" charset="0"/>
              <a:buChar char="•"/>
              <a:defRPr/>
            </a:pPr>
            <a:r>
              <a:rPr lang="en-GB" dirty="0" smtClean="0"/>
              <a:t>Siblings/littermates? </a:t>
            </a:r>
          </a:p>
          <a:p>
            <a:pPr lvl="1" eaLnBrk="1" fontAlgn="auto" hangingPunct="1">
              <a:spcAft>
                <a:spcPts val="0"/>
              </a:spcAft>
              <a:buFont typeface="Arial" pitchFamily="34" charset="0"/>
              <a:buChar char="•"/>
              <a:defRPr/>
            </a:pPr>
            <a:r>
              <a:rPr lang="en-GB" dirty="0" smtClean="0"/>
              <a:t>Same individual measured twice? </a:t>
            </a:r>
          </a:p>
          <a:p>
            <a:pPr lvl="1" eaLnBrk="1" fontAlgn="auto" hangingPunct="1">
              <a:spcAft>
                <a:spcPts val="0"/>
              </a:spcAft>
              <a:buFont typeface="Arial" pitchFamily="34" charset="0"/>
              <a:buChar char="•"/>
              <a:defRPr/>
            </a:pPr>
            <a:r>
              <a:rPr lang="en-GB" dirty="0" smtClean="0"/>
              <a:t>Batch effects? </a:t>
            </a:r>
          </a:p>
          <a:p>
            <a:pPr eaLnBrk="1" fontAlgn="auto" hangingPunct="1">
              <a:spcAft>
                <a:spcPts val="0"/>
              </a:spcAft>
              <a:buFont typeface="Arial" pitchFamily="34" charset="0"/>
              <a:buChar char="•"/>
              <a:defRPr/>
            </a:pPr>
            <a:r>
              <a:rPr lang="en-GB" dirty="0" smtClean="0"/>
              <a:t>If no reason – </a:t>
            </a:r>
            <a:r>
              <a:rPr lang="en-GB" b="1" dirty="0" smtClean="0">
                <a:solidFill>
                  <a:srgbClr val="FF0000"/>
                </a:solidFill>
              </a:rPr>
              <a:t>independent observations</a:t>
            </a:r>
            <a:endParaRPr lang="en-GB" b="1"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79512" y="274638"/>
            <a:ext cx="8784976" cy="1143000"/>
          </a:xfrm>
        </p:spPr>
        <p:txBody>
          <a:bodyPr/>
          <a:lstStyle/>
          <a:p>
            <a:pPr algn="l" eaLnBrk="1" hangingPunct="1"/>
            <a:r>
              <a:rPr lang="en-GB" dirty="0"/>
              <a:t>C</a:t>
            </a:r>
            <a:r>
              <a:rPr lang="en-GB" dirty="0" smtClean="0"/>
              <a:t>ontinuous Data – Distribution</a:t>
            </a:r>
          </a:p>
        </p:txBody>
      </p:sp>
      <p:pic>
        <p:nvPicPr>
          <p:cNvPr id="28674" name="Picture 4"/>
          <p:cNvPicPr>
            <a:picLocks noGrp="1" noChangeAspect="1" noChangeArrowheads="1"/>
          </p:cNvPicPr>
          <p:nvPr>
            <p:ph idx="1"/>
          </p:nvPr>
        </p:nvPicPr>
        <p:blipFill>
          <a:blip r:embed="rId3" cstate="print"/>
          <a:srcRect/>
          <a:stretch>
            <a:fillRect/>
          </a:stretch>
        </p:blipFill>
        <p:spPr>
          <a:xfrm>
            <a:off x="214313" y="1643063"/>
            <a:ext cx="5041900" cy="4857750"/>
          </a:xfrm>
        </p:spPr>
      </p:pic>
      <p:pic>
        <p:nvPicPr>
          <p:cNvPr id="28676" name="Picture 9"/>
          <p:cNvPicPr>
            <a:picLocks noChangeAspect="1" noChangeArrowheads="1"/>
          </p:cNvPicPr>
          <p:nvPr/>
        </p:nvPicPr>
        <p:blipFill>
          <a:blip r:embed="rId4" cstate="print"/>
          <a:srcRect/>
          <a:stretch>
            <a:fillRect/>
          </a:stretch>
        </p:blipFill>
        <p:spPr bwMode="auto">
          <a:xfrm>
            <a:off x="5410200" y="1676400"/>
            <a:ext cx="3275582" cy="1981200"/>
          </a:xfrm>
          <a:prstGeom prst="rect">
            <a:avLst/>
          </a:prstGeom>
          <a:noFill/>
          <a:ln w="9525">
            <a:solidFill>
              <a:schemeClr val="accent1">
                <a:shade val="50000"/>
              </a:schemeClr>
            </a:solidFill>
            <a:miter lim="800000"/>
            <a:headEnd/>
            <a:tailEnd/>
          </a:ln>
        </p:spPr>
      </p:pic>
      <p:pic>
        <p:nvPicPr>
          <p:cNvPr id="2" name="Picture 1" descr="Histogra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698" y="3704640"/>
            <a:ext cx="3606800" cy="2921000"/>
          </a:xfrm>
          <a:prstGeom prst="rect">
            <a:avLst/>
          </a:prstGeom>
        </p:spPr>
      </p:pic>
      <p:pic>
        <p:nvPicPr>
          <p:cNvPr id="4" name="Picture 3" descr="boxplot.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04382" y="3759340"/>
            <a:ext cx="3581400" cy="25527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274638"/>
            <a:ext cx="8507288" cy="1143000"/>
          </a:xfrm>
        </p:spPr>
        <p:txBody>
          <a:bodyPr/>
          <a:lstStyle/>
          <a:p>
            <a:pPr algn="l" eaLnBrk="1" hangingPunct="1"/>
            <a:r>
              <a:rPr lang="en-GB" dirty="0"/>
              <a:t>C</a:t>
            </a:r>
            <a:r>
              <a:rPr lang="en-GB" dirty="0" smtClean="0"/>
              <a:t>ontinuous Data – Distribution?</a:t>
            </a:r>
          </a:p>
        </p:txBody>
      </p:sp>
      <p:pic>
        <p:nvPicPr>
          <p:cNvPr id="30722" name="Picture 10"/>
          <p:cNvPicPr>
            <a:picLocks noChangeAspect="1" noChangeArrowheads="1"/>
          </p:cNvPicPr>
          <p:nvPr/>
        </p:nvPicPr>
        <p:blipFill>
          <a:blip r:embed="rId3" cstate="print"/>
          <a:srcRect/>
          <a:stretch>
            <a:fillRect/>
          </a:stretch>
        </p:blipFill>
        <p:spPr bwMode="auto">
          <a:xfrm>
            <a:off x="357188" y="1285875"/>
            <a:ext cx="4191000" cy="2886075"/>
          </a:xfrm>
          <a:prstGeom prst="rect">
            <a:avLst/>
          </a:prstGeom>
          <a:noFill/>
          <a:ln w="9525">
            <a:solidFill>
              <a:schemeClr val="tx1"/>
            </a:solidFill>
            <a:miter lim="800000"/>
            <a:headEnd/>
            <a:tailEnd/>
          </a:ln>
        </p:spPr>
      </p:pic>
      <p:pic>
        <p:nvPicPr>
          <p:cNvPr id="30723" name="Picture 6"/>
          <p:cNvPicPr>
            <a:picLocks noChangeAspect="1" noChangeArrowheads="1"/>
          </p:cNvPicPr>
          <p:nvPr/>
        </p:nvPicPr>
        <p:blipFill>
          <a:blip r:embed="rId4" cstate="print"/>
          <a:srcRect/>
          <a:stretch>
            <a:fillRect/>
          </a:stretch>
        </p:blipFill>
        <p:spPr bwMode="auto">
          <a:xfrm>
            <a:off x="214313" y="4143375"/>
            <a:ext cx="2714625" cy="2506663"/>
          </a:xfrm>
          <a:prstGeom prst="rect">
            <a:avLst/>
          </a:prstGeom>
          <a:noFill/>
          <a:ln w="9525">
            <a:solidFill>
              <a:schemeClr val="accent1"/>
            </a:solidFill>
            <a:miter lim="800000"/>
            <a:headEnd/>
            <a:tailEnd/>
          </a:ln>
        </p:spPr>
      </p:pic>
      <p:pic>
        <p:nvPicPr>
          <p:cNvPr id="30724" name="Picture 1" descr="C:\Users\merral02\AppData\Local\Microsoft\Windows\Temporary Internet Files\Content.Outlook\XWP7JLWI\Histogram of Data 1.jpg"/>
          <p:cNvPicPr>
            <a:picLocks noChangeAspect="1" noChangeArrowheads="1"/>
          </p:cNvPicPr>
          <p:nvPr/>
        </p:nvPicPr>
        <p:blipFill>
          <a:blip r:embed="rId5" cstate="print"/>
          <a:srcRect/>
          <a:stretch>
            <a:fillRect/>
          </a:stretch>
        </p:blipFill>
        <p:spPr bwMode="auto">
          <a:xfrm>
            <a:off x="4857752" y="1285860"/>
            <a:ext cx="4052887" cy="2714625"/>
          </a:xfrm>
          <a:prstGeom prst="rect">
            <a:avLst/>
          </a:prstGeom>
          <a:noFill/>
          <a:ln w="9525">
            <a:solidFill>
              <a:schemeClr val="accent1"/>
            </a:solidFill>
            <a:miter lim="800000"/>
            <a:headEnd/>
            <a:tailEnd/>
          </a:ln>
        </p:spPr>
      </p:pic>
      <p:pic>
        <p:nvPicPr>
          <p:cNvPr id="19457" name="Picture 1"/>
          <p:cNvPicPr>
            <a:picLocks noChangeAspect="1" noChangeArrowheads="1"/>
          </p:cNvPicPr>
          <p:nvPr/>
        </p:nvPicPr>
        <p:blipFill>
          <a:blip r:embed="rId6" cstate="print"/>
          <a:srcRect/>
          <a:stretch>
            <a:fillRect/>
          </a:stretch>
        </p:blipFill>
        <p:spPr bwMode="auto">
          <a:xfrm>
            <a:off x="2483768" y="3861048"/>
            <a:ext cx="785813" cy="763587"/>
          </a:xfrm>
          <a:prstGeom prst="rect">
            <a:avLst/>
          </a:prstGeom>
          <a:noFill/>
          <a:ln w="9525">
            <a:noFill/>
            <a:miter lim="800000"/>
            <a:headEnd/>
            <a:tailEnd/>
          </a:ln>
        </p:spPr>
      </p:pic>
      <p:pic>
        <p:nvPicPr>
          <p:cNvPr id="19458" name="Picture 2"/>
          <p:cNvPicPr>
            <a:picLocks noChangeAspect="1" noChangeArrowheads="1"/>
          </p:cNvPicPr>
          <p:nvPr/>
        </p:nvPicPr>
        <p:blipFill>
          <a:blip r:embed="rId7" cstate="print"/>
          <a:srcRect/>
          <a:stretch>
            <a:fillRect/>
          </a:stretch>
        </p:blipFill>
        <p:spPr bwMode="auto">
          <a:xfrm>
            <a:off x="8143900" y="4857760"/>
            <a:ext cx="762000" cy="1066800"/>
          </a:xfrm>
          <a:prstGeom prst="rect">
            <a:avLst/>
          </a:prstGeom>
          <a:noFill/>
          <a:ln w="9525">
            <a:noFill/>
            <a:miter lim="800000"/>
            <a:headEnd/>
            <a:tailEnd/>
          </a:ln>
        </p:spPr>
      </p:pic>
      <p:pic>
        <p:nvPicPr>
          <p:cNvPr id="19459" name="Picture 3"/>
          <p:cNvPicPr>
            <a:picLocks noChangeAspect="1" noChangeArrowheads="1"/>
          </p:cNvPicPr>
          <p:nvPr/>
        </p:nvPicPr>
        <p:blipFill>
          <a:blip r:embed="rId8" cstate="print"/>
          <a:srcRect/>
          <a:stretch>
            <a:fillRect/>
          </a:stretch>
        </p:blipFill>
        <p:spPr bwMode="auto">
          <a:xfrm>
            <a:off x="8001024" y="2500306"/>
            <a:ext cx="714375" cy="714375"/>
          </a:xfrm>
          <a:prstGeom prst="rect">
            <a:avLst/>
          </a:prstGeom>
          <a:noFill/>
          <a:ln w="9525">
            <a:noFill/>
            <a:miter lim="800000"/>
            <a:headEnd/>
            <a:tailEnd/>
          </a:ln>
        </p:spPr>
      </p:pic>
      <p:sp>
        <p:nvSpPr>
          <p:cNvPr id="10" name="Rectangle 9"/>
          <p:cNvSpPr/>
          <p:nvPr/>
        </p:nvSpPr>
        <p:spPr>
          <a:xfrm>
            <a:off x="5715008" y="6143644"/>
            <a:ext cx="928694"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noChangeArrowheads="1"/>
          </p:cNvPicPr>
          <p:nvPr/>
        </p:nvPicPr>
        <p:blipFill>
          <a:blip r:embed="rId9" cstate="print"/>
          <a:srcRect/>
          <a:stretch>
            <a:fillRect/>
          </a:stretch>
        </p:blipFill>
        <p:spPr bwMode="auto">
          <a:xfrm>
            <a:off x="4429124" y="3714752"/>
            <a:ext cx="3476625" cy="2867025"/>
          </a:xfrm>
          <a:prstGeom prst="rect">
            <a:avLst/>
          </a:prstGeom>
          <a:noFill/>
          <a:ln w="9525">
            <a:solidFill>
              <a:schemeClr val="accent1">
                <a:shade val="50000"/>
              </a:schemeClr>
            </a:solidFill>
            <a:miter lim="800000"/>
            <a:headEnd/>
            <a:tailEnd/>
          </a:ln>
          <a:effectLst/>
        </p:spPr>
      </p:pic>
      <p:sp>
        <p:nvSpPr>
          <p:cNvPr id="13" name="Rectangle 12"/>
          <p:cNvSpPr/>
          <p:nvPr/>
        </p:nvSpPr>
        <p:spPr>
          <a:xfrm>
            <a:off x="5000628" y="1357298"/>
            <a:ext cx="321471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001024" y="1643050"/>
            <a:ext cx="857256"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7"/>
                                        </p:tgtEl>
                                        <p:attrNameLst>
                                          <p:attrName>style.visibility</p:attrName>
                                        </p:attrNameLst>
                                      </p:cBhvr>
                                      <p:to>
                                        <p:strVal val="visible"/>
                                      </p:to>
                                    </p:set>
                                    <p:animEffect transition="in" filter="blinds(horizontal)">
                                      <p:cBhvr>
                                        <p:cTn id="7" dur="500"/>
                                        <p:tgtEl>
                                          <p:spTgt spid="194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blinds(horizontal)">
                                      <p:cBhvr>
                                        <p:cTn id="12" dur="500"/>
                                        <p:tgtEl>
                                          <p:spTgt spid="194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8"/>
                                        </p:tgtEl>
                                        <p:attrNameLst>
                                          <p:attrName>style.visibility</p:attrName>
                                        </p:attrNameLst>
                                      </p:cBhvr>
                                      <p:to>
                                        <p:strVal val="visible"/>
                                      </p:to>
                                    </p:set>
                                    <p:animEffect transition="in" filter="blinds(horizontal)">
                                      <p:cBhvr>
                                        <p:cTn id="1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5" name="Title 1"/>
          <p:cNvSpPr>
            <a:spLocks noGrp="1"/>
          </p:cNvSpPr>
          <p:nvPr>
            <p:ph type="title"/>
          </p:nvPr>
        </p:nvSpPr>
        <p:spPr>
          <a:xfrm>
            <a:off x="359024" y="0"/>
            <a:ext cx="8784976" cy="1143000"/>
          </a:xfrm>
        </p:spPr>
        <p:txBody>
          <a:bodyPr/>
          <a:lstStyle/>
          <a:p>
            <a:pPr algn="l" eaLnBrk="1" hangingPunct="1"/>
            <a:r>
              <a:rPr lang="en-GB" dirty="0"/>
              <a:t>C</a:t>
            </a:r>
            <a:r>
              <a:rPr lang="en-GB" dirty="0" smtClean="0"/>
              <a:t>ontinuous Data – Descriptive </a:t>
            </a:r>
            <a:r>
              <a:rPr lang="en-GB" dirty="0"/>
              <a:t>S</a:t>
            </a:r>
            <a:r>
              <a:rPr lang="en-GB" dirty="0" smtClean="0"/>
              <a:t>tatistics</a:t>
            </a:r>
          </a:p>
        </p:txBody>
      </p:sp>
      <p:sp>
        <p:nvSpPr>
          <p:cNvPr id="3" name="Content Placeholder 2"/>
          <p:cNvSpPr>
            <a:spLocks noGrp="1"/>
          </p:cNvSpPr>
          <p:nvPr>
            <p:ph idx="1"/>
          </p:nvPr>
        </p:nvSpPr>
        <p:spPr>
          <a:xfrm>
            <a:off x="500063" y="1285875"/>
            <a:ext cx="8229600" cy="5572125"/>
          </a:xfrm>
        </p:spPr>
        <p:txBody>
          <a:bodyPr rtlCol="0">
            <a:normAutofit/>
          </a:bodyPr>
          <a:lstStyle/>
          <a:p>
            <a:pPr eaLnBrk="1" fontAlgn="auto" hangingPunct="1">
              <a:spcAft>
                <a:spcPts val="0"/>
              </a:spcAft>
              <a:buFont typeface="Arial" pitchFamily="34" charset="0"/>
              <a:buChar char="•"/>
              <a:defRPr/>
            </a:pPr>
            <a:r>
              <a:rPr lang="en-GB" dirty="0" smtClean="0"/>
              <a:t>Measures of location and spread</a:t>
            </a:r>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r>
              <a:rPr lang="en-GB" dirty="0" smtClean="0"/>
              <a:t>Mean and standard deviation</a:t>
            </a:r>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None/>
              <a:defRPr/>
            </a:pPr>
            <a:endParaRPr lang="en-GB" dirty="0" smtClean="0">
              <a:solidFill>
                <a:schemeClr val="tx1">
                  <a:lumMod val="50000"/>
                  <a:lumOff val="50000"/>
                </a:schemeClr>
              </a:solidFill>
            </a:endParaRPr>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None/>
              <a:defRPr/>
            </a:pPr>
            <a:endParaRPr lang="en-GB" dirty="0" smtClean="0"/>
          </a:p>
        </p:txBody>
      </p:sp>
      <p:graphicFrame>
        <p:nvGraphicFramePr>
          <p:cNvPr id="5" name="Object 15"/>
          <p:cNvGraphicFramePr>
            <a:graphicFrameLocks noChangeAspect="1"/>
          </p:cNvGraphicFramePr>
          <p:nvPr>
            <p:extLst>
              <p:ext uri="{D42A27DB-BD31-4B8C-83A1-F6EECF244321}">
                <p14:modId xmlns:p14="http://schemas.microsoft.com/office/powerpoint/2010/main" val="3201342798"/>
              </p:ext>
            </p:extLst>
          </p:nvPr>
        </p:nvGraphicFramePr>
        <p:xfrm>
          <a:off x="1323975" y="4745038"/>
          <a:ext cx="4502150" cy="1806575"/>
        </p:xfrm>
        <a:graphic>
          <a:graphicData uri="http://schemas.openxmlformats.org/presentationml/2006/ole">
            <mc:AlternateContent xmlns:mc="http://schemas.openxmlformats.org/markup-compatibility/2006">
              <mc:Choice xmlns:v="urn:schemas-microsoft-com:vml" Requires="v">
                <p:oleObj spid="_x0000_s17894" name="Equation" r:id="rId4" imgW="2844720" imgH="1143000" progId="Equation.3">
                  <p:embed/>
                </p:oleObj>
              </mc:Choice>
              <mc:Fallback>
                <p:oleObj name="Equation" r:id="rId4" imgW="2844720" imgH="1143000" progId="Equation.3">
                  <p:embed/>
                  <p:pic>
                    <p:nvPicPr>
                      <p:cNvPr id="0" name="Picture 232"/>
                      <p:cNvPicPr>
                        <a:picLocks noChangeAspect="1" noChangeArrowheads="1"/>
                      </p:cNvPicPr>
                      <p:nvPr/>
                    </p:nvPicPr>
                    <p:blipFill>
                      <a:blip r:embed="rId5"/>
                      <a:srcRect/>
                      <a:stretch>
                        <a:fillRect/>
                      </a:stretch>
                    </p:blipFill>
                    <p:spPr bwMode="auto">
                      <a:xfrm>
                        <a:off x="1323975" y="4745038"/>
                        <a:ext cx="4502150" cy="180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9"/>
          <p:cNvPicPr>
            <a:picLocks noChangeAspect="1" noChangeArrowheads="1"/>
          </p:cNvPicPr>
          <p:nvPr/>
        </p:nvPicPr>
        <p:blipFill>
          <a:blip r:embed="rId6" cstate="print"/>
          <a:srcRect/>
          <a:stretch>
            <a:fillRect/>
          </a:stretch>
        </p:blipFill>
        <p:spPr bwMode="auto">
          <a:xfrm>
            <a:off x="2362200" y="1921115"/>
            <a:ext cx="3124200" cy="1888885"/>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5" name="Title 1"/>
          <p:cNvSpPr>
            <a:spLocks noGrp="1"/>
          </p:cNvSpPr>
          <p:nvPr>
            <p:ph type="title"/>
          </p:nvPr>
        </p:nvSpPr>
        <p:spPr>
          <a:xfrm>
            <a:off x="359024" y="0"/>
            <a:ext cx="8784976" cy="1143000"/>
          </a:xfrm>
        </p:spPr>
        <p:txBody>
          <a:bodyPr/>
          <a:lstStyle/>
          <a:p>
            <a:pPr algn="l" eaLnBrk="1" hangingPunct="1"/>
            <a:r>
              <a:rPr lang="en-GB" dirty="0"/>
              <a:t>C</a:t>
            </a:r>
            <a:r>
              <a:rPr lang="en-GB" dirty="0" smtClean="0"/>
              <a:t>ontinuous Data – Descriptive </a:t>
            </a:r>
            <a:r>
              <a:rPr lang="en-GB" dirty="0"/>
              <a:t>S</a:t>
            </a:r>
            <a:r>
              <a:rPr lang="en-GB" dirty="0" smtClean="0"/>
              <a:t>tatistics</a:t>
            </a:r>
          </a:p>
        </p:txBody>
      </p:sp>
      <p:sp>
        <p:nvSpPr>
          <p:cNvPr id="3" name="Content Placeholder 2"/>
          <p:cNvSpPr>
            <a:spLocks noGrp="1"/>
          </p:cNvSpPr>
          <p:nvPr>
            <p:ph idx="1"/>
          </p:nvPr>
        </p:nvSpPr>
        <p:spPr>
          <a:xfrm>
            <a:off x="500063" y="1285875"/>
            <a:ext cx="8229600" cy="5572125"/>
          </a:xfrm>
        </p:spPr>
        <p:txBody>
          <a:bodyPr rtlCol="0">
            <a:normAutofit/>
          </a:bodyPr>
          <a:lstStyle/>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Char char="•"/>
              <a:defRPr/>
            </a:pPr>
            <a:r>
              <a:rPr lang="en-GB" dirty="0" smtClean="0"/>
              <a:t>Median: middle value</a:t>
            </a:r>
          </a:p>
          <a:p>
            <a:pPr eaLnBrk="1" fontAlgn="auto" hangingPunct="1">
              <a:spcAft>
                <a:spcPts val="0"/>
              </a:spcAft>
              <a:buFont typeface="Arial" pitchFamily="34" charset="0"/>
              <a:buChar char="•"/>
              <a:defRPr/>
            </a:pPr>
            <a:r>
              <a:rPr lang="en-GB" dirty="0" smtClean="0"/>
              <a:t>Lower quartile: median bottom half of data</a:t>
            </a:r>
          </a:p>
          <a:p>
            <a:pPr eaLnBrk="1" fontAlgn="auto" hangingPunct="1">
              <a:spcAft>
                <a:spcPts val="0"/>
              </a:spcAft>
              <a:buFont typeface="Arial" pitchFamily="34" charset="0"/>
              <a:buChar char="•"/>
              <a:defRPr/>
            </a:pPr>
            <a:r>
              <a:rPr lang="en-GB" dirty="0" smtClean="0"/>
              <a:t>Upper quartile: median top half of data</a:t>
            </a:r>
          </a:p>
        </p:txBody>
      </p:sp>
      <p:grpSp>
        <p:nvGrpSpPr>
          <p:cNvPr id="2" name="Group 1"/>
          <p:cNvGrpSpPr/>
          <p:nvPr/>
        </p:nvGrpSpPr>
        <p:grpSpPr>
          <a:xfrm>
            <a:off x="2267744" y="1357868"/>
            <a:ext cx="4176464" cy="2863220"/>
            <a:chOff x="4857752" y="1285860"/>
            <a:chExt cx="4052887" cy="2714625"/>
          </a:xfrm>
        </p:grpSpPr>
        <p:pic>
          <p:nvPicPr>
            <p:cNvPr id="7" name="Picture 1" descr="C:\Users\merral02\AppData\Local\Microsoft\Windows\Temporary Internet Files\Content.Outlook\XWP7JLWI\Histogram of Data 1.jpg"/>
            <p:cNvPicPr>
              <a:picLocks noChangeAspect="1" noChangeArrowheads="1"/>
            </p:cNvPicPr>
            <p:nvPr/>
          </p:nvPicPr>
          <p:blipFill>
            <a:blip r:embed="rId3" cstate="print"/>
            <a:srcRect/>
            <a:stretch>
              <a:fillRect/>
            </a:stretch>
          </p:blipFill>
          <p:spPr bwMode="auto">
            <a:xfrm>
              <a:off x="4857752" y="1285860"/>
              <a:ext cx="4052887" cy="2714625"/>
            </a:xfrm>
            <a:prstGeom prst="rect">
              <a:avLst/>
            </a:prstGeom>
            <a:noFill/>
            <a:ln w="9525">
              <a:solidFill>
                <a:schemeClr val="accent1"/>
              </a:solidFill>
              <a:miter lim="800000"/>
              <a:headEnd/>
              <a:tailEnd/>
            </a:ln>
          </p:spPr>
        </p:pic>
        <p:sp>
          <p:nvSpPr>
            <p:cNvPr id="9" name="Rectangle 8"/>
            <p:cNvSpPr/>
            <p:nvPr/>
          </p:nvSpPr>
          <p:spPr>
            <a:xfrm>
              <a:off x="5000628" y="1357298"/>
              <a:ext cx="321471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8001024" y="1643050"/>
              <a:ext cx="857256"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153028" y="3719312"/>
              <a:ext cx="3214710" cy="213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5" name="Title 1"/>
          <p:cNvSpPr>
            <a:spLocks noGrp="1"/>
          </p:cNvSpPr>
          <p:nvPr>
            <p:ph type="title"/>
          </p:nvPr>
        </p:nvSpPr>
        <p:spPr>
          <a:xfrm>
            <a:off x="359024" y="0"/>
            <a:ext cx="8784976" cy="1143000"/>
          </a:xfrm>
        </p:spPr>
        <p:txBody>
          <a:bodyPr/>
          <a:lstStyle/>
          <a:p>
            <a:pPr algn="l" eaLnBrk="1" hangingPunct="1"/>
            <a:r>
              <a:rPr lang="en-GB" dirty="0"/>
              <a:t>C</a:t>
            </a:r>
            <a:r>
              <a:rPr lang="en-GB" dirty="0" smtClean="0"/>
              <a:t>ontinuous Data – Descriptive Statistics (Example)</a:t>
            </a:r>
          </a:p>
        </p:txBody>
      </p:sp>
      <p:sp>
        <p:nvSpPr>
          <p:cNvPr id="3" name="Content Placeholder 2"/>
          <p:cNvSpPr>
            <a:spLocks noGrp="1"/>
          </p:cNvSpPr>
          <p:nvPr>
            <p:ph idx="1"/>
          </p:nvPr>
        </p:nvSpPr>
        <p:spPr>
          <a:xfrm>
            <a:off x="500063" y="1285875"/>
            <a:ext cx="8229600" cy="5572125"/>
          </a:xfrm>
        </p:spPr>
        <p:txBody>
          <a:bodyPr rtlCol="0">
            <a:normAutofit/>
          </a:bodyPr>
          <a:lstStyle/>
          <a:p>
            <a:pPr eaLnBrk="1" fontAlgn="auto" hangingPunct="1">
              <a:spcAft>
                <a:spcPts val="0"/>
              </a:spcAft>
              <a:buFont typeface="Arial" pitchFamily="34" charset="0"/>
              <a:buNone/>
              <a:defRPr/>
            </a:pPr>
            <a:r>
              <a:rPr lang="en-GB" dirty="0" smtClean="0"/>
              <a:t>E.g.  No. of Facebook friends for 7 colleagues</a:t>
            </a:r>
          </a:p>
          <a:p>
            <a:pPr eaLnBrk="1" fontAlgn="auto" hangingPunct="1">
              <a:spcAft>
                <a:spcPts val="0"/>
              </a:spcAft>
              <a:buFont typeface="Arial" pitchFamily="34" charset="0"/>
              <a:buNone/>
              <a:defRPr/>
            </a:pPr>
            <a:r>
              <a:rPr lang="en-GB" dirty="0"/>
              <a:t>	</a:t>
            </a:r>
            <a:r>
              <a:rPr lang="en-GB" dirty="0" smtClean="0"/>
              <a:t>311, 345, 270, 310, 243, 5300, 11</a:t>
            </a:r>
          </a:p>
          <a:p>
            <a:pPr eaLnBrk="1" fontAlgn="auto" hangingPunct="1">
              <a:spcAft>
                <a:spcPts val="0"/>
              </a:spcAft>
              <a:buFont typeface="Arial" pitchFamily="34" charset="0"/>
              <a:buChar char="•"/>
              <a:defRPr/>
            </a:pPr>
            <a:r>
              <a:rPr lang="en-GB" dirty="0" smtClean="0"/>
              <a:t>Measures of location and spread</a:t>
            </a:r>
          </a:p>
          <a:p>
            <a:pPr lvl="1" eaLnBrk="1" fontAlgn="auto" hangingPunct="1">
              <a:spcAft>
                <a:spcPts val="0"/>
              </a:spcAft>
              <a:buFont typeface="Arial" pitchFamily="34" charset="0"/>
              <a:buChar char="–"/>
              <a:defRPr/>
            </a:pPr>
            <a:r>
              <a:rPr lang="en-GB" dirty="0" smtClean="0"/>
              <a:t>Mean and standard deviation</a:t>
            </a:r>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None/>
              <a:defRPr/>
            </a:pPr>
            <a:endParaRPr lang="en-GB" dirty="0" smtClean="0">
              <a:solidFill>
                <a:schemeClr val="tx1">
                  <a:lumMod val="50000"/>
                  <a:lumOff val="50000"/>
                </a:schemeClr>
              </a:solidFill>
            </a:endParaRPr>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r>
              <a:rPr lang="en-GB" dirty="0" smtClean="0"/>
              <a:t>Median and </a:t>
            </a:r>
            <a:r>
              <a:rPr lang="en-GB" dirty="0" err="1" smtClean="0"/>
              <a:t>interquartile</a:t>
            </a:r>
            <a:r>
              <a:rPr lang="en-GB" dirty="0" smtClean="0"/>
              <a:t> range</a:t>
            </a:r>
          </a:p>
          <a:p>
            <a:pPr lvl="1" eaLnBrk="1" fontAlgn="auto" hangingPunct="1">
              <a:spcAft>
                <a:spcPts val="0"/>
              </a:spcAft>
              <a:buFont typeface="Arial" pitchFamily="34" charset="0"/>
              <a:buNone/>
              <a:defRPr/>
            </a:pPr>
            <a:r>
              <a:rPr lang="en-GB" dirty="0" smtClean="0"/>
              <a:t>	11, </a:t>
            </a:r>
            <a:r>
              <a:rPr lang="en-GB" b="1" dirty="0" smtClean="0">
                <a:solidFill>
                  <a:srgbClr val="FFC000"/>
                </a:solidFill>
              </a:rPr>
              <a:t>243</a:t>
            </a:r>
            <a:r>
              <a:rPr lang="en-GB" dirty="0" smtClean="0"/>
              <a:t>, 270, </a:t>
            </a:r>
            <a:r>
              <a:rPr lang="en-GB" b="1" dirty="0" smtClean="0">
                <a:solidFill>
                  <a:srgbClr val="FF0000"/>
                </a:solidFill>
              </a:rPr>
              <a:t>310</a:t>
            </a:r>
            <a:r>
              <a:rPr lang="en-GB" dirty="0" smtClean="0"/>
              <a:t>, 311, </a:t>
            </a:r>
            <a:r>
              <a:rPr lang="en-GB" b="1" dirty="0" smtClean="0">
                <a:solidFill>
                  <a:srgbClr val="FFC000"/>
                </a:solidFill>
              </a:rPr>
              <a:t>345</a:t>
            </a:r>
            <a:r>
              <a:rPr lang="en-GB" dirty="0" smtClean="0"/>
              <a:t>, 5300</a:t>
            </a:r>
          </a:p>
        </p:txBody>
      </p:sp>
      <p:graphicFrame>
        <p:nvGraphicFramePr>
          <p:cNvPr id="5" name="Object 15"/>
          <p:cNvGraphicFramePr>
            <a:graphicFrameLocks noChangeAspect="1"/>
          </p:cNvGraphicFramePr>
          <p:nvPr/>
        </p:nvGraphicFramePr>
        <p:xfrm>
          <a:off x="1371600" y="3622675"/>
          <a:ext cx="5481638" cy="1787525"/>
        </p:xfrm>
        <a:graphic>
          <a:graphicData uri="http://schemas.openxmlformats.org/presentationml/2006/ole">
            <mc:AlternateContent xmlns:mc="http://schemas.openxmlformats.org/markup-compatibility/2006">
              <mc:Choice xmlns:v="urn:schemas-microsoft-com:vml" Requires="v">
                <p:oleObj spid="_x0000_s278991" name="Equation" r:id="rId4" imgW="3479019" imgH="1142587" progId="Equation.3">
                  <p:embed/>
                </p:oleObj>
              </mc:Choice>
              <mc:Fallback>
                <p:oleObj name="Equation" r:id="rId4" imgW="3479019" imgH="1142587" progId="Equation.3">
                  <p:embed/>
                  <p:pic>
                    <p:nvPicPr>
                      <p:cNvPr id="0" name="Picture 2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622675"/>
                        <a:ext cx="5481638"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5" name="Title 1"/>
          <p:cNvSpPr>
            <a:spLocks noGrp="1"/>
          </p:cNvSpPr>
          <p:nvPr>
            <p:ph type="title"/>
          </p:nvPr>
        </p:nvSpPr>
        <p:spPr>
          <a:xfrm>
            <a:off x="359024" y="0"/>
            <a:ext cx="8784976" cy="1143000"/>
          </a:xfrm>
        </p:spPr>
        <p:txBody>
          <a:bodyPr/>
          <a:lstStyle/>
          <a:p>
            <a:pPr algn="l" eaLnBrk="1" hangingPunct="1"/>
            <a:r>
              <a:rPr lang="en-GB" dirty="0"/>
              <a:t>C</a:t>
            </a:r>
            <a:r>
              <a:rPr lang="en-GB" dirty="0" smtClean="0"/>
              <a:t>ontinuous Data – Descriptive Statistics (Example)</a:t>
            </a:r>
          </a:p>
        </p:txBody>
      </p:sp>
      <p:sp>
        <p:nvSpPr>
          <p:cNvPr id="3" name="Content Placeholder 2"/>
          <p:cNvSpPr>
            <a:spLocks noGrp="1"/>
          </p:cNvSpPr>
          <p:nvPr>
            <p:ph idx="1"/>
          </p:nvPr>
        </p:nvSpPr>
        <p:spPr>
          <a:xfrm>
            <a:off x="500063" y="1285875"/>
            <a:ext cx="8229600" cy="5572125"/>
          </a:xfrm>
        </p:spPr>
        <p:txBody>
          <a:bodyPr rtlCol="0">
            <a:normAutofit/>
          </a:bodyPr>
          <a:lstStyle/>
          <a:p>
            <a:pPr eaLnBrk="1" fontAlgn="auto" hangingPunct="1">
              <a:spcAft>
                <a:spcPts val="0"/>
              </a:spcAft>
              <a:buFont typeface="Arial" pitchFamily="34" charset="0"/>
              <a:buNone/>
              <a:defRPr/>
            </a:pPr>
            <a:r>
              <a:rPr lang="en-GB" dirty="0" smtClean="0"/>
              <a:t>E.g.  No. of </a:t>
            </a:r>
            <a:r>
              <a:rPr lang="en-GB" dirty="0" err="1" smtClean="0"/>
              <a:t>facebook</a:t>
            </a:r>
            <a:r>
              <a:rPr lang="en-GB" dirty="0" smtClean="0"/>
              <a:t> friends for 7 colleagues</a:t>
            </a:r>
          </a:p>
          <a:p>
            <a:pPr eaLnBrk="1" fontAlgn="auto" hangingPunct="1">
              <a:spcAft>
                <a:spcPts val="0"/>
              </a:spcAft>
              <a:buFont typeface="Arial" pitchFamily="34" charset="0"/>
              <a:buNone/>
              <a:defRPr/>
            </a:pPr>
            <a:r>
              <a:rPr lang="en-GB" dirty="0"/>
              <a:t>	</a:t>
            </a:r>
            <a:r>
              <a:rPr lang="en-GB" dirty="0" smtClean="0"/>
              <a:t>311, 345, 270, 310, 243, </a:t>
            </a:r>
            <a:r>
              <a:rPr lang="en-GB" b="1" dirty="0" smtClean="0">
                <a:solidFill>
                  <a:srgbClr val="FF0000"/>
                </a:solidFill>
              </a:rPr>
              <a:t>530</a:t>
            </a:r>
            <a:r>
              <a:rPr lang="en-GB" dirty="0" smtClean="0"/>
              <a:t>, 11</a:t>
            </a:r>
          </a:p>
          <a:p>
            <a:pPr eaLnBrk="1" fontAlgn="auto" hangingPunct="1">
              <a:spcAft>
                <a:spcPts val="0"/>
              </a:spcAft>
              <a:buFont typeface="Arial" pitchFamily="34" charset="0"/>
              <a:buChar char="•"/>
              <a:defRPr/>
            </a:pPr>
            <a:r>
              <a:rPr lang="en-GB" dirty="0" smtClean="0"/>
              <a:t>Measures of location and spread</a:t>
            </a:r>
          </a:p>
          <a:p>
            <a:pPr lvl="1" eaLnBrk="1" fontAlgn="auto" hangingPunct="1">
              <a:spcAft>
                <a:spcPts val="0"/>
              </a:spcAft>
              <a:buFont typeface="Arial" pitchFamily="34" charset="0"/>
              <a:buChar char="–"/>
              <a:defRPr/>
            </a:pPr>
            <a:r>
              <a:rPr lang="en-GB" dirty="0" smtClean="0"/>
              <a:t>Mean and standard deviation</a:t>
            </a:r>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None/>
              <a:defRPr/>
            </a:pPr>
            <a:endParaRPr lang="en-GB" dirty="0" smtClean="0">
              <a:solidFill>
                <a:schemeClr val="tx1">
                  <a:lumMod val="50000"/>
                  <a:lumOff val="50000"/>
                </a:schemeClr>
              </a:solidFill>
            </a:endParaRPr>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endParaRPr lang="en-GB" dirty="0" smtClean="0"/>
          </a:p>
          <a:p>
            <a:pPr lvl="1" eaLnBrk="1" fontAlgn="auto" hangingPunct="1">
              <a:spcAft>
                <a:spcPts val="0"/>
              </a:spcAft>
              <a:buFont typeface="Arial" pitchFamily="34" charset="0"/>
              <a:buChar char="–"/>
              <a:defRPr/>
            </a:pPr>
            <a:r>
              <a:rPr lang="en-GB" dirty="0" smtClean="0"/>
              <a:t>Median and </a:t>
            </a:r>
            <a:r>
              <a:rPr lang="en-GB" dirty="0" err="1" smtClean="0"/>
              <a:t>interquartile</a:t>
            </a:r>
            <a:r>
              <a:rPr lang="en-GB" dirty="0" smtClean="0"/>
              <a:t> range</a:t>
            </a:r>
          </a:p>
          <a:p>
            <a:pPr lvl="1" eaLnBrk="1" fontAlgn="auto" hangingPunct="1">
              <a:spcAft>
                <a:spcPts val="0"/>
              </a:spcAft>
              <a:buFont typeface="Arial" pitchFamily="34" charset="0"/>
              <a:buNone/>
              <a:defRPr/>
            </a:pPr>
            <a:r>
              <a:rPr lang="en-GB" dirty="0" smtClean="0"/>
              <a:t>	11, </a:t>
            </a:r>
            <a:r>
              <a:rPr lang="en-GB" b="1" dirty="0" smtClean="0">
                <a:solidFill>
                  <a:srgbClr val="FFC000"/>
                </a:solidFill>
              </a:rPr>
              <a:t>243</a:t>
            </a:r>
            <a:r>
              <a:rPr lang="en-GB" dirty="0" smtClean="0"/>
              <a:t>, 270, </a:t>
            </a:r>
            <a:r>
              <a:rPr lang="en-GB" b="1" dirty="0" smtClean="0">
                <a:solidFill>
                  <a:srgbClr val="FF0000"/>
                </a:solidFill>
              </a:rPr>
              <a:t>310</a:t>
            </a:r>
            <a:r>
              <a:rPr lang="en-GB" dirty="0" smtClean="0"/>
              <a:t>, 311, </a:t>
            </a:r>
            <a:r>
              <a:rPr lang="en-GB" b="1" dirty="0" smtClean="0">
                <a:solidFill>
                  <a:srgbClr val="FFC000"/>
                </a:solidFill>
              </a:rPr>
              <a:t>345</a:t>
            </a:r>
            <a:r>
              <a:rPr lang="en-GB" dirty="0" smtClean="0"/>
              <a:t>, 530</a:t>
            </a:r>
          </a:p>
        </p:txBody>
      </p:sp>
      <p:graphicFrame>
        <p:nvGraphicFramePr>
          <p:cNvPr id="5" name="Object 15"/>
          <p:cNvGraphicFramePr>
            <a:graphicFrameLocks noChangeAspect="1"/>
          </p:cNvGraphicFramePr>
          <p:nvPr>
            <p:extLst>
              <p:ext uri="{D42A27DB-BD31-4B8C-83A1-F6EECF244321}">
                <p14:modId xmlns:p14="http://schemas.microsoft.com/office/powerpoint/2010/main" val="2735475453"/>
              </p:ext>
            </p:extLst>
          </p:nvPr>
        </p:nvGraphicFramePr>
        <p:xfrm>
          <a:off x="1430338" y="3689350"/>
          <a:ext cx="5362575" cy="1806575"/>
        </p:xfrm>
        <a:graphic>
          <a:graphicData uri="http://schemas.openxmlformats.org/presentationml/2006/ole">
            <mc:AlternateContent xmlns:mc="http://schemas.openxmlformats.org/markup-compatibility/2006">
              <mc:Choice xmlns:v="urn:schemas-microsoft-com:vml" Requires="v">
                <p:oleObj spid="_x0000_s283087" name="Equation" r:id="rId4" imgW="3390840" imgH="1143000" progId="Equation.3">
                  <p:embed/>
                </p:oleObj>
              </mc:Choice>
              <mc:Fallback>
                <p:oleObj name="Equation" r:id="rId4" imgW="3390840" imgH="1143000" progId="Equation.3">
                  <p:embed/>
                  <p:pic>
                    <p:nvPicPr>
                      <p:cNvPr id="0" name="Picture 209"/>
                      <p:cNvPicPr>
                        <a:picLocks noChangeAspect="1" noChangeArrowheads="1"/>
                      </p:cNvPicPr>
                      <p:nvPr/>
                    </p:nvPicPr>
                    <p:blipFill>
                      <a:blip r:embed="rId5"/>
                      <a:srcRect/>
                      <a:stretch>
                        <a:fillRect/>
                      </a:stretch>
                    </p:blipFill>
                    <p:spPr bwMode="auto">
                      <a:xfrm>
                        <a:off x="1430338" y="3689350"/>
                        <a:ext cx="5362575" cy="180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itle 1"/>
          <p:cNvSpPr>
            <a:spLocks noGrp="1"/>
          </p:cNvSpPr>
          <p:nvPr>
            <p:ph type="title"/>
          </p:nvPr>
        </p:nvSpPr>
        <p:spPr/>
        <p:txBody>
          <a:bodyPr/>
          <a:lstStyle/>
          <a:p>
            <a:pPr algn="l" eaLnBrk="1" hangingPunct="1"/>
            <a:r>
              <a:rPr lang="en-GB" dirty="0" smtClean="0"/>
              <a:t>Categorical Data</a:t>
            </a:r>
          </a:p>
        </p:txBody>
      </p:sp>
      <p:sp>
        <p:nvSpPr>
          <p:cNvPr id="43" name="Content Placeholder 2"/>
          <p:cNvSpPr>
            <a:spLocks noGrp="1"/>
          </p:cNvSpPr>
          <p:nvPr>
            <p:ph idx="1"/>
          </p:nvPr>
        </p:nvSpPr>
        <p:spPr>
          <a:xfrm>
            <a:off x="500063" y="1285875"/>
            <a:ext cx="8229600" cy="5572125"/>
          </a:xfrm>
        </p:spPr>
        <p:txBody>
          <a:bodyPr rtlCol="0">
            <a:normAutofit/>
          </a:bodyPr>
          <a:lstStyle/>
          <a:p>
            <a:pPr eaLnBrk="1" fontAlgn="auto" hangingPunct="1">
              <a:spcAft>
                <a:spcPts val="0"/>
              </a:spcAft>
              <a:buFont typeface="Arial" pitchFamily="34" charset="0"/>
              <a:buChar char="•"/>
              <a:defRPr/>
            </a:pPr>
            <a:r>
              <a:rPr lang="en-GB" dirty="0" smtClean="0"/>
              <a:t>Summarised by counts and percentages</a:t>
            </a:r>
          </a:p>
          <a:p>
            <a:pPr eaLnBrk="1" fontAlgn="auto" hangingPunct="1">
              <a:spcAft>
                <a:spcPts val="0"/>
              </a:spcAft>
              <a:buFont typeface="Arial" pitchFamily="34" charset="0"/>
              <a:buChar char="•"/>
              <a:defRPr/>
            </a:pPr>
            <a:r>
              <a:rPr lang="en-GB" dirty="0" smtClean="0"/>
              <a:t>Examples</a:t>
            </a:r>
          </a:p>
          <a:p>
            <a:pPr lvl="1" eaLnBrk="1" fontAlgn="auto" hangingPunct="1">
              <a:spcAft>
                <a:spcPts val="0"/>
              </a:spcAft>
              <a:buFont typeface="Arial" pitchFamily="34" charset="0"/>
              <a:buChar char="•"/>
              <a:defRPr/>
            </a:pPr>
            <a:r>
              <a:rPr lang="en-GB" dirty="0" smtClean="0"/>
              <a:t>19/82 (23%) subjects had Grade IV tumour</a:t>
            </a:r>
          </a:p>
          <a:p>
            <a:pPr lvl="1" eaLnBrk="1" fontAlgn="auto" hangingPunct="1">
              <a:spcAft>
                <a:spcPts val="0"/>
              </a:spcAft>
              <a:buFont typeface="Arial" pitchFamily="34" charset="0"/>
              <a:buChar char="•"/>
              <a:defRPr/>
            </a:pPr>
            <a:r>
              <a:rPr lang="en-GB" dirty="0" smtClean="0"/>
              <a:t>48/</a:t>
            </a:r>
            <a:r>
              <a:rPr lang="en-GB" dirty="0"/>
              <a:t>82 </a:t>
            </a:r>
            <a:r>
              <a:rPr lang="en-GB" dirty="0" smtClean="0"/>
              <a:t>(58%</a:t>
            </a:r>
            <a:r>
              <a:rPr lang="en-GB" dirty="0"/>
              <a:t>) subjects had </a:t>
            </a:r>
            <a:r>
              <a:rPr lang="en-GB" dirty="0" smtClean="0"/>
              <a:t>Diarrhoea as an Adverse Event.</a:t>
            </a:r>
            <a:endParaRPr lang="en-GB" dirty="0"/>
          </a:p>
          <a:p>
            <a:pPr marL="457200" lvl="1" indent="0" eaLnBrk="1" fontAlgn="auto" hangingPunct="1">
              <a:spcAft>
                <a:spcPts val="0"/>
              </a:spcAft>
              <a:buNone/>
              <a:defRPr/>
            </a:pPr>
            <a:endParaRPr lang="en-GB" dirty="0" smtClean="0"/>
          </a:p>
        </p:txBody>
      </p:sp>
      <p:pic>
        <p:nvPicPr>
          <p:cNvPr id="2" name="Picture 1" descr="ba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184" y="3909392"/>
            <a:ext cx="2759968" cy="2759968"/>
          </a:xfrm>
          <a:prstGeom prst="rect">
            <a:avLst/>
          </a:prstGeom>
        </p:spPr>
      </p:pic>
    </p:spTree>
    <p:extLst>
      <p:ext uri="{BB962C8B-B14F-4D97-AF65-F5344CB8AC3E}">
        <p14:creationId xmlns:p14="http://schemas.microsoft.com/office/powerpoint/2010/main" val="836840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2008" y="260649"/>
            <a:ext cx="9756576" cy="6048672"/>
          </a:xfrm>
        </p:spPr>
        <p:txBody>
          <a:bodyPr/>
          <a:lstStyle/>
          <a:p>
            <a:pPr marL="0" indent="0">
              <a:buNone/>
            </a:pPr>
            <a:r>
              <a:rPr lang="en-US" dirty="0" smtClean="0"/>
              <a:t>Approximate Timetable</a:t>
            </a:r>
          </a:p>
          <a:p>
            <a:pPr marL="0" indent="0">
              <a:buNone/>
            </a:pPr>
            <a:endParaRPr lang="en-US" sz="2400" dirty="0" smtClean="0"/>
          </a:p>
          <a:p>
            <a:pPr marL="0" indent="0">
              <a:buNone/>
            </a:pPr>
            <a:r>
              <a:rPr lang="en-US" sz="2400" dirty="0" smtClean="0"/>
              <a:t>10.30 </a:t>
            </a:r>
            <a:r>
              <a:rPr lang="en-US" sz="2400" dirty="0"/>
              <a:t>- 11.15 – Lecture: Introduction to Statistical analysis</a:t>
            </a:r>
          </a:p>
          <a:p>
            <a:pPr marL="0" indent="0">
              <a:buNone/>
            </a:pPr>
            <a:r>
              <a:rPr lang="en-US" sz="2400" dirty="0"/>
              <a:t>11.15 - 11.30 – Quiz: Variables/Dependencies/Tests/</a:t>
            </a:r>
            <a:r>
              <a:rPr lang="en-US" sz="2400" dirty="0" err="1"/>
              <a:t>Generalisability</a:t>
            </a:r>
            <a:endParaRPr lang="en-US" sz="2400" dirty="0"/>
          </a:p>
          <a:p>
            <a:pPr marL="0" indent="0">
              <a:buNone/>
            </a:pPr>
            <a:r>
              <a:rPr lang="en-US" sz="2400" dirty="0"/>
              <a:t>11.30 - </a:t>
            </a:r>
            <a:r>
              <a:rPr lang="en-US" sz="2400" dirty="0" smtClean="0"/>
              <a:t>12.00 </a:t>
            </a:r>
            <a:r>
              <a:rPr lang="en-US" sz="2400" dirty="0"/>
              <a:t>– Lecture: Parametric Tests for Continuous Variables; t-tests</a:t>
            </a:r>
          </a:p>
          <a:p>
            <a:pPr marL="0" indent="0">
              <a:buNone/>
            </a:pPr>
            <a:r>
              <a:rPr lang="en-US" sz="2400" dirty="0" smtClean="0"/>
              <a:t>12.00 </a:t>
            </a:r>
            <a:r>
              <a:rPr lang="en-US" sz="2400" dirty="0"/>
              <a:t>- </a:t>
            </a:r>
            <a:r>
              <a:rPr lang="en-US" sz="2400" dirty="0" smtClean="0"/>
              <a:t>12.30 </a:t>
            </a:r>
            <a:r>
              <a:rPr lang="en-US" sz="2400" dirty="0"/>
              <a:t>– Examples/</a:t>
            </a:r>
            <a:r>
              <a:rPr lang="en-US" sz="2400" dirty="0" err="1" smtClean="0"/>
              <a:t>Practicals</a:t>
            </a:r>
            <a:r>
              <a:rPr lang="en-US" sz="2400" dirty="0" smtClean="0"/>
              <a:t> </a:t>
            </a:r>
            <a:r>
              <a:rPr lang="en-US" sz="2400" dirty="0"/>
              <a:t>(computer based)</a:t>
            </a:r>
          </a:p>
          <a:p>
            <a:pPr marL="0" indent="0">
              <a:buNone/>
            </a:pPr>
            <a:r>
              <a:rPr lang="en-US" sz="2400" dirty="0" smtClean="0"/>
              <a:t>12.30 </a:t>
            </a:r>
            <a:r>
              <a:rPr lang="en-US" sz="2400" dirty="0"/>
              <a:t>- 13.30 – Lunch (not provided)</a:t>
            </a:r>
          </a:p>
          <a:p>
            <a:pPr marL="0" indent="0">
              <a:buNone/>
            </a:pPr>
            <a:r>
              <a:rPr lang="en-US" sz="2400" dirty="0"/>
              <a:t>13.30 - 14.00 – Lecture: Non-parametric tests for continuous variable</a:t>
            </a:r>
          </a:p>
          <a:p>
            <a:pPr marL="0" indent="0">
              <a:buNone/>
            </a:pPr>
            <a:r>
              <a:rPr lang="en-US" sz="2400" dirty="0" smtClean="0"/>
              <a:t>14.00 </a:t>
            </a:r>
            <a:r>
              <a:rPr lang="en-US" sz="2400" dirty="0"/>
              <a:t>- </a:t>
            </a:r>
            <a:r>
              <a:rPr lang="en-US" sz="2400" dirty="0" smtClean="0"/>
              <a:t>14.30 </a:t>
            </a:r>
            <a:r>
              <a:rPr lang="en-US" sz="2400" dirty="0"/>
              <a:t>– Examples/</a:t>
            </a:r>
            <a:r>
              <a:rPr lang="en-US" sz="2400" dirty="0" err="1" smtClean="0"/>
              <a:t>Practicals</a:t>
            </a:r>
            <a:r>
              <a:rPr lang="en-US" sz="2400" dirty="0" smtClean="0"/>
              <a:t> (</a:t>
            </a:r>
            <a:r>
              <a:rPr lang="en-US" sz="2400" dirty="0"/>
              <a:t>computer based)</a:t>
            </a:r>
          </a:p>
          <a:p>
            <a:pPr marL="0" indent="0">
              <a:buNone/>
            </a:pPr>
            <a:r>
              <a:rPr lang="en-US" sz="2400" dirty="0" smtClean="0"/>
              <a:t>(</a:t>
            </a:r>
            <a:r>
              <a:rPr lang="en-US" sz="2400" dirty="0"/>
              <a:t>14:30 COFFEE)</a:t>
            </a:r>
          </a:p>
          <a:p>
            <a:pPr marL="0" indent="0">
              <a:buNone/>
            </a:pPr>
            <a:r>
              <a:rPr lang="en-US" sz="2400" dirty="0" smtClean="0"/>
              <a:t>14.30 - 14.45 </a:t>
            </a:r>
            <a:r>
              <a:rPr lang="en-US" sz="2400" dirty="0"/>
              <a:t>– Lecture: Tests for </a:t>
            </a:r>
            <a:r>
              <a:rPr lang="en-US" sz="2400" dirty="0" smtClean="0"/>
              <a:t>Categorical Variables</a:t>
            </a:r>
          </a:p>
          <a:p>
            <a:pPr marL="0" indent="0">
              <a:buNone/>
            </a:pPr>
            <a:r>
              <a:rPr lang="en-US" sz="2400" dirty="0" smtClean="0"/>
              <a:t>14.45 - 15.30 </a:t>
            </a:r>
            <a:r>
              <a:rPr lang="en-US" sz="2400" dirty="0"/>
              <a:t>– </a:t>
            </a:r>
            <a:r>
              <a:rPr lang="en-US" sz="2400" dirty="0" smtClean="0"/>
              <a:t>Examples/</a:t>
            </a:r>
            <a:r>
              <a:rPr lang="en-US" sz="2400" dirty="0" err="1" smtClean="0"/>
              <a:t>Practicals</a:t>
            </a:r>
            <a:r>
              <a:rPr lang="en-US" sz="2400" dirty="0" smtClean="0"/>
              <a:t>/Solutions (computer based)</a:t>
            </a:r>
            <a:endParaRPr lang="en-US" sz="2400" dirty="0"/>
          </a:p>
          <a:p>
            <a:pPr marL="0" indent="0">
              <a:buNone/>
            </a:pPr>
            <a:r>
              <a:rPr lang="en-US" sz="2400" dirty="0" smtClean="0"/>
              <a:t>15.30 - 16.25 </a:t>
            </a:r>
            <a:r>
              <a:rPr lang="en-US" sz="2400" dirty="0"/>
              <a:t>– Group based exercise: Choosing appropriate tests</a:t>
            </a:r>
          </a:p>
          <a:p>
            <a:pPr marL="0" indent="0">
              <a:buNone/>
            </a:pPr>
            <a:r>
              <a:rPr lang="en-US" sz="2400" dirty="0" smtClean="0"/>
              <a:t>16.25 - 16.30 </a:t>
            </a:r>
            <a:r>
              <a:rPr lang="en-US" sz="2400" dirty="0"/>
              <a:t>– Summary</a:t>
            </a:r>
          </a:p>
          <a:p>
            <a:endParaRPr lang="en-US" sz="2200" dirty="0"/>
          </a:p>
        </p:txBody>
      </p:sp>
    </p:spTree>
    <p:extLst>
      <p:ext uri="{BB962C8B-B14F-4D97-AF65-F5344CB8AC3E}">
        <p14:creationId xmlns:p14="http://schemas.microsoft.com/office/powerpoint/2010/main" val="32937143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itle 1"/>
          <p:cNvSpPr>
            <a:spLocks noGrp="1"/>
          </p:cNvSpPr>
          <p:nvPr>
            <p:ph type="title"/>
          </p:nvPr>
        </p:nvSpPr>
        <p:spPr>
          <a:xfrm>
            <a:off x="251520" y="274638"/>
            <a:ext cx="8640960" cy="1143000"/>
          </a:xfrm>
        </p:spPr>
        <p:txBody>
          <a:bodyPr/>
          <a:lstStyle/>
          <a:p>
            <a:pPr algn="l" eaLnBrk="1" hangingPunct="1"/>
            <a:r>
              <a:rPr lang="en-GB" sz="4200" dirty="0" smtClean="0"/>
              <a:t>Standard Deviation and Standard Error</a:t>
            </a:r>
          </a:p>
        </p:txBody>
      </p:sp>
      <p:sp>
        <p:nvSpPr>
          <p:cNvPr id="33" name="Content Placeholder 2"/>
          <p:cNvSpPr>
            <a:spLocks noGrp="1"/>
          </p:cNvSpPr>
          <p:nvPr>
            <p:ph idx="1"/>
          </p:nvPr>
        </p:nvSpPr>
        <p:spPr>
          <a:xfrm>
            <a:off x="500063" y="1285875"/>
            <a:ext cx="8229600" cy="4468651"/>
          </a:xfrm>
        </p:spPr>
        <p:txBody>
          <a:bodyPr rtlCol="0">
            <a:normAutofit/>
          </a:bodyPr>
          <a:lstStyle/>
          <a:p>
            <a:pPr eaLnBrk="1" fontAlgn="auto" hangingPunct="1">
              <a:spcAft>
                <a:spcPts val="0"/>
              </a:spcAft>
              <a:buFont typeface="Arial" pitchFamily="34" charset="0"/>
              <a:buChar char="•"/>
              <a:defRPr/>
            </a:pPr>
            <a:r>
              <a:rPr lang="en-GB" dirty="0" smtClean="0"/>
              <a:t>Commonly confused</a:t>
            </a:r>
          </a:p>
          <a:p>
            <a:pPr eaLnBrk="1" fontAlgn="auto" hangingPunct="1">
              <a:spcAft>
                <a:spcPts val="0"/>
              </a:spcAft>
              <a:buFont typeface="Arial" pitchFamily="34" charset="0"/>
              <a:buChar char="•"/>
              <a:defRPr/>
            </a:pPr>
            <a:r>
              <a:rPr lang="en-GB" dirty="0" smtClean="0"/>
              <a:t>Standard deviation:</a:t>
            </a:r>
          </a:p>
          <a:p>
            <a:pPr lvl="1">
              <a:buFont typeface="Arial" pitchFamily="34" charset="0"/>
              <a:buChar char="•"/>
              <a:defRPr/>
            </a:pPr>
            <a:r>
              <a:rPr lang="en-GB" dirty="0" smtClean="0"/>
              <a:t>Measure of spread of the data</a:t>
            </a:r>
          </a:p>
          <a:p>
            <a:pPr lvl="1">
              <a:buFont typeface="Arial" pitchFamily="34" charset="0"/>
              <a:buChar char="•"/>
              <a:defRPr/>
            </a:pPr>
            <a:r>
              <a:rPr lang="en-GB" dirty="0" smtClean="0"/>
              <a:t>Used for describing population</a:t>
            </a:r>
          </a:p>
          <a:p>
            <a:pPr eaLnBrk="1" fontAlgn="auto" hangingPunct="1">
              <a:spcAft>
                <a:spcPts val="0"/>
              </a:spcAft>
              <a:buFont typeface="Arial" pitchFamily="34" charset="0"/>
              <a:buChar char="•"/>
              <a:defRPr/>
            </a:pPr>
            <a:r>
              <a:rPr lang="en-GB" dirty="0" smtClean="0"/>
              <a:t>Standard error:</a:t>
            </a:r>
          </a:p>
          <a:p>
            <a:pPr lvl="1" eaLnBrk="1" fontAlgn="auto" hangingPunct="1">
              <a:spcAft>
                <a:spcPts val="0"/>
              </a:spcAft>
              <a:buFont typeface="Arial" pitchFamily="34" charset="0"/>
              <a:buChar char="•"/>
              <a:defRPr/>
            </a:pPr>
            <a:r>
              <a:rPr lang="en-GB" dirty="0" smtClean="0"/>
              <a:t>Variability of the mean from repeated sampling</a:t>
            </a:r>
          </a:p>
          <a:p>
            <a:pPr lvl="1">
              <a:buFont typeface="Arial" pitchFamily="34" charset="0"/>
              <a:buChar char="•"/>
              <a:defRPr/>
            </a:pPr>
            <a:r>
              <a:rPr lang="en-GB" dirty="0" smtClean="0"/>
              <a:t>Precision of mean</a:t>
            </a:r>
          </a:p>
          <a:p>
            <a:pPr lvl="1">
              <a:buFont typeface="Arial" pitchFamily="34" charset="0"/>
              <a:buChar char="•"/>
              <a:defRPr/>
            </a:pPr>
            <a:r>
              <a:rPr lang="en-GB" dirty="0" smtClean="0"/>
              <a:t>Used to calculate confidence interval</a:t>
            </a:r>
          </a:p>
        </p:txBody>
      </p:sp>
      <p:sp>
        <p:nvSpPr>
          <p:cNvPr id="5" name="Content Placeholder 2"/>
          <p:cNvSpPr txBox="1">
            <a:spLocks/>
          </p:cNvSpPr>
          <p:nvPr/>
        </p:nvSpPr>
        <p:spPr>
          <a:xfrm>
            <a:off x="504234" y="5645640"/>
            <a:ext cx="8229600" cy="13633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Char char="•"/>
              <a:defRPr/>
            </a:pPr>
            <a:r>
              <a:rPr lang="en-GB" dirty="0" smtClean="0"/>
              <a:t>SD: How widely scattered measurements are</a:t>
            </a:r>
          </a:p>
          <a:p>
            <a:pPr>
              <a:buFont typeface="Arial" pitchFamily="34" charset="0"/>
              <a:buChar char="•"/>
              <a:defRPr/>
            </a:pPr>
            <a:r>
              <a:rPr lang="en-GB" dirty="0" smtClean="0"/>
              <a:t>SE: Uncertainty in estimate of sample mean</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itle 1"/>
          <p:cNvSpPr>
            <a:spLocks noGrp="1"/>
          </p:cNvSpPr>
          <p:nvPr>
            <p:ph type="title"/>
          </p:nvPr>
        </p:nvSpPr>
        <p:spPr/>
        <p:txBody>
          <a:bodyPr/>
          <a:lstStyle/>
          <a:p>
            <a:pPr algn="l" eaLnBrk="1" hangingPunct="1"/>
            <a:r>
              <a:rPr lang="en-GB" dirty="0" smtClean="0"/>
              <a:t>Confidence intervals for the mean</a:t>
            </a:r>
          </a:p>
        </p:txBody>
      </p:sp>
      <p:sp>
        <p:nvSpPr>
          <p:cNvPr id="43" name="Content Placeholder 2"/>
          <p:cNvSpPr>
            <a:spLocks noGrp="1"/>
          </p:cNvSpPr>
          <p:nvPr>
            <p:ph idx="1"/>
          </p:nvPr>
        </p:nvSpPr>
        <p:spPr>
          <a:xfrm>
            <a:off x="500063" y="1285875"/>
            <a:ext cx="8229600" cy="5572125"/>
          </a:xfrm>
        </p:spPr>
        <p:txBody>
          <a:bodyPr rtlCol="0">
            <a:normAutofit/>
          </a:bodyPr>
          <a:lstStyle/>
          <a:p>
            <a:pPr eaLnBrk="1" fontAlgn="auto" hangingPunct="1">
              <a:spcAft>
                <a:spcPts val="0"/>
              </a:spcAft>
              <a:buFont typeface="Arial" pitchFamily="34" charset="0"/>
              <a:buChar char="•"/>
              <a:defRPr/>
            </a:pPr>
            <a:r>
              <a:rPr lang="en-GB" dirty="0" smtClean="0"/>
              <a:t>Confidence interval (CI) is a random interval</a:t>
            </a:r>
          </a:p>
          <a:p>
            <a:pPr eaLnBrk="1" fontAlgn="auto" hangingPunct="1">
              <a:spcAft>
                <a:spcPts val="0"/>
              </a:spcAft>
              <a:buFont typeface="Arial" pitchFamily="34" charset="0"/>
              <a:buChar char="•"/>
              <a:defRPr/>
            </a:pPr>
            <a:r>
              <a:rPr lang="en-GB" dirty="0" smtClean="0"/>
              <a:t>In repeated experiments </a:t>
            </a:r>
          </a:p>
          <a:p>
            <a:pPr lvl="1" eaLnBrk="1" fontAlgn="auto" hangingPunct="1">
              <a:spcAft>
                <a:spcPts val="0"/>
              </a:spcAft>
              <a:buFont typeface="Arial" pitchFamily="34" charset="0"/>
              <a:buChar char="•"/>
              <a:defRPr/>
            </a:pPr>
            <a:r>
              <a:rPr lang="en-GB" dirty="0" smtClean="0"/>
              <a:t>95% of time cover the mean</a:t>
            </a:r>
          </a:p>
          <a:p>
            <a:pPr eaLnBrk="1" fontAlgn="auto" hangingPunct="1">
              <a:spcAft>
                <a:spcPts val="0"/>
              </a:spcAft>
              <a:buFont typeface="Arial" pitchFamily="34" charset="0"/>
              <a:buChar char="•"/>
              <a:defRPr/>
            </a:pPr>
            <a:r>
              <a:rPr lang="en-GB" dirty="0" smtClean="0"/>
              <a:t>Looser interpretation 95% of time mean in CI</a:t>
            </a:r>
          </a:p>
        </p:txBody>
      </p:sp>
      <p:graphicFrame>
        <p:nvGraphicFramePr>
          <p:cNvPr id="51203" name="Object 3"/>
          <p:cNvGraphicFramePr>
            <a:graphicFrameLocks noChangeAspect="1"/>
          </p:cNvGraphicFramePr>
          <p:nvPr/>
        </p:nvGraphicFramePr>
        <p:xfrm>
          <a:off x="533400" y="4648200"/>
          <a:ext cx="5453063" cy="785813"/>
        </p:xfrm>
        <a:graphic>
          <a:graphicData uri="http://schemas.openxmlformats.org/presentationml/2006/ole">
            <mc:AlternateContent xmlns:mc="http://schemas.openxmlformats.org/markup-compatibility/2006">
              <mc:Choice xmlns:v="urn:schemas-microsoft-com:vml" Requires="v">
                <p:oleObj spid="_x0000_s1811" name="Equation" r:id="rId4" imgW="2908001" imgH="418893" progId="Equation.3">
                  <p:embed/>
                </p:oleObj>
              </mc:Choice>
              <mc:Fallback>
                <p:oleObj name="Equation" r:id="rId4" imgW="2908001" imgH="418893" progId="Equation.3">
                  <p:embed/>
                  <p:pic>
                    <p:nvPicPr>
                      <p:cNvPr id="0" name="Picture 2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648200"/>
                        <a:ext cx="545306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51204" name="Object 4"/>
          <p:cNvGraphicFramePr>
            <a:graphicFrameLocks noChangeAspect="1"/>
          </p:cNvGraphicFramePr>
          <p:nvPr>
            <p:extLst>
              <p:ext uri="{D42A27DB-BD31-4B8C-83A1-F6EECF244321}">
                <p14:modId xmlns:p14="http://schemas.microsoft.com/office/powerpoint/2010/main" val="2629589925"/>
              </p:ext>
            </p:extLst>
          </p:nvPr>
        </p:nvGraphicFramePr>
        <p:xfrm>
          <a:off x="560388" y="3821113"/>
          <a:ext cx="7685087" cy="630237"/>
        </p:xfrm>
        <a:graphic>
          <a:graphicData uri="http://schemas.openxmlformats.org/presentationml/2006/ole">
            <mc:AlternateContent xmlns:mc="http://schemas.openxmlformats.org/markup-compatibility/2006">
              <mc:Choice xmlns:v="urn:schemas-microsoft-com:vml" Requires="v">
                <p:oleObj spid="_x0000_s1812" name="Equation" r:id="rId6" imgW="3693600" imgH="292320" progId="Equation.3">
                  <p:embed/>
                </p:oleObj>
              </mc:Choice>
              <mc:Fallback>
                <p:oleObj name="Equation" r:id="rId6" imgW="3693600" imgH="292320" progId="Equation.3">
                  <p:embed/>
                  <p:pic>
                    <p:nvPicPr>
                      <p:cNvPr id="0" name="Picture 2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388" y="3821113"/>
                        <a:ext cx="7685087"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9" name="TextBox 38"/>
          <p:cNvSpPr txBox="1">
            <a:spLocks noChangeArrowheads="1"/>
          </p:cNvSpPr>
          <p:nvPr/>
        </p:nvSpPr>
        <p:spPr bwMode="auto">
          <a:xfrm>
            <a:off x="1165583" y="5847767"/>
            <a:ext cx="6768399" cy="769441"/>
          </a:xfrm>
          <a:prstGeom prst="rect">
            <a:avLst/>
          </a:prstGeom>
          <a:noFill/>
          <a:ln w="9525">
            <a:noFill/>
            <a:miter lim="800000"/>
            <a:headEnd/>
            <a:tailEnd/>
          </a:ln>
        </p:spPr>
        <p:txBody>
          <a:bodyPr wrap="none">
            <a:spAutoFit/>
          </a:bodyPr>
          <a:lstStyle/>
          <a:p>
            <a:r>
              <a:rPr lang="en-GB" sz="4400" dirty="0" smtClean="0">
                <a:solidFill>
                  <a:srgbClr val="FF33CC"/>
                </a:solidFill>
                <a:latin typeface="Calibri" pitchFamily="34" charset="0"/>
              </a:rPr>
              <a:t>Mean 289, 95% CI (</a:t>
            </a:r>
            <a:r>
              <a:rPr lang="en-GB" sz="4400" dirty="0">
                <a:solidFill>
                  <a:srgbClr val="FF33CC"/>
                </a:solidFill>
                <a:latin typeface="Calibri" pitchFamily="34" charset="0"/>
              </a:rPr>
              <a:t>175, 402)</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blinds(horizontal)">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linds(horizontal)">
                                      <p:cBhvr>
                                        <p:cTn id="12" dur="500"/>
                                        <p:tgtEl>
                                          <p:spTgt spid="512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linds(horizontal)">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28625" y="142875"/>
            <a:ext cx="8229600" cy="1143000"/>
          </a:xfrm>
        </p:spPr>
        <p:txBody>
          <a:bodyPr/>
          <a:lstStyle/>
          <a:p>
            <a:pPr algn="l" eaLnBrk="1" hangingPunct="1"/>
            <a:r>
              <a:rPr lang="en-GB" smtClean="0"/>
              <a:t>Confidence intervals</a:t>
            </a:r>
          </a:p>
        </p:txBody>
      </p:sp>
      <p:pic>
        <p:nvPicPr>
          <p:cNvPr id="4" name="Picture 1" descr="R:\bioinformatics\Courses\GraphPad Prism 2011\Powerpoint\Histogram1.tif"/>
          <p:cNvPicPr>
            <a:picLocks noChangeAspect="1" noChangeArrowheads="1"/>
          </p:cNvPicPr>
          <p:nvPr/>
        </p:nvPicPr>
        <p:blipFill>
          <a:blip r:embed="rId3" cstate="print"/>
          <a:srcRect/>
          <a:stretch>
            <a:fillRect/>
          </a:stretch>
        </p:blipFill>
        <p:spPr bwMode="auto">
          <a:xfrm>
            <a:off x="1285875" y="2500313"/>
            <a:ext cx="5715000" cy="4151312"/>
          </a:xfrm>
          <a:prstGeom prst="rect">
            <a:avLst/>
          </a:prstGeom>
          <a:noFill/>
          <a:ln w="9525">
            <a:noFill/>
            <a:miter lim="800000"/>
            <a:headEnd/>
            <a:tailEnd/>
          </a:ln>
        </p:spPr>
      </p:pic>
      <p:sp>
        <p:nvSpPr>
          <p:cNvPr id="54275" name="TextBox 5"/>
          <p:cNvSpPr txBox="1">
            <a:spLocks noChangeArrowheads="1"/>
          </p:cNvSpPr>
          <p:nvPr/>
        </p:nvSpPr>
        <p:spPr bwMode="auto">
          <a:xfrm>
            <a:off x="2214563" y="6286500"/>
            <a:ext cx="1190625" cy="461963"/>
          </a:xfrm>
          <a:prstGeom prst="rect">
            <a:avLst/>
          </a:prstGeom>
          <a:solidFill>
            <a:schemeClr val="bg1"/>
          </a:solidFill>
          <a:ln w="9525">
            <a:noFill/>
            <a:miter lim="800000"/>
            <a:headEnd/>
            <a:tailEnd/>
          </a:ln>
        </p:spPr>
        <p:txBody>
          <a:bodyPr wrap="none">
            <a:spAutoFit/>
          </a:bodyPr>
          <a:lstStyle/>
          <a:p>
            <a:r>
              <a:rPr lang="en-GB" sz="2400">
                <a:latin typeface="Calibri" pitchFamily="34" charset="0"/>
              </a:rPr>
              <a:t>Group 1</a:t>
            </a:r>
          </a:p>
        </p:txBody>
      </p:sp>
      <p:sp>
        <p:nvSpPr>
          <p:cNvPr id="7" name="Up Arrow 6"/>
          <p:cNvSpPr/>
          <p:nvPr/>
        </p:nvSpPr>
        <p:spPr>
          <a:xfrm>
            <a:off x="571500" y="1214438"/>
            <a:ext cx="428625" cy="7858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 name="Up Arrow 7"/>
          <p:cNvSpPr/>
          <p:nvPr/>
        </p:nvSpPr>
        <p:spPr>
          <a:xfrm rot="10800000">
            <a:off x="6000750" y="1143000"/>
            <a:ext cx="428625" cy="7858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 name="Left-Right Arrow 8"/>
          <p:cNvSpPr/>
          <p:nvPr/>
        </p:nvSpPr>
        <p:spPr>
          <a:xfrm>
            <a:off x="3143250" y="1214438"/>
            <a:ext cx="928688" cy="4286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4279" name="TextBox 9"/>
          <p:cNvSpPr txBox="1">
            <a:spLocks noChangeArrowheads="1"/>
          </p:cNvSpPr>
          <p:nvPr/>
        </p:nvSpPr>
        <p:spPr bwMode="auto">
          <a:xfrm>
            <a:off x="1071563" y="1143000"/>
            <a:ext cx="1857375" cy="1200150"/>
          </a:xfrm>
          <a:prstGeom prst="rect">
            <a:avLst/>
          </a:prstGeom>
          <a:noFill/>
          <a:ln w="9525">
            <a:noFill/>
            <a:miter lim="800000"/>
            <a:headEnd/>
            <a:tailEnd/>
          </a:ln>
        </p:spPr>
        <p:txBody>
          <a:bodyPr>
            <a:spAutoFit/>
          </a:bodyPr>
          <a:lstStyle/>
          <a:p>
            <a:r>
              <a:rPr lang="en-GB" sz="2400">
                <a:latin typeface="Calibri" pitchFamily="34" charset="0"/>
              </a:rPr>
              <a:t>No. of samples/ observations</a:t>
            </a:r>
          </a:p>
        </p:txBody>
      </p:sp>
      <p:sp>
        <p:nvSpPr>
          <p:cNvPr id="54280" name="TextBox 10"/>
          <p:cNvSpPr txBox="1">
            <a:spLocks noChangeArrowheads="1"/>
          </p:cNvSpPr>
          <p:nvPr/>
        </p:nvSpPr>
        <p:spPr bwMode="auto">
          <a:xfrm>
            <a:off x="4143375" y="1143000"/>
            <a:ext cx="1857375" cy="830263"/>
          </a:xfrm>
          <a:prstGeom prst="rect">
            <a:avLst/>
          </a:prstGeom>
          <a:noFill/>
          <a:ln w="9525">
            <a:noFill/>
            <a:miter lim="800000"/>
            <a:headEnd/>
            <a:tailEnd/>
          </a:ln>
        </p:spPr>
        <p:txBody>
          <a:bodyPr>
            <a:spAutoFit/>
          </a:bodyPr>
          <a:lstStyle/>
          <a:p>
            <a:r>
              <a:rPr lang="en-GB" sz="2400">
                <a:latin typeface="Calibri" pitchFamily="34" charset="0"/>
              </a:rPr>
              <a:t>Standard deviation</a:t>
            </a:r>
          </a:p>
        </p:txBody>
      </p:sp>
      <p:sp>
        <p:nvSpPr>
          <p:cNvPr id="54281" name="TextBox 11"/>
          <p:cNvSpPr txBox="1">
            <a:spLocks noChangeArrowheads="1"/>
          </p:cNvSpPr>
          <p:nvPr/>
        </p:nvSpPr>
        <p:spPr bwMode="auto">
          <a:xfrm>
            <a:off x="6500813" y="1143000"/>
            <a:ext cx="2071687" cy="830263"/>
          </a:xfrm>
          <a:prstGeom prst="rect">
            <a:avLst/>
          </a:prstGeom>
          <a:noFill/>
          <a:ln w="9525">
            <a:noFill/>
            <a:miter lim="800000"/>
            <a:headEnd/>
            <a:tailEnd/>
          </a:ln>
        </p:spPr>
        <p:txBody>
          <a:bodyPr>
            <a:spAutoFit/>
          </a:bodyPr>
          <a:lstStyle/>
          <a:p>
            <a:r>
              <a:rPr lang="en-GB" sz="2400">
                <a:latin typeface="Calibri" pitchFamily="34" charset="0"/>
              </a:rPr>
              <a:t>Standard error of mean</a:t>
            </a:r>
          </a:p>
        </p:txBody>
      </p:sp>
      <p:sp>
        <p:nvSpPr>
          <p:cNvPr id="54282" name="TextBox 12"/>
          <p:cNvSpPr txBox="1">
            <a:spLocks noChangeArrowheads="1"/>
          </p:cNvSpPr>
          <p:nvPr/>
        </p:nvSpPr>
        <p:spPr bwMode="auto">
          <a:xfrm>
            <a:off x="5003800" y="6300788"/>
            <a:ext cx="1192213" cy="461962"/>
          </a:xfrm>
          <a:prstGeom prst="rect">
            <a:avLst/>
          </a:prstGeom>
          <a:solidFill>
            <a:schemeClr val="bg1"/>
          </a:solidFill>
          <a:ln w="9525">
            <a:noFill/>
            <a:miter lim="800000"/>
            <a:headEnd/>
            <a:tailEnd/>
          </a:ln>
        </p:spPr>
        <p:txBody>
          <a:bodyPr wrap="none">
            <a:spAutoFit/>
          </a:bodyPr>
          <a:lstStyle/>
          <a:p>
            <a:r>
              <a:rPr lang="en-GB" sz="2400">
                <a:latin typeface="Calibri" pitchFamily="34" charset="0"/>
              </a:rPr>
              <a:t>Group 2</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Title 1"/>
          <p:cNvSpPr>
            <a:spLocks noGrp="1"/>
          </p:cNvSpPr>
          <p:nvPr>
            <p:ph type="title"/>
          </p:nvPr>
        </p:nvSpPr>
        <p:spPr/>
        <p:txBody>
          <a:bodyPr/>
          <a:lstStyle/>
          <a:p>
            <a:pPr algn="l" eaLnBrk="1" hangingPunct="1"/>
            <a:r>
              <a:rPr lang="en-GB" dirty="0" smtClean="0"/>
              <a:t>Hypothesis tests – basic set-up</a:t>
            </a:r>
          </a:p>
        </p:txBody>
      </p:sp>
      <p:sp>
        <p:nvSpPr>
          <p:cNvPr id="3" name="Content Placeholder 2"/>
          <p:cNvSpPr>
            <a:spLocks noGrp="1"/>
          </p:cNvSpPr>
          <p:nvPr>
            <p:ph idx="1"/>
          </p:nvPr>
        </p:nvSpPr>
        <p:spPr>
          <a:xfrm>
            <a:off x="357188" y="1285874"/>
            <a:ext cx="8229600" cy="5572125"/>
          </a:xfrm>
        </p:spPr>
        <p:txBody>
          <a:bodyPr rtlCol="0">
            <a:normAutofit/>
          </a:bodyPr>
          <a:lstStyle/>
          <a:p>
            <a:pPr eaLnBrk="1" fontAlgn="auto" hangingPunct="1">
              <a:spcAft>
                <a:spcPts val="0"/>
              </a:spcAft>
              <a:buFont typeface="Arial" pitchFamily="34" charset="0"/>
              <a:buChar char="•"/>
              <a:defRPr/>
            </a:pPr>
            <a:r>
              <a:rPr lang="en-GB" sz="2800" dirty="0" smtClean="0"/>
              <a:t>Formulate a </a:t>
            </a:r>
            <a:r>
              <a:rPr lang="en-GB" sz="2800" dirty="0" smtClean="0">
                <a:solidFill>
                  <a:srgbClr val="C00000"/>
                </a:solidFill>
              </a:rPr>
              <a:t>null</a:t>
            </a:r>
            <a:r>
              <a:rPr lang="en-GB" sz="2800" dirty="0" smtClean="0"/>
              <a:t> hypothesis, </a:t>
            </a:r>
            <a:r>
              <a:rPr lang="en-GB" sz="2800" dirty="0" smtClean="0">
                <a:solidFill>
                  <a:srgbClr val="C00000"/>
                </a:solidFill>
              </a:rPr>
              <a:t>H</a:t>
            </a:r>
            <a:r>
              <a:rPr lang="en-GB" sz="2800" baseline="-25000" dirty="0" smtClean="0">
                <a:solidFill>
                  <a:srgbClr val="C00000"/>
                </a:solidFill>
              </a:rPr>
              <a:t>0</a:t>
            </a:r>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r>
              <a:rPr lang="en-GB" sz="2800" dirty="0" smtClean="0"/>
              <a:t>Calculate a test statistic from the data under the null hypothesis</a:t>
            </a:r>
          </a:p>
          <a:p>
            <a:pPr marL="457200" lvl="1" indent="0" eaLnBrk="1" fontAlgn="auto" hangingPunct="1">
              <a:spcAft>
                <a:spcPts val="0"/>
              </a:spcAft>
              <a:buNone/>
              <a:defRPr/>
            </a:pPr>
            <a:endParaRPr lang="en-GB" sz="2400" dirty="0" smtClean="0"/>
          </a:p>
          <a:p>
            <a:pPr eaLnBrk="1" fontAlgn="auto" hangingPunct="1">
              <a:spcAft>
                <a:spcPts val="0"/>
              </a:spcAft>
              <a:buFont typeface="Arial" pitchFamily="34" charset="0"/>
              <a:buChar char="•"/>
              <a:defRPr/>
            </a:pPr>
            <a:r>
              <a:rPr lang="en-GB" sz="2800" dirty="0" smtClean="0"/>
              <a:t>Determine whether the test statistic is more extreme than expected under the null hypothesis (</a:t>
            </a:r>
            <a:r>
              <a:rPr lang="en-GB" sz="2800" dirty="0" smtClean="0">
                <a:solidFill>
                  <a:srgbClr val="C00000"/>
                </a:solidFill>
              </a:rPr>
              <a:t>p-value</a:t>
            </a:r>
            <a:r>
              <a:rPr lang="en-GB" sz="2800" dirty="0" smtClean="0"/>
              <a:t>)</a:t>
            </a:r>
          </a:p>
          <a:p>
            <a:pPr eaLnBrk="1" fontAlgn="auto" hangingPunct="1">
              <a:spcAft>
                <a:spcPts val="0"/>
              </a:spcAft>
              <a:buFont typeface="Arial" pitchFamily="34" charset="0"/>
              <a:buChar char="•"/>
              <a:defRPr/>
            </a:pPr>
            <a:r>
              <a:rPr lang="en-GB" sz="2800" dirty="0" smtClean="0"/>
              <a:t>Reject or do not reject the null hypothesis</a:t>
            </a:r>
          </a:p>
          <a:p>
            <a:pPr eaLnBrk="1" fontAlgn="auto" hangingPunct="1">
              <a:spcAft>
                <a:spcPts val="0"/>
              </a:spcAft>
              <a:buFont typeface="Arial" pitchFamily="34" charset="0"/>
              <a:buChar char="•"/>
              <a:defRPr/>
            </a:pPr>
            <a:endParaRPr lang="en-GB" sz="2800" dirty="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r>
              <a:rPr lang="en-GB" sz="2800" dirty="0" smtClean="0"/>
              <a:t>Correction for multiple testing</a:t>
            </a:r>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a:solidFill>
                <a:srgbClr val="C00000"/>
              </a:solidFill>
            </a:endParaRPr>
          </a:p>
        </p:txBody>
      </p:sp>
      <p:sp>
        <p:nvSpPr>
          <p:cNvPr id="4" name="TextBox 3"/>
          <p:cNvSpPr txBox="1">
            <a:spLocks noChangeArrowheads="1"/>
          </p:cNvSpPr>
          <p:nvPr/>
        </p:nvSpPr>
        <p:spPr bwMode="auto">
          <a:xfrm>
            <a:off x="1285875" y="5225035"/>
            <a:ext cx="7200900" cy="954087"/>
          </a:xfrm>
          <a:prstGeom prst="rect">
            <a:avLst/>
          </a:prstGeom>
          <a:noFill/>
          <a:ln w="9525">
            <a:noFill/>
            <a:miter lim="800000"/>
            <a:headEnd/>
            <a:tailEnd/>
          </a:ln>
        </p:spPr>
        <p:txBody>
          <a:bodyPr wrap="none">
            <a:spAutoFit/>
          </a:bodyPr>
          <a:lstStyle/>
          <a:p>
            <a:r>
              <a:rPr lang="en-GB" sz="2800" dirty="0">
                <a:solidFill>
                  <a:srgbClr val="0000FF"/>
                </a:solidFill>
                <a:latin typeface="Calibri" pitchFamily="34" charset="0"/>
              </a:rPr>
              <a:t>Absence of evidence is not evidence of absence </a:t>
            </a:r>
          </a:p>
          <a:p>
            <a:r>
              <a:rPr lang="en-GB" sz="2800" dirty="0">
                <a:latin typeface="Calibri" pitchFamily="34" charset="0"/>
              </a:rPr>
              <a:t>(Bland and Altman, 1995)</a:t>
            </a:r>
          </a:p>
        </p:txBody>
      </p:sp>
      <p:graphicFrame>
        <p:nvGraphicFramePr>
          <p:cNvPr id="66561" name="Object 1"/>
          <p:cNvGraphicFramePr>
            <a:graphicFrameLocks noChangeAspect="1"/>
          </p:cNvGraphicFramePr>
          <p:nvPr/>
        </p:nvGraphicFramePr>
        <p:xfrm>
          <a:off x="2857500" y="2852738"/>
          <a:ext cx="2774950" cy="881062"/>
        </p:xfrm>
        <a:graphic>
          <a:graphicData uri="http://schemas.openxmlformats.org/presentationml/2006/ole">
            <mc:AlternateContent xmlns:mc="http://schemas.openxmlformats.org/markup-compatibility/2006">
              <mc:Choice xmlns:v="urn:schemas-microsoft-com:vml" Requires="v">
                <p:oleObj spid="_x0000_s284059" name="Equation" r:id="rId4" imgW="1600062" imgH="507633" progId="Equation.3">
                  <p:embed/>
                </p:oleObj>
              </mc:Choice>
              <mc:Fallback>
                <p:oleObj name="Equation" r:id="rId4" imgW="1600062" imgH="507633" progId="Equation.3">
                  <p:embed/>
                  <p:pic>
                    <p:nvPicPr>
                      <p:cNvPr id="0" name="Picture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2852738"/>
                        <a:ext cx="2774950" cy="881062"/>
                      </a:xfrm>
                      <a:prstGeom prst="rect">
                        <a:avLst/>
                      </a:prstGeom>
                      <a:solidFill>
                        <a:srgbClr val="99CC00"/>
                      </a:solidFill>
                    </p:spPr>
                  </p:pic>
                </p:oleObj>
              </mc:Fallback>
            </mc:AlternateContent>
          </a:graphicData>
        </a:graphic>
      </p:graphicFrame>
      <p:sp>
        <p:nvSpPr>
          <p:cNvPr id="10" name="Rectangle 9"/>
          <p:cNvSpPr>
            <a:spLocks noChangeArrowheads="1"/>
          </p:cNvSpPr>
          <p:nvPr/>
        </p:nvSpPr>
        <p:spPr bwMode="auto">
          <a:xfrm>
            <a:off x="0" y="1772816"/>
            <a:ext cx="8858250" cy="400110"/>
          </a:xfrm>
          <a:prstGeom prst="rect">
            <a:avLst/>
          </a:prstGeom>
          <a:noFill/>
          <a:ln w="9525">
            <a:noFill/>
            <a:miter lim="800000"/>
            <a:headEnd/>
            <a:tailEnd/>
          </a:ln>
        </p:spPr>
        <p:txBody>
          <a:bodyPr>
            <a:spAutoFit/>
          </a:bodyPr>
          <a:lstStyle/>
          <a:p>
            <a:pPr lvl="1"/>
            <a:r>
              <a:rPr lang="en-GB" sz="2000" dirty="0">
                <a:solidFill>
                  <a:srgbClr val="00B050"/>
                </a:solidFill>
                <a:latin typeface="Calibri" pitchFamily="34" charset="0"/>
              </a:rPr>
              <a:t>The difference in </a:t>
            </a:r>
            <a:r>
              <a:rPr lang="en-GB" sz="2000" dirty="0" smtClean="0">
                <a:solidFill>
                  <a:srgbClr val="00B050"/>
                </a:solidFill>
                <a:latin typeface="Calibri" pitchFamily="34" charset="0"/>
              </a:rPr>
              <a:t>gene expression </a:t>
            </a:r>
            <a:r>
              <a:rPr lang="en-GB" sz="2000" dirty="0">
                <a:solidFill>
                  <a:srgbClr val="00B050"/>
                </a:solidFill>
                <a:latin typeface="Calibri" pitchFamily="34" charset="0"/>
              </a:rPr>
              <a:t>before and after treatment = 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1"/>
                                        </p:tgtEl>
                                        <p:attrNameLst>
                                          <p:attrName>style.visibility</p:attrName>
                                        </p:attrNameLst>
                                      </p:cBhvr>
                                      <p:to>
                                        <p:strVal val="visible"/>
                                      </p:to>
                                    </p:set>
                                    <p:animEffect transition="in" filter="blinds(horizontal)">
                                      <p:cBhvr>
                                        <p:cTn id="12" dur="500"/>
                                        <p:tgtEl>
                                          <p:spTgt spid="665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Title 1"/>
          <p:cNvSpPr>
            <a:spLocks noGrp="1"/>
          </p:cNvSpPr>
          <p:nvPr>
            <p:ph type="title"/>
          </p:nvPr>
        </p:nvSpPr>
        <p:spPr/>
        <p:txBody>
          <a:bodyPr/>
          <a:lstStyle/>
          <a:p>
            <a:pPr algn="l" eaLnBrk="1" hangingPunct="1"/>
            <a:r>
              <a:rPr lang="en-GB" dirty="0" smtClean="0"/>
              <a:t>Hypothesis tests – Example</a:t>
            </a:r>
          </a:p>
        </p:txBody>
      </p:sp>
      <p:sp>
        <p:nvSpPr>
          <p:cNvPr id="3" name="Content Placeholder 2"/>
          <p:cNvSpPr>
            <a:spLocks noGrp="1"/>
          </p:cNvSpPr>
          <p:nvPr>
            <p:ph idx="1"/>
          </p:nvPr>
        </p:nvSpPr>
        <p:spPr>
          <a:xfrm>
            <a:off x="357188" y="1285874"/>
            <a:ext cx="8229600" cy="5572125"/>
          </a:xfrm>
        </p:spPr>
        <p:txBody>
          <a:bodyPr rtlCol="0">
            <a:normAutofit lnSpcReduction="10000"/>
          </a:bodyPr>
          <a:lstStyle/>
          <a:p>
            <a:pPr marL="0" indent="0" eaLnBrk="1" fontAlgn="auto" hangingPunct="1">
              <a:spcAft>
                <a:spcPts val="0"/>
              </a:spcAft>
              <a:buNone/>
              <a:defRPr/>
            </a:pPr>
            <a:r>
              <a:rPr lang="en-GB" sz="2800" dirty="0" smtClean="0">
                <a:solidFill>
                  <a:srgbClr val="C00000"/>
                </a:solidFill>
              </a:rPr>
              <a:t>Lady Tasting Tea</a:t>
            </a:r>
            <a:r>
              <a:rPr lang="en-GB" sz="2800" dirty="0" smtClean="0"/>
              <a:t> </a:t>
            </a:r>
            <a:endParaRPr lang="en-GB" sz="2800" baseline="-25000" dirty="0" smtClean="0">
              <a:solidFill>
                <a:srgbClr val="C00000"/>
              </a:solidFill>
            </a:endParaRPr>
          </a:p>
          <a:p>
            <a:pPr marL="0" lvl="1" indent="0" eaLnBrk="1" fontAlgn="auto" hangingPunct="1">
              <a:spcAft>
                <a:spcPts val="0"/>
              </a:spcAft>
              <a:buNone/>
              <a:defRPr/>
            </a:pPr>
            <a:r>
              <a:rPr lang="en-GB" sz="2000" dirty="0">
                <a:solidFill>
                  <a:srgbClr val="00B050"/>
                </a:solidFill>
                <a:latin typeface="Calibri" pitchFamily="34" charset="0"/>
              </a:rPr>
              <a:t>Randomised Experiment by </a:t>
            </a:r>
            <a:r>
              <a:rPr lang="en-GB" sz="2000" dirty="0" smtClean="0">
                <a:solidFill>
                  <a:srgbClr val="00B050"/>
                </a:solidFill>
                <a:latin typeface="Calibri" pitchFamily="34" charset="0"/>
              </a:rPr>
              <a:t>Fisher</a:t>
            </a:r>
            <a:endParaRPr lang="en-GB" sz="2800" dirty="0" smtClean="0"/>
          </a:p>
          <a:p>
            <a:pPr eaLnBrk="1" fontAlgn="auto" hangingPunct="1">
              <a:spcAft>
                <a:spcPts val="0"/>
              </a:spcAft>
              <a:buFont typeface="Arial" pitchFamily="34" charset="0"/>
              <a:buChar char="•"/>
              <a:defRPr/>
            </a:pPr>
            <a:r>
              <a:rPr lang="en-GB" sz="2800" dirty="0" smtClean="0"/>
              <a:t>Randomly ordered 8 cups of </a:t>
            </a:r>
            <a:r>
              <a:rPr lang="en-GB" sz="2800" dirty="0" smtClean="0"/>
              <a:t>tea</a:t>
            </a:r>
            <a:endParaRPr lang="en-GB" sz="2800" dirty="0" smtClean="0"/>
          </a:p>
          <a:p>
            <a:pPr lvl="1" eaLnBrk="1" fontAlgn="auto" hangingPunct="1">
              <a:spcAft>
                <a:spcPts val="0"/>
              </a:spcAft>
              <a:buFont typeface="Arial"/>
              <a:buChar char="•"/>
              <a:defRPr/>
            </a:pPr>
            <a:r>
              <a:rPr lang="en-GB" sz="2400" dirty="0" smtClean="0"/>
              <a:t>4 were prepared by first adding milk</a:t>
            </a:r>
          </a:p>
          <a:p>
            <a:pPr lvl="1" eaLnBrk="1" fontAlgn="auto" hangingPunct="1">
              <a:spcAft>
                <a:spcPts val="0"/>
              </a:spcAft>
              <a:buFont typeface="Arial"/>
              <a:buChar char="•"/>
              <a:defRPr/>
            </a:pPr>
            <a:r>
              <a:rPr lang="en-GB" sz="2400" dirty="0"/>
              <a:t>4 were prepared by first adding </a:t>
            </a:r>
            <a:r>
              <a:rPr lang="en-GB" sz="2400" dirty="0" smtClean="0"/>
              <a:t>tea</a:t>
            </a:r>
          </a:p>
          <a:p>
            <a:pPr eaLnBrk="1" fontAlgn="auto" hangingPunct="1">
              <a:spcAft>
                <a:spcPts val="0"/>
              </a:spcAft>
              <a:buFont typeface="Arial" pitchFamily="34" charset="0"/>
              <a:buChar char="•"/>
              <a:defRPr/>
            </a:pPr>
            <a:r>
              <a:rPr lang="en-GB" sz="2800" dirty="0" smtClean="0"/>
              <a:t>Task: Lady had to select the 4 cups of one particular method</a:t>
            </a:r>
          </a:p>
          <a:p>
            <a:pPr eaLnBrk="1" fontAlgn="auto" hangingPunct="1">
              <a:spcAft>
                <a:spcPts val="0"/>
              </a:spcAft>
              <a:buFont typeface="Arial" pitchFamily="34" charset="0"/>
              <a:buChar char="•"/>
              <a:defRPr/>
            </a:pPr>
            <a:r>
              <a:rPr lang="en-GB" sz="2800" dirty="0" smtClean="0">
                <a:solidFill>
                  <a:srgbClr val="C00000"/>
                </a:solidFill>
              </a:rPr>
              <a:t>H</a:t>
            </a:r>
            <a:r>
              <a:rPr lang="en-GB" sz="2800" baseline="-25000" dirty="0" smtClean="0">
                <a:solidFill>
                  <a:srgbClr val="C00000"/>
                </a:solidFill>
              </a:rPr>
              <a:t>0</a:t>
            </a:r>
            <a:r>
              <a:rPr lang="en-GB" sz="2800" dirty="0" smtClean="0">
                <a:solidFill>
                  <a:srgbClr val="C00000"/>
                </a:solidFill>
              </a:rPr>
              <a:t>: </a:t>
            </a:r>
            <a:r>
              <a:rPr lang="en-GB" sz="2800" dirty="0" smtClean="0"/>
              <a:t>Lady had no such ability</a:t>
            </a:r>
          </a:p>
          <a:p>
            <a:pPr eaLnBrk="1" fontAlgn="auto" hangingPunct="1">
              <a:spcAft>
                <a:spcPts val="0"/>
              </a:spcAft>
              <a:buFont typeface="Arial" pitchFamily="34" charset="0"/>
              <a:buChar char="•"/>
              <a:defRPr/>
            </a:pPr>
            <a:r>
              <a:rPr lang="en-GB" sz="2800" dirty="0" smtClean="0">
                <a:solidFill>
                  <a:srgbClr val="C00000"/>
                </a:solidFill>
              </a:rPr>
              <a:t>Test Statistic: </a:t>
            </a:r>
            <a:r>
              <a:rPr lang="en-GB" sz="2800" dirty="0" smtClean="0"/>
              <a:t>number of successes in selecting the 4 cups.</a:t>
            </a:r>
          </a:p>
          <a:p>
            <a:pPr eaLnBrk="1" fontAlgn="auto" hangingPunct="1">
              <a:spcAft>
                <a:spcPts val="0"/>
              </a:spcAft>
              <a:buFont typeface="Arial" pitchFamily="34" charset="0"/>
              <a:buChar char="•"/>
              <a:defRPr/>
            </a:pPr>
            <a:r>
              <a:rPr lang="en-GB" sz="2800" dirty="0" smtClean="0">
                <a:solidFill>
                  <a:srgbClr val="C00000"/>
                </a:solidFill>
              </a:rPr>
              <a:t>Result: </a:t>
            </a:r>
            <a:r>
              <a:rPr lang="en-GB" sz="2800" dirty="0" smtClean="0"/>
              <a:t>Lady got all 4 cups right!</a:t>
            </a:r>
          </a:p>
          <a:p>
            <a:pPr marL="0" indent="0" algn="ctr" eaLnBrk="1" fontAlgn="auto" hangingPunct="1">
              <a:spcAft>
                <a:spcPts val="0"/>
              </a:spcAft>
              <a:buNone/>
              <a:defRPr/>
            </a:pPr>
            <a:r>
              <a:rPr lang="en-GB" sz="2800" dirty="0" smtClean="0">
                <a:solidFill>
                  <a:srgbClr val="0000FF"/>
                </a:solidFill>
              </a:rPr>
              <a:t>Reject the null hypothesis</a:t>
            </a:r>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a:solidFill>
                <a:srgbClr val="C00000"/>
              </a:solidFill>
            </a:endParaRPr>
          </a:p>
        </p:txBody>
      </p:sp>
      <p:pic>
        <p:nvPicPr>
          <p:cNvPr id="2" name="Picture 1"/>
          <p:cNvPicPr>
            <a:picLocks noChangeAspect="1"/>
          </p:cNvPicPr>
          <p:nvPr/>
        </p:nvPicPr>
        <p:blipFill>
          <a:blip r:embed="rId3"/>
          <a:stretch>
            <a:fillRect/>
          </a:stretch>
        </p:blipFill>
        <p:spPr>
          <a:xfrm>
            <a:off x="6012160" y="1268760"/>
            <a:ext cx="2794000" cy="2095500"/>
          </a:xfrm>
          <a:prstGeom prst="rect">
            <a:avLst/>
          </a:prstGeom>
        </p:spPr>
      </p:pic>
    </p:spTree>
    <p:extLst>
      <p:ext uri="{BB962C8B-B14F-4D97-AF65-F5344CB8AC3E}">
        <p14:creationId xmlns:p14="http://schemas.microsoft.com/office/powerpoint/2010/main" val="3455345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57200" y="188640"/>
            <a:ext cx="8229600" cy="1143000"/>
          </a:xfrm>
        </p:spPr>
        <p:txBody>
          <a:bodyPr/>
          <a:lstStyle/>
          <a:p>
            <a:pPr algn="l" eaLnBrk="1" hangingPunct="1"/>
            <a:r>
              <a:rPr lang="en-GB" dirty="0" smtClean="0"/>
              <a:t>Hypothesis tests – Errors </a:t>
            </a:r>
          </a:p>
        </p:txBody>
      </p:sp>
      <p:pic>
        <p:nvPicPr>
          <p:cNvPr id="68611" name="Picture 2"/>
          <p:cNvPicPr>
            <a:picLocks noChangeAspect="1" noChangeArrowheads="1"/>
          </p:cNvPicPr>
          <p:nvPr/>
        </p:nvPicPr>
        <p:blipFill>
          <a:blip r:embed="rId3" cstate="print"/>
          <a:srcRect/>
          <a:stretch>
            <a:fillRect/>
          </a:stretch>
        </p:blipFill>
        <p:spPr bwMode="auto">
          <a:xfrm>
            <a:off x="142875" y="5143500"/>
            <a:ext cx="3011488" cy="1714500"/>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2705518578"/>
              </p:ext>
            </p:extLst>
          </p:nvPr>
        </p:nvGraphicFramePr>
        <p:xfrm>
          <a:off x="1619672" y="1428736"/>
          <a:ext cx="6286544" cy="2986990"/>
        </p:xfrm>
        <a:graphic>
          <a:graphicData uri="http://schemas.openxmlformats.org/drawingml/2006/table">
            <a:tbl>
              <a:tblPr/>
              <a:tblGrid>
                <a:gridCol w="1545519"/>
                <a:gridCol w="2198897"/>
                <a:gridCol w="2542128"/>
              </a:tblGrid>
              <a:tr h="392676">
                <a:tc>
                  <a:txBody>
                    <a:bodyPr/>
                    <a:lstStyle/>
                    <a:p>
                      <a:pPr algn="ctr">
                        <a:lnSpc>
                          <a:spcPct val="115000"/>
                        </a:lnSpc>
                        <a:spcAft>
                          <a:spcPts val="0"/>
                        </a:spcAft>
                      </a:pPr>
                      <a:endParaRPr lang="en-GB" sz="1800" dirty="0">
                        <a:latin typeface="Calibri"/>
                        <a:ea typeface="Calibri"/>
                        <a:cs typeface="Times New Roman"/>
                      </a:endParaRPr>
                    </a:p>
                  </a:txBody>
                  <a:tcPr marL="41598" marR="41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800" b="1" dirty="0">
                          <a:latin typeface="Calibri"/>
                          <a:ea typeface="Calibri"/>
                          <a:cs typeface="Times New Roman"/>
                        </a:rPr>
                        <a:t>Null </a:t>
                      </a:r>
                      <a:r>
                        <a:rPr lang="en-GB" sz="1800" b="1" dirty="0" smtClean="0">
                          <a:latin typeface="Calibri"/>
                          <a:ea typeface="Calibri"/>
                          <a:cs typeface="Times New Roman"/>
                        </a:rPr>
                        <a:t>hypothesis</a:t>
                      </a:r>
                      <a:r>
                        <a:rPr lang="en-GB" sz="1800" b="1" baseline="0" dirty="0" smtClean="0">
                          <a:latin typeface="Calibri"/>
                          <a:ea typeface="Calibri"/>
                          <a:cs typeface="Times New Roman"/>
                        </a:rPr>
                        <a:t> does not</a:t>
                      </a:r>
                      <a:r>
                        <a:rPr lang="en-GB" sz="1800" b="1" dirty="0" smtClean="0">
                          <a:latin typeface="Calibri"/>
                          <a:ea typeface="Calibri"/>
                          <a:cs typeface="Times New Roman"/>
                        </a:rPr>
                        <a:t> hold</a:t>
                      </a:r>
                      <a:endParaRPr lang="en-GB" sz="1800" dirty="0">
                        <a:latin typeface="Calibri"/>
                        <a:ea typeface="Calibri"/>
                        <a:cs typeface="Times New Roman"/>
                      </a:endParaRPr>
                    </a:p>
                  </a:txBody>
                  <a:tcPr marL="41598" marR="41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800" b="1" dirty="0" smtClean="0">
                          <a:latin typeface="Calibri"/>
                          <a:ea typeface="Calibri"/>
                          <a:cs typeface="Times New Roman"/>
                        </a:rPr>
                        <a:t>Null hypothesis</a:t>
                      </a:r>
                      <a:r>
                        <a:rPr lang="en-GB" sz="1800" b="1" baseline="0" dirty="0" smtClean="0">
                          <a:latin typeface="Calibri"/>
                          <a:ea typeface="Calibri"/>
                          <a:cs typeface="Times New Roman"/>
                        </a:rPr>
                        <a:t> holds</a:t>
                      </a:r>
                      <a:endParaRPr lang="en-GB" sz="1800" dirty="0">
                        <a:latin typeface="Calibri"/>
                        <a:ea typeface="Calibri"/>
                        <a:cs typeface="Times New Roman"/>
                      </a:endParaRPr>
                    </a:p>
                  </a:txBody>
                  <a:tcPr marL="41598" marR="41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027">
                <a:tc>
                  <a:txBody>
                    <a:bodyPr/>
                    <a:lstStyle/>
                    <a:p>
                      <a:pPr algn="ctr">
                        <a:lnSpc>
                          <a:spcPct val="115000"/>
                        </a:lnSpc>
                        <a:spcAft>
                          <a:spcPts val="0"/>
                        </a:spcAft>
                      </a:pPr>
                      <a:r>
                        <a:rPr lang="en-GB" sz="1800" b="1" dirty="0" smtClean="0">
                          <a:latin typeface="Calibri"/>
                          <a:ea typeface="Calibri"/>
                          <a:cs typeface="Times New Roman"/>
                        </a:rPr>
                        <a:t>Reject null </a:t>
                      </a:r>
                      <a:r>
                        <a:rPr lang="en-GB" sz="1800" b="1" dirty="0">
                          <a:latin typeface="Calibri"/>
                          <a:ea typeface="Calibri"/>
                          <a:cs typeface="Times New Roman"/>
                        </a:rPr>
                        <a:t>hypothesis</a:t>
                      </a:r>
                      <a:endParaRPr lang="en-GB" sz="1800" dirty="0">
                        <a:latin typeface="Calibri"/>
                        <a:ea typeface="Calibri"/>
                        <a:cs typeface="Times New Roman"/>
                      </a:endParaRPr>
                    </a:p>
                  </a:txBody>
                  <a:tcPr marL="41598" marR="41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800" dirty="0">
                          <a:solidFill>
                            <a:srgbClr val="7030A0"/>
                          </a:solidFill>
                          <a:latin typeface="Calibri"/>
                          <a:ea typeface="Calibri"/>
                          <a:cs typeface="Times New Roman"/>
                        </a:rPr>
                        <a:t>Correct</a:t>
                      </a:r>
                      <a:endParaRPr lang="en-GB" sz="1800" dirty="0">
                        <a:latin typeface="Calibri"/>
                        <a:ea typeface="Calibri"/>
                        <a:cs typeface="Times New Roman"/>
                      </a:endParaRPr>
                    </a:p>
                    <a:p>
                      <a:pPr algn="ctr">
                        <a:lnSpc>
                          <a:spcPct val="115000"/>
                        </a:lnSpc>
                        <a:spcAft>
                          <a:spcPts val="0"/>
                        </a:spcAft>
                      </a:pPr>
                      <a:r>
                        <a:rPr lang="en-GB" sz="1800" dirty="0">
                          <a:solidFill>
                            <a:srgbClr val="7030A0"/>
                          </a:solidFill>
                          <a:latin typeface="Calibri"/>
                          <a:ea typeface="Calibri"/>
                          <a:cs typeface="Times New Roman"/>
                        </a:rPr>
                        <a:t>True </a:t>
                      </a:r>
                      <a:r>
                        <a:rPr lang="en-GB" sz="1800" dirty="0" smtClean="0">
                          <a:solidFill>
                            <a:srgbClr val="7030A0"/>
                          </a:solidFill>
                          <a:latin typeface="Calibri"/>
                          <a:ea typeface="Calibri"/>
                          <a:cs typeface="Times New Roman"/>
                        </a:rPr>
                        <a:t>positive</a:t>
                      </a:r>
                      <a:endParaRPr lang="en-GB" sz="1800" dirty="0">
                        <a:latin typeface="Calibri"/>
                        <a:ea typeface="Calibri"/>
                        <a:cs typeface="Times New Roman"/>
                      </a:endParaRPr>
                    </a:p>
                  </a:txBody>
                  <a:tcPr marL="41598" marR="41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0"/>
                        </a:spcAft>
                      </a:pPr>
                      <a:r>
                        <a:rPr lang="en-GB" sz="1800" dirty="0">
                          <a:solidFill>
                            <a:srgbClr val="006EC0"/>
                          </a:solidFill>
                          <a:latin typeface="Calibri"/>
                          <a:ea typeface="Calibri"/>
                          <a:cs typeface="Times New Roman"/>
                        </a:rPr>
                        <a:t>Wrong</a:t>
                      </a:r>
                      <a:endParaRPr lang="en-GB" sz="1800" dirty="0">
                        <a:latin typeface="Calibri"/>
                        <a:ea typeface="Calibri"/>
                        <a:cs typeface="Times New Roman"/>
                      </a:endParaRPr>
                    </a:p>
                    <a:p>
                      <a:pPr algn="ctr">
                        <a:lnSpc>
                          <a:spcPct val="115000"/>
                        </a:lnSpc>
                        <a:spcAft>
                          <a:spcPts val="0"/>
                        </a:spcAft>
                      </a:pPr>
                      <a:r>
                        <a:rPr lang="en-GB" sz="1800" dirty="0">
                          <a:solidFill>
                            <a:srgbClr val="006EC0"/>
                          </a:solidFill>
                          <a:latin typeface="Calibri"/>
                          <a:ea typeface="Calibri"/>
                          <a:cs typeface="Times New Roman"/>
                        </a:rPr>
                        <a:t>False </a:t>
                      </a:r>
                      <a:r>
                        <a:rPr lang="en-GB" sz="1800" dirty="0" smtClean="0">
                          <a:solidFill>
                            <a:srgbClr val="006EC0"/>
                          </a:solidFill>
                          <a:latin typeface="Calibri"/>
                          <a:ea typeface="Calibri"/>
                          <a:cs typeface="Times New Roman"/>
                        </a:rPr>
                        <a:t>positive</a:t>
                      </a:r>
                      <a:endParaRPr lang="en-GB" sz="1800" dirty="0">
                        <a:latin typeface="Calibri"/>
                        <a:ea typeface="Calibri"/>
                        <a:cs typeface="Times New Roman"/>
                      </a:endParaRPr>
                    </a:p>
                  </a:txBody>
                  <a:tcPr marL="41598" marR="41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1178027">
                <a:tc>
                  <a:txBody>
                    <a:bodyPr/>
                    <a:lstStyle/>
                    <a:p>
                      <a:pPr algn="ctr">
                        <a:lnSpc>
                          <a:spcPct val="115000"/>
                        </a:lnSpc>
                        <a:spcAft>
                          <a:spcPts val="0"/>
                        </a:spcAft>
                      </a:pPr>
                      <a:r>
                        <a:rPr lang="en-GB" sz="1800" b="1" dirty="0" smtClean="0">
                          <a:latin typeface="Calibri"/>
                          <a:ea typeface="Calibri"/>
                          <a:cs typeface="Times New Roman"/>
                        </a:rPr>
                        <a:t>Do not reject </a:t>
                      </a:r>
                      <a:r>
                        <a:rPr lang="en-GB" sz="1800" b="1" dirty="0">
                          <a:latin typeface="Calibri"/>
                          <a:ea typeface="Calibri"/>
                          <a:cs typeface="Times New Roman"/>
                        </a:rPr>
                        <a:t>null hypothesis</a:t>
                      </a:r>
                      <a:endParaRPr lang="en-GB" sz="1800" dirty="0">
                        <a:latin typeface="Calibri"/>
                        <a:ea typeface="Calibri"/>
                        <a:cs typeface="Times New Roman"/>
                      </a:endParaRPr>
                    </a:p>
                  </a:txBody>
                  <a:tcPr marL="41598" marR="41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6EC0"/>
                          </a:solidFill>
                          <a:latin typeface="Calibri"/>
                          <a:ea typeface="Calibri"/>
                          <a:cs typeface="Times New Roman"/>
                        </a:rPr>
                        <a:t>Wrong</a:t>
                      </a:r>
                      <a:endParaRPr lang="en-GB" sz="1800" dirty="0">
                        <a:latin typeface="Calibri"/>
                        <a:ea typeface="Calibri"/>
                        <a:cs typeface="Times New Roman"/>
                      </a:endParaRPr>
                    </a:p>
                    <a:p>
                      <a:pPr algn="ctr">
                        <a:lnSpc>
                          <a:spcPct val="115000"/>
                        </a:lnSpc>
                        <a:spcAft>
                          <a:spcPts val="0"/>
                        </a:spcAft>
                      </a:pPr>
                      <a:r>
                        <a:rPr lang="en-GB" sz="1800" dirty="0">
                          <a:solidFill>
                            <a:srgbClr val="006EC0"/>
                          </a:solidFill>
                          <a:latin typeface="Calibri"/>
                          <a:ea typeface="Calibri"/>
                          <a:cs typeface="Times New Roman"/>
                        </a:rPr>
                        <a:t>False </a:t>
                      </a:r>
                      <a:r>
                        <a:rPr lang="en-GB" sz="1800" dirty="0" smtClean="0">
                          <a:solidFill>
                            <a:srgbClr val="006EC0"/>
                          </a:solidFill>
                          <a:latin typeface="Calibri"/>
                          <a:ea typeface="Calibri"/>
                          <a:cs typeface="Times New Roman"/>
                        </a:rPr>
                        <a:t>negative</a:t>
                      </a:r>
                      <a:endParaRPr lang="en-GB" sz="1800" dirty="0">
                        <a:latin typeface="Calibri"/>
                        <a:ea typeface="Calibri"/>
                        <a:cs typeface="Times New Roman"/>
                      </a:endParaRPr>
                    </a:p>
                  </a:txBody>
                  <a:tcPr marL="41598" marR="41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800" dirty="0">
                          <a:solidFill>
                            <a:srgbClr val="7030A0"/>
                          </a:solidFill>
                          <a:latin typeface="Calibri"/>
                          <a:ea typeface="Calibri"/>
                          <a:cs typeface="Times New Roman"/>
                        </a:rPr>
                        <a:t>Correct</a:t>
                      </a:r>
                      <a:endParaRPr lang="en-GB" sz="1800" dirty="0">
                        <a:latin typeface="Calibri"/>
                        <a:ea typeface="Calibri"/>
                        <a:cs typeface="Times New Roman"/>
                      </a:endParaRPr>
                    </a:p>
                    <a:p>
                      <a:pPr algn="ctr">
                        <a:lnSpc>
                          <a:spcPct val="115000"/>
                        </a:lnSpc>
                        <a:spcAft>
                          <a:spcPts val="0"/>
                        </a:spcAft>
                      </a:pPr>
                      <a:r>
                        <a:rPr lang="en-GB" sz="1800" dirty="0">
                          <a:solidFill>
                            <a:srgbClr val="7030A0"/>
                          </a:solidFill>
                          <a:latin typeface="Calibri"/>
                          <a:ea typeface="Calibri"/>
                          <a:cs typeface="Times New Roman"/>
                        </a:rPr>
                        <a:t>True </a:t>
                      </a:r>
                      <a:r>
                        <a:rPr lang="en-GB" sz="1800" dirty="0" smtClean="0">
                          <a:solidFill>
                            <a:srgbClr val="7030A0"/>
                          </a:solidFill>
                          <a:latin typeface="Calibri"/>
                          <a:ea typeface="Calibri"/>
                          <a:cs typeface="Times New Roman"/>
                        </a:rPr>
                        <a:t>negative</a:t>
                      </a:r>
                      <a:endParaRPr lang="en-GB" sz="1800" dirty="0">
                        <a:latin typeface="Calibri"/>
                        <a:ea typeface="Calibri"/>
                        <a:cs typeface="Times New Roman"/>
                      </a:endParaRPr>
                    </a:p>
                  </a:txBody>
                  <a:tcPr marL="41598" marR="415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r>
            </a:tbl>
          </a:graphicData>
        </a:graphic>
      </p:graphicFrame>
      <p:sp>
        <p:nvSpPr>
          <p:cNvPr id="68630" name="Rectangle 6"/>
          <p:cNvSpPr>
            <a:spLocks noChangeArrowheads="1"/>
          </p:cNvSpPr>
          <p:nvPr/>
        </p:nvSpPr>
        <p:spPr bwMode="auto">
          <a:xfrm>
            <a:off x="2357422" y="4572008"/>
            <a:ext cx="6500858" cy="954107"/>
          </a:xfrm>
          <a:prstGeom prst="rect">
            <a:avLst/>
          </a:prstGeom>
          <a:noFill/>
          <a:ln w="9525">
            <a:noFill/>
            <a:miter lim="800000"/>
            <a:headEnd/>
            <a:tailEnd/>
          </a:ln>
        </p:spPr>
        <p:txBody>
          <a:bodyPr wrap="square">
            <a:spAutoFit/>
          </a:bodyPr>
          <a:lstStyle/>
          <a:p>
            <a:r>
              <a:rPr lang="en-GB" sz="2800" dirty="0">
                <a:solidFill>
                  <a:srgbClr val="00B050"/>
                </a:solidFill>
                <a:latin typeface="Calibri" pitchFamily="34" charset="0"/>
              </a:rPr>
              <a:t>significance level, sample size, difference of interest, variability of the observations.</a:t>
            </a:r>
          </a:p>
        </p:txBody>
      </p:sp>
      <p:sp>
        <p:nvSpPr>
          <p:cNvPr id="8" name="Rectangle 6"/>
          <p:cNvSpPr>
            <a:spLocks noChangeArrowheads="1"/>
          </p:cNvSpPr>
          <p:nvPr/>
        </p:nvSpPr>
        <p:spPr bwMode="auto">
          <a:xfrm>
            <a:off x="3000364" y="5903893"/>
            <a:ext cx="5857916" cy="523220"/>
          </a:xfrm>
          <a:prstGeom prst="rect">
            <a:avLst/>
          </a:prstGeom>
          <a:noFill/>
          <a:ln w="9525">
            <a:noFill/>
            <a:miter lim="800000"/>
            <a:headEnd/>
            <a:tailEnd/>
          </a:ln>
        </p:spPr>
        <p:txBody>
          <a:bodyPr wrap="square">
            <a:spAutoFit/>
          </a:bodyPr>
          <a:lstStyle/>
          <a:p>
            <a:pPr algn="r"/>
            <a:r>
              <a:rPr lang="en-GB" sz="2800" dirty="0" smtClean="0">
                <a:solidFill>
                  <a:srgbClr val="FF0000"/>
                </a:solidFill>
                <a:latin typeface="Calibri" pitchFamily="34" charset="0"/>
              </a:rPr>
              <a:t>Be aware of issues of multiple testing!</a:t>
            </a:r>
            <a:endParaRPr lang="en-GB" sz="2800" dirty="0">
              <a:solidFill>
                <a:srgbClr val="FF0000"/>
              </a:solidFill>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917" name="Object 13"/>
          <p:cNvGraphicFramePr>
            <a:graphicFrameLocks/>
          </p:cNvGraphicFramePr>
          <p:nvPr>
            <p:extLst>
              <p:ext uri="{D42A27DB-BD31-4B8C-83A1-F6EECF244321}">
                <p14:modId xmlns:p14="http://schemas.microsoft.com/office/powerpoint/2010/main" val="2914844277"/>
              </p:ext>
            </p:extLst>
          </p:nvPr>
        </p:nvGraphicFramePr>
        <p:xfrm>
          <a:off x="456182" y="1740743"/>
          <a:ext cx="8796338" cy="5000625"/>
        </p:xfrm>
        <a:graphic>
          <a:graphicData uri="http://schemas.openxmlformats.org/presentationml/2006/ole">
            <mc:AlternateContent xmlns:mc="http://schemas.openxmlformats.org/markup-compatibility/2006">
              <mc:Choice xmlns:v="urn:schemas-microsoft-com:vml" Requires="v">
                <p:oleObj spid="_x0000_s355465" name="Document" r:id="rId4" imgW="7325346" imgH="4167431" progId="Word.Document.8">
                  <p:embed/>
                </p:oleObj>
              </mc:Choice>
              <mc:Fallback>
                <p:oleObj name="Document" r:id="rId4" imgW="7325346" imgH="4167431"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182" y="1740743"/>
                        <a:ext cx="8796338"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51916" name="Rectangle 12"/>
          <p:cNvSpPr>
            <a:spLocks noGrp="1" noChangeArrowheads="1"/>
          </p:cNvSpPr>
          <p:nvPr>
            <p:ph type="title"/>
          </p:nvPr>
        </p:nvSpPr>
        <p:spPr/>
        <p:txBody>
          <a:bodyPr/>
          <a:lstStyle/>
          <a:p>
            <a:r>
              <a:rPr lang="en-GB" dirty="0">
                <a:latin typeface="+mn-lt"/>
                <a:cs typeface="Arial"/>
              </a:rPr>
              <a:t>When to use which test</a:t>
            </a:r>
          </a:p>
        </p:txBody>
      </p:sp>
    </p:spTree>
    <p:extLst>
      <p:ext uri="{BB962C8B-B14F-4D97-AF65-F5344CB8AC3E}">
        <p14:creationId xmlns:p14="http://schemas.microsoft.com/office/powerpoint/2010/main" val="527057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457200" y="274638"/>
            <a:ext cx="8229600" cy="6178550"/>
          </a:xfrm>
        </p:spPr>
        <p:txBody>
          <a:bodyPr/>
          <a:lstStyle/>
          <a:p>
            <a:pPr eaLnBrk="1" hangingPunct="1"/>
            <a:r>
              <a:rPr lang="en-GB" smtClean="0"/>
              <a:t>Tests for continuous variables</a:t>
            </a:r>
            <a:br>
              <a:rPr lang="en-GB" smtClean="0"/>
            </a:br>
            <a:r>
              <a:rPr lang="en-GB" smtClean="0"/>
              <a:t>T-tests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GB" dirty="0" smtClean="0"/>
              <a:t>Statistical tests – continuous variables</a:t>
            </a:r>
            <a:endParaRPr lang="en-GB" dirty="0"/>
          </a:p>
        </p:txBody>
      </p:sp>
      <p:sp>
        <p:nvSpPr>
          <p:cNvPr id="70658" name="Content Placeholder 2"/>
          <p:cNvSpPr>
            <a:spLocks noGrp="1"/>
          </p:cNvSpPr>
          <p:nvPr>
            <p:ph idx="1"/>
          </p:nvPr>
        </p:nvSpPr>
        <p:spPr/>
        <p:txBody>
          <a:bodyPr/>
          <a:lstStyle/>
          <a:p>
            <a:pPr eaLnBrk="1" hangingPunct="1"/>
            <a:r>
              <a:rPr lang="en-GB" dirty="0" smtClean="0"/>
              <a:t>T-test:</a:t>
            </a:r>
          </a:p>
          <a:p>
            <a:pPr lvl="1" eaLnBrk="1" hangingPunct="1"/>
            <a:r>
              <a:rPr lang="en-GB" b="1" dirty="0" smtClean="0"/>
              <a:t>One-sample t-test</a:t>
            </a:r>
            <a:r>
              <a:rPr lang="en-GB" dirty="0" smtClean="0"/>
              <a:t> </a:t>
            </a:r>
          </a:p>
          <a:p>
            <a:pPr lvl="1" eaLnBrk="1" hangingPunct="1">
              <a:buNone/>
            </a:pPr>
            <a:r>
              <a:rPr lang="en-GB" dirty="0" smtClean="0"/>
              <a:t>	(e.g. </a:t>
            </a:r>
            <a:r>
              <a:rPr lang="en-GB" dirty="0" smtClean="0">
                <a:solidFill>
                  <a:srgbClr val="C00000"/>
                </a:solidFill>
              </a:rPr>
              <a:t>H</a:t>
            </a:r>
            <a:r>
              <a:rPr lang="en-GB" baseline="-25000" dirty="0" smtClean="0">
                <a:solidFill>
                  <a:srgbClr val="C00000"/>
                </a:solidFill>
              </a:rPr>
              <a:t>0</a:t>
            </a:r>
            <a:r>
              <a:rPr lang="en-GB" dirty="0" smtClean="0"/>
              <a:t>: mean = 5)</a:t>
            </a:r>
          </a:p>
          <a:p>
            <a:pPr lvl="1" eaLnBrk="1" hangingPunct="1">
              <a:buNone/>
            </a:pPr>
            <a:endParaRPr lang="en-GB" dirty="0" smtClean="0"/>
          </a:p>
          <a:p>
            <a:pPr lvl="1" eaLnBrk="1" hangingPunct="1"/>
            <a:r>
              <a:rPr lang="en-GB" b="1" dirty="0" smtClean="0"/>
              <a:t>Independent two-sample t-test </a:t>
            </a:r>
          </a:p>
          <a:p>
            <a:pPr lvl="1" eaLnBrk="1" hangingPunct="1">
              <a:buFont typeface="Arial" charset="0"/>
              <a:buNone/>
            </a:pPr>
            <a:r>
              <a:rPr lang="en-GB" dirty="0" smtClean="0"/>
              <a:t>	(e.g. </a:t>
            </a:r>
            <a:r>
              <a:rPr lang="en-GB" dirty="0" smtClean="0">
                <a:solidFill>
                  <a:srgbClr val="C00000"/>
                </a:solidFill>
              </a:rPr>
              <a:t>H</a:t>
            </a:r>
            <a:r>
              <a:rPr lang="en-GB" baseline="-25000" dirty="0" smtClean="0">
                <a:solidFill>
                  <a:srgbClr val="C00000"/>
                </a:solidFill>
              </a:rPr>
              <a:t>0</a:t>
            </a:r>
            <a:r>
              <a:rPr lang="en-GB" dirty="0" smtClean="0"/>
              <a:t>: mean of sample 1 = mean of sample 2)</a:t>
            </a:r>
          </a:p>
          <a:p>
            <a:pPr lvl="1" eaLnBrk="1" hangingPunct="1">
              <a:buFont typeface="Arial" charset="0"/>
              <a:buNone/>
            </a:pPr>
            <a:endParaRPr lang="en-GB" dirty="0" smtClean="0"/>
          </a:p>
          <a:p>
            <a:pPr lvl="1" eaLnBrk="1" hangingPunct="1"/>
            <a:r>
              <a:rPr lang="en-GB" b="1" dirty="0" smtClean="0"/>
              <a:t>Paired two-sample t-test </a:t>
            </a:r>
          </a:p>
          <a:p>
            <a:pPr lvl="1" eaLnBrk="1" hangingPunct="1">
              <a:buFont typeface="Arial" charset="0"/>
              <a:buNone/>
            </a:pPr>
            <a:r>
              <a:rPr lang="en-GB" dirty="0" smtClean="0"/>
              <a:t>	(e.g. </a:t>
            </a:r>
            <a:r>
              <a:rPr lang="en-GB" dirty="0" smtClean="0">
                <a:solidFill>
                  <a:srgbClr val="C00000"/>
                </a:solidFill>
              </a:rPr>
              <a:t>H</a:t>
            </a:r>
            <a:r>
              <a:rPr lang="en-GB" baseline="-25000" dirty="0" smtClean="0">
                <a:solidFill>
                  <a:srgbClr val="C00000"/>
                </a:solidFill>
              </a:rPr>
              <a:t>0</a:t>
            </a:r>
            <a:r>
              <a:rPr lang="en-GB" dirty="0" smtClean="0"/>
              <a:t>: mean difference between pairs = 0)</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GB" dirty="0" smtClean="0"/>
              <a:t>T-distributions</a:t>
            </a:r>
            <a:endParaRPr lang="en-GB" dirty="0"/>
          </a:p>
        </p:txBody>
      </p:sp>
      <p:pic>
        <p:nvPicPr>
          <p:cNvPr id="72706" name="Picture 3" descr="t_dist"/>
          <p:cNvPicPr>
            <a:picLocks noChangeAspect="1" noChangeArrowheads="1"/>
          </p:cNvPicPr>
          <p:nvPr/>
        </p:nvPicPr>
        <p:blipFill>
          <a:blip r:embed="rId3" cstate="print"/>
          <a:srcRect/>
          <a:stretch>
            <a:fillRect/>
          </a:stretch>
        </p:blipFill>
        <p:spPr bwMode="auto">
          <a:xfrm>
            <a:off x="1691680" y="1268760"/>
            <a:ext cx="5357812" cy="5357812"/>
          </a:xfrm>
          <a:prstGeom prst="rect">
            <a:avLst/>
          </a:prstGeom>
          <a:solidFill>
            <a:schemeClr val="bg1"/>
          </a:solid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algn="l" eaLnBrk="1" hangingPunct="1"/>
            <a:r>
              <a:rPr lang="en-GB" dirty="0" smtClean="0"/>
              <a:t>The point of statistics</a:t>
            </a:r>
          </a:p>
        </p:txBody>
      </p:sp>
      <p:sp>
        <p:nvSpPr>
          <p:cNvPr id="18434" name="Content Placeholder 2"/>
          <p:cNvSpPr>
            <a:spLocks noGrp="1"/>
          </p:cNvSpPr>
          <p:nvPr>
            <p:ph idx="1"/>
          </p:nvPr>
        </p:nvSpPr>
        <p:spPr>
          <a:xfrm>
            <a:off x="457200" y="1484313"/>
            <a:ext cx="8229600" cy="4824412"/>
          </a:xfrm>
        </p:spPr>
        <p:txBody>
          <a:bodyPr/>
          <a:lstStyle/>
          <a:p>
            <a:pPr eaLnBrk="1" hangingPunct="1"/>
            <a:r>
              <a:rPr lang="en-GB" sz="2800" dirty="0" smtClean="0"/>
              <a:t>Rarely feasible to study the whole population that we are interested in, so we take a sample instead</a:t>
            </a:r>
          </a:p>
          <a:p>
            <a:pPr eaLnBrk="1" hangingPunct="1"/>
            <a:r>
              <a:rPr lang="en-GB" sz="2800" dirty="0" smtClean="0"/>
              <a:t>Assume that data collected represents a larger population</a:t>
            </a:r>
          </a:p>
          <a:p>
            <a:pPr eaLnBrk="1" hangingPunct="1"/>
            <a:r>
              <a:rPr lang="en-GB" sz="2800" dirty="0" smtClean="0"/>
              <a:t>Use sample data to make conclusions about the overall population</a:t>
            </a:r>
          </a:p>
          <a:p>
            <a:pPr eaLnBrk="1" hangingPunct="1"/>
            <a:endParaRPr lang="en-GB" dirty="0" smtClean="0"/>
          </a:p>
          <a:p>
            <a:pPr eaLnBrk="1" hangingPunct="1"/>
            <a:endParaRPr lang="en-GB" dirty="0" smtClean="0"/>
          </a:p>
          <a:p>
            <a:pPr eaLnBrk="1" hangingPunct="1"/>
            <a:endParaRPr lang="en-GB" dirty="0" smtClean="0"/>
          </a:p>
        </p:txBody>
      </p:sp>
      <p:pic>
        <p:nvPicPr>
          <p:cNvPr id="18435" name="Picture 8"/>
          <p:cNvPicPr>
            <a:picLocks noChangeAspect="1" noChangeArrowheads="1"/>
          </p:cNvPicPr>
          <p:nvPr/>
        </p:nvPicPr>
        <p:blipFill>
          <a:blip r:embed="rId3" cstate="print"/>
          <a:srcRect/>
          <a:stretch>
            <a:fillRect/>
          </a:stretch>
        </p:blipFill>
        <p:spPr bwMode="auto">
          <a:xfrm>
            <a:off x="5435600" y="4005263"/>
            <a:ext cx="3357563" cy="27035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algn="l" eaLnBrk="1" hangingPunct="1"/>
            <a:r>
              <a:rPr lang="en-GB" dirty="0" smtClean="0"/>
              <a:t>One-sample t-test: </a:t>
            </a:r>
            <a:r>
              <a:rPr lang="en-GB" dirty="0" smtClean="0">
                <a:solidFill>
                  <a:srgbClr val="C00000"/>
                </a:solidFill>
              </a:rPr>
              <a:t>does mean = X?</a:t>
            </a:r>
          </a:p>
        </p:txBody>
      </p:sp>
      <p:sp>
        <p:nvSpPr>
          <p:cNvPr id="3" name="Content Placeholder 2"/>
          <p:cNvSpPr>
            <a:spLocks noGrp="1"/>
          </p:cNvSpPr>
          <p:nvPr>
            <p:ph idx="1"/>
          </p:nvPr>
        </p:nvSpPr>
        <p:spPr>
          <a:xfrm>
            <a:off x="142875" y="1600200"/>
            <a:ext cx="8543925" cy="4925144"/>
          </a:xfrm>
        </p:spPr>
        <p:txBody>
          <a:bodyPr rtlCol="0">
            <a:normAutofit/>
          </a:bodyPr>
          <a:lstStyle/>
          <a:p>
            <a:pPr eaLnBrk="1" fontAlgn="auto" hangingPunct="1">
              <a:spcAft>
                <a:spcPts val="0"/>
              </a:spcAft>
              <a:buNone/>
              <a:defRPr/>
            </a:pPr>
            <a:r>
              <a:rPr lang="en-GB" sz="2800" b="1" dirty="0" smtClean="0"/>
              <a:t>	E.g. Research question: </a:t>
            </a:r>
            <a:r>
              <a:rPr lang="en-GB" sz="2800" dirty="0" smtClean="0"/>
              <a:t>Published data suggests that the microarray failure rate for a particular supplier is 2.1%. </a:t>
            </a:r>
          </a:p>
          <a:p>
            <a:pPr eaLnBrk="1" fontAlgn="auto" hangingPunct="1">
              <a:spcAft>
                <a:spcPts val="0"/>
              </a:spcAft>
              <a:buNone/>
              <a:defRPr/>
            </a:pPr>
            <a:endParaRPr lang="en-GB" sz="1800" dirty="0" smtClean="0"/>
          </a:p>
          <a:p>
            <a:pPr eaLnBrk="1" fontAlgn="auto" hangingPunct="1">
              <a:spcAft>
                <a:spcPts val="0"/>
              </a:spcAft>
              <a:buFont typeface="Arial" pitchFamily="34" charset="0"/>
              <a:buNone/>
              <a:defRPr/>
            </a:pPr>
            <a:r>
              <a:rPr lang="en-GB" sz="2800" dirty="0" smtClean="0">
                <a:solidFill>
                  <a:srgbClr val="C00000"/>
                </a:solidFill>
              </a:rPr>
              <a:t>	Genomics Core want to know if this holds true in their own lab?</a:t>
            </a:r>
          </a:p>
          <a:p>
            <a:pPr eaLnBrk="1" fontAlgn="auto" hangingPunct="1">
              <a:spcAft>
                <a:spcPts val="0"/>
              </a:spcAft>
              <a:buFont typeface="Arial" pitchFamily="34" charset="0"/>
              <a:buNone/>
              <a:defRPr/>
            </a:pPr>
            <a:endParaRPr lang="en-GB" sz="1400" dirty="0" smtClean="0">
              <a:solidFill>
                <a:schemeClr val="tx1">
                  <a:lumMod val="50000"/>
                  <a:lumOff val="50000"/>
                </a:schemeClr>
              </a:solidFill>
            </a:endParaRPr>
          </a:p>
          <a:p>
            <a:pPr eaLnBrk="1" fontAlgn="auto" hangingPunct="1">
              <a:spcAft>
                <a:spcPts val="0"/>
              </a:spcAft>
              <a:buNone/>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None/>
              <a:defRPr/>
            </a:pPr>
            <a:endParaRPr lang="en-GB" dirty="0" smtClean="0"/>
          </a:p>
          <a:p>
            <a:pPr lvl="1" eaLnBrk="1" fontAlgn="auto" hangingPunct="1">
              <a:spcAft>
                <a:spcPts val="0"/>
              </a:spcAft>
              <a:buFont typeface="Arial" pitchFamily="34" charset="0"/>
              <a:buChar char="–"/>
              <a:defRPr/>
            </a:pPr>
            <a:endParaRPr lang="en-GB" dirty="0"/>
          </a:p>
        </p:txBody>
      </p:sp>
      <p:pic>
        <p:nvPicPr>
          <p:cNvPr id="294914" name="Picture 2" descr="http://www.kreatech.com/uploads/RTEmagicC_a35ea4cdda.gif.gif"/>
          <p:cNvPicPr>
            <a:picLocks noChangeAspect="1" noChangeArrowheads="1"/>
          </p:cNvPicPr>
          <p:nvPr/>
        </p:nvPicPr>
        <p:blipFill>
          <a:blip r:embed="rId3" cstate="print"/>
          <a:srcRect/>
          <a:stretch>
            <a:fillRect/>
          </a:stretch>
        </p:blipFill>
        <p:spPr bwMode="auto">
          <a:xfrm>
            <a:off x="3635896" y="4161891"/>
            <a:ext cx="1800200" cy="2363453"/>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eaLnBrk="1" hangingPunct="1"/>
            <a:r>
              <a:rPr lang="en-GB" dirty="0" smtClean="0"/>
              <a:t>One-sample t-test: </a:t>
            </a:r>
            <a:r>
              <a:rPr lang="en-GB" dirty="0" smtClean="0">
                <a:solidFill>
                  <a:srgbClr val="C00000"/>
                </a:solidFill>
              </a:rPr>
              <a:t>does mean = X?</a:t>
            </a:r>
          </a:p>
        </p:txBody>
      </p:sp>
      <p:sp>
        <p:nvSpPr>
          <p:cNvPr id="6" name="Content Placeholder 2"/>
          <p:cNvSpPr>
            <a:spLocks noGrp="1"/>
          </p:cNvSpPr>
          <p:nvPr>
            <p:ph idx="1"/>
          </p:nvPr>
        </p:nvSpPr>
        <p:spPr>
          <a:xfrm>
            <a:off x="142875" y="1600200"/>
            <a:ext cx="8677597" cy="4997152"/>
          </a:xfrm>
        </p:spPr>
        <p:txBody>
          <a:bodyPr rtlCol="0">
            <a:normAutofit fontScale="92500" lnSpcReduction="20000"/>
          </a:bodyPr>
          <a:lstStyle/>
          <a:p>
            <a:pPr eaLnBrk="1" fontAlgn="auto" hangingPunct="1">
              <a:spcAft>
                <a:spcPts val="0"/>
              </a:spcAft>
              <a:buFont typeface="Arial" pitchFamily="34" charset="0"/>
              <a:buChar char="•"/>
              <a:defRPr/>
            </a:pPr>
            <a:endParaRPr lang="en-GB" sz="2800" b="1" dirty="0" smtClean="0"/>
          </a:p>
          <a:p>
            <a:pPr eaLnBrk="1" fontAlgn="auto" hangingPunct="1">
              <a:spcAft>
                <a:spcPts val="0"/>
              </a:spcAft>
              <a:buFont typeface="Arial" pitchFamily="34" charset="0"/>
              <a:buChar char="•"/>
              <a:defRPr/>
            </a:pPr>
            <a:r>
              <a:rPr lang="en-GB" sz="3000" b="1" dirty="0" smtClean="0"/>
              <a:t>Null hypothesis, </a:t>
            </a:r>
            <a:r>
              <a:rPr lang="en-GB" sz="3000" b="1" dirty="0" smtClean="0">
                <a:solidFill>
                  <a:srgbClr val="C00000"/>
                </a:solidFill>
              </a:rPr>
              <a:t>H</a:t>
            </a:r>
            <a:r>
              <a:rPr lang="en-GB" sz="3000" b="1" baseline="-25000" dirty="0" smtClean="0">
                <a:solidFill>
                  <a:srgbClr val="C00000"/>
                </a:solidFill>
              </a:rPr>
              <a:t>0 </a:t>
            </a:r>
            <a:r>
              <a:rPr lang="en-GB" sz="3000" dirty="0" smtClean="0"/>
              <a:t>: </a:t>
            </a:r>
          </a:p>
          <a:p>
            <a:pPr eaLnBrk="1" fontAlgn="auto" hangingPunct="1">
              <a:spcAft>
                <a:spcPts val="0"/>
              </a:spcAft>
              <a:buNone/>
              <a:defRPr/>
            </a:pPr>
            <a:r>
              <a:rPr lang="en-GB" sz="3000" dirty="0" smtClean="0"/>
              <a:t>	Mean monthly failure rate = 2.1%.</a:t>
            </a:r>
          </a:p>
          <a:p>
            <a:pPr eaLnBrk="1" fontAlgn="auto" hangingPunct="1">
              <a:spcAft>
                <a:spcPts val="0"/>
              </a:spcAft>
              <a:buFont typeface="Arial" pitchFamily="34" charset="0"/>
              <a:buChar char="•"/>
              <a:defRPr/>
            </a:pPr>
            <a:endParaRPr lang="en-GB" sz="3000" dirty="0" smtClean="0"/>
          </a:p>
          <a:p>
            <a:pPr eaLnBrk="1" fontAlgn="auto" hangingPunct="1">
              <a:spcAft>
                <a:spcPts val="0"/>
              </a:spcAft>
              <a:buFont typeface="Arial" pitchFamily="34" charset="0"/>
              <a:buChar char="•"/>
              <a:defRPr/>
            </a:pPr>
            <a:r>
              <a:rPr lang="en-GB" sz="3000" b="1" dirty="0" smtClean="0"/>
              <a:t>Alternative hypothesis, </a:t>
            </a:r>
            <a:r>
              <a:rPr lang="en-GB" sz="3000" b="1" dirty="0" smtClean="0">
                <a:solidFill>
                  <a:srgbClr val="C00000"/>
                </a:solidFill>
              </a:rPr>
              <a:t>H</a:t>
            </a:r>
            <a:r>
              <a:rPr lang="en-GB" sz="3000" b="1" baseline="-25000" dirty="0" smtClean="0">
                <a:solidFill>
                  <a:srgbClr val="C00000"/>
                </a:solidFill>
              </a:rPr>
              <a:t>1 </a:t>
            </a:r>
            <a:r>
              <a:rPr lang="en-GB" sz="3000" dirty="0" smtClean="0"/>
              <a:t>: </a:t>
            </a:r>
          </a:p>
          <a:p>
            <a:pPr eaLnBrk="1" fontAlgn="auto" hangingPunct="1">
              <a:spcAft>
                <a:spcPts val="0"/>
              </a:spcAft>
              <a:buNone/>
              <a:defRPr/>
            </a:pPr>
            <a:r>
              <a:rPr lang="en-GB" sz="3000" dirty="0" smtClean="0"/>
              <a:t>	Mean monthly failure rate </a:t>
            </a:r>
            <a:r>
              <a:rPr lang="en-GB" sz="3000" dirty="0" smtClean="0">
                <a:solidFill>
                  <a:srgbClr val="C00000"/>
                </a:solidFill>
              </a:rPr>
              <a:t>≠</a:t>
            </a:r>
            <a:r>
              <a:rPr lang="en-GB" sz="3000" dirty="0" smtClean="0"/>
              <a:t> 2.1%.</a:t>
            </a:r>
          </a:p>
          <a:p>
            <a:pPr eaLnBrk="1" fontAlgn="auto" hangingPunct="1">
              <a:spcAft>
                <a:spcPts val="0"/>
              </a:spcAft>
              <a:buNone/>
              <a:defRPr/>
            </a:pPr>
            <a:endParaRPr lang="en-GB" sz="3000" dirty="0" smtClean="0"/>
          </a:p>
          <a:p>
            <a:pPr eaLnBrk="1" fontAlgn="auto" hangingPunct="1">
              <a:spcAft>
                <a:spcPts val="0"/>
              </a:spcAft>
              <a:buFont typeface="Arial" pitchFamily="34" charset="0"/>
              <a:buChar char="•"/>
              <a:defRPr/>
            </a:pPr>
            <a:r>
              <a:rPr lang="en-GB" sz="3000" b="1" dirty="0" smtClean="0"/>
              <a:t>Tails</a:t>
            </a:r>
            <a:r>
              <a:rPr lang="en-GB" sz="3000" dirty="0" smtClean="0"/>
              <a:t>: </a:t>
            </a:r>
            <a:r>
              <a:rPr lang="en-GB" sz="3000" dirty="0" smtClean="0">
                <a:solidFill>
                  <a:srgbClr val="C00000"/>
                </a:solidFill>
              </a:rPr>
              <a:t>two-tailed</a:t>
            </a:r>
            <a:r>
              <a:rPr lang="en-GB" sz="3000" dirty="0" smtClean="0"/>
              <a:t>.</a:t>
            </a:r>
          </a:p>
          <a:p>
            <a:pPr eaLnBrk="1" fontAlgn="auto" hangingPunct="1">
              <a:spcAft>
                <a:spcPts val="0"/>
              </a:spcAft>
              <a:buFont typeface="Arial" pitchFamily="34" charset="0"/>
              <a:buChar char="•"/>
              <a:defRPr/>
            </a:pPr>
            <a:endParaRPr lang="en-GB" sz="3000" dirty="0" smtClean="0"/>
          </a:p>
          <a:p>
            <a:pPr eaLnBrk="1" fontAlgn="auto" hangingPunct="1">
              <a:spcAft>
                <a:spcPts val="0"/>
              </a:spcAft>
              <a:buFont typeface="Arial" pitchFamily="34" charset="0"/>
              <a:buChar char="•"/>
              <a:defRPr/>
            </a:pPr>
            <a:r>
              <a:rPr lang="en-GB" sz="3000" dirty="0" smtClean="0"/>
              <a:t>Either </a:t>
            </a:r>
            <a:r>
              <a:rPr lang="en-GB" sz="3000" dirty="0" smtClean="0">
                <a:solidFill>
                  <a:srgbClr val="C00000"/>
                </a:solidFill>
              </a:rPr>
              <a:t>reject</a:t>
            </a:r>
            <a:r>
              <a:rPr lang="en-GB" sz="3000" dirty="0" smtClean="0"/>
              <a:t> or </a:t>
            </a:r>
            <a:r>
              <a:rPr lang="en-GB" sz="3000" dirty="0" smtClean="0">
                <a:solidFill>
                  <a:srgbClr val="C00000"/>
                </a:solidFill>
              </a:rPr>
              <a:t>do not reject </a:t>
            </a:r>
            <a:r>
              <a:rPr lang="en-GB" sz="3000" dirty="0" smtClean="0"/>
              <a:t>the </a:t>
            </a:r>
            <a:r>
              <a:rPr lang="en-GB" sz="3000" b="1" dirty="0" smtClean="0"/>
              <a:t>null hypothesis </a:t>
            </a:r>
            <a:r>
              <a:rPr lang="en-GB" sz="3000" dirty="0" smtClean="0"/>
              <a:t>– </a:t>
            </a:r>
            <a:r>
              <a:rPr lang="en-GB" sz="3000" u="sng" dirty="0" smtClean="0"/>
              <a:t>never accept the alternative hypothesis</a:t>
            </a:r>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None/>
              <a:defRPr/>
            </a:pPr>
            <a:endParaRPr lang="en-GB" dirty="0" smtClean="0"/>
          </a:p>
          <a:p>
            <a:pPr lvl="1" eaLnBrk="1" fontAlgn="auto" hangingPunct="1">
              <a:spcAft>
                <a:spcPts val="0"/>
              </a:spcAft>
              <a:buFont typeface="Arial" pitchFamily="34" charset="0"/>
              <a:buChar char="–"/>
              <a:defRPr/>
            </a:pP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rtlCol="0">
            <a:normAutofit/>
          </a:bodyPr>
          <a:lstStyle/>
          <a:p>
            <a:pPr algn="l" eaLnBrk="1" fontAlgn="auto" hangingPunct="1">
              <a:spcAft>
                <a:spcPts val="0"/>
              </a:spcAft>
              <a:defRPr/>
            </a:pPr>
            <a:r>
              <a:rPr lang="en-GB" dirty="0" smtClean="0"/>
              <a:t>One-sample t-test – the data</a:t>
            </a:r>
            <a:endParaRPr lang="en-GB" dirty="0"/>
          </a:p>
        </p:txBody>
      </p:sp>
      <p:graphicFrame>
        <p:nvGraphicFramePr>
          <p:cNvPr id="5" name="Table 4"/>
          <p:cNvGraphicFramePr>
            <a:graphicFrameLocks noGrp="1"/>
          </p:cNvGraphicFramePr>
          <p:nvPr/>
        </p:nvGraphicFramePr>
        <p:xfrm>
          <a:off x="611560" y="1628800"/>
          <a:ext cx="3993833" cy="4017640"/>
        </p:xfrm>
        <a:graphic>
          <a:graphicData uri="http://schemas.openxmlformats.org/drawingml/2006/table">
            <a:tbl>
              <a:tblPr/>
              <a:tblGrid>
                <a:gridCol w="1448435"/>
                <a:gridCol w="2545398"/>
              </a:tblGrid>
              <a:tr h="360040">
                <a:tc>
                  <a:txBody>
                    <a:bodyPr/>
                    <a:lstStyle/>
                    <a:p>
                      <a:pPr algn="ctr">
                        <a:spcAft>
                          <a:spcPts val="0"/>
                        </a:spcAft>
                      </a:pPr>
                      <a:r>
                        <a:rPr lang="en-GB" sz="2000" b="1" dirty="0">
                          <a:solidFill>
                            <a:srgbClr val="000000"/>
                          </a:solidFill>
                          <a:latin typeface="Arial"/>
                          <a:ea typeface="Times New Roman"/>
                          <a:cs typeface="Times New Roman"/>
                        </a:rPr>
                        <a:t>Month</a:t>
                      </a:r>
                      <a:endParaRPr lang="en-GB" sz="2000" dirty="0">
                        <a:solidFill>
                          <a:srgbClr val="0000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2000" b="1" dirty="0">
                          <a:solidFill>
                            <a:srgbClr val="000000"/>
                          </a:solidFill>
                          <a:latin typeface="Arial"/>
                          <a:ea typeface="Times New Roman"/>
                          <a:cs typeface="Times New Roman"/>
                        </a:rPr>
                        <a:t>Monthly failure rate</a:t>
                      </a:r>
                      <a:endParaRPr lang="en-GB" sz="2000" dirty="0">
                        <a:solidFill>
                          <a:srgbClr val="000000"/>
                        </a:solidFill>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dirty="0">
                          <a:solidFill>
                            <a:srgbClr val="000000"/>
                          </a:solidFill>
                          <a:latin typeface="Arial"/>
                          <a:ea typeface="Times New Roman"/>
                          <a:cs typeface="Times New Roman"/>
                        </a:rPr>
                        <a:t>January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2.90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dirty="0">
                          <a:solidFill>
                            <a:srgbClr val="000000"/>
                          </a:solidFill>
                          <a:latin typeface="Arial"/>
                          <a:ea typeface="Times New Roman"/>
                          <a:cs typeface="Times New Roman"/>
                        </a:rPr>
                        <a:t>February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2.99</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a:solidFill>
                            <a:srgbClr val="000000"/>
                          </a:solidFill>
                          <a:latin typeface="Arial"/>
                          <a:ea typeface="Times New Roman"/>
                          <a:cs typeface="Times New Roman"/>
                        </a:rPr>
                        <a:t>March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2.48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a:solidFill>
                            <a:srgbClr val="000000"/>
                          </a:solidFill>
                          <a:latin typeface="Arial"/>
                          <a:ea typeface="Times New Roman"/>
                          <a:cs typeface="Times New Roman"/>
                        </a:rPr>
                        <a:t>April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1.48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a:solidFill>
                            <a:srgbClr val="000000"/>
                          </a:solidFill>
                          <a:latin typeface="Arial"/>
                          <a:ea typeface="Times New Roman"/>
                          <a:cs typeface="Times New Roman"/>
                        </a:rPr>
                        <a:t>May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2.71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a:solidFill>
                            <a:srgbClr val="000000"/>
                          </a:solidFill>
                          <a:latin typeface="Arial"/>
                          <a:ea typeface="Times New Roman"/>
                          <a:cs typeface="Times New Roman"/>
                        </a:rPr>
                        <a:t>June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4.17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a:solidFill>
                            <a:srgbClr val="000000"/>
                          </a:solidFill>
                          <a:latin typeface="Arial"/>
                          <a:ea typeface="Times New Roman"/>
                          <a:cs typeface="Times New Roman"/>
                        </a:rPr>
                        <a:t>July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3.74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a:solidFill>
                            <a:srgbClr val="000000"/>
                          </a:solidFill>
                          <a:latin typeface="Arial"/>
                          <a:ea typeface="Times New Roman"/>
                          <a:cs typeface="Times New Roman"/>
                        </a:rPr>
                        <a:t>August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3.04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a:solidFill>
                            <a:srgbClr val="000000"/>
                          </a:solidFill>
                          <a:latin typeface="Arial"/>
                          <a:ea typeface="Times New Roman"/>
                          <a:cs typeface="Times New Roman"/>
                        </a:rPr>
                        <a:t>September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1.23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a:solidFill>
                            <a:srgbClr val="000000"/>
                          </a:solidFill>
                          <a:latin typeface="Arial"/>
                          <a:ea typeface="Times New Roman"/>
                          <a:cs typeface="Times New Roman"/>
                        </a:rPr>
                        <a:t>October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2.72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a:solidFill>
                            <a:srgbClr val="000000"/>
                          </a:solidFill>
                          <a:latin typeface="Arial"/>
                          <a:ea typeface="Times New Roman"/>
                          <a:cs typeface="Times New Roman"/>
                        </a:rPr>
                        <a:t>November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3.23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28">
                <a:tc>
                  <a:txBody>
                    <a:bodyPr/>
                    <a:lstStyle/>
                    <a:p>
                      <a:pPr algn="ctr">
                        <a:spcAft>
                          <a:spcPts val="0"/>
                        </a:spcAft>
                      </a:pPr>
                      <a:r>
                        <a:rPr lang="en-GB" sz="2000" dirty="0">
                          <a:solidFill>
                            <a:srgbClr val="000000"/>
                          </a:solidFill>
                          <a:latin typeface="Arial"/>
                          <a:ea typeface="Times New Roman"/>
                          <a:cs typeface="Times New Roman"/>
                        </a:rPr>
                        <a:t>December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GB" sz="2000" dirty="0">
                          <a:solidFill>
                            <a:srgbClr val="000000"/>
                          </a:solidFill>
                          <a:latin typeface="Arial"/>
                          <a:ea typeface="Times New Roman"/>
                          <a:cs typeface="Times New Roman"/>
                        </a:rPr>
                        <a:t>3.40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498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9" name="Rectangle 8"/>
          <p:cNvSpPr/>
          <p:nvPr/>
        </p:nvSpPr>
        <p:spPr>
          <a:xfrm>
            <a:off x="4860032" y="1988840"/>
            <a:ext cx="3888432" cy="3323987"/>
          </a:xfrm>
          <a:prstGeom prst="rect">
            <a:avLst/>
          </a:prstGeom>
        </p:spPr>
        <p:txBody>
          <a:bodyPr wrap="square">
            <a:spAutoFit/>
          </a:bodyPr>
          <a:lstStyle/>
          <a:p>
            <a:r>
              <a:rPr lang="en-GB" sz="2400" dirty="0" smtClean="0"/>
              <a:t>The </a:t>
            </a:r>
            <a:r>
              <a:rPr lang="en-GB" sz="2400" b="1" dirty="0" smtClean="0"/>
              <a:t>mean</a:t>
            </a:r>
            <a:r>
              <a:rPr lang="en-GB" sz="2400" dirty="0" smtClean="0"/>
              <a:t> is the sum of all observations divided by the number of observations.</a:t>
            </a:r>
          </a:p>
          <a:p>
            <a:endParaRPr lang="en-GB" sz="2400" dirty="0" smtClean="0"/>
          </a:p>
          <a:p>
            <a:r>
              <a:rPr lang="en-GB" sz="2400" dirty="0" smtClean="0"/>
              <a:t>Mean = (2.90 +...+ 3.40)/12              	= 2.84</a:t>
            </a:r>
          </a:p>
          <a:p>
            <a:endParaRPr lang="en-GB" sz="2400" dirty="0" smtClean="0"/>
          </a:p>
          <a:p>
            <a:r>
              <a:rPr lang="en-GB" sz="2400" dirty="0" smtClean="0"/>
              <a:t>Standard deviation = 0.84</a:t>
            </a:r>
          </a:p>
          <a:p>
            <a:endParaRPr lang="en-GB" dirty="0"/>
          </a:p>
        </p:txBody>
      </p:sp>
      <p:sp>
        <p:nvSpPr>
          <p:cNvPr id="6" name="Title 1"/>
          <p:cNvSpPr txBox="1">
            <a:spLocks/>
          </p:cNvSpPr>
          <p:nvPr/>
        </p:nvSpPr>
        <p:spPr bwMode="auto">
          <a:xfrm>
            <a:off x="5436096" y="5301208"/>
            <a:ext cx="2522240" cy="107099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GB" sz="2400" dirty="0" smtClean="0">
                <a:solidFill>
                  <a:srgbClr val="C00000"/>
                </a:solidFill>
                <a:latin typeface="Arial"/>
                <a:cs typeface="Arial"/>
              </a:rPr>
              <a:t>Test value: 2.1</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GB" dirty="0" smtClean="0"/>
              <a:t>One-sample t-test – key assumptions</a:t>
            </a:r>
            <a:endParaRPr lang="en-GB" dirty="0"/>
          </a:p>
        </p:txBody>
      </p:sp>
      <p:sp>
        <p:nvSpPr>
          <p:cNvPr id="78850" name="Content Placeholder 2"/>
          <p:cNvSpPr>
            <a:spLocks noGrp="1"/>
          </p:cNvSpPr>
          <p:nvPr>
            <p:ph idx="1"/>
          </p:nvPr>
        </p:nvSpPr>
        <p:spPr/>
        <p:txBody>
          <a:bodyPr/>
          <a:lstStyle/>
          <a:p>
            <a:pPr eaLnBrk="1" hangingPunct="1"/>
            <a:r>
              <a:rPr lang="en-GB" smtClean="0"/>
              <a:t>Observations are independent</a:t>
            </a:r>
          </a:p>
          <a:p>
            <a:pPr eaLnBrk="1" hangingPunct="1"/>
            <a:r>
              <a:rPr lang="en-GB" smtClean="0"/>
              <a:t>Observations are normally distributed</a:t>
            </a:r>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4" name="Picture 3" descr="1sttestex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212976"/>
            <a:ext cx="3528392" cy="35283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2" name="Title 1"/>
          <p:cNvSpPr>
            <a:spLocks noGrp="1"/>
          </p:cNvSpPr>
          <p:nvPr>
            <p:ph type="title"/>
          </p:nvPr>
        </p:nvSpPr>
        <p:spPr/>
        <p:txBody>
          <a:bodyPr/>
          <a:lstStyle/>
          <a:p>
            <a:pPr algn="l" eaLnBrk="1" hangingPunct="1"/>
            <a:r>
              <a:rPr lang="en-GB" dirty="0" smtClean="0"/>
              <a:t>One-sample t-test - results</a:t>
            </a:r>
          </a:p>
        </p:txBody>
      </p:sp>
      <p:sp>
        <p:nvSpPr>
          <p:cNvPr id="4113" name="Content Placeholder 2"/>
          <p:cNvSpPr>
            <a:spLocks noGrp="1"/>
          </p:cNvSpPr>
          <p:nvPr>
            <p:ph idx="1"/>
          </p:nvPr>
        </p:nvSpPr>
        <p:spPr>
          <a:xfrm>
            <a:off x="457200" y="1340768"/>
            <a:ext cx="8229600" cy="4525963"/>
          </a:xfrm>
        </p:spPr>
        <p:txBody>
          <a:bodyPr/>
          <a:lstStyle/>
          <a:p>
            <a:pPr eaLnBrk="1" hangingPunct="1">
              <a:buNone/>
            </a:pPr>
            <a:r>
              <a:rPr lang="en-GB" dirty="0" smtClean="0"/>
              <a:t>Test statistic:</a:t>
            </a:r>
            <a:endParaRPr lang="en-GB" b="1" dirty="0" smtClean="0"/>
          </a:p>
          <a:p>
            <a:pPr eaLnBrk="1" hangingPunct="1">
              <a:buFont typeface="Arial" charset="0"/>
              <a:buNone/>
            </a:pPr>
            <a:endParaRPr lang="en-GB" b="1" dirty="0" smtClean="0"/>
          </a:p>
          <a:p>
            <a:pPr eaLnBrk="1" hangingPunct="1"/>
            <a:endParaRPr lang="en-GB" dirty="0" smtClean="0"/>
          </a:p>
        </p:txBody>
      </p:sp>
      <p:graphicFrame>
        <p:nvGraphicFramePr>
          <p:cNvPr id="4110" name="Object 14"/>
          <p:cNvGraphicFramePr>
            <a:graphicFrameLocks noChangeAspect="1"/>
          </p:cNvGraphicFramePr>
          <p:nvPr>
            <p:extLst>
              <p:ext uri="{D42A27DB-BD31-4B8C-83A1-F6EECF244321}">
                <p14:modId xmlns:p14="http://schemas.microsoft.com/office/powerpoint/2010/main" val="3290583960"/>
              </p:ext>
            </p:extLst>
          </p:nvPr>
        </p:nvGraphicFramePr>
        <p:xfrm>
          <a:off x="107950" y="1870646"/>
          <a:ext cx="8856663" cy="1630362"/>
        </p:xfrm>
        <a:graphic>
          <a:graphicData uri="http://schemas.openxmlformats.org/presentationml/2006/ole">
            <mc:AlternateContent xmlns:mc="http://schemas.openxmlformats.org/markup-compatibility/2006">
              <mc:Choice xmlns:v="urn:schemas-microsoft-com:vml" Requires="v">
                <p:oleObj spid="_x0000_s4577" name="Equation" r:id="rId4" imgW="2437849" imgH="431570" progId="Equation.3">
                  <p:embed/>
                </p:oleObj>
              </mc:Choice>
              <mc:Fallback>
                <p:oleObj name="Equation" r:id="rId4" imgW="2437849" imgH="431570" progId="Equation.3">
                  <p:embed/>
                  <p:pic>
                    <p:nvPicPr>
                      <p:cNvPr id="0" name="Picture 2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870646"/>
                        <a:ext cx="8856663" cy="163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p:nvPr/>
        </p:nvGrpSpPr>
        <p:grpSpPr>
          <a:xfrm>
            <a:off x="3180184" y="3549352"/>
            <a:ext cx="2759968" cy="2759968"/>
            <a:chOff x="3059832" y="3549352"/>
            <a:chExt cx="2759968" cy="2759968"/>
          </a:xfrm>
        </p:grpSpPr>
        <p:pic>
          <p:nvPicPr>
            <p:cNvPr id="2" name="Picture 1" descr="OneSampleTTes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9832" y="3549352"/>
              <a:ext cx="2759968" cy="2759968"/>
            </a:xfrm>
            <a:prstGeom prst="rect">
              <a:avLst/>
            </a:prstGeom>
          </p:spPr>
        </p:pic>
        <p:cxnSp>
          <p:nvCxnSpPr>
            <p:cNvPr id="11" name="Straight Arrow Connector 10"/>
            <p:cNvCxnSpPr/>
            <p:nvPr/>
          </p:nvCxnSpPr>
          <p:spPr>
            <a:xfrm>
              <a:off x="3707904" y="5013176"/>
              <a:ext cx="0" cy="72008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92080" y="5021156"/>
              <a:ext cx="0" cy="7121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One-sample t-test - results</a:t>
            </a:r>
            <a:endParaRPr lang="en-US" dirty="0"/>
          </a:p>
        </p:txBody>
      </p:sp>
      <p:grpSp>
        <p:nvGrpSpPr>
          <p:cNvPr id="4" name="Group 3"/>
          <p:cNvGrpSpPr/>
          <p:nvPr/>
        </p:nvGrpSpPr>
        <p:grpSpPr>
          <a:xfrm>
            <a:off x="1619672" y="1268760"/>
            <a:ext cx="5760640" cy="5472608"/>
            <a:chOff x="3059832" y="3549352"/>
            <a:chExt cx="2759968" cy="2759968"/>
          </a:xfrm>
        </p:grpSpPr>
        <p:pic>
          <p:nvPicPr>
            <p:cNvPr id="5" name="Picture 4" descr="OneSampleTTe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3549352"/>
              <a:ext cx="2759968" cy="2759968"/>
            </a:xfrm>
            <a:prstGeom prst="rect">
              <a:avLst/>
            </a:prstGeom>
          </p:spPr>
        </p:pic>
        <p:cxnSp>
          <p:nvCxnSpPr>
            <p:cNvPr id="6" name="Straight Arrow Connector 5"/>
            <p:cNvCxnSpPr/>
            <p:nvPr/>
          </p:nvCxnSpPr>
          <p:spPr>
            <a:xfrm>
              <a:off x="3707904" y="5013176"/>
              <a:ext cx="0" cy="72008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92080" y="5021156"/>
              <a:ext cx="0" cy="7121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967464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2" name="Title 1"/>
          <p:cNvSpPr>
            <a:spLocks noGrp="1"/>
          </p:cNvSpPr>
          <p:nvPr>
            <p:ph type="title"/>
          </p:nvPr>
        </p:nvSpPr>
        <p:spPr/>
        <p:txBody>
          <a:bodyPr/>
          <a:lstStyle/>
          <a:p>
            <a:pPr algn="l" eaLnBrk="1" hangingPunct="1"/>
            <a:r>
              <a:rPr lang="en-GB" dirty="0" smtClean="0"/>
              <a:t>One-sample t-test - results</a:t>
            </a:r>
          </a:p>
        </p:txBody>
      </p:sp>
      <p:sp>
        <p:nvSpPr>
          <p:cNvPr id="4113" name="Content Placeholder 2"/>
          <p:cNvSpPr>
            <a:spLocks noGrp="1"/>
          </p:cNvSpPr>
          <p:nvPr>
            <p:ph idx="1"/>
          </p:nvPr>
        </p:nvSpPr>
        <p:spPr>
          <a:xfrm>
            <a:off x="457200" y="1340768"/>
            <a:ext cx="8229600" cy="4525963"/>
          </a:xfrm>
        </p:spPr>
        <p:txBody>
          <a:bodyPr/>
          <a:lstStyle/>
          <a:p>
            <a:pPr eaLnBrk="1" hangingPunct="1">
              <a:buNone/>
            </a:pPr>
            <a:r>
              <a:rPr lang="en-GB" dirty="0" smtClean="0"/>
              <a:t>Test statistic:</a:t>
            </a:r>
            <a:endParaRPr lang="en-GB" b="1" dirty="0" smtClean="0"/>
          </a:p>
          <a:p>
            <a:pPr eaLnBrk="1" hangingPunct="1">
              <a:buFont typeface="Arial" charset="0"/>
              <a:buNone/>
            </a:pPr>
            <a:endParaRPr lang="en-GB" b="1" dirty="0" smtClean="0"/>
          </a:p>
          <a:p>
            <a:pPr eaLnBrk="1" hangingPunct="1"/>
            <a:endParaRPr lang="en-GB" dirty="0" smtClean="0"/>
          </a:p>
        </p:txBody>
      </p:sp>
      <p:sp>
        <p:nvSpPr>
          <p:cNvPr id="6" name="TextBox 5"/>
          <p:cNvSpPr txBox="1">
            <a:spLocks noChangeArrowheads="1"/>
          </p:cNvSpPr>
          <p:nvPr/>
        </p:nvSpPr>
        <p:spPr bwMode="auto">
          <a:xfrm>
            <a:off x="323528" y="4725144"/>
            <a:ext cx="1356462" cy="523220"/>
          </a:xfrm>
          <a:prstGeom prst="rect">
            <a:avLst/>
          </a:prstGeom>
          <a:noFill/>
          <a:ln w="9525">
            <a:noFill/>
            <a:miter lim="800000"/>
            <a:headEnd/>
            <a:tailEnd/>
          </a:ln>
        </p:spPr>
        <p:txBody>
          <a:bodyPr wrap="none">
            <a:spAutoFit/>
          </a:bodyPr>
          <a:lstStyle/>
          <a:p>
            <a:r>
              <a:rPr lang="en-GB" sz="2800" dirty="0" smtClean="0">
                <a:latin typeface="Calibri" pitchFamily="34" charset="0"/>
              </a:rPr>
              <a:t>P </a:t>
            </a:r>
            <a:r>
              <a:rPr lang="en-US" sz="2800" dirty="0" smtClean="0">
                <a:latin typeface="Calibri" pitchFamily="34" charset="0"/>
              </a:rPr>
              <a:t>= 0.01</a:t>
            </a:r>
            <a:endParaRPr lang="en-GB" sz="2800" dirty="0">
              <a:latin typeface="Calibri" pitchFamily="34" charset="0"/>
            </a:endParaRPr>
          </a:p>
        </p:txBody>
      </p:sp>
      <p:sp>
        <p:nvSpPr>
          <p:cNvPr id="13" name="TextBox 12"/>
          <p:cNvSpPr txBox="1">
            <a:spLocks noChangeArrowheads="1"/>
          </p:cNvSpPr>
          <p:nvPr/>
        </p:nvSpPr>
        <p:spPr bwMode="auto">
          <a:xfrm>
            <a:off x="323528" y="3933056"/>
            <a:ext cx="1800200" cy="523220"/>
          </a:xfrm>
          <a:prstGeom prst="rect">
            <a:avLst/>
          </a:prstGeom>
          <a:noFill/>
          <a:ln w="9525">
            <a:noFill/>
            <a:miter lim="800000"/>
            <a:headEnd/>
            <a:tailEnd/>
          </a:ln>
        </p:spPr>
        <p:txBody>
          <a:bodyPr wrap="square">
            <a:spAutoFit/>
          </a:bodyPr>
          <a:lstStyle/>
          <a:p>
            <a:r>
              <a:rPr lang="en-GB" sz="2800" dirty="0" err="1">
                <a:latin typeface="Calibri" pitchFamily="34" charset="0"/>
              </a:rPr>
              <a:t>d</a:t>
            </a:r>
            <a:r>
              <a:rPr lang="en-GB" sz="2800" dirty="0" err="1" smtClean="0">
                <a:latin typeface="Calibri" pitchFamily="34" charset="0"/>
              </a:rPr>
              <a:t>f</a:t>
            </a:r>
            <a:r>
              <a:rPr lang="en-GB" sz="2800" dirty="0" smtClean="0">
                <a:latin typeface="Calibri" pitchFamily="34" charset="0"/>
              </a:rPr>
              <a:t> </a:t>
            </a:r>
            <a:r>
              <a:rPr lang="en-US" sz="2800" dirty="0" smtClean="0">
                <a:latin typeface="Calibri" pitchFamily="34" charset="0"/>
              </a:rPr>
              <a:t>= 11</a:t>
            </a:r>
            <a:endParaRPr lang="en-GB" sz="2800" dirty="0">
              <a:latin typeface="Calibri" pitchFamily="34" charset="0"/>
            </a:endParaRPr>
          </a:p>
        </p:txBody>
      </p:sp>
      <p:graphicFrame>
        <p:nvGraphicFramePr>
          <p:cNvPr id="4110" name="Object 14"/>
          <p:cNvGraphicFramePr>
            <a:graphicFrameLocks noChangeAspect="1"/>
          </p:cNvGraphicFramePr>
          <p:nvPr>
            <p:extLst>
              <p:ext uri="{D42A27DB-BD31-4B8C-83A1-F6EECF244321}">
                <p14:modId xmlns:p14="http://schemas.microsoft.com/office/powerpoint/2010/main" val="1049400789"/>
              </p:ext>
            </p:extLst>
          </p:nvPr>
        </p:nvGraphicFramePr>
        <p:xfrm>
          <a:off x="107950" y="1870646"/>
          <a:ext cx="8856663" cy="1630362"/>
        </p:xfrm>
        <a:graphic>
          <a:graphicData uri="http://schemas.openxmlformats.org/presentationml/2006/ole">
            <mc:AlternateContent xmlns:mc="http://schemas.openxmlformats.org/markup-compatibility/2006">
              <mc:Choice xmlns:v="urn:schemas-microsoft-com:vml" Requires="v">
                <p:oleObj spid="_x0000_s297169" name="Equation" r:id="rId4" imgW="2437849" imgH="431570" progId="Equation.3">
                  <p:embed/>
                </p:oleObj>
              </mc:Choice>
              <mc:Fallback>
                <p:oleObj name="Equation" r:id="rId4" imgW="2437849" imgH="43157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870646"/>
                        <a:ext cx="8856663" cy="163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a:spLocks noChangeArrowheads="1"/>
          </p:cNvSpPr>
          <p:nvPr/>
        </p:nvSpPr>
        <p:spPr bwMode="auto">
          <a:xfrm>
            <a:off x="323528" y="5715253"/>
            <a:ext cx="8461375" cy="954107"/>
          </a:xfrm>
          <a:prstGeom prst="rect">
            <a:avLst/>
          </a:prstGeom>
          <a:solidFill>
            <a:schemeClr val="bg1"/>
          </a:solidFill>
          <a:ln w="9525">
            <a:noFill/>
            <a:miter lim="800000"/>
            <a:headEnd/>
            <a:tailEnd/>
          </a:ln>
        </p:spPr>
        <p:txBody>
          <a:bodyPr wrap="square">
            <a:spAutoFit/>
          </a:bodyPr>
          <a:lstStyle/>
          <a:p>
            <a:r>
              <a:rPr lang="en-GB" sz="2800" dirty="0" smtClean="0">
                <a:solidFill>
                  <a:srgbClr val="C00000"/>
                </a:solidFill>
                <a:latin typeface="+mj-lt"/>
              </a:rPr>
              <a:t>Reject  H</a:t>
            </a:r>
            <a:r>
              <a:rPr lang="en-GB" sz="2800" baseline="-25000" dirty="0" smtClean="0">
                <a:solidFill>
                  <a:srgbClr val="C00000"/>
                </a:solidFill>
                <a:latin typeface="+mj-lt"/>
              </a:rPr>
              <a:t>0</a:t>
            </a:r>
            <a:r>
              <a:rPr lang="en-GB" sz="2800" dirty="0" smtClean="0">
                <a:solidFill>
                  <a:srgbClr val="C00000"/>
                </a:solidFill>
                <a:latin typeface="+mj-lt"/>
              </a:rPr>
              <a:t> </a:t>
            </a:r>
          </a:p>
          <a:p>
            <a:r>
              <a:rPr lang="en-GB" sz="2800" dirty="0" smtClean="0">
                <a:latin typeface="+mj-lt"/>
              </a:rPr>
              <a:t>(Evidence that mean monthly failure rate ≠ 2.1%.)</a:t>
            </a:r>
            <a:endParaRPr lang="en-GB" dirty="0">
              <a:latin typeface="+mj-lt"/>
            </a:endParaRPr>
          </a:p>
        </p:txBody>
      </p:sp>
      <p:grpSp>
        <p:nvGrpSpPr>
          <p:cNvPr id="7" name="Group 6"/>
          <p:cNvGrpSpPr/>
          <p:nvPr/>
        </p:nvGrpSpPr>
        <p:grpSpPr>
          <a:xfrm>
            <a:off x="3180184" y="3549352"/>
            <a:ext cx="2759968" cy="2759968"/>
            <a:chOff x="3059832" y="3549352"/>
            <a:chExt cx="2759968" cy="2759968"/>
          </a:xfrm>
        </p:grpSpPr>
        <p:pic>
          <p:nvPicPr>
            <p:cNvPr id="2" name="Picture 1" descr="OneSampleTTes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9832" y="3549352"/>
              <a:ext cx="2759968" cy="2759968"/>
            </a:xfrm>
            <a:prstGeom prst="rect">
              <a:avLst/>
            </a:prstGeom>
          </p:spPr>
        </p:pic>
        <p:cxnSp>
          <p:nvCxnSpPr>
            <p:cNvPr id="11" name="Straight Arrow Connector 10"/>
            <p:cNvCxnSpPr/>
            <p:nvPr/>
          </p:nvCxnSpPr>
          <p:spPr>
            <a:xfrm>
              <a:off x="3707904" y="5013176"/>
              <a:ext cx="0" cy="72008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92080" y="5021156"/>
              <a:ext cx="0" cy="7121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1319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One-sample t-test results</a:t>
            </a:r>
            <a:endParaRPr lang="en-US" dirty="0"/>
          </a:p>
        </p:txBody>
      </p:sp>
      <p:sp>
        <p:nvSpPr>
          <p:cNvPr id="3" name="Content Placeholder 2"/>
          <p:cNvSpPr>
            <a:spLocks noGrp="1"/>
          </p:cNvSpPr>
          <p:nvPr>
            <p:ph idx="1"/>
          </p:nvPr>
        </p:nvSpPr>
        <p:spPr/>
        <p:txBody>
          <a:bodyPr/>
          <a:lstStyle/>
          <a:p>
            <a:r>
              <a:rPr lang="en-US" dirty="0" smtClean="0"/>
              <a:t>The mean monthly failure rate of microarrays in the Genomics </a:t>
            </a:r>
            <a:r>
              <a:rPr lang="en-US" dirty="0"/>
              <a:t>core is 2.84 (95% CI: </a:t>
            </a:r>
            <a:r>
              <a:rPr lang="en-US" dirty="0" smtClean="0"/>
              <a:t>2.30, 3.37).</a:t>
            </a:r>
          </a:p>
          <a:p>
            <a:r>
              <a:rPr lang="en-US" dirty="0" smtClean="0"/>
              <a:t>It is not equal to the hypothesized mean proposed by the company of 2.1.</a:t>
            </a:r>
          </a:p>
          <a:p>
            <a:r>
              <a:rPr lang="en-US" dirty="0" smtClean="0"/>
              <a:t>t=3.07, </a:t>
            </a:r>
            <a:r>
              <a:rPr lang="en-US" dirty="0" err="1" smtClean="0"/>
              <a:t>df</a:t>
            </a:r>
            <a:r>
              <a:rPr lang="en-US" dirty="0" smtClean="0"/>
              <a:t>=11, p=0.01</a:t>
            </a:r>
          </a:p>
          <a:p>
            <a:endParaRPr lang="en-US" dirty="0"/>
          </a:p>
        </p:txBody>
      </p:sp>
    </p:spTree>
    <p:extLst>
      <p:ext uri="{BB962C8B-B14F-4D97-AF65-F5344CB8AC3E}">
        <p14:creationId xmlns:p14="http://schemas.microsoft.com/office/powerpoint/2010/main" val="1359481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142875" y="274638"/>
            <a:ext cx="8858250" cy="1143000"/>
          </a:xfrm>
        </p:spPr>
        <p:txBody>
          <a:bodyPr/>
          <a:lstStyle/>
          <a:p>
            <a:pPr algn="l" eaLnBrk="1" hangingPunct="1"/>
            <a:r>
              <a:rPr lang="en-GB" smtClean="0"/>
              <a:t>Two-sample t-test</a:t>
            </a:r>
            <a:endParaRPr lang="en-GB" sz="4000" smtClean="0"/>
          </a:p>
        </p:txBody>
      </p:sp>
      <p:sp>
        <p:nvSpPr>
          <p:cNvPr id="83970" name="Content Placeholder 2"/>
          <p:cNvSpPr>
            <a:spLocks noGrp="1"/>
          </p:cNvSpPr>
          <p:nvPr>
            <p:ph idx="1"/>
          </p:nvPr>
        </p:nvSpPr>
        <p:spPr>
          <a:xfrm>
            <a:off x="142875" y="1600200"/>
            <a:ext cx="8786813" cy="4525963"/>
          </a:xfrm>
        </p:spPr>
        <p:txBody>
          <a:bodyPr/>
          <a:lstStyle/>
          <a:p>
            <a:pPr eaLnBrk="1" hangingPunct="1"/>
            <a:r>
              <a:rPr lang="en-GB" dirty="0" smtClean="0"/>
              <a:t>Two types of two-sample t-test:</a:t>
            </a:r>
          </a:p>
          <a:p>
            <a:pPr eaLnBrk="1" hangingPunct="1">
              <a:buNone/>
            </a:pPr>
            <a:endParaRPr lang="en-GB" dirty="0" smtClean="0"/>
          </a:p>
          <a:p>
            <a:pPr lvl="1" eaLnBrk="1" hangingPunct="1"/>
            <a:r>
              <a:rPr lang="en-GB" dirty="0" smtClean="0">
                <a:solidFill>
                  <a:srgbClr val="C00000"/>
                </a:solidFill>
              </a:rPr>
              <a:t>Independent</a:t>
            </a:r>
            <a:r>
              <a:rPr lang="en-GB" dirty="0" smtClean="0"/>
              <a:t>: </a:t>
            </a:r>
          </a:p>
          <a:p>
            <a:pPr eaLnBrk="1" hangingPunct="1">
              <a:buFont typeface="Arial" charset="0"/>
              <a:buNone/>
            </a:pPr>
            <a:r>
              <a:rPr lang="en-GB" dirty="0" smtClean="0"/>
              <a:t>	e.g. the weight of two different breeds of mice.</a:t>
            </a:r>
          </a:p>
          <a:p>
            <a:pPr eaLnBrk="1" hangingPunct="1">
              <a:buFont typeface="Arial" charset="0"/>
              <a:buNone/>
            </a:pPr>
            <a:endParaRPr lang="en-GB" dirty="0" smtClean="0"/>
          </a:p>
          <a:p>
            <a:pPr lvl="1" eaLnBrk="1" hangingPunct="1"/>
            <a:r>
              <a:rPr lang="en-GB" dirty="0" smtClean="0">
                <a:solidFill>
                  <a:srgbClr val="C00000"/>
                </a:solidFill>
              </a:rPr>
              <a:t>Paired</a:t>
            </a:r>
            <a:r>
              <a:rPr lang="en-GB" dirty="0" smtClean="0"/>
              <a:t>: </a:t>
            </a:r>
          </a:p>
          <a:p>
            <a:pPr eaLnBrk="1" hangingPunct="1">
              <a:buFont typeface="Arial" charset="0"/>
              <a:buNone/>
            </a:pPr>
            <a:r>
              <a:rPr lang="en-GB" dirty="0" smtClean="0"/>
              <a:t>	e.g. a measurement of disease at two different parts of the body in the same patient/animal.</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484784"/>
            <a:ext cx="8715375" cy="5112568"/>
          </a:xfrm>
        </p:spPr>
        <p:txBody>
          <a:bodyPr rtlCol="0">
            <a:noAutofit/>
          </a:bodyPr>
          <a:lstStyle/>
          <a:p>
            <a:pPr eaLnBrk="1" fontAlgn="auto" hangingPunct="1">
              <a:spcAft>
                <a:spcPts val="0"/>
              </a:spcAft>
              <a:buFont typeface="Arial" pitchFamily="34" charset="0"/>
              <a:buChar char="•"/>
              <a:defRPr/>
            </a:pPr>
            <a:endParaRPr lang="en-GB" sz="2800" b="1" dirty="0" smtClean="0"/>
          </a:p>
          <a:p>
            <a:pPr eaLnBrk="1" fontAlgn="auto" hangingPunct="1">
              <a:spcAft>
                <a:spcPts val="0"/>
              </a:spcAft>
              <a:buNone/>
              <a:defRPr/>
            </a:pPr>
            <a:r>
              <a:rPr lang="en-GB" sz="2800" b="1" dirty="0" smtClean="0"/>
              <a:t>	E.g. Research question: </a:t>
            </a:r>
            <a:r>
              <a:rPr lang="en-GB" sz="2800" dirty="0" smtClean="0"/>
              <a:t>40 male mice (20 of breed A and 20 of breed B) were weighed at 4 weeks old.</a:t>
            </a:r>
            <a:endParaRPr lang="en-GB" sz="2800" b="1" dirty="0" smtClean="0"/>
          </a:p>
          <a:p>
            <a:pPr eaLnBrk="1" fontAlgn="auto" hangingPunct="1">
              <a:spcAft>
                <a:spcPts val="0"/>
              </a:spcAft>
              <a:buFont typeface="Arial" pitchFamily="34" charset="0"/>
              <a:buChar char="•"/>
              <a:defRPr/>
            </a:pPr>
            <a:endParaRPr lang="en-GB" sz="2800" b="1" dirty="0" smtClean="0">
              <a:solidFill>
                <a:srgbClr val="C00000"/>
              </a:solidFill>
            </a:endParaRPr>
          </a:p>
          <a:p>
            <a:pPr eaLnBrk="1" fontAlgn="auto" hangingPunct="1">
              <a:spcAft>
                <a:spcPts val="0"/>
              </a:spcAft>
              <a:buNone/>
              <a:defRPr/>
            </a:pPr>
            <a:r>
              <a:rPr lang="en-GB" sz="2800" dirty="0" smtClean="0">
                <a:solidFill>
                  <a:srgbClr val="C00000"/>
                </a:solidFill>
              </a:rPr>
              <a:t>	Does the weight of 4 week old male mice depend on breed?  </a:t>
            </a:r>
          </a:p>
          <a:p>
            <a:pPr eaLnBrk="1" fontAlgn="auto" hangingPunct="1">
              <a:spcAft>
                <a:spcPts val="0"/>
              </a:spcAft>
              <a:buFont typeface="Arial" pitchFamily="34" charset="0"/>
              <a:buChar char="•"/>
              <a:defRPr/>
            </a:pPr>
            <a:endParaRPr lang="en-GB" sz="2800" dirty="0" smtClean="0">
              <a:solidFill>
                <a:srgbClr val="C00000"/>
              </a:solidFill>
            </a:endParaRPr>
          </a:p>
          <a:p>
            <a:pPr eaLnBrk="1" fontAlgn="auto" hangingPunct="1">
              <a:spcAft>
                <a:spcPts val="0"/>
              </a:spcAft>
              <a:buNone/>
              <a:defRPr/>
            </a:pPr>
            <a:r>
              <a:rPr lang="en-GB" sz="2800" dirty="0" smtClean="0"/>
              <a:t>	</a:t>
            </a:r>
          </a:p>
          <a:p>
            <a:pPr eaLnBrk="1" fontAlgn="auto" hangingPunct="1">
              <a:spcAft>
                <a:spcPts val="0"/>
              </a:spcAft>
              <a:buFont typeface="Arial" pitchFamily="34" charset="0"/>
              <a:buNone/>
              <a:defRPr/>
            </a:pPr>
            <a:endParaRPr lang="en-GB" sz="2800" dirty="0" smtClean="0"/>
          </a:p>
          <a:p>
            <a:pPr eaLnBrk="1" fontAlgn="auto" hangingPunct="1">
              <a:spcAft>
                <a:spcPts val="0"/>
              </a:spcAft>
              <a:buFont typeface="Arial" pitchFamily="34" charset="0"/>
              <a:buNone/>
              <a:defRPr/>
            </a:pPr>
            <a:endParaRPr lang="en-GB" sz="2800" dirty="0" smtClean="0"/>
          </a:p>
          <a:p>
            <a:pPr eaLnBrk="1" fontAlgn="auto" hangingPunct="1">
              <a:spcAft>
                <a:spcPts val="0"/>
              </a:spcAft>
              <a:defRPr/>
            </a:pPr>
            <a:endParaRPr lang="en-GB" sz="2800" dirty="0" smtClean="0"/>
          </a:p>
          <a:p>
            <a:pPr eaLnBrk="1" fontAlgn="auto" hangingPunct="1">
              <a:spcAft>
                <a:spcPts val="0"/>
              </a:spcAft>
              <a:buNone/>
              <a:defRPr/>
            </a:pPr>
            <a:endParaRPr lang="en-GB" sz="2800" dirty="0" smtClean="0"/>
          </a:p>
        </p:txBody>
      </p:sp>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GB" dirty="0" smtClean="0"/>
              <a:t>Independent two-sample t-test</a:t>
            </a:r>
            <a:br>
              <a:rPr lang="en-GB" dirty="0" smtClean="0"/>
            </a:br>
            <a:r>
              <a:rPr lang="en-GB" sz="4000" dirty="0" smtClean="0">
                <a:solidFill>
                  <a:srgbClr val="C00000"/>
                </a:solidFill>
              </a:rPr>
              <a:t>Does mean of group A = mean of group B?</a:t>
            </a:r>
            <a:endParaRPr lang="en-GB" sz="4000" dirty="0">
              <a:solidFill>
                <a:srgbClr val="C00000"/>
              </a:solidFill>
            </a:endParaRPr>
          </a:p>
        </p:txBody>
      </p:sp>
      <p:grpSp>
        <p:nvGrpSpPr>
          <p:cNvPr id="30" name="Group 29"/>
          <p:cNvGrpSpPr/>
          <p:nvPr/>
        </p:nvGrpSpPr>
        <p:grpSpPr>
          <a:xfrm>
            <a:off x="4499992" y="4653136"/>
            <a:ext cx="3600400" cy="1656184"/>
            <a:chOff x="4644008" y="2852936"/>
            <a:chExt cx="3672408" cy="1528511"/>
          </a:xfrm>
        </p:grpSpPr>
        <p:grpSp>
          <p:nvGrpSpPr>
            <p:cNvPr id="29" name="Group 28"/>
            <p:cNvGrpSpPr/>
            <p:nvPr/>
          </p:nvGrpSpPr>
          <p:grpSpPr>
            <a:xfrm>
              <a:off x="4644008" y="2852936"/>
              <a:ext cx="3672408" cy="1528511"/>
              <a:chOff x="4644008" y="2852936"/>
              <a:chExt cx="3672408" cy="1528511"/>
            </a:xfrm>
          </p:grpSpPr>
          <p:pic>
            <p:nvPicPr>
              <p:cNvPr id="8"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a:off x="7524328" y="3681046"/>
                <a:ext cx="792088" cy="684057"/>
              </a:xfrm>
              <a:prstGeom prst="rect">
                <a:avLst/>
              </a:prstGeom>
              <a:noFill/>
            </p:spPr>
          </p:pic>
          <p:grpSp>
            <p:nvGrpSpPr>
              <p:cNvPr id="28" name="Group 27"/>
              <p:cNvGrpSpPr/>
              <p:nvPr/>
            </p:nvGrpSpPr>
            <p:grpSpPr>
              <a:xfrm>
                <a:off x="4644008" y="2852936"/>
                <a:ext cx="3498096" cy="1528511"/>
                <a:chOff x="4644008" y="2852936"/>
                <a:chExt cx="3498096" cy="1528511"/>
              </a:xfrm>
            </p:grpSpPr>
            <p:pic>
              <p:nvPicPr>
                <p:cNvPr id="7"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a:off x="6660232" y="2852936"/>
                  <a:ext cx="1008112" cy="870618"/>
                </a:xfrm>
                <a:prstGeom prst="rect">
                  <a:avLst/>
                </a:prstGeom>
                <a:noFill/>
              </p:spPr>
            </p:pic>
            <p:pic>
              <p:nvPicPr>
                <p:cNvPr id="14"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flipH="1">
                  <a:off x="4644008" y="2924944"/>
                  <a:ext cx="750420" cy="648072"/>
                </a:xfrm>
                <a:prstGeom prst="rect">
                  <a:avLst/>
                </a:prstGeom>
                <a:noFill/>
              </p:spPr>
            </p:pic>
            <p:pic>
              <p:nvPicPr>
                <p:cNvPr id="15"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flipH="1">
                  <a:off x="4860032" y="3212976"/>
                  <a:ext cx="833800" cy="720080"/>
                </a:xfrm>
                <a:prstGeom prst="rect">
                  <a:avLst/>
                </a:prstGeom>
                <a:noFill/>
              </p:spPr>
            </p:pic>
            <p:pic>
              <p:nvPicPr>
                <p:cNvPr id="16"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a:off x="5580112" y="2852936"/>
                  <a:ext cx="947476" cy="818252"/>
                </a:xfrm>
                <a:prstGeom prst="rect">
                  <a:avLst/>
                </a:prstGeom>
                <a:noFill/>
              </p:spPr>
            </p:pic>
            <p:pic>
              <p:nvPicPr>
                <p:cNvPr id="20"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flipH="1">
                  <a:off x="6660232" y="3573016"/>
                  <a:ext cx="936104" cy="808431"/>
                </a:xfrm>
                <a:prstGeom prst="rect">
                  <a:avLst/>
                </a:prstGeom>
                <a:noFill/>
              </p:spPr>
            </p:pic>
            <p:pic>
              <p:nvPicPr>
                <p:cNvPr id="22"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a:off x="5940152" y="3573016"/>
                  <a:ext cx="917180" cy="792088"/>
                </a:xfrm>
                <a:prstGeom prst="rect">
                  <a:avLst/>
                </a:prstGeom>
                <a:noFill/>
              </p:spPr>
            </p:pic>
            <p:pic>
              <p:nvPicPr>
                <p:cNvPr id="23"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a:off x="5364088" y="3645024"/>
                  <a:ext cx="822428" cy="710259"/>
                </a:xfrm>
                <a:prstGeom prst="rect">
                  <a:avLst/>
                </a:prstGeom>
                <a:noFill/>
              </p:spPr>
            </p:pic>
            <p:pic>
              <p:nvPicPr>
                <p:cNvPr id="26"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flipH="1">
                  <a:off x="7308304" y="2924944"/>
                  <a:ext cx="833800" cy="720080"/>
                </a:xfrm>
                <a:prstGeom prst="rect">
                  <a:avLst/>
                </a:prstGeom>
                <a:noFill/>
              </p:spPr>
            </p:pic>
          </p:grpSp>
        </p:grpSp>
        <p:pic>
          <p:nvPicPr>
            <p:cNvPr id="311297" name="Picture 1" descr="C:\Users\dawson04\AppData\Local\Microsoft\Windows\Temporary Internet Files\Content.IE5\IMKXYWC9\MC900052829[1].wmf"/>
            <p:cNvPicPr>
              <a:picLocks noChangeAspect="1" noChangeArrowheads="1"/>
            </p:cNvPicPr>
            <p:nvPr/>
          </p:nvPicPr>
          <p:blipFill>
            <a:blip r:embed="rId3" cstate="print"/>
            <a:srcRect/>
            <a:stretch>
              <a:fillRect/>
            </a:stretch>
          </p:blipFill>
          <p:spPr bwMode="auto">
            <a:xfrm>
              <a:off x="6228184" y="3212976"/>
              <a:ext cx="947476" cy="818252"/>
            </a:xfrm>
            <a:prstGeom prst="rect">
              <a:avLst/>
            </a:prstGeom>
            <a:noFill/>
          </p:spPr>
        </p:pic>
      </p:grpSp>
      <p:grpSp>
        <p:nvGrpSpPr>
          <p:cNvPr id="27" name="Group 26"/>
          <p:cNvGrpSpPr/>
          <p:nvPr/>
        </p:nvGrpSpPr>
        <p:grpSpPr>
          <a:xfrm>
            <a:off x="1043608" y="4725144"/>
            <a:ext cx="3312368" cy="1368152"/>
            <a:chOff x="395536" y="2852936"/>
            <a:chExt cx="3888432" cy="1476146"/>
          </a:xfrm>
        </p:grpSpPr>
        <p:pic>
          <p:nvPicPr>
            <p:cNvPr id="13"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3491880" y="3212976"/>
              <a:ext cx="792088" cy="684057"/>
            </a:xfrm>
            <a:prstGeom prst="rect">
              <a:avLst/>
            </a:prstGeom>
            <a:noFill/>
          </p:spPr>
        </p:pic>
        <p:grpSp>
          <p:nvGrpSpPr>
            <p:cNvPr id="25" name="Group 24"/>
            <p:cNvGrpSpPr/>
            <p:nvPr/>
          </p:nvGrpSpPr>
          <p:grpSpPr>
            <a:xfrm>
              <a:off x="395536" y="2852936"/>
              <a:ext cx="3456384" cy="1476146"/>
              <a:chOff x="395536" y="2852936"/>
              <a:chExt cx="3456384" cy="1476146"/>
            </a:xfrm>
          </p:grpSpPr>
          <p:pic>
            <p:nvPicPr>
              <p:cNvPr id="6"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flipH="1">
                <a:off x="1763688" y="2852936"/>
                <a:ext cx="720080" cy="621870"/>
              </a:xfrm>
              <a:prstGeom prst="rect">
                <a:avLst/>
              </a:prstGeom>
              <a:noFill/>
            </p:spPr>
          </p:pic>
          <p:pic>
            <p:nvPicPr>
              <p:cNvPr id="9"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1259632" y="3068960"/>
                <a:ext cx="936104" cy="808431"/>
              </a:xfrm>
              <a:prstGeom prst="rect">
                <a:avLst/>
              </a:prstGeom>
              <a:noFill/>
            </p:spPr>
          </p:pic>
          <p:pic>
            <p:nvPicPr>
              <p:cNvPr id="10"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flipH="1">
                <a:off x="539552" y="3068960"/>
                <a:ext cx="720080" cy="621870"/>
              </a:xfrm>
              <a:prstGeom prst="rect">
                <a:avLst/>
              </a:prstGeom>
              <a:noFill/>
            </p:spPr>
          </p:pic>
          <p:pic>
            <p:nvPicPr>
              <p:cNvPr id="11"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2267744" y="3068960"/>
                <a:ext cx="1008112" cy="870618"/>
              </a:xfrm>
              <a:prstGeom prst="rect">
                <a:avLst/>
              </a:prstGeom>
              <a:noFill/>
            </p:spPr>
          </p:pic>
          <p:pic>
            <p:nvPicPr>
              <p:cNvPr id="12"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2843808" y="2852936"/>
                <a:ext cx="936104" cy="808431"/>
              </a:xfrm>
              <a:prstGeom prst="rect">
                <a:avLst/>
              </a:prstGeom>
              <a:noFill/>
            </p:spPr>
          </p:pic>
          <p:pic>
            <p:nvPicPr>
              <p:cNvPr id="17"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2987824" y="3582838"/>
                <a:ext cx="864096" cy="746244"/>
              </a:xfrm>
              <a:prstGeom prst="rect">
                <a:avLst/>
              </a:prstGeom>
              <a:noFill/>
            </p:spPr>
          </p:pic>
          <p:pic>
            <p:nvPicPr>
              <p:cNvPr id="18"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flipH="1">
                <a:off x="1619672" y="3501008"/>
                <a:ext cx="917180" cy="792088"/>
              </a:xfrm>
              <a:prstGeom prst="rect">
                <a:avLst/>
              </a:prstGeom>
              <a:noFill/>
            </p:spPr>
          </p:pic>
          <p:pic>
            <p:nvPicPr>
              <p:cNvPr id="19"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971600" y="3501008"/>
                <a:ext cx="936104" cy="808431"/>
              </a:xfrm>
              <a:prstGeom prst="rect">
                <a:avLst/>
              </a:prstGeom>
              <a:noFill/>
            </p:spPr>
          </p:pic>
          <p:pic>
            <p:nvPicPr>
              <p:cNvPr id="24" name="Picture 1" descr="C:\Users\dawson04\AppData\Local\Microsoft\Windows\Temporary Internet Files\Content.IE5\IMKXYWC9\MC900052829[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395536" y="3645024"/>
                <a:ext cx="792088" cy="684057"/>
              </a:xfrm>
              <a:prstGeom prst="rect">
                <a:avLst/>
              </a:prstGeom>
              <a:noFill/>
            </p:spPr>
          </p:pic>
        </p:grpSp>
      </p:gr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algn="l" eaLnBrk="1" hangingPunct="1"/>
            <a:r>
              <a:rPr lang="en-GB" dirty="0" smtClean="0"/>
              <a:t>Beginning a study</a:t>
            </a:r>
            <a:endParaRPr lang="en-GB" dirty="0" smtClean="0"/>
          </a:p>
        </p:txBody>
      </p:sp>
      <p:sp>
        <p:nvSpPr>
          <p:cNvPr id="3" name="Content Placeholder 2"/>
          <p:cNvSpPr>
            <a:spLocks noGrp="1"/>
          </p:cNvSpPr>
          <p:nvPr>
            <p:ph idx="1"/>
          </p:nvPr>
        </p:nvSpPr>
        <p:spPr>
          <a:xfrm>
            <a:off x="457200" y="1600200"/>
            <a:ext cx="8229600" cy="4997152"/>
          </a:xfrm>
        </p:spPr>
        <p:txBody>
          <a:bodyPr rtlCol="0">
            <a:normAutofit/>
          </a:bodyPr>
          <a:lstStyle/>
          <a:p>
            <a:pPr eaLnBrk="1" fontAlgn="auto" hangingPunct="1">
              <a:spcAft>
                <a:spcPts val="0"/>
              </a:spcAft>
              <a:buFont typeface="Arial" pitchFamily="34" charset="0"/>
              <a:buChar char="•"/>
              <a:defRPr/>
            </a:pPr>
            <a:r>
              <a:rPr lang="en-GB" dirty="0"/>
              <a:t>Which samples </a:t>
            </a:r>
            <a:r>
              <a:rPr lang="en-GB" dirty="0" smtClean="0"/>
              <a:t>to include?</a:t>
            </a:r>
            <a:endParaRPr lang="en-GB" dirty="0"/>
          </a:p>
          <a:p>
            <a:pPr lvl="1" eaLnBrk="1" fontAlgn="auto" hangingPunct="1">
              <a:spcAft>
                <a:spcPts val="0"/>
              </a:spcAft>
              <a:buFont typeface="Lucida Grande"/>
              <a:buChar char="-"/>
              <a:defRPr/>
            </a:pPr>
            <a:r>
              <a:rPr lang="en-GB" dirty="0" smtClean="0"/>
              <a:t>Randomly selected?</a:t>
            </a:r>
          </a:p>
          <a:p>
            <a:pPr lvl="1" eaLnBrk="1" fontAlgn="auto" hangingPunct="1">
              <a:spcAft>
                <a:spcPts val="0"/>
              </a:spcAft>
              <a:buFont typeface="Lucida Grande"/>
              <a:buChar char="-"/>
              <a:defRPr/>
            </a:pPr>
            <a:r>
              <a:rPr lang="en-GB" dirty="0" smtClean="0"/>
              <a:t>Affects </a:t>
            </a:r>
            <a:r>
              <a:rPr lang="en-GB" dirty="0" err="1" smtClean="0"/>
              <a:t>generalisability</a:t>
            </a:r>
            <a:endParaRPr lang="en-GB" dirty="0" smtClean="0"/>
          </a:p>
          <a:p>
            <a:pPr eaLnBrk="1" fontAlgn="auto" hangingPunct="1">
              <a:spcAft>
                <a:spcPts val="0"/>
              </a:spcAft>
              <a:defRPr/>
            </a:pPr>
            <a:r>
              <a:rPr lang="en-GB" dirty="0" smtClean="0"/>
              <a:t>Always think about the statistical analysis</a:t>
            </a:r>
          </a:p>
          <a:p>
            <a:pPr lvl="1" eaLnBrk="1" fontAlgn="auto" hangingPunct="1">
              <a:spcAft>
                <a:spcPts val="0"/>
              </a:spcAft>
              <a:defRPr/>
            </a:pPr>
            <a:r>
              <a:rPr lang="en-GB" dirty="0" smtClean="0"/>
              <a:t>Randomised comparisons?</a:t>
            </a:r>
          </a:p>
          <a:p>
            <a:pPr lvl="1" eaLnBrk="1" fontAlgn="auto" hangingPunct="1">
              <a:spcAft>
                <a:spcPts val="0"/>
              </a:spcAft>
              <a:defRPr/>
            </a:pPr>
            <a:r>
              <a:rPr lang="en-GB" dirty="0" smtClean="0"/>
              <a:t>Data type?</a:t>
            </a:r>
            <a:endParaRPr lang="en-GB" dirty="0"/>
          </a:p>
          <a:p>
            <a:pPr lvl="1" eaLnBrk="1" fontAlgn="auto" hangingPunct="1">
              <a:spcAft>
                <a:spcPts val="0"/>
              </a:spcAft>
              <a:defRPr/>
            </a:pPr>
            <a:r>
              <a:rPr lang="en-GB" dirty="0" smtClean="0">
                <a:solidFill>
                  <a:srgbClr val="000000"/>
                </a:solidFill>
              </a:rPr>
              <a:t>Any dependency in measurements?</a:t>
            </a:r>
            <a:endParaRPr lang="en-GB" dirty="0">
              <a:solidFill>
                <a:srgbClr val="000000"/>
              </a:solidFill>
            </a:endParaRPr>
          </a:p>
          <a:p>
            <a:pPr lvl="1" eaLnBrk="1" fontAlgn="auto" hangingPunct="1">
              <a:spcAft>
                <a:spcPts val="0"/>
              </a:spcAft>
              <a:defRPr/>
            </a:pPr>
            <a:r>
              <a:rPr lang="en-GB" dirty="0" smtClean="0"/>
              <a:t>Distribution of data?</a:t>
            </a:r>
            <a:endParaRPr lang="en-GB" dirty="0" smtClean="0"/>
          </a:p>
          <a:p>
            <a:pPr lvl="2" eaLnBrk="1" fontAlgn="auto" hangingPunct="1">
              <a:spcAft>
                <a:spcPts val="0"/>
              </a:spcAft>
              <a:buFont typeface="Arial"/>
              <a:buChar char="•"/>
              <a:defRPr/>
            </a:pPr>
            <a:r>
              <a:rPr lang="en-GB" dirty="0" smtClean="0"/>
              <a:t>Normally distributed? Skewed? Bimodal?</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484784"/>
            <a:ext cx="8715375" cy="5112568"/>
          </a:xfrm>
        </p:spPr>
        <p:txBody>
          <a:bodyPr rtlCol="0">
            <a:noAutofit/>
          </a:bodyPr>
          <a:lstStyle/>
          <a:p>
            <a:pPr eaLnBrk="1" fontAlgn="auto" hangingPunct="1">
              <a:spcAft>
                <a:spcPts val="0"/>
              </a:spcAft>
              <a:buFont typeface="Arial" pitchFamily="34" charset="0"/>
              <a:buNone/>
              <a:defRPr/>
            </a:pPr>
            <a:r>
              <a:rPr lang="en-GB" sz="2800" dirty="0" smtClean="0"/>
              <a:t>	</a:t>
            </a:r>
          </a:p>
          <a:p>
            <a:pPr eaLnBrk="1" fontAlgn="auto" hangingPunct="1">
              <a:spcAft>
                <a:spcPts val="0"/>
              </a:spcAft>
              <a:defRPr/>
            </a:pPr>
            <a:r>
              <a:rPr lang="en-GB" sz="2800" b="1" dirty="0" smtClean="0"/>
              <a:t>Null hypothesis, </a:t>
            </a:r>
            <a:r>
              <a:rPr lang="en-GB" sz="2800" b="1" dirty="0" smtClean="0">
                <a:solidFill>
                  <a:srgbClr val="C00000"/>
                </a:solidFill>
              </a:rPr>
              <a:t>H</a:t>
            </a:r>
            <a:r>
              <a:rPr lang="en-GB" sz="2800" b="1" baseline="-25000" dirty="0" smtClean="0">
                <a:solidFill>
                  <a:srgbClr val="C00000"/>
                </a:solidFill>
              </a:rPr>
              <a:t>0 </a:t>
            </a:r>
            <a:r>
              <a:rPr lang="en-GB" sz="2800" dirty="0" smtClean="0"/>
              <a:t>: </a:t>
            </a:r>
          </a:p>
          <a:p>
            <a:pPr eaLnBrk="1" fontAlgn="auto" hangingPunct="1">
              <a:spcAft>
                <a:spcPts val="0"/>
              </a:spcAft>
              <a:buNone/>
              <a:defRPr/>
            </a:pPr>
            <a:r>
              <a:rPr lang="en-GB" sz="2800" dirty="0" smtClean="0"/>
              <a:t>	Mean weight of breed A = Mean weight of breed B.</a:t>
            </a:r>
          </a:p>
          <a:p>
            <a:pPr eaLnBrk="1" fontAlgn="auto" hangingPunct="1">
              <a:spcAft>
                <a:spcPts val="0"/>
              </a:spcAft>
              <a:buFont typeface="Arial" pitchFamily="34" charset="0"/>
              <a:buChar char="•"/>
              <a:defRPr/>
            </a:pPr>
            <a:endParaRPr lang="en-GB" sz="1800" b="1" dirty="0" smtClean="0"/>
          </a:p>
          <a:p>
            <a:pPr eaLnBrk="1" fontAlgn="auto" hangingPunct="1">
              <a:spcAft>
                <a:spcPts val="0"/>
              </a:spcAft>
              <a:buFont typeface="Arial" pitchFamily="34" charset="0"/>
              <a:buChar char="•"/>
              <a:defRPr/>
            </a:pPr>
            <a:r>
              <a:rPr lang="en-GB" sz="2800" b="1" dirty="0" smtClean="0"/>
              <a:t>Alternative hypothesis, </a:t>
            </a:r>
            <a:r>
              <a:rPr lang="en-GB" sz="2800" b="1" dirty="0" smtClean="0">
                <a:solidFill>
                  <a:srgbClr val="C00000"/>
                </a:solidFill>
              </a:rPr>
              <a:t>H</a:t>
            </a:r>
            <a:r>
              <a:rPr lang="en-GB" sz="2800" b="1" baseline="-25000" dirty="0" smtClean="0">
                <a:solidFill>
                  <a:srgbClr val="C00000"/>
                </a:solidFill>
              </a:rPr>
              <a:t>1 </a:t>
            </a:r>
            <a:r>
              <a:rPr lang="en-GB" sz="2800" dirty="0" smtClean="0"/>
              <a:t>: </a:t>
            </a:r>
          </a:p>
          <a:p>
            <a:pPr eaLnBrk="1" fontAlgn="auto" hangingPunct="1">
              <a:spcAft>
                <a:spcPts val="0"/>
              </a:spcAft>
              <a:buNone/>
              <a:defRPr/>
            </a:pPr>
            <a:r>
              <a:rPr lang="en-GB" sz="2800" dirty="0" smtClean="0"/>
              <a:t>	Mean weight of breed A </a:t>
            </a:r>
            <a:r>
              <a:rPr lang="en-GB" sz="2800" dirty="0" smtClean="0">
                <a:solidFill>
                  <a:srgbClr val="C00000"/>
                </a:solidFill>
              </a:rPr>
              <a:t>≠ </a:t>
            </a:r>
            <a:r>
              <a:rPr lang="en-GB" sz="2800" dirty="0" smtClean="0"/>
              <a:t>Mean weight of breed B.</a:t>
            </a:r>
          </a:p>
          <a:p>
            <a:pPr eaLnBrk="1" fontAlgn="auto" hangingPunct="1">
              <a:spcAft>
                <a:spcPts val="0"/>
              </a:spcAft>
              <a:buFont typeface="Arial" pitchFamily="34" charset="0"/>
              <a:buChar char="•"/>
              <a:defRPr/>
            </a:pPr>
            <a:endParaRPr lang="en-GB" sz="1800" dirty="0" smtClean="0"/>
          </a:p>
          <a:p>
            <a:pPr eaLnBrk="1" fontAlgn="auto" hangingPunct="1">
              <a:spcAft>
                <a:spcPts val="0"/>
              </a:spcAft>
              <a:buFont typeface="Arial" pitchFamily="34" charset="0"/>
              <a:buChar char="•"/>
              <a:defRPr/>
            </a:pPr>
            <a:r>
              <a:rPr lang="en-GB" sz="2800" b="1" dirty="0" smtClean="0"/>
              <a:t>Tails</a:t>
            </a:r>
            <a:r>
              <a:rPr lang="en-GB" sz="2800" dirty="0" smtClean="0"/>
              <a:t>: </a:t>
            </a:r>
            <a:r>
              <a:rPr lang="en-GB" sz="2800" dirty="0" smtClean="0">
                <a:solidFill>
                  <a:srgbClr val="C00000"/>
                </a:solidFill>
              </a:rPr>
              <a:t>two-tailed</a:t>
            </a:r>
            <a:r>
              <a:rPr lang="en-GB" sz="2800" dirty="0" smtClean="0"/>
              <a:t>.</a:t>
            </a:r>
          </a:p>
          <a:p>
            <a:pPr eaLnBrk="1" fontAlgn="auto" hangingPunct="1">
              <a:spcAft>
                <a:spcPts val="0"/>
              </a:spcAft>
              <a:buFont typeface="Arial" pitchFamily="34" charset="0"/>
              <a:buChar char="•"/>
              <a:defRPr/>
            </a:pPr>
            <a:endParaRPr lang="en-GB" sz="1800" dirty="0" smtClean="0"/>
          </a:p>
          <a:p>
            <a:pPr eaLnBrk="1" fontAlgn="auto" hangingPunct="1">
              <a:spcAft>
                <a:spcPts val="0"/>
              </a:spcAft>
              <a:buFont typeface="Arial" pitchFamily="34" charset="0"/>
              <a:buChar char="•"/>
              <a:defRPr/>
            </a:pPr>
            <a:r>
              <a:rPr lang="en-GB" sz="2800" dirty="0" smtClean="0"/>
              <a:t>Either </a:t>
            </a:r>
            <a:r>
              <a:rPr lang="en-GB" sz="2800" dirty="0" smtClean="0">
                <a:solidFill>
                  <a:srgbClr val="C00000"/>
                </a:solidFill>
              </a:rPr>
              <a:t>reject</a:t>
            </a:r>
            <a:r>
              <a:rPr lang="en-GB" sz="2800" dirty="0" smtClean="0"/>
              <a:t> or </a:t>
            </a:r>
            <a:r>
              <a:rPr lang="en-GB" sz="2800" dirty="0" smtClean="0">
                <a:solidFill>
                  <a:srgbClr val="C00000"/>
                </a:solidFill>
              </a:rPr>
              <a:t>do not reject </a:t>
            </a:r>
            <a:r>
              <a:rPr lang="en-GB" sz="2800" dirty="0" smtClean="0"/>
              <a:t>the </a:t>
            </a:r>
            <a:r>
              <a:rPr lang="en-GB" sz="2800" b="1" dirty="0" smtClean="0"/>
              <a:t>null hypothesis </a:t>
            </a:r>
            <a:r>
              <a:rPr lang="en-GB" sz="2800" dirty="0" smtClean="0"/>
              <a:t>– </a:t>
            </a:r>
            <a:r>
              <a:rPr lang="en-GB" sz="2800" u="sng" dirty="0" smtClean="0"/>
              <a:t>never accept the alternative hypothesis</a:t>
            </a:r>
          </a:p>
          <a:p>
            <a:pPr eaLnBrk="1" fontAlgn="auto" hangingPunct="1">
              <a:spcAft>
                <a:spcPts val="0"/>
              </a:spcAft>
              <a:buNone/>
              <a:defRPr/>
            </a:pPr>
            <a:endParaRPr lang="en-GB" sz="2800" dirty="0" smtClean="0"/>
          </a:p>
          <a:p>
            <a:pPr eaLnBrk="1" fontAlgn="auto" hangingPunct="1">
              <a:spcAft>
                <a:spcPts val="0"/>
              </a:spcAft>
              <a:buNone/>
              <a:defRPr/>
            </a:pPr>
            <a:endParaRPr lang="en-GB" sz="2800" dirty="0" smtClean="0"/>
          </a:p>
        </p:txBody>
      </p:sp>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GB" dirty="0" smtClean="0"/>
              <a:t>Independent two-sample t-test</a:t>
            </a:r>
            <a:br>
              <a:rPr lang="en-GB" dirty="0" smtClean="0"/>
            </a:br>
            <a:r>
              <a:rPr lang="en-GB" sz="4000" dirty="0" smtClean="0">
                <a:solidFill>
                  <a:srgbClr val="C00000"/>
                </a:solidFill>
              </a:rPr>
              <a:t>Does mean of group A = mean of group B?</a:t>
            </a:r>
            <a:endParaRPr lang="en-GB" sz="4000" dirty="0">
              <a:solidFill>
                <a:srgbClr val="C00000"/>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26241523"/>
              </p:ext>
            </p:extLst>
          </p:nvPr>
        </p:nvGraphicFramePr>
        <p:xfrm>
          <a:off x="539552" y="1102695"/>
          <a:ext cx="7914938" cy="5350640"/>
        </p:xfrm>
        <a:graphic>
          <a:graphicData uri="http://schemas.openxmlformats.org/drawingml/2006/table">
            <a:tbl>
              <a:tblPr/>
              <a:tblGrid>
                <a:gridCol w="1764295"/>
                <a:gridCol w="2193174"/>
                <a:gridCol w="1764295"/>
                <a:gridCol w="2193174"/>
              </a:tblGrid>
              <a:tr h="210706">
                <a:tc gridSpan="2">
                  <a:txBody>
                    <a:bodyPr/>
                    <a:lstStyle/>
                    <a:p>
                      <a:pPr algn="ctr">
                        <a:spcAft>
                          <a:spcPts val="0"/>
                        </a:spcAft>
                      </a:pPr>
                      <a:r>
                        <a:rPr lang="en-GB" sz="1400" b="1" dirty="0">
                          <a:solidFill>
                            <a:srgbClr val="000000"/>
                          </a:solidFill>
                          <a:latin typeface="Arial"/>
                          <a:ea typeface="Times New Roman"/>
                          <a:cs typeface="Times New Roman"/>
                        </a:rPr>
                        <a:t>Breed A</a:t>
                      </a:r>
                      <a:endParaRPr lang="en-GB" sz="1400" dirty="0">
                        <a:solidFill>
                          <a:srgbClr val="000000"/>
                        </a:solidFill>
                        <a:latin typeface="Arial"/>
                        <a:ea typeface="Times New Roman"/>
                        <a:cs typeface="Times New Roman"/>
                      </a:endParaRPr>
                    </a:p>
                  </a:txBody>
                  <a:tcPr marL="60616" marR="60616"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gridSpan="2">
                  <a:txBody>
                    <a:bodyPr/>
                    <a:lstStyle/>
                    <a:p>
                      <a:pPr algn="ctr">
                        <a:spcAft>
                          <a:spcPts val="0"/>
                        </a:spcAft>
                      </a:pPr>
                      <a:r>
                        <a:rPr lang="en-GB" sz="1400" b="1">
                          <a:solidFill>
                            <a:srgbClr val="000000"/>
                          </a:solidFill>
                          <a:latin typeface="Arial"/>
                          <a:ea typeface="Times New Roman"/>
                          <a:cs typeface="Times New Roman"/>
                        </a:rPr>
                        <a:t>Breed B</a:t>
                      </a:r>
                      <a:endParaRPr lang="en-GB" sz="1400">
                        <a:solidFill>
                          <a:srgbClr val="000000"/>
                        </a:solidFill>
                        <a:latin typeface="Arial"/>
                        <a:ea typeface="Times New Roman"/>
                        <a:cs typeface="Times New Roman"/>
                      </a:endParaRP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r>
              <a:tr h="372474">
                <a:tc>
                  <a:txBody>
                    <a:bodyPr/>
                    <a:lstStyle/>
                    <a:p>
                      <a:pPr algn="ctr">
                        <a:spcAft>
                          <a:spcPts val="0"/>
                        </a:spcAft>
                      </a:pPr>
                      <a:r>
                        <a:rPr lang="en-GB" sz="1400" b="1">
                          <a:solidFill>
                            <a:srgbClr val="000000"/>
                          </a:solidFill>
                          <a:latin typeface="Arial"/>
                          <a:ea typeface="Times New Roman"/>
                          <a:cs typeface="Times New Roman"/>
                        </a:rPr>
                        <a:t>Subject</a:t>
                      </a:r>
                      <a:endParaRPr lang="en-GB" sz="1400">
                        <a:solidFill>
                          <a:srgbClr val="000000"/>
                        </a:solidFill>
                        <a:latin typeface="Arial"/>
                        <a:ea typeface="Times New Roman"/>
                        <a:cs typeface="Times New Roman"/>
                      </a:endParaRP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000000"/>
                          </a:solidFill>
                          <a:latin typeface="Arial"/>
                          <a:ea typeface="Times New Roman"/>
                          <a:cs typeface="Times New Roman"/>
                        </a:rPr>
                        <a:t>Weight at 4 weeks (g)</a:t>
                      </a:r>
                      <a:endParaRPr lang="en-GB" sz="1400" dirty="0">
                        <a:solidFill>
                          <a:srgbClr val="000000"/>
                        </a:solidFill>
                        <a:latin typeface="Arial"/>
                        <a:ea typeface="Times New Roman"/>
                        <a:cs typeface="Times New Roman"/>
                      </a:endParaRPr>
                    </a:p>
                  </a:txBody>
                  <a:tcPr marL="60616" marR="60616"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latin typeface="Arial"/>
                          <a:ea typeface="Times New Roman"/>
                          <a:cs typeface="Times New Roman"/>
                        </a:rPr>
                        <a:t>Subject</a:t>
                      </a:r>
                      <a:endParaRPr lang="en-GB" sz="1400">
                        <a:solidFill>
                          <a:srgbClr val="000000"/>
                        </a:solidFill>
                        <a:latin typeface="Arial"/>
                        <a:ea typeface="Times New Roman"/>
                        <a:cs typeface="Times New Roman"/>
                      </a:endParaRP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000000"/>
                          </a:solidFill>
                          <a:latin typeface="Arial"/>
                          <a:ea typeface="Times New Roman"/>
                          <a:cs typeface="Times New Roman"/>
                        </a:rPr>
                        <a:t>Weight at 4 weeks (g)</a:t>
                      </a:r>
                      <a:endParaRPr lang="en-GB" sz="1400" dirty="0">
                        <a:solidFill>
                          <a:srgbClr val="000000"/>
                        </a:solidFill>
                        <a:latin typeface="Arial"/>
                        <a:ea typeface="Times New Roman"/>
                        <a:cs typeface="Times New Roman"/>
                      </a:endParaRP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20.77</a:t>
                      </a:r>
                      <a:endParaRPr lang="en-GB" sz="1400" dirty="0">
                        <a:solidFill>
                          <a:srgbClr val="000000"/>
                        </a:solidFill>
                        <a:latin typeface="Arial"/>
                        <a:ea typeface="Times New Roman"/>
                        <a:cs typeface="Times New Roman"/>
                      </a:endParaRP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21</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15.51</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2</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9.08</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22</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12.93</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3</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9.80</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23</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11.50</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4</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8.13</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24</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16.07</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5</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16.54</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25</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15.51</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6</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11.36</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26</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17.66</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7</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11.47</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27</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11.25</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8</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12.10</a:t>
                      </a:r>
                      <a:endParaRPr lang="en-GB" sz="1400" dirty="0">
                        <a:solidFill>
                          <a:srgbClr val="000000"/>
                        </a:solidFill>
                        <a:latin typeface="Arial"/>
                        <a:ea typeface="Times New Roman"/>
                        <a:cs typeface="Times New Roman"/>
                      </a:endParaRP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28</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13.65</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9</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14.04</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29</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14.28</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10</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16.82</a:t>
                      </a:r>
                      <a:endParaRPr lang="en-GB" sz="1400" dirty="0">
                        <a:solidFill>
                          <a:srgbClr val="000000"/>
                        </a:solidFill>
                        <a:latin typeface="Arial"/>
                        <a:ea typeface="Times New Roman"/>
                        <a:cs typeface="Times New Roman"/>
                      </a:endParaRP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30</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13.21</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11</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6.32</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31</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10.28</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12</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17.51</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32</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12.41</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13</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9.87</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33</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9.63</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14</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12.41</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34</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14.75</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15</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7.39</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35</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9.81</a:t>
                      </a:r>
                      <a:endParaRPr lang="en-GB" sz="1400" dirty="0">
                        <a:solidFill>
                          <a:srgbClr val="000000"/>
                        </a:solidFill>
                        <a:latin typeface="Arial"/>
                        <a:ea typeface="Times New Roman"/>
                        <a:cs typeface="Times New Roman"/>
                      </a:endParaRP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16</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9.23</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36</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13.02</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17</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4.06</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37</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12.33</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18</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8.26</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38</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11.90</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19</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10.24</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39</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8.98</a:t>
                      </a:r>
                      <a:endParaRPr lang="en-GB" sz="1400" dirty="0">
                        <a:solidFill>
                          <a:srgbClr val="000000"/>
                        </a:solidFill>
                        <a:latin typeface="Arial"/>
                        <a:ea typeface="Times New Roman"/>
                        <a:cs typeface="Times New Roman"/>
                      </a:endParaRP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6">
                <a:tc>
                  <a:txBody>
                    <a:bodyPr/>
                    <a:lstStyle/>
                    <a:p>
                      <a:pPr algn="r">
                        <a:spcAft>
                          <a:spcPts val="0"/>
                        </a:spcAft>
                      </a:pPr>
                      <a:r>
                        <a:rPr lang="en-GB" sz="1400">
                          <a:solidFill>
                            <a:srgbClr val="000000"/>
                          </a:solidFill>
                          <a:latin typeface="Arial"/>
                          <a:ea typeface="Times New Roman"/>
                          <a:cs typeface="Times New Roman"/>
                        </a:rPr>
                        <a:t>20</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14.64</a:t>
                      </a:r>
                    </a:p>
                  </a:txBody>
                  <a:tcPr marL="60616" marR="60616"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r">
                        <a:spcAft>
                          <a:spcPts val="0"/>
                        </a:spcAft>
                      </a:pPr>
                      <a:r>
                        <a:rPr lang="en-GB" sz="1400">
                          <a:solidFill>
                            <a:srgbClr val="000000"/>
                          </a:solidFill>
                          <a:latin typeface="Arial"/>
                          <a:ea typeface="Times New Roman"/>
                          <a:cs typeface="Times New Roman"/>
                        </a:rPr>
                        <a:t>40</a:t>
                      </a: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r">
                        <a:spcAft>
                          <a:spcPts val="0"/>
                        </a:spcAft>
                      </a:pPr>
                      <a:r>
                        <a:rPr lang="en-GB" sz="1400" dirty="0">
                          <a:solidFill>
                            <a:srgbClr val="000000"/>
                          </a:solidFill>
                          <a:latin typeface="Arial"/>
                          <a:ea typeface="Times New Roman"/>
                          <a:cs typeface="Times New Roman"/>
                        </a:rPr>
                        <a:t>11.29</a:t>
                      </a:r>
                    </a:p>
                  </a:txBody>
                  <a:tcPr marL="60616" marR="6061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210706">
                <a:tc>
                  <a:txBody>
                    <a:bodyPr/>
                    <a:lstStyle/>
                    <a:p>
                      <a:pPr algn="ctr">
                        <a:spcAft>
                          <a:spcPts val="0"/>
                        </a:spcAft>
                      </a:pPr>
                      <a:r>
                        <a:rPr lang="en-GB" sz="1400" b="1" dirty="0">
                          <a:solidFill>
                            <a:srgbClr val="000000"/>
                          </a:solidFill>
                          <a:latin typeface="Arial"/>
                          <a:ea typeface="Times New Roman"/>
                          <a:cs typeface="Times New Roman"/>
                        </a:rPr>
                        <a:t>Mean</a:t>
                      </a:r>
                      <a:endParaRPr lang="en-GB" sz="1400" dirty="0">
                        <a:solidFill>
                          <a:srgbClr val="000000"/>
                        </a:solidFill>
                        <a:latin typeface="Arial"/>
                        <a:ea typeface="Times New Roman"/>
                        <a:cs typeface="Times New Roman"/>
                      </a:endParaRP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11.50</a:t>
                      </a:r>
                      <a:endParaRPr lang="en-GB" sz="1400" dirty="0">
                        <a:solidFill>
                          <a:srgbClr val="000000"/>
                        </a:solidFill>
                        <a:latin typeface="Arial"/>
                        <a:ea typeface="Times New Roman"/>
                        <a:cs typeface="Times New Roman"/>
                      </a:endParaRPr>
                    </a:p>
                  </a:txBody>
                  <a:tcPr marL="60616" marR="60616"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b="1" dirty="0">
                          <a:solidFill>
                            <a:srgbClr val="000000"/>
                          </a:solidFill>
                          <a:latin typeface="Arial"/>
                          <a:ea typeface="Times New Roman"/>
                          <a:cs typeface="Times New Roman"/>
                        </a:rPr>
                        <a:t>Mean</a:t>
                      </a:r>
                      <a:endParaRPr lang="en-GB" sz="1400" dirty="0">
                        <a:solidFill>
                          <a:srgbClr val="000000"/>
                        </a:solidFill>
                        <a:latin typeface="Arial"/>
                        <a:ea typeface="Times New Roman"/>
                        <a:cs typeface="Times New Roman"/>
                      </a:endParaRP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12.80</a:t>
                      </a:r>
                      <a:endParaRPr lang="en-GB" sz="1400" dirty="0">
                        <a:solidFill>
                          <a:srgbClr val="000000"/>
                        </a:solidFill>
                        <a:latin typeface="Arial"/>
                        <a:ea typeface="Times New Roman"/>
                        <a:cs typeface="Times New Roman"/>
                      </a:endParaRP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47">
                <a:tc>
                  <a:txBody>
                    <a:bodyPr/>
                    <a:lstStyle/>
                    <a:p>
                      <a:pPr algn="ctr">
                        <a:spcAft>
                          <a:spcPts val="0"/>
                        </a:spcAft>
                      </a:pPr>
                      <a:r>
                        <a:rPr lang="en-GB" sz="1400" b="1" dirty="0" smtClean="0">
                          <a:solidFill>
                            <a:srgbClr val="000000"/>
                          </a:solidFill>
                          <a:latin typeface="Arial"/>
                          <a:ea typeface="Times New Roman"/>
                          <a:cs typeface="Times New Roman"/>
                        </a:rPr>
                        <a:t>Standard deviation</a:t>
                      </a:r>
                      <a:endParaRPr lang="en-GB" sz="1400" b="1" dirty="0">
                        <a:solidFill>
                          <a:srgbClr val="000000"/>
                        </a:solidFill>
                        <a:latin typeface="Arial"/>
                        <a:ea typeface="Times New Roman"/>
                        <a:cs typeface="Times New Roman"/>
                      </a:endParaRP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4.18</a:t>
                      </a:r>
                      <a:endParaRPr lang="en-GB" sz="1400" dirty="0">
                        <a:solidFill>
                          <a:srgbClr val="000000"/>
                        </a:solidFill>
                        <a:latin typeface="Arial"/>
                        <a:ea typeface="Times New Roman"/>
                        <a:cs typeface="Times New Roman"/>
                      </a:endParaRPr>
                    </a:p>
                  </a:txBody>
                  <a:tcPr marL="60616" marR="60616"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000000"/>
                          </a:solidFill>
                          <a:latin typeface="Arial"/>
                          <a:ea typeface="Times New Roman"/>
                          <a:cs typeface="Times New Roman"/>
                        </a:rPr>
                        <a:t>Standard deviation</a:t>
                      </a:r>
                      <a:endParaRPr lang="en-GB" sz="1400" dirty="0">
                        <a:solidFill>
                          <a:srgbClr val="000000"/>
                        </a:solidFill>
                        <a:latin typeface="Arial"/>
                        <a:ea typeface="Times New Roman"/>
                        <a:cs typeface="Times New Roman"/>
                      </a:endParaRPr>
                    </a:p>
                  </a:txBody>
                  <a:tcPr marL="60616" marR="6061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1400" dirty="0" smtClean="0">
                          <a:solidFill>
                            <a:srgbClr val="000000"/>
                          </a:solidFill>
                          <a:latin typeface="Arial"/>
                          <a:ea typeface="Times New Roman"/>
                          <a:cs typeface="Times New Roman"/>
                        </a:rPr>
                        <a:t>2.33</a:t>
                      </a:r>
                    </a:p>
                  </a:txBody>
                  <a:tcPr marL="60616" marR="606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itle 1"/>
          <p:cNvSpPr txBox="1">
            <a:spLocks/>
          </p:cNvSpPr>
          <p:nvPr/>
        </p:nvSpPr>
        <p:spPr bwMode="auto">
          <a:xfrm>
            <a:off x="179512" y="427038"/>
            <a:ext cx="8964488"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effectLst/>
                <a:uLnTx/>
                <a:uFillTx/>
                <a:latin typeface="+mj-lt"/>
                <a:ea typeface="+mj-ea"/>
                <a:cs typeface="+mj-cs"/>
              </a:rPr>
              <a:t>Independent two-sample t-test – the data </a:t>
            </a:r>
            <a:br>
              <a:rPr kumimoji="0" lang="en-GB" sz="4400" b="0" i="0" u="none" strike="noStrike" kern="1200" cap="none" spc="0" normalizeH="0" baseline="0" noProof="0" dirty="0" smtClean="0">
                <a:ln>
                  <a:noFill/>
                </a:ln>
                <a:effectLst/>
                <a:uLnTx/>
                <a:uFillTx/>
                <a:latin typeface="+mj-lt"/>
                <a:ea typeface="+mj-ea"/>
                <a:cs typeface="+mj-cs"/>
              </a:rPr>
            </a:br>
            <a:endParaRPr kumimoji="0" lang="en-GB" sz="4000" b="0" i="0" u="none" strike="noStrike" kern="1200" cap="none" spc="0" normalizeH="0" baseline="0" noProof="0" dirty="0">
              <a:ln>
                <a:noFill/>
              </a:ln>
              <a:effectLst/>
              <a:uLnTx/>
              <a:uFillTx/>
              <a:latin typeface="+mj-lt"/>
              <a:ea typeface="+mj-ea"/>
              <a:cs typeface="+mj-cs"/>
            </a:endParaRPr>
          </a:p>
        </p:txBody>
      </p:sp>
      <p:sp>
        <p:nvSpPr>
          <p:cNvPr id="8" name="Oval 7"/>
          <p:cNvSpPr/>
          <p:nvPr/>
        </p:nvSpPr>
        <p:spPr>
          <a:xfrm>
            <a:off x="3851920" y="5949280"/>
            <a:ext cx="720080"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812360" y="5949280"/>
            <a:ext cx="720080"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lgn="l" eaLnBrk="1" fontAlgn="auto" hangingPunct="1">
              <a:spcAft>
                <a:spcPts val="0"/>
              </a:spcAft>
              <a:defRPr/>
            </a:pPr>
            <a:r>
              <a:rPr lang="en-GB" sz="4000" dirty="0" smtClean="0"/>
              <a:t>Independent two-sample t-test – key assumptions</a:t>
            </a:r>
            <a:endParaRPr lang="en-GB" sz="4000" dirty="0"/>
          </a:p>
        </p:txBody>
      </p:sp>
      <p:sp>
        <p:nvSpPr>
          <p:cNvPr id="88066" name="Content Placeholder 2"/>
          <p:cNvSpPr>
            <a:spLocks noGrp="1"/>
          </p:cNvSpPr>
          <p:nvPr>
            <p:ph idx="1"/>
          </p:nvPr>
        </p:nvSpPr>
        <p:spPr/>
        <p:txBody>
          <a:bodyPr/>
          <a:lstStyle/>
          <a:p>
            <a:pPr eaLnBrk="1" hangingPunct="1"/>
            <a:r>
              <a:rPr lang="en-GB" smtClean="0"/>
              <a:t>Observations are independent</a:t>
            </a:r>
          </a:p>
          <a:p>
            <a:pPr eaLnBrk="1" hangingPunct="1"/>
            <a:r>
              <a:rPr lang="en-GB" smtClean="0"/>
              <a:t>Observations are normally distributed</a:t>
            </a:r>
          </a:p>
        </p:txBody>
      </p:sp>
      <p:sp>
        <p:nvSpPr>
          <p:cNvPr id="890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3" name="Picture 2" descr="micewe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924944"/>
            <a:ext cx="5544616" cy="381642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icewe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996952"/>
            <a:ext cx="3528392" cy="3528392"/>
          </a:xfrm>
          <a:prstGeom prst="rect">
            <a:avLst/>
          </a:prstGeom>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GB" dirty="0" smtClean="0"/>
              <a:t>Independent two-sample t-test -More key assumptions...</a:t>
            </a:r>
            <a:endParaRPr lang="en-GB" dirty="0"/>
          </a:p>
        </p:txBody>
      </p:sp>
      <p:sp>
        <p:nvSpPr>
          <p:cNvPr id="90114" name="Content Placeholder 2"/>
          <p:cNvSpPr>
            <a:spLocks noGrp="1"/>
          </p:cNvSpPr>
          <p:nvPr>
            <p:ph idx="1"/>
          </p:nvPr>
        </p:nvSpPr>
        <p:spPr/>
        <p:txBody>
          <a:bodyPr/>
          <a:lstStyle/>
          <a:p>
            <a:pPr eaLnBrk="1" hangingPunct="1"/>
            <a:r>
              <a:rPr lang="en-GB" dirty="0" smtClean="0"/>
              <a:t>Equal variance in the two comparison groups</a:t>
            </a:r>
          </a:p>
          <a:p>
            <a:pPr lvl="2" eaLnBrk="1" hangingPunct="1"/>
            <a:r>
              <a:rPr lang="en-GB" dirty="0" smtClean="0"/>
              <a:t>Use Welch’s correction if variances are different </a:t>
            </a:r>
          </a:p>
          <a:p>
            <a:pPr lvl="4" eaLnBrk="1" hangingPunct="1"/>
            <a:r>
              <a:rPr lang="en-GB" dirty="0" smtClean="0"/>
              <a:t>Alters the t-value and degrees of freedom</a:t>
            </a:r>
          </a:p>
          <a:p>
            <a:pPr lvl="2" eaLnBrk="1" hangingPunct="1">
              <a:buNone/>
            </a:pPr>
            <a:endParaRPr lang="en-GB" dirty="0" smtClean="0"/>
          </a:p>
        </p:txBody>
      </p:sp>
      <p:cxnSp>
        <p:nvCxnSpPr>
          <p:cNvPr id="7" name="Straight Arrow Connector 6"/>
          <p:cNvCxnSpPr/>
          <p:nvPr/>
        </p:nvCxnSpPr>
        <p:spPr>
          <a:xfrm flipV="1">
            <a:off x="2843808" y="5877272"/>
            <a:ext cx="1080120" cy="1736"/>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60032" y="5877272"/>
            <a:ext cx="576064"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3528" y="6453336"/>
            <a:ext cx="5256584" cy="369332"/>
          </a:xfrm>
          <a:prstGeom prst="rect">
            <a:avLst/>
          </a:prstGeom>
          <a:noFill/>
        </p:spPr>
        <p:txBody>
          <a:bodyPr wrap="square" rtlCol="0">
            <a:spAutoFit/>
          </a:bodyPr>
          <a:lstStyle/>
          <a:p>
            <a:r>
              <a:rPr lang="en-GB" b="1" dirty="0" smtClean="0">
                <a:solidFill>
                  <a:srgbClr val="FF0000"/>
                </a:solidFill>
              </a:rPr>
              <a:t>Standard deviation           4.18                    2.33</a:t>
            </a:r>
            <a:endParaRPr lang="en-GB" b="1"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467544" y="5157192"/>
            <a:ext cx="8533383" cy="1661993"/>
          </a:xfrm>
          <a:prstGeom prst="rect">
            <a:avLst/>
          </a:prstGeom>
          <a:solidFill>
            <a:schemeClr val="bg1"/>
          </a:solidFill>
          <a:ln w="9525">
            <a:noFill/>
            <a:miter lim="800000"/>
            <a:headEnd/>
            <a:tailEnd/>
          </a:ln>
        </p:spPr>
        <p:txBody>
          <a:bodyPr wrap="square">
            <a:spAutoFit/>
          </a:bodyPr>
          <a:lstStyle/>
          <a:p>
            <a:r>
              <a:rPr lang="en-GB" sz="2800" dirty="0">
                <a:solidFill>
                  <a:srgbClr val="C00000"/>
                </a:solidFill>
                <a:latin typeface="Calibri" pitchFamily="34" charset="0"/>
              </a:rPr>
              <a:t>Do not reject </a:t>
            </a:r>
            <a:r>
              <a:rPr lang="en-GB" sz="2800" dirty="0" smtClean="0">
                <a:solidFill>
                  <a:srgbClr val="C00000"/>
                </a:solidFill>
                <a:latin typeface="Calibri" pitchFamily="34" charset="0"/>
              </a:rPr>
              <a:t>H</a:t>
            </a:r>
            <a:r>
              <a:rPr lang="en-GB" sz="2800" baseline="-25000" dirty="0" smtClean="0">
                <a:solidFill>
                  <a:srgbClr val="C00000"/>
                </a:solidFill>
                <a:latin typeface="Calibri" pitchFamily="34" charset="0"/>
              </a:rPr>
              <a:t>0</a:t>
            </a:r>
            <a:r>
              <a:rPr lang="en-GB" sz="2800" dirty="0" smtClean="0">
                <a:solidFill>
                  <a:srgbClr val="C00000"/>
                </a:solidFill>
                <a:latin typeface="Calibri" pitchFamily="34" charset="0"/>
              </a:rPr>
              <a:t> </a:t>
            </a:r>
          </a:p>
          <a:p>
            <a:r>
              <a:rPr lang="en-GB" sz="2800" dirty="0" smtClean="0">
                <a:latin typeface="Calibri" pitchFamily="34" charset="0"/>
              </a:rPr>
              <a:t>(No evidence that mean </a:t>
            </a:r>
            <a:r>
              <a:rPr lang="en-GB" sz="2800" dirty="0">
                <a:latin typeface="Calibri" pitchFamily="34" charset="0"/>
              </a:rPr>
              <a:t>weight of breed A </a:t>
            </a:r>
            <a:r>
              <a:rPr lang="en-GB" sz="2800" dirty="0" smtClean="0">
                <a:latin typeface="Calibri" pitchFamily="34" charset="0"/>
              </a:rPr>
              <a:t>≠ </a:t>
            </a:r>
            <a:r>
              <a:rPr lang="en-GB" sz="2800" dirty="0">
                <a:latin typeface="Calibri" pitchFamily="34" charset="0"/>
              </a:rPr>
              <a:t>mean weight of breed B)</a:t>
            </a:r>
          </a:p>
          <a:p>
            <a:endParaRPr lang="en-GB" dirty="0">
              <a:latin typeface="Calibri" pitchFamily="34" charset="0"/>
            </a:endParaRPr>
          </a:p>
        </p:txBody>
      </p:sp>
      <p:pic>
        <p:nvPicPr>
          <p:cNvPr id="4" name="Picture 3" descr="2STTe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9912" y="2420888"/>
            <a:ext cx="3528392" cy="3312368"/>
          </a:xfrm>
          <a:prstGeom prst="rect">
            <a:avLst/>
          </a:prstGeom>
        </p:spPr>
      </p:pic>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GB" dirty="0" smtClean="0"/>
              <a:t>Independent two-sample t-test - results</a:t>
            </a:r>
            <a:endParaRPr lang="en-GB" dirty="0"/>
          </a:p>
        </p:txBody>
      </p:sp>
      <p:sp>
        <p:nvSpPr>
          <p:cNvPr id="6162" name="Content Placeholder 2"/>
          <p:cNvSpPr>
            <a:spLocks noGrp="1"/>
          </p:cNvSpPr>
          <p:nvPr>
            <p:ph idx="1"/>
          </p:nvPr>
        </p:nvSpPr>
        <p:spPr/>
        <p:txBody>
          <a:bodyPr/>
          <a:lstStyle/>
          <a:p>
            <a:pPr eaLnBrk="1" hangingPunct="1">
              <a:buNone/>
            </a:pPr>
            <a:r>
              <a:rPr lang="en-GB" dirty="0" smtClean="0"/>
              <a:t>Test statistic:</a:t>
            </a:r>
            <a:endParaRPr lang="en-GB" b="1" dirty="0" smtClean="0"/>
          </a:p>
          <a:p>
            <a:pPr eaLnBrk="1" hangingPunct="1"/>
            <a:endParaRPr lang="en-GB" b="1" dirty="0" smtClean="0"/>
          </a:p>
        </p:txBody>
      </p:sp>
      <p:sp>
        <p:nvSpPr>
          <p:cNvPr id="6" name="TextBox 5"/>
          <p:cNvSpPr txBox="1">
            <a:spLocks noChangeArrowheads="1"/>
          </p:cNvSpPr>
          <p:nvPr/>
        </p:nvSpPr>
        <p:spPr bwMode="auto">
          <a:xfrm>
            <a:off x="539552" y="4293096"/>
            <a:ext cx="2428875" cy="522287"/>
          </a:xfrm>
          <a:prstGeom prst="rect">
            <a:avLst/>
          </a:prstGeom>
          <a:noFill/>
          <a:ln w="9525">
            <a:noFill/>
            <a:miter lim="800000"/>
            <a:headEnd/>
            <a:tailEnd/>
          </a:ln>
        </p:spPr>
        <p:txBody>
          <a:bodyPr>
            <a:spAutoFit/>
          </a:bodyPr>
          <a:lstStyle/>
          <a:p>
            <a:r>
              <a:rPr lang="en-GB" sz="2800" dirty="0">
                <a:latin typeface="Calibri" pitchFamily="34" charset="0"/>
              </a:rPr>
              <a:t>P-value: </a:t>
            </a:r>
            <a:r>
              <a:rPr lang="en-GB" sz="2800" b="1" dirty="0" smtClean="0">
                <a:latin typeface="Calibri" pitchFamily="34" charset="0"/>
              </a:rPr>
              <a:t>0.24</a:t>
            </a:r>
            <a:endParaRPr lang="en-GB" sz="2800" b="1" dirty="0">
              <a:latin typeface="Calibri" pitchFamily="34" charset="0"/>
            </a:endParaRPr>
          </a:p>
        </p:txBody>
      </p:sp>
      <p:graphicFrame>
        <p:nvGraphicFramePr>
          <p:cNvPr id="6160" name="Object 16"/>
          <p:cNvGraphicFramePr>
            <a:graphicFrameLocks noChangeAspect="1"/>
          </p:cNvGraphicFramePr>
          <p:nvPr>
            <p:extLst>
              <p:ext uri="{D42A27DB-BD31-4B8C-83A1-F6EECF244321}">
                <p14:modId xmlns:p14="http://schemas.microsoft.com/office/powerpoint/2010/main" val="3905526385"/>
              </p:ext>
            </p:extLst>
          </p:nvPr>
        </p:nvGraphicFramePr>
        <p:xfrm>
          <a:off x="3368675" y="1181100"/>
          <a:ext cx="5083175" cy="1720850"/>
        </p:xfrm>
        <a:graphic>
          <a:graphicData uri="http://schemas.openxmlformats.org/presentationml/2006/ole">
            <mc:AlternateContent xmlns:mc="http://schemas.openxmlformats.org/markup-compatibility/2006">
              <mc:Choice xmlns:v="urn:schemas-microsoft-com:vml" Requires="v">
                <p:oleObj spid="_x0000_s6626" name="Equation" r:id="rId5" imgW="1536700" imgH="520700" progId="Equation.3">
                  <p:embed/>
                </p:oleObj>
              </mc:Choice>
              <mc:Fallback>
                <p:oleObj name="Equation" r:id="rId5" imgW="1536700" imgH="520700" progId="Equation.3">
                  <p:embed/>
                  <p:pic>
                    <p:nvPicPr>
                      <p:cNvPr id="0" name="Picture 226"/>
                      <p:cNvPicPr>
                        <a:picLocks noChangeAspect="1" noChangeArrowheads="1"/>
                      </p:cNvPicPr>
                      <p:nvPr/>
                    </p:nvPicPr>
                    <p:blipFill>
                      <a:blip r:embed="rId6"/>
                      <a:srcRect/>
                      <a:stretch>
                        <a:fillRect/>
                      </a:stretch>
                    </p:blipFill>
                    <p:spPr bwMode="auto">
                      <a:xfrm>
                        <a:off x="3368675" y="1181100"/>
                        <a:ext cx="5083175" cy="1720850"/>
                      </a:xfrm>
                      <a:prstGeom prst="rect">
                        <a:avLst/>
                      </a:prstGeom>
                      <a:solidFill>
                        <a:schemeClr val="bg1"/>
                      </a:solidFill>
                    </p:spPr>
                  </p:pic>
                </p:oleObj>
              </mc:Fallback>
            </mc:AlternateContent>
          </a:graphicData>
        </a:graphic>
      </p:graphicFrame>
      <p:sp>
        <p:nvSpPr>
          <p:cNvPr id="8" name="TextBox 7"/>
          <p:cNvSpPr txBox="1">
            <a:spLocks noChangeArrowheads="1"/>
          </p:cNvSpPr>
          <p:nvPr/>
        </p:nvSpPr>
        <p:spPr bwMode="auto">
          <a:xfrm>
            <a:off x="467544" y="2852936"/>
            <a:ext cx="3131840" cy="954107"/>
          </a:xfrm>
          <a:prstGeom prst="rect">
            <a:avLst/>
          </a:prstGeom>
          <a:noFill/>
          <a:ln w="9525">
            <a:noFill/>
            <a:miter lim="800000"/>
            <a:headEnd/>
            <a:tailEnd/>
          </a:ln>
        </p:spPr>
        <p:txBody>
          <a:bodyPr wrap="square">
            <a:spAutoFit/>
          </a:bodyPr>
          <a:lstStyle/>
          <a:p>
            <a:r>
              <a:rPr lang="en-GB" sz="2800" dirty="0" err="1" smtClean="0">
                <a:latin typeface="Calibri" pitchFamily="34" charset="0"/>
              </a:rPr>
              <a:t>df</a:t>
            </a:r>
            <a:r>
              <a:rPr lang="en-GB" sz="2800" dirty="0" smtClean="0">
                <a:latin typeface="Calibri" pitchFamily="34" charset="0"/>
              </a:rPr>
              <a:t> </a:t>
            </a:r>
            <a:r>
              <a:rPr lang="en-US" sz="2800" dirty="0" smtClean="0">
                <a:latin typeface="Calibri" pitchFamily="34" charset="0"/>
              </a:rPr>
              <a:t>= 29.78 </a:t>
            </a:r>
          </a:p>
          <a:p>
            <a:r>
              <a:rPr lang="en-US" sz="2800" dirty="0" smtClean="0">
                <a:latin typeface="Calibri" pitchFamily="34" charset="0"/>
              </a:rPr>
              <a:t>(Welch’s correction)</a:t>
            </a:r>
            <a:endParaRPr lang="en-GB" sz="2800" dirty="0">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rtlCol="0">
            <a:normAutofit fontScale="900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fontAlgn="auto" hangingPunct="1">
              <a:spcAft>
                <a:spcPts val="0"/>
              </a:spcAft>
              <a:defRPr/>
            </a:pPr>
            <a:r>
              <a:rPr lang="en-GB" dirty="0" smtClean="0"/>
              <a:t>Independent two-sample t-test - results</a:t>
            </a:r>
            <a:endParaRPr lang="en-GB" dirty="0"/>
          </a:p>
        </p:txBody>
      </p:sp>
      <p:sp>
        <p:nvSpPr>
          <p:cNvPr id="6" name="Content Placeholder 5"/>
          <p:cNvSpPr>
            <a:spLocks noGrp="1"/>
          </p:cNvSpPr>
          <p:nvPr>
            <p:ph idx="1"/>
          </p:nvPr>
        </p:nvSpPr>
        <p:spPr/>
        <p:txBody>
          <a:bodyPr/>
          <a:lstStyle/>
          <a:p>
            <a:r>
              <a:rPr lang="en-US" dirty="0" smtClean="0"/>
              <a:t>The difference in mean weight between the two </a:t>
            </a:r>
            <a:r>
              <a:rPr lang="en-US" dirty="0"/>
              <a:t>breeds is -1.30 (95% CI: </a:t>
            </a:r>
            <a:r>
              <a:rPr lang="en-US" dirty="0" smtClean="0"/>
              <a:t>-3.48, 0.89) </a:t>
            </a:r>
          </a:p>
          <a:p>
            <a:pPr lvl="1"/>
            <a:r>
              <a:rPr lang="en-US" dirty="0" smtClean="0"/>
              <a:t>[NB this is negative breed B weights tend to be bigger than breed A weights].</a:t>
            </a:r>
          </a:p>
          <a:p>
            <a:r>
              <a:rPr lang="en-US" dirty="0" smtClean="0"/>
              <a:t>There is no evidence of a difference in weights between breed A and breed B. </a:t>
            </a:r>
          </a:p>
          <a:p>
            <a:r>
              <a:rPr lang="en-US" dirty="0" smtClean="0"/>
              <a:t>t=1.21, </a:t>
            </a:r>
            <a:r>
              <a:rPr lang="en-US" dirty="0" err="1" smtClean="0"/>
              <a:t>df</a:t>
            </a:r>
            <a:r>
              <a:rPr lang="en-US" dirty="0" smtClean="0"/>
              <a:t>= 29.78 (Welch’s correction), p=0.24.</a:t>
            </a:r>
          </a:p>
          <a:p>
            <a:pPr marL="457200" lvl="1" indent="0">
              <a:buNone/>
            </a:pPr>
            <a:endParaRPr lang="en-US" dirty="0" smtClean="0"/>
          </a:p>
          <a:p>
            <a:endParaRPr lang="en-US" dirty="0"/>
          </a:p>
        </p:txBody>
      </p:sp>
    </p:spTree>
    <p:extLst>
      <p:ext uri="{BB962C8B-B14F-4D97-AF65-F5344CB8AC3E}">
        <p14:creationId xmlns:p14="http://schemas.microsoft.com/office/powerpoint/2010/main" val="194122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GB" dirty="0" smtClean="0"/>
              <a:t>Paired two-sample t-test:</a:t>
            </a:r>
            <a:br>
              <a:rPr lang="en-GB" dirty="0" smtClean="0"/>
            </a:br>
            <a:r>
              <a:rPr lang="en-GB" dirty="0" smtClean="0">
                <a:solidFill>
                  <a:srgbClr val="C00000"/>
                </a:solidFill>
              </a:rPr>
              <a:t>Does the mean difference = 0?</a:t>
            </a:r>
            <a:endParaRPr lang="en-GB" dirty="0">
              <a:solidFill>
                <a:srgbClr val="C00000"/>
              </a:solidFill>
            </a:endParaRPr>
          </a:p>
        </p:txBody>
      </p:sp>
      <p:sp>
        <p:nvSpPr>
          <p:cNvPr id="7" name="Content Placeholder 2"/>
          <p:cNvSpPr txBox="1">
            <a:spLocks/>
          </p:cNvSpPr>
          <p:nvPr/>
        </p:nvSpPr>
        <p:spPr>
          <a:xfrm>
            <a:off x="428624" y="1525289"/>
            <a:ext cx="8715376" cy="5216079"/>
          </a:xfrm>
          <a:prstGeom prst="rect">
            <a:avLst/>
          </a:prstGeom>
        </p:spPr>
        <p:txBody>
          <a:bodyPr>
            <a:noAutofit/>
          </a:bodyPr>
          <a:lstStyle/>
          <a:p>
            <a:pPr marL="342900" indent="-342900" fontAlgn="auto">
              <a:spcBef>
                <a:spcPct val="20000"/>
              </a:spcBef>
              <a:spcAft>
                <a:spcPts val="0"/>
              </a:spcAft>
              <a:buFont typeface="Arial" pitchFamily="34" charset="0"/>
              <a:buChar char="•"/>
              <a:defRPr/>
            </a:pPr>
            <a:endParaRPr lang="en-GB" sz="2800" b="1" dirty="0" smtClean="0">
              <a:latin typeface="+mj-lt"/>
              <a:cs typeface="+mn-cs"/>
            </a:endParaRPr>
          </a:p>
          <a:p>
            <a:pPr marL="342900" indent="-342900" fontAlgn="auto">
              <a:spcBef>
                <a:spcPct val="20000"/>
              </a:spcBef>
              <a:spcAft>
                <a:spcPts val="0"/>
              </a:spcAft>
              <a:defRPr/>
            </a:pPr>
            <a:r>
              <a:rPr lang="en-GB" sz="2800" b="1" dirty="0" smtClean="0">
                <a:latin typeface="+mj-lt"/>
                <a:cs typeface="+mn-cs"/>
              </a:rPr>
              <a:t>	E.g</a:t>
            </a:r>
            <a:r>
              <a:rPr lang="en-GB" sz="2800" b="1" dirty="0">
                <a:latin typeface="+mj-lt"/>
                <a:cs typeface="+mn-cs"/>
              </a:rPr>
              <a:t>. Research question: </a:t>
            </a:r>
            <a:r>
              <a:rPr lang="en-GB" sz="2800" dirty="0" smtClean="0">
                <a:latin typeface="+mj-lt"/>
                <a:cs typeface="+mn-cs"/>
              </a:rPr>
              <a:t>20 </a:t>
            </a:r>
            <a:r>
              <a:rPr lang="en-GB" sz="2800" dirty="0">
                <a:latin typeface="+mj-lt"/>
                <a:cs typeface="+mn-cs"/>
              </a:rPr>
              <a:t>patients with </a:t>
            </a:r>
            <a:r>
              <a:rPr lang="en-GB" sz="2800" dirty="0" smtClean="0">
                <a:latin typeface="+mj-lt"/>
                <a:cs typeface="+mn-cs"/>
              </a:rPr>
              <a:t>ovarian </a:t>
            </a:r>
            <a:r>
              <a:rPr lang="en-GB" sz="2800" dirty="0">
                <a:latin typeface="+mj-lt"/>
                <a:cs typeface="+mn-cs"/>
              </a:rPr>
              <a:t>cancer were studied using MRI imaging. </a:t>
            </a:r>
            <a:r>
              <a:rPr lang="en-GB" sz="2800" dirty="0" smtClean="0">
                <a:latin typeface="+mj-lt"/>
                <a:cs typeface="+mn-cs"/>
              </a:rPr>
              <a:t>Cellularity </a:t>
            </a:r>
            <a:r>
              <a:rPr lang="en-GB" sz="2800" dirty="0">
                <a:latin typeface="+mj-lt"/>
                <a:cs typeface="+mn-cs"/>
              </a:rPr>
              <a:t>was measured for </a:t>
            </a:r>
            <a:r>
              <a:rPr lang="en-GB" sz="2800" dirty="0" smtClean="0">
                <a:latin typeface="+mj-lt"/>
                <a:cs typeface="+mn-cs"/>
              </a:rPr>
              <a:t>each patient at two sites of disease. </a:t>
            </a:r>
          </a:p>
          <a:p>
            <a:pPr marL="342900" indent="-342900" fontAlgn="auto">
              <a:spcBef>
                <a:spcPct val="20000"/>
              </a:spcBef>
              <a:spcAft>
                <a:spcPts val="0"/>
              </a:spcAft>
              <a:buFont typeface="Arial" pitchFamily="34" charset="0"/>
              <a:buChar char="•"/>
              <a:defRPr/>
            </a:pPr>
            <a:endParaRPr lang="en-GB" sz="2800" dirty="0">
              <a:latin typeface="+mj-lt"/>
              <a:cs typeface="+mn-cs"/>
            </a:endParaRPr>
          </a:p>
          <a:p>
            <a:pPr marL="342900" indent="-342900" fontAlgn="auto">
              <a:spcBef>
                <a:spcPct val="20000"/>
              </a:spcBef>
              <a:spcAft>
                <a:spcPts val="0"/>
              </a:spcAft>
              <a:defRPr/>
            </a:pPr>
            <a:r>
              <a:rPr lang="en-GB" sz="2800" dirty="0" smtClean="0">
                <a:solidFill>
                  <a:srgbClr val="C00000"/>
                </a:solidFill>
                <a:latin typeface="+mj-lt"/>
                <a:cs typeface="+mn-cs"/>
              </a:rPr>
              <a:t>	Does </a:t>
            </a:r>
            <a:r>
              <a:rPr lang="en-GB" sz="2800" dirty="0">
                <a:solidFill>
                  <a:srgbClr val="C00000"/>
                </a:solidFill>
                <a:latin typeface="+mj-lt"/>
                <a:cs typeface="+mn-cs"/>
              </a:rPr>
              <a:t>the cellularity differ </a:t>
            </a:r>
            <a:endParaRPr lang="en-GB" sz="2800" dirty="0" smtClean="0">
              <a:solidFill>
                <a:srgbClr val="C00000"/>
              </a:solidFill>
              <a:latin typeface="+mj-lt"/>
              <a:cs typeface="+mn-cs"/>
            </a:endParaRPr>
          </a:p>
          <a:p>
            <a:pPr marL="342900" indent="-342900" fontAlgn="auto">
              <a:spcBef>
                <a:spcPct val="20000"/>
              </a:spcBef>
              <a:spcAft>
                <a:spcPts val="0"/>
              </a:spcAft>
              <a:defRPr/>
            </a:pPr>
            <a:r>
              <a:rPr lang="en-GB" sz="2800" dirty="0" smtClean="0">
                <a:solidFill>
                  <a:srgbClr val="C00000"/>
                </a:solidFill>
                <a:latin typeface="+mj-lt"/>
                <a:cs typeface="+mn-cs"/>
              </a:rPr>
              <a:t>	between </a:t>
            </a:r>
            <a:r>
              <a:rPr lang="en-GB" sz="2800" dirty="0">
                <a:solidFill>
                  <a:srgbClr val="C00000"/>
                </a:solidFill>
                <a:latin typeface="+mj-lt"/>
                <a:cs typeface="+mn-cs"/>
              </a:rPr>
              <a:t>two different sites </a:t>
            </a:r>
            <a:endParaRPr lang="en-GB" sz="2800" dirty="0" smtClean="0">
              <a:solidFill>
                <a:srgbClr val="C00000"/>
              </a:solidFill>
              <a:latin typeface="+mj-lt"/>
              <a:cs typeface="+mn-cs"/>
            </a:endParaRPr>
          </a:p>
          <a:p>
            <a:pPr marL="342900" indent="-342900" fontAlgn="auto">
              <a:spcBef>
                <a:spcPct val="20000"/>
              </a:spcBef>
              <a:spcAft>
                <a:spcPts val="0"/>
              </a:spcAft>
              <a:defRPr/>
            </a:pPr>
            <a:r>
              <a:rPr lang="en-GB" sz="2800" dirty="0" smtClean="0">
                <a:solidFill>
                  <a:srgbClr val="C00000"/>
                </a:solidFill>
                <a:latin typeface="+mj-lt"/>
                <a:cs typeface="+mn-cs"/>
              </a:rPr>
              <a:t>	of disease</a:t>
            </a:r>
            <a:r>
              <a:rPr lang="en-GB" sz="2800" dirty="0">
                <a:solidFill>
                  <a:srgbClr val="C00000"/>
                </a:solidFill>
                <a:latin typeface="+mj-lt"/>
                <a:cs typeface="+mn-cs"/>
              </a:rPr>
              <a:t>? </a:t>
            </a:r>
          </a:p>
          <a:p>
            <a:pPr marL="342900" indent="-342900" fontAlgn="auto">
              <a:spcBef>
                <a:spcPct val="20000"/>
              </a:spcBef>
              <a:spcAft>
                <a:spcPts val="0"/>
              </a:spcAft>
              <a:buFont typeface="Arial" pitchFamily="34" charset="0"/>
              <a:buChar char="•"/>
              <a:defRPr/>
            </a:pPr>
            <a:endParaRPr lang="en-GB" sz="1000" dirty="0">
              <a:solidFill>
                <a:schemeClr val="tx1">
                  <a:lumMod val="50000"/>
                  <a:lumOff val="50000"/>
                </a:schemeClr>
              </a:solidFill>
              <a:latin typeface="+mj-lt"/>
              <a:cs typeface="+mn-cs"/>
            </a:endParaRPr>
          </a:p>
          <a:p>
            <a:pPr marL="342900" indent="-342900" fontAlgn="auto">
              <a:spcBef>
                <a:spcPct val="20000"/>
              </a:spcBef>
              <a:spcAft>
                <a:spcPts val="0"/>
              </a:spcAft>
              <a:defRPr/>
            </a:pPr>
            <a:endParaRPr lang="en-GB" sz="2800" dirty="0" smtClean="0"/>
          </a:p>
          <a:p>
            <a:pPr marL="342900" indent="-342900" fontAlgn="auto">
              <a:spcBef>
                <a:spcPct val="20000"/>
              </a:spcBef>
              <a:spcAft>
                <a:spcPts val="0"/>
              </a:spcAft>
              <a:defRPr/>
            </a:pPr>
            <a:endParaRPr lang="en-GB" sz="2800" dirty="0">
              <a:latin typeface="+mj-lt"/>
              <a:cs typeface="+mn-cs"/>
            </a:endParaRPr>
          </a:p>
        </p:txBody>
      </p:sp>
      <p:pic>
        <p:nvPicPr>
          <p:cNvPr id="318467" name="Picture 3" descr="http://www.davincihysterectomy.com/assets/images/ovarian_cancer_diagram_200x210.jpg"/>
          <p:cNvPicPr>
            <a:picLocks noChangeAspect="1" noChangeArrowheads="1"/>
          </p:cNvPicPr>
          <p:nvPr/>
        </p:nvPicPr>
        <p:blipFill>
          <a:blip r:embed="rId3" cstate="print"/>
          <a:srcRect/>
          <a:stretch>
            <a:fillRect/>
          </a:stretch>
        </p:blipFill>
        <p:spPr bwMode="auto">
          <a:xfrm>
            <a:off x="5436096" y="3501008"/>
            <a:ext cx="2952328" cy="3144231"/>
          </a:xfrm>
          <a:prstGeom prst="rect">
            <a:avLst/>
          </a:prstGeom>
          <a:noFill/>
        </p:spPr>
      </p:pic>
      <p:sp>
        <p:nvSpPr>
          <p:cNvPr id="8" name="5-Point Star 7"/>
          <p:cNvSpPr/>
          <p:nvPr/>
        </p:nvSpPr>
        <p:spPr>
          <a:xfrm>
            <a:off x="7380312" y="5229200"/>
            <a:ext cx="72008" cy="72008"/>
          </a:xfrm>
          <a:prstGeom prst="star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588224" y="4509120"/>
            <a:ext cx="72008" cy="72008"/>
          </a:xfrm>
          <a:prstGeom prst="star5">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GB" dirty="0" smtClean="0"/>
              <a:t>Paired two-sample t-test:</a:t>
            </a:r>
            <a:br>
              <a:rPr lang="en-GB" dirty="0" smtClean="0"/>
            </a:br>
            <a:r>
              <a:rPr lang="en-GB" dirty="0" smtClean="0">
                <a:solidFill>
                  <a:srgbClr val="C00000"/>
                </a:solidFill>
              </a:rPr>
              <a:t>Does the mean difference = 0?</a:t>
            </a:r>
            <a:endParaRPr lang="en-GB" dirty="0">
              <a:solidFill>
                <a:srgbClr val="C00000"/>
              </a:solidFill>
            </a:endParaRPr>
          </a:p>
        </p:txBody>
      </p:sp>
      <p:sp>
        <p:nvSpPr>
          <p:cNvPr id="7" name="Content Placeholder 2"/>
          <p:cNvSpPr txBox="1">
            <a:spLocks/>
          </p:cNvSpPr>
          <p:nvPr/>
        </p:nvSpPr>
        <p:spPr>
          <a:xfrm>
            <a:off x="428624" y="1525289"/>
            <a:ext cx="8715376" cy="5216079"/>
          </a:xfrm>
          <a:prstGeom prst="rect">
            <a:avLst/>
          </a:prstGeom>
        </p:spPr>
        <p:txBody>
          <a:bodyPr>
            <a:noAutofit/>
          </a:bodyPr>
          <a:lstStyle/>
          <a:p>
            <a:pPr marL="342900" indent="-342900" fontAlgn="auto">
              <a:spcBef>
                <a:spcPct val="20000"/>
              </a:spcBef>
              <a:spcAft>
                <a:spcPts val="0"/>
              </a:spcAft>
              <a:buFont typeface="Arial" pitchFamily="34" charset="0"/>
              <a:buChar char="•"/>
              <a:defRPr/>
            </a:pPr>
            <a:endParaRPr lang="en-GB" sz="1000" dirty="0">
              <a:solidFill>
                <a:schemeClr val="tx1">
                  <a:lumMod val="50000"/>
                  <a:lumOff val="50000"/>
                </a:schemeClr>
              </a:solidFill>
              <a:latin typeface="+mj-lt"/>
              <a:cs typeface="+mn-cs"/>
            </a:endParaRPr>
          </a:p>
          <a:p>
            <a:pPr marL="342900" indent="-342900" fontAlgn="auto">
              <a:spcBef>
                <a:spcPct val="20000"/>
              </a:spcBef>
              <a:spcAft>
                <a:spcPts val="0"/>
              </a:spcAft>
              <a:buFont typeface="Arial" pitchFamily="34" charset="0"/>
              <a:buChar char="•"/>
              <a:defRPr/>
            </a:pPr>
            <a:endParaRPr lang="en-GB" sz="1400" b="1" dirty="0" smtClean="0">
              <a:latin typeface="+mj-lt"/>
              <a:cs typeface="+mn-cs"/>
            </a:endParaRPr>
          </a:p>
          <a:p>
            <a:pPr marL="342900" indent="-342900" fontAlgn="auto">
              <a:spcBef>
                <a:spcPct val="20000"/>
              </a:spcBef>
              <a:spcAft>
                <a:spcPts val="0"/>
              </a:spcAft>
              <a:buFont typeface="Arial" pitchFamily="34" charset="0"/>
              <a:buChar char="•"/>
              <a:defRPr/>
            </a:pPr>
            <a:r>
              <a:rPr lang="en-GB" sz="2800" b="1" dirty="0" smtClean="0">
                <a:latin typeface="+mj-lt"/>
                <a:cs typeface="+mn-cs"/>
              </a:rPr>
              <a:t>Null </a:t>
            </a:r>
            <a:r>
              <a:rPr lang="en-GB" sz="2800" b="1" dirty="0">
                <a:latin typeface="+mj-lt"/>
                <a:cs typeface="+mn-cs"/>
              </a:rPr>
              <a:t>hypothesis, </a:t>
            </a:r>
            <a:r>
              <a:rPr lang="en-GB" sz="2800" b="1" dirty="0">
                <a:solidFill>
                  <a:srgbClr val="C00000"/>
                </a:solidFill>
                <a:latin typeface="+mj-lt"/>
                <a:cs typeface="+mn-cs"/>
              </a:rPr>
              <a:t>H</a:t>
            </a:r>
            <a:r>
              <a:rPr lang="en-GB" sz="2800" b="1" baseline="-25000" dirty="0">
                <a:solidFill>
                  <a:srgbClr val="C00000"/>
                </a:solidFill>
                <a:latin typeface="+mj-lt"/>
                <a:cs typeface="+mn-cs"/>
              </a:rPr>
              <a:t>0</a:t>
            </a:r>
            <a:r>
              <a:rPr lang="en-GB" sz="2800" baseline="-25000" dirty="0">
                <a:solidFill>
                  <a:srgbClr val="C00000"/>
                </a:solidFill>
                <a:latin typeface="+mj-lt"/>
                <a:cs typeface="+mn-cs"/>
              </a:rPr>
              <a:t> </a:t>
            </a:r>
            <a:r>
              <a:rPr lang="en-GB" sz="2800" dirty="0" smtClean="0">
                <a:latin typeface="+mj-lt"/>
                <a:cs typeface="+mn-cs"/>
              </a:rPr>
              <a:t>: </a:t>
            </a:r>
          </a:p>
          <a:p>
            <a:pPr marL="342900" indent="-342900" fontAlgn="auto">
              <a:spcBef>
                <a:spcPct val="20000"/>
              </a:spcBef>
              <a:spcAft>
                <a:spcPts val="0"/>
              </a:spcAft>
              <a:defRPr/>
            </a:pPr>
            <a:r>
              <a:rPr lang="en-GB" sz="2800" dirty="0" smtClean="0">
                <a:latin typeface="+mj-lt"/>
                <a:cs typeface="+mn-cs"/>
              </a:rPr>
              <a:t>	Cellularity at site A = Cellularity at site B</a:t>
            </a:r>
          </a:p>
          <a:p>
            <a:pPr marL="342900" indent="-342900" fontAlgn="auto">
              <a:spcBef>
                <a:spcPct val="20000"/>
              </a:spcBef>
              <a:spcAft>
                <a:spcPts val="0"/>
              </a:spcAft>
              <a:buFont typeface="Arial" pitchFamily="34" charset="0"/>
              <a:buChar char="•"/>
              <a:defRPr/>
            </a:pPr>
            <a:endParaRPr lang="en-GB" sz="2000" dirty="0" smtClean="0">
              <a:latin typeface="+mj-lt"/>
              <a:cs typeface="+mn-cs"/>
            </a:endParaRPr>
          </a:p>
          <a:p>
            <a:pPr marL="342900" indent="-342900" fontAlgn="auto">
              <a:spcBef>
                <a:spcPct val="20000"/>
              </a:spcBef>
              <a:spcAft>
                <a:spcPts val="0"/>
              </a:spcAft>
              <a:buFont typeface="Arial" pitchFamily="34" charset="0"/>
              <a:buChar char="•"/>
              <a:defRPr/>
            </a:pPr>
            <a:r>
              <a:rPr lang="en-GB" sz="2800" b="1" dirty="0" smtClean="0">
                <a:latin typeface="+mj-lt"/>
              </a:rPr>
              <a:t>Alternative hypothesis, </a:t>
            </a:r>
            <a:r>
              <a:rPr lang="en-GB" sz="2800" b="1" dirty="0" smtClean="0">
                <a:solidFill>
                  <a:srgbClr val="C00000"/>
                </a:solidFill>
                <a:latin typeface="+mj-lt"/>
              </a:rPr>
              <a:t>H</a:t>
            </a:r>
            <a:r>
              <a:rPr lang="en-GB" sz="2800" b="1" baseline="-25000" dirty="0" smtClean="0">
                <a:solidFill>
                  <a:srgbClr val="C00000"/>
                </a:solidFill>
                <a:latin typeface="+mj-lt"/>
              </a:rPr>
              <a:t>1 </a:t>
            </a:r>
            <a:r>
              <a:rPr lang="en-GB" sz="2800" dirty="0" smtClean="0">
                <a:latin typeface="+mj-lt"/>
              </a:rPr>
              <a:t>: </a:t>
            </a:r>
          </a:p>
          <a:p>
            <a:pPr marL="342900" indent="-342900" fontAlgn="auto">
              <a:spcBef>
                <a:spcPct val="20000"/>
              </a:spcBef>
              <a:spcAft>
                <a:spcPts val="0"/>
              </a:spcAft>
              <a:defRPr/>
            </a:pPr>
            <a:r>
              <a:rPr lang="en-GB" sz="2800" dirty="0" smtClean="0">
                <a:latin typeface="+mj-lt"/>
              </a:rPr>
              <a:t>	Cellularity at site A </a:t>
            </a:r>
            <a:r>
              <a:rPr lang="en-GB" sz="2800" dirty="0" smtClean="0">
                <a:solidFill>
                  <a:srgbClr val="C00000"/>
                </a:solidFill>
                <a:latin typeface="+mj-lt"/>
              </a:rPr>
              <a:t>≠</a:t>
            </a:r>
            <a:r>
              <a:rPr lang="en-GB" sz="2800" dirty="0" smtClean="0">
                <a:latin typeface="+mj-lt"/>
              </a:rPr>
              <a:t> Cellularity at site B</a:t>
            </a:r>
          </a:p>
          <a:p>
            <a:pPr marL="342900" indent="-342900" fontAlgn="auto">
              <a:spcBef>
                <a:spcPct val="20000"/>
              </a:spcBef>
              <a:spcAft>
                <a:spcPts val="0"/>
              </a:spcAft>
              <a:buFont typeface="Arial" pitchFamily="34" charset="0"/>
              <a:buChar char="•"/>
              <a:defRPr/>
            </a:pPr>
            <a:endParaRPr lang="en-GB" sz="2000" dirty="0" smtClean="0">
              <a:latin typeface="+mj-lt"/>
            </a:endParaRPr>
          </a:p>
          <a:p>
            <a:pPr marL="342900" indent="-342900" fontAlgn="auto">
              <a:spcBef>
                <a:spcPct val="20000"/>
              </a:spcBef>
              <a:spcAft>
                <a:spcPts val="0"/>
              </a:spcAft>
              <a:buFont typeface="Arial" pitchFamily="34" charset="0"/>
              <a:buChar char="•"/>
              <a:defRPr/>
            </a:pPr>
            <a:r>
              <a:rPr lang="en-GB" sz="2800" b="1" dirty="0" smtClean="0"/>
              <a:t>Tails</a:t>
            </a:r>
            <a:r>
              <a:rPr lang="en-GB" sz="2800" dirty="0" smtClean="0"/>
              <a:t>: </a:t>
            </a:r>
            <a:r>
              <a:rPr lang="en-GB" sz="2800" dirty="0" smtClean="0">
                <a:solidFill>
                  <a:srgbClr val="C00000"/>
                </a:solidFill>
              </a:rPr>
              <a:t>two-tailed</a:t>
            </a:r>
            <a:r>
              <a:rPr lang="en-GB" sz="2800" dirty="0" smtClean="0"/>
              <a:t>.</a:t>
            </a:r>
          </a:p>
          <a:p>
            <a:pPr marL="342900" indent="-342900" fontAlgn="auto">
              <a:spcBef>
                <a:spcPct val="20000"/>
              </a:spcBef>
              <a:spcAft>
                <a:spcPts val="0"/>
              </a:spcAft>
              <a:buFont typeface="Arial" pitchFamily="34" charset="0"/>
              <a:buChar char="•"/>
              <a:defRPr/>
            </a:pPr>
            <a:endParaRPr lang="en-GB" sz="2000" dirty="0" smtClean="0"/>
          </a:p>
          <a:p>
            <a:pPr marL="342900" indent="-342900" fontAlgn="auto">
              <a:spcBef>
                <a:spcPct val="20000"/>
              </a:spcBef>
              <a:spcAft>
                <a:spcPts val="0"/>
              </a:spcAft>
              <a:buFont typeface="Arial" pitchFamily="34" charset="0"/>
              <a:buChar char="•"/>
              <a:defRPr/>
            </a:pPr>
            <a:r>
              <a:rPr lang="en-GB" sz="2800" dirty="0" smtClean="0"/>
              <a:t>Either </a:t>
            </a:r>
            <a:r>
              <a:rPr lang="en-GB" sz="2800" dirty="0" smtClean="0">
                <a:solidFill>
                  <a:srgbClr val="C00000"/>
                </a:solidFill>
              </a:rPr>
              <a:t>reject</a:t>
            </a:r>
            <a:r>
              <a:rPr lang="en-GB" sz="2800" dirty="0" smtClean="0"/>
              <a:t> or </a:t>
            </a:r>
            <a:r>
              <a:rPr lang="en-GB" sz="2800" dirty="0" smtClean="0">
                <a:solidFill>
                  <a:srgbClr val="C00000"/>
                </a:solidFill>
              </a:rPr>
              <a:t>do not reject </a:t>
            </a:r>
            <a:r>
              <a:rPr lang="en-GB" sz="2800" dirty="0" smtClean="0"/>
              <a:t>the </a:t>
            </a:r>
            <a:r>
              <a:rPr lang="en-GB" sz="2800" b="1" dirty="0" smtClean="0"/>
              <a:t>null hypothesis </a:t>
            </a:r>
            <a:r>
              <a:rPr lang="en-GB" sz="2800" dirty="0" smtClean="0"/>
              <a:t>– </a:t>
            </a:r>
            <a:r>
              <a:rPr lang="en-GB" sz="2800" u="sng" dirty="0" smtClean="0"/>
              <a:t>never accept the alternative hypothesis</a:t>
            </a:r>
          </a:p>
          <a:p>
            <a:pPr marL="342900" indent="-342900" fontAlgn="auto">
              <a:spcBef>
                <a:spcPct val="20000"/>
              </a:spcBef>
              <a:spcAft>
                <a:spcPts val="0"/>
              </a:spcAft>
              <a:buFont typeface="Arial" pitchFamily="34" charset="0"/>
              <a:buChar char="•"/>
              <a:defRPr/>
            </a:pPr>
            <a:endParaRPr lang="en-GB" sz="2800" dirty="0" smtClean="0"/>
          </a:p>
          <a:p>
            <a:pPr marL="342900" indent="-342900" fontAlgn="auto">
              <a:spcBef>
                <a:spcPct val="20000"/>
              </a:spcBef>
              <a:spcAft>
                <a:spcPts val="0"/>
              </a:spcAft>
              <a:defRPr/>
            </a:pPr>
            <a:endParaRPr lang="en-GB" sz="2800" dirty="0">
              <a:latin typeface="+mj-lt"/>
              <a:cs typeface="+mn-cs"/>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95" name="Rectangle 4"/>
          <p:cNvSpPr>
            <a:spLocks noChangeArrowheads="1"/>
          </p:cNvSpPr>
          <p:nvPr/>
        </p:nvSpPr>
        <p:spPr bwMode="auto">
          <a:xfrm>
            <a:off x="611560" y="2768963"/>
            <a:ext cx="8143875" cy="1668149"/>
          </a:xfrm>
          <a:prstGeom prst="rect">
            <a:avLst/>
          </a:prstGeom>
          <a:noFill/>
          <a:ln w="9525">
            <a:noFill/>
            <a:miter lim="800000"/>
            <a:headEnd/>
            <a:tailEnd/>
          </a:ln>
        </p:spPr>
        <p:txBody>
          <a:bodyPr wrap="square">
            <a:spAutoFit/>
          </a:bodyPr>
          <a:lstStyle/>
          <a:p>
            <a:pPr marL="342900" indent="-342900" algn="ctr" fontAlgn="auto">
              <a:spcBef>
                <a:spcPct val="20000"/>
              </a:spcBef>
              <a:spcAft>
                <a:spcPts val="0"/>
              </a:spcAft>
              <a:defRPr/>
            </a:pPr>
            <a:r>
              <a:rPr lang="en-GB" sz="3200" dirty="0" smtClean="0">
                <a:solidFill>
                  <a:srgbClr val="C00000"/>
                </a:solidFill>
                <a:latin typeface="+mj-lt"/>
              </a:rPr>
              <a:t>H</a:t>
            </a:r>
            <a:r>
              <a:rPr lang="en-GB" sz="3200" baseline="-25000" dirty="0" smtClean="0">
                <a:solidFill>
                  <a:srgbClr val="C00000"/>
                </a:solidFill>
                <a:latin typeface="+mj-lt"/>
              </a:rPr>
              <a:t>0 </a:t>
            </a:r>
            <a:r>
              <a:rPr lang="en-GB" sz="3200" dirty="0" smtClean="0">
                <a:latin typeface="+mj-lt"/>
              </a:rPr>
              <a:t>: Cellularity at site A = Cellularity at site B</a:t>
            </a:r>
          </a:p>
          <a:p>
            <a:pPr marL="342900" indent="-342900" algn="ctr" fontAlgn="auto">
              <a:spcBef>
                <a:spcPct val="20000"/>
              </a:spcBef>
              <a:spcAft>
                <a:spcPts val="0"/>
              </a:spcAft>
              <a:defRPr/>
            </a:pPr>
            <a:r>
              <a:rPr lang="en-GB" sz="3200" b="1" u="sng" dirty="0" smtClean="0">
                <a:latin typeface="+mj-lt"/>
              </a:rPr>
              <a:t>OR</a:t>
            </a:r>
          </a:p>
          <a:p>
            <a:pPr algn="ctr"/>
            <a:r>
              <a:rPr lang="en-GB" sz="3200" dirty="0" smtClean="0">
                <a:solidFill>
                  <a:srgbClr val="C00000"/>
                </a:solidFill>
                <a:latin typeface="+mj-lt"/>
              </a:rPr>
              <a:t>H</a:t>
            </a:r>
            <a:r>
              <a:rPr lang="en-GB" sz="3200" baseline="-25000" dirty="0" smtClean="0">
                <a:solidFill>
                  <a:srgbClr val="C00000"/>
                </a:solidFill>
                <a:latin typeface="+mj-lt"/>
              </a:rPr>
              <a:t>0 </a:t>
            </a:r>
            <a:r>
              <a:rPr lang="en-GB" sz="3200" dirty="0">
                <a:latin typeface="+mj-lt"/>
              </a:rPr>
              <a:t>: Cellularity at site A - Cellularity at site B = 0</a:t>
            </a:r>
          </a:p>
        </p:txBody>
      </p:sp>
      <p:sp>
        <p:nvSpPr>
          <p:cNvPr id="7" name="Title 1"/>
          <p:cNvSpPr>
            <a:spLocks noGrp="1"/>
          </p:cNvSpPr>
          <p:nvPr>
            <p:ph type="title"/>
          </p:nvPr>
        </p:nvSpPr>
        <p:spPr>
          <a:xfrm>
            <a:off x="457200" y="274638"/>
            <a:ext cx="8229600" cy="1143000"/>
          </a:xfrm>
        </p:spPr>
        <p:txBody>
          <a:bodyPr rtlCol="0">
            <a:normAutofit fontScale="90000"/>
          </a:bodyPr>
          <a:lstStyle/>
          <a:p>
            <a:pPr algn="l" eaLnBrk="1" fontAlgn="auto" hangingPunct="1">
              <a:spcAft>
                <a:spcPts val="0"/>
              </a:spcAft>
              <a:defRPr/>
            </a:pPr>
            <a:r>
              <a:rPr lang="en-GB" dirty="0" smtClean="0"/>
              <a:t>Paired two-sample t-test – </a:t>
            </a:r>
            <a:br>
              <a:rPr lang="en-GB" dirty="0" smtClean="0"/>
            </a:br>
            <a:r>
              <a:rPr lang="en-GB" dirty="0" smtClean="0"/>
              <a:t>Null hypothesis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43608" y="835618"/>
          <a:ext cx="6947599" cy="5408604"/>
        </p:xfrm>
        <a:graphic>
          <a:graphicData uri="http://schemas.openxmlformats.org/drawingml/2006/table">
            <a:tbl>
              <a:tblPr/>
              <a:tblGrid>
                <a:gridCol w="826135"/>
                <a:gridCol w="2637218"/>
                <a:gridCol w="2431098"/>
                <a:gridCol w="1053148"/>
              </a:tblGrid>
              <a:tr h="288032">
                <a:tc rowSpan="2">
                  <a:txBody>
                    <a:bodyPr/>
                    <a:lstStyle/>
                    <a:p>
                      <a:pPr algn="ctr">
                        <a:lnSpc>
                          <a:spcPct val="100000"/>
                        </a:lnSpc>
                        <a:spcAft>
                          <a:spcPts val="0"/>
                        </a:spcAft>
                      </a:pPr>
                      <a:r>
                        <a:rPr lang="en-GB" sz="1400" b="1" dirty="0">
                          <a:solidFill>
                            <a:srgbClr val="000000"/>
                          </a:solidFill>
                          <a:latin typeface="Arial"/>
                          <a:ea typeface="Arial"/>
                          <a:cs typeface="Times New Roman"/>
                        </a:rPr>
                        <a:t>Subject</a:t>
                      </a:r>
                      <a:endParaRPr lang="en-GB" sz="1400" dirty="0">
                        <a:solidFill>
                          <a:srgbClr val="0000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ts val="1300"/>
                        </a:lnSpc>
                        <a:spcAft>
                          <a:spcPts val="0"/>
                        </a:spcAft>
                      </a:pPr>
                      <a:r>
                        <a:rPr lang="en-GB" sz="1400" b="1" dirty="0" err="1">
                          <a:solidFill>
                            <a:srgbClr val="000000"/>
                          </a:solidFill>
                          <a:latin typeface="Arial"/>
                          <a:ea typeface="Arial"/>
                          <a:cs typeface="Times New Roman"/>
                        </a:rPr>
                        <a:t>Cellularity</a:t>
                      </a:r>
                      <a:endParaRPr lang="en-GB" sz="1400" dirty="0">
                        <a:solidFill>
                          <a:srgbClr val="0000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r>
              <a:tr h="216024">
                <a:tc vMerge="1">
                  <a:txBody>
                    <a:bodyPr/>
                    <a:lstStyle/>
                    <a:p>
                      <a:endParaRPr lang="en-GB"/>
                    </a:p>
                  </a:txBody>
                  <a:tcPr/>
                </a:tc>
                <a:tc>
                  <a:txBody>
                    <a:bodyPr/>
                    <a:lstStyle/>
                    <a:p>
                      <a:pPr algn="ctr">
                        <a:lnSpc>
                          <a:spcPct val="100000"/>
                        </a:lnSpc>
                        <a:spcAft>
                          <a:spcPts val="0"/>
                        </a:spcAft>
                      </a:pPr>
                      <a:r>
                        <a:rPr lang="en-GB" sz="1400" b="1" dirty="0">
                          <a:solidFill>
                            <a:srgbClr val="000000"/>
                          </a:solidFill>
                          <a:latin typeface="Arial"/>
                          <a:ea typeface="Arial"/>
                          <a:cs typeface="Times New Roman"/>
                        </a:rPr>
                        <a:t>Site A: Primary ovarian mass</a:t>
                      </a:r>
                      <a:endParaRPr lang="en-GB" sz="1400" dirty="0">
                        <a:solidFill>
                          <a:srgbClr val="0000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400" b="1" dirty="0">
                          <a:solidFill>
                            <a:srgbClr val="000000"/>
                          </a:solidFill>
                          <a:latin typeface="Arial"/>
                          <a:ea typeface="Arial"/>
                          <a:cs typeface="Times New Roman"/>
                        </a:rPr>
                        <a:t>Site B: Peritoneal </a:t>
                      </a:r>
                      <a:r>
                        <a:rPr lang="en-GB" sz="1400" b="1" dirty="0" smtClean="0">
                          <a:solidFill>
                            <a:srgbClr val="000000"/>
                          </a:solidFill>
                          <a:latin typeface="Arial"/>
                          <a:ea typeface="Arial"/>
                          <a:cs typeface="Times New Roman"/>
                        </a:rPr>
                        <a:t>deposits</a:t>
                      </a:r>
                      <a:endParaRPr lang="en-GB" sz="1400" dirty="0">
                        <a:solidFill>
                          <a:srgbClr val="0000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400" b="1" dirty="0" smtClean="0">
                          <a:solidFill>
                            <a:srgbClr val="000000"/>
                          </a:solidFill>
                          <a:latin typeface="Arial"/>
                          <a:ea typeface="Arial"/>
                          <a:cs typeface="Times New Roman"/>
                        </a:rPr>
                        <a:t>Difference</a:t>
                      </a:r>
                      <a:endParaRPr lang="en-GB" sz="14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1201.33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1155.98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-45.35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1029.64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1020.82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-8.82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895.57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881.21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-14.37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842.14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830.78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-11.36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903.07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897.06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-6.01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1311.57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1262.73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-48.84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833.52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823.06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-10.46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1007.66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951.01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-56.65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1465.51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1450.98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-14.53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967.82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978.15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10.33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812.72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778.26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-34.46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a:solidFill>
                            <a:srgbClr val="000000"/>
                          </a:solidFill>
                          <a:latin typeface="Arial"/>
                          <a:ea typeface="Arial"/>
                          <a:cs typeface="Times New Roman"/>
                        </a:rPr>
                        <a:t>884.08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823.57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-60.51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a:solidFill>
                            <a:srgbClr val="000000"/>
                          </a:solidFill>
                          <a:latin typeface="Arial"/>
                          <a:ea typeface="Arial"/>
                          <a:cs typeface="Times New Roman"/>
                        </a:rPr>
                        <a:t>1358.56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1335.78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-22.78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a:solidFill>
                            <a:srgbClr val="000000"/>
                          </a:solidFill>
                          <a:latin typeface="Arial"/>
                          <a:ea typeface="Arial"/>
                          <a:cs typeface="Times New Roman"/>
                        </a:rPr>
                        <a:t>1280.10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1293.91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13.80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942.38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925.75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-16.63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a:solidFill>
                            <a:srgbClr val="000000"/>
                          </a:solidFill>
                          <a:latin typeface="Arial"/>
                          <a:ea typeface="Arial"/>
                          <a:cs typeface="Times New Roman"/>
                        </a:rPr>
                        <a:t>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884.33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891.34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7.01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a:solidFill>
                            <a:srgbClr val="000000"/>
                          </a:solidFill>
                          <a:latin typeface="Arial"/>
                          <a:ea typeface="Arial"/>
                          <a:cs typeface="Times New Roman"/>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930.09</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892.02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-38.07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a:solidFill>
                            <a:srgbClr val="000000"/>
                          </a:solidFill>
                          <a:latin typeface="Arial"/>
                          <a:ea typeface="Arial"/>
                          <a:cs typeface="Times New Roman"/>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1146.75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a:solidFill>
                            <a:srgbClr val="000000"/>
                          </a:solidFill>
                          <a:latin typeface="Arial"/>
                          <a:ea typeface="Arial"/>
                          <a:cs typeface="Times New Roman"/>
                        </a:rPr>
                        <a:t>1132.80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-13.95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a:solidFill>
                            <a:srgbClr val="000000"/>
                          </a:solidFill>
                          <a:latin typeface="Arial"/>
                          <a:ea typeface="Arial"/>
                          <a:cs typeface="Times New Roman"/>
                        </a:rPr>
                        <a:t>19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881.50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a:solidFill>
                            <a:srgbClr val="000000"/>
                          </a:solidFill>
                          <a:latin typeface="Arial"/>
                          <a:ea typeface="Arial"/>
                          <a:cs typeface="Times New Roman"/>
                        </a:rPr>
                        <a:t>847.78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-33.72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a:txBody>
                    <a:bodyPr/>
                    <a:lstStyle/>
                    <a:p>
                      <a:pPr algn="r">
                        <a:lnSpc>
                          <a:spcPct val="100000"/>
                        </a:lnSpc>
                        <a:spcAft>
                          <a:spcPts val="0"/>
                        </a:spcAft>
                      </a:pPr>
                      <a:r>
                        <a:rPr lang="en-GB" sz="1400" dirty="0">
                          <a:solidFill>
                            <a:srgbClr val="000000"/>
                          </a:solidFill>
                          <a:latin typeface="Arial"/>
                          <a:ea typeface="Arial"/>
                          <a:cs typeface="Times New Roman"/>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a:solidFill>
                            <a:srgbClr val="000000"/>
                          </a:solidFill>
                          <a:latin typeface="Arial"/>
                          <a:ea typeface="Arial"/>
                          <a:cs typeface="Times New Roman"/>
                        </a:rPr>
                        <a:t>1315.22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1337.80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a:solidFill>
                            <a:srgbClr val="000000"/>
                          </a:solidFill>
                          <a:latin typeface="Arial"/>
                          <a:ea typeface="Arial"/>
                          <a:cs typeface="Times New Roman"/>
                        </a:rPr>
                        <a:t>22.58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gridSpan="3">
                  <a:txBody>
                    <a:bodyPr/>
                    <a:lstStyle/>
                    <a:p>
                      <a:pPr algn="r">
                        <a:lnSpc>
                          <a:spcPts val="1300"/>
                        </a:lnSpc>
                        <a:spcAft>
                          <a:spcPts val="0"/>
                        </a:spcAft>
                      </a:pPr>
                      <a:r>
                        <a:rPr lang="en-GB" sz="1400" b="1" dirty="0" smtClean="0">
                          <a:solidFill>
                            <a:srgbClr val="000000"/>
                          </a:solidFill>
                          <a:latin typeface="Arial"/>
                          <a:ea typeface="Arial"/>
                          <a:cs typeface="Times New Roman"/>
                        </a:rPr>
                        <a:t>Mean difference</a:t>
                      </a:r>
                      <a:endParaRPr lang="en-GB" sz="1400" b="1" dirty="0">
                        <a:solidFill>
                          <a:srgbClr val="0000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r">
                        <a:lnSpc>
                          <a:spcPts val="1300"/>
                        </a:lnSpc>
                        <a:spcAft>
                          <a:spcPts val="0"/>
                        </a:spcAft>
                      </a:pPr>
                      <a:endParaRPr lang="en-GB" sz="1400" dirty="0">
                        <a:solidFill>
                          <a:srgbClr val="000000"/>
                        </a:solidFill>
                        <a:latin typeface="Arial"/>
                        <a:ea typeface="Arial"/>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r">
                        <a:lnSpc>
                          <a:spcPts val="1300"/>
                        </a:lnSpc>
                        <a:spcAft>
                          <a:spcPts val="0"/>
                        </a:spcAft>
                      </a:pPr>
                      <a:endParaRPr lang="en-GB" sz="1400" b="1" dirty="0">
                        <a:solidFill>
                          <a:srgbClr val="000000"/>
                        </a:solidFill>
                        <a:latin typeface="Arial"/>
                        <a:ea typeface="Arial"/>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ts val="1300"/>
                        </a:lnSpc>
                        <a:spcAft>
                          <a:spcPts val="0"/>
                        </a:spcAft>
                      </a:pPr>
                      <a:r>
                        <a:rPr lang="en-GB" sz="1400" dirty="0" smtClean="0">
                          <a:solidFill>
                            <a:srgbClr val="000000"/>
                          </a:solidFill>
                          <a:latin typeface="Arial"/>
                          <a:ea typeface="Arial"/>
                          <a:cs typeface="Times New Roman"/>
                        </a:rPr>
                        <a:t>19.14</a:t>
                      </a:r>
                      <a:endParaRPr lang="en-GB" sz="1400" dirty="0">
                        <a:solidFill>
                          <a:srgbClr val="000000"/>
                        </a:solidFill>
                        <a:latin typeface="Arial"/>
                        <a:ea typeface="Arial"/>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4">
                <a:tc gridSpan="3">
                  <a:txBody>
                    <a:bodyPr/>
                    <a:lstStyle/>
                    <a:p>
                      <a:pPr algn="r">
                        <a:lnSpc>
                          <a:spcPts val="1300"/>
                        </a:lnSpc>
                        <a:spcAft>
                          <a:spcPts val="0"/>
                        </a:spcAft>
                      </a:pPr>
                      <a:r>
                        <a:rPr lang="en-GB" sz="1400" b="1" dirty="0" smtClean="0">
                          <a:solidFill>
                            <a:srgbClr val="000000"/>
                          </a:solidFill>
                          <a:latin typeface="Arial"/>
                          <a:ea typeface="Arial"/>
                          <a:cs typeface="Times New Roman"/>
                        </a:rPr>
                        <a:t>Standard deviation</a:t>
                      </a:r>
                      <a:endParaRPr lang="en-GB" sz="1400" b="1" dirty="0">
                        <a:solidFill>
                          <a:srgbClr val="0000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r">
                        <a:lnSpc>
                          <a:spcPts val="1300"/>
                        </a:lnSpc>
                        <a:spcAft>
                          <a:spcPts val="0"/>
                        </a:spcAft>
                      </a:pPr>
                      <a:r>
                        <a:rPr lang="en-GB" sz="1400" dirty="0" smtClean="0">
                          <a:solidFill>
                            <a:srgbClr val="000000"/>
                          </a:solidFill>
                          <a:latin typeface="Arial"/>
                          <a:ea typeface="Arial"/>
                          <a:cs typeface="Times New Roman"/>
                        </a:rPr>
                        <a:t>23.37</a:t>
                      </a:r>
                      <a:endParaRPr lang="en-GB" sz="1400" dirty="0">
                        <a:solidFill>
                          <a:srgbClr val="000000"/>
                        </a:solidFill>
                        <a:latin typeface="Arial"/>
                        <a:ea typeface="Arial"/>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7395" name="Rectangle 4"/>
          <p:cNvSpPr>
            <a:spLocks noChangeArrowheads="1"/>
          </p:cNvSpPr>
          <p:nvPr/>
        </p:nvSpPr>
        <p:spPr bwMode="auto">
          <a:xfrm>
            <a:off x="460573" y="159023"/>
            <a:ext cx="8143875" cy="461665"/>
          </a:xfrm>
          <a:prstGeom prst="rect">
            <a:avLst/>
          </a:prstGeom>
          <a:noFill/>
          <a:ln w="9525">
            <a:noFill/>
            <a:miter lim="800000"/>
            <a:headEnd/>
            <a:tailEnd/>
          </a:ln>
        </p:spPr>
        <p:txBody>
          <a:bodyPr>
            <a:spAutoFit/>
          </a:bodyPr>
          <a:lstStyle/>
          <a:p>
            <a:pPr algn="ctr"/>
            <a:r>
              <a:rPr lang="en-GB" sz="2400" b="1" dirty="0" smtClean="0">
                <a:solidFill>
                  <a:srgbClr val="C00000"/>
                </a:solidFill>
                <a:latin typeface="+mj-lt"/>
              </a:rPr>
              <a:t>H</a:t>
            </a:r>
            <a:r>
              <a:rPr lang="en-GB" sz="2400" b="1" baseline="-25000" dirty="0" smtClean="0">
                <a:solidFill>
                  <a:srgbClr val="C00000"/>
                </a:solidFill>
                <a:latin typeface="+mj-lt"/>
              </a:rPr>
              <a:t>0 </a:t>
            </a:r>
            <a:r>
              <a:rPr lang="en-GB" sz="2400" b="1" dirty="0">
                <a:latin typeface="+mj-lt"/>
              </a:rPr>
              <a:t>: Cellularity at site A - Cellularity at site B = 0</a:t>
            </a:r>
          </a:p>
        </p:txBody>
      </p:sp>
      <p:sp>
        <p:nvSpPr>
          <p:cNvPr id="5" name="Oval 4"/>
          <p:cNvSpPr/>
          <p:nvPr/>
        </p:nvSpPr>
        <p:spPr>
          <a:xfrm>
            <a:off x="7308304" y="5805264"/>
            <a:ext cx="720080"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Generalisability</a:t>
            </a:r>
            <a:endParaRPr lang="en-US" dirty="0"/>
          </a:p>
        </p:txBody>
      </p:sp>
      <p:sp>
        <p:nvSpPr>
          <p:cNvPr id="3" name="Content Placeholder 2"/>
          <p:cNvSpPr>
            <a:spLocks noGrp="1"/>
          </p:cNvSpPr>
          <p:nvPr>
            <p:ph idx="1"/>
          </p:nvPr>
        </p:nvSpPr>
        <p:spPr>
          <a:xfrm>
            <a:off x="457200" y="1600200"/>
            <a:ext cx="8435280" cy="4525963"/>
          </a:xfrm>
        </p:spPr>
        <p:txBody>
          <a:bodyPr/>
          <a:lstStyle/>
          <a:p>
            <a:r>
              <a:rPr lang="en-US" dirty="0" smtClean="0"/>
              <a:t>How samples are selected affects interpretation</a:t>
            </a:r>
          </a:p>
          <a:p>
            <a:pPr lvl="1"/>
            <a:r>
              <a:rPr lang="en-US" dirty="0" err="1" smtClean="0"/>
              <a:t>Generalisability</a:t>
            </a:r>
            <a:r>
              <a:rPr lang="en-US" dirty="0" smtClean="0"/>
              <a:t> is about population results apply to</a:t>
            </a:r>
          </a:p>
          <a:p>
            <a:r>
              <a:rPr lang="en-US" dirty="0" smtClean="0"/>
              <a:t>Statistical methods assume random samples</a:t>
            </a:r>
          </a:p>
          <a:p>
            <a:r>
              <a:rPr lang="en-US" dirty="0" smtClean="0"/>
              <a:t>Do not extrapolate beyond range of the data</a:t>
            </a:r>
          </a:p>
          <a:p>
            <a:pPr lvl="1"/>
            <a:r>
              <a:rPr lang="en-US" dirty="0" smtClean="0"/>
              <a:t>i.e. don’t assume results apply to anything not represented in the data</a:t>
            </a:r>
          </a:p>
          <a:p>
            <a:r>
              <a:rPr lang="en-US" dirty="0" smtClean="0"/>
              <a:t>Examples: </a:t>
            </a:r>
          </a:p>
          <a:p>
            <a:pPr lvl="1"/>
            <a:r>
              <a:rPr lang="en-US" dirty="0" smtClean="0"/>
              <a:t>Males only, no idea about females</a:t>
            </a:r>
          </a:p>
          <a:p>
            <a:pPr lvl="1"/>
            <a:r>
              <a:rPr lang="en-US" dirty="0" smtClean="0"/>
              <a:t>Adults only, no idea about children</a:t>
            </a:r>
          </a:p>
          <a:p>
            <a:pPr lvl="1"/>
            <a:r>
              <a:rPr lang="en-US" dirty="0" smtClean="0"/>
              <a:t>1 litter of mice, no idea about other litters</a:t>
            </a:r>
          </a:p>
          <a:p>
            <a:endParaRPr lang="en-US" dirty="0"/>
          </a:p>
        </p:txBody>
      </p:sp>
    </p:spTree>
    <p:extLst>
      <p:ext uri="{BB962C8B-B14F-4D97-AF65-F5344CB8AC3E}">
        <p14:creationId xmlns:p14="http://schemas.microsoft.com/office/powerpoint/2010/main" val="2202190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274638"/>
            <a:ext cx="8858250" cy="1143000"/>
          </a:xfrm>
        </p:spPr>
        <p:txBody>
          <a:bodyPr rtlCol="0">
            <a:noAutofit/>
          </a:bodyPr>
          <a:lstStyle/>
          <a:p>
            <a:pPr algn="l" eaLnBrk="1" fontAlgn="auto" hangingPunct="1">
              <a:spcAft>
                <a:spcPts val="0"/>
              </a:spcAft>
              <a:defRPr/>
            </a:pPr>
            <a:r>
              <a:rPr lang="en-GB" sz="3800" dirty="0" smtClean="0"/>
              <a:t>Paired two-sample t-test – key assumptions</a:t>
            </a:r>
            <a:endParaRPr lang="en-GB" sz="3800" dirty="0"/>
          </a:p>
        </p:txBody>
      </p:sp>
      <p:sp>
        <p:nvSpPr>
          <p:cNvPr id="99330" name="Content Placeholder 2"/>
          <p:cNvSpPr>
            <a:spLocks noGrp="1"/>
          </p:cNvSpPr>
          <p:nvPr>
            <p:ph idx="1"/>
          </p:nvPr>
        </p:nvSpPr>
        <p:spPr>
          <a:xfrm>
            <a:off x="457200" y="1600200"/>
            <a:ext cx="8472518" cy="4525963"/>
          </a:xfrm>
        </p:spPr>
        <p:txBody>
          <a:bodyPr/>
          <a:lstStyle/>
          <a:p>
            <a:pPr eaLnBrk="1" hangingPunct="1"/>
            <a:r>
              <a:rPr lang="en-GB" dirty="0" smtClean="0"/>
              <a:t>Observations are independent</a:t>
            </a:r>
          </a:p>
          <a:p>
            <a:pPr eaLnBrk="1" hangingPunct="1"/>
            <a:r>
              <a:rPr lang="en-GB" dirty="0" smtClean="0"/>
              <a:t>The </a:t>
            </a:r>
            <a:r>
              <a:rPr lang="en-GB" b="1" dirty="0" smtClean="0"/>
              <a:t>paired differences </a:t>
            </a:r>
            <a:r>
              <a:rPr lang="en-GB" dirty="0" smtClean="0"/>
              <a:t>are normally distributed</a:t>
            </a:r>
          </a:p>
          <a:p>
            <a:pPr eaLnBrk="1" hangingPunct="1">
              <a:buFont typeface="Arial" charset="0"/>
              <a:buNone/>
            </a:pPr>
            <a:endParaRPr lang="en-GB" dirty="0" smtClean="0"/>
          </a:p>
        </p:txBody>
      </p:sp>
      <p:sp>
        <p:nvSpPr>
          <p:cNvPr id="962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3" name="Picture 2" descr="pairedttestex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112" y="2924944"/>
            <a:ext cx="3840088" cy="384008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redTTe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2272" y="2564904"/>
            <a:ext cx="3624064" cy="3624064"/>
          </a:xfrm>
          <a:prstGeom prst="rect">
            <a:avLst/>
          </a:prstGeom>
        </p:spPr>
      </p:pic>
      <p:sp>
        <p:nvSpPr>
          <p:cNvPr id="53261" name="Title 1"/>
          <p:cNvSpPr>
            <a:spLocks noGrp="1"/>
          </p:cNvSpPr>
          <p:nvPr>
            <p:ph type="title"/>
          </p:nvPr>
        </p:nvSpPr>
        <p:spPr/>
        <p:txBody>
          <a:bodyPr/>
          <a:lstStyle/>
          <a:p>
            <a:pPr algn="l" eaLnBrk="1" hangingPunct="1"/>
            <a:r>
              <a:rPr lang="en-GB" dirty="0" smtClean="0"/>
              <a:t>Paired two-sample t-test - results</a:t>
            </a:r>
          </a:p>
        </p:txBody>
      </p:sp>
      <p:sp>
        <p:nvSpPr>
          <p:cNvPr id="53262" name="Content Placeholder 2"/>
          <p:cNvSpPr>
            <a:spLocks noGrp="1"/>
          </p:cNvSpPr>
          <p:nvPr>
            <p:ph idx="1"/>
          </p:nvPr>
        </p:nvSpPr>
        <p:spPr>
          <a:xfrm>
            <a:off x="457200" y="1600200"/>
            <a:ext cx="8229600" cy="1400175"/>
          </a:xfrm>
        </p:spPr>
        <p:txBody>
          <a:bodyPr/>
          <a:lstStyle/>
          <a:p>
            <a:pPr eaLnBrk="1" hangingPunct="1">
              <a:buNone/>
            </a:pPr>
            <a:r>
              <a:rPr lang="en-GB" dirty="0" smtClean="0"/>
              <a:t>Test statistic</a:t>
            </a:r>
            <a:endParaRPr lang="en-GB" b="1" dirty="0" smtClean="0"/>
          </a:p>
          <a:p>
            <a:pPr eaLnBrk="1" hangingPunct="1"/>
            <a:endParaRPr lang="en-GB" b="1" dirty="0" smtClean="0"/>
          </a:p>
          <a:p>
            <a:pPr eaLnBrk="1" hangingPunct="1">
              <a:buFont typeface="Arial" charset="0"/>
              <a:buNone/>
            </a:pPr>
            <a:endParaRPr lang="en-GB" b="1" dirty="0" smtClean="0"/>
          </a:p>
        </p:txBody>
      </p:sp>
      <p:graphicFrame>
        <p:nvGraphicFramePr>
          <p:cNvPr id="53260" name="Object 12"/>
          <p:cNvGraphicFramePr>
            <a:graphicFrameLocks noChangeAspect="1"/>
          </p:cNvGraphicFramePr>
          <p:nvPr/>
        </p:nvGraphicFramePr>
        <p:xfrm>
          <a:off x="3143250" y="1285875"/>
          <a:ext cx="5627688" cy="1511300"/>
        </p:xfrm>
        <a:graphic>
          <a:graphicData uri="http://schemas.openxmlformats.org/presentationml/2006/ole">
            <mc:AlternateContent xmlns:mc="http://schemas.openxmlformats.org/markup-compatibility/2006">
              <mc:Choice xmlns:v="urn:schemas-microsoft-com:vml" Requires="v">
                <p:oleObj spid="_x0000_s53725" name="Equation" r:id="rId5" imgW="1701478" imgH="456924" progId="Equation.3">
                  <p:embed/>
                </p:oleObj>
              </mc:Choice>
              <mc:Fallback>
                <p:oleObj name="Equation" r:id="rId5" imgW="1701478" imgH="456924" progId="Equation.3">
                  <p:embed/>
                  <p:pic>
                    <p:nvPicPr>
                      <p:cNvPr id="0" name="Picture 2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1285875"/>
                        <a:ext cx="5627688" cy="1511300"/>
                      </a:xfrm>
                      <a:prstGeom prst="rect">
                        <a:avLst/>
                      </a:prstGeom>
                      <a:solidFill>
                        <a:schemeClr val="bg1"/>
                      </a:solidFill>
                    </p:spPr>
                  </p:pic>
                </p:oleObj>
              </mc:Fallback>
            </mc:AlternateContent>
          </a:graphicData>
        </a:graphic>
      </p:graphicFrame>
      <p:sp>
        <p:nvSpPr>
          <p:cNvPr id="53263" name="TextBox 6"/>
          <p:cNvSpPr txBox="1">
            <a:spLocks noChangeArrowheads="1"/>
          </p:cNvSpPr>
          <p:nvPr/>
        </p:nvSpPr>
        <p:spPr bwMode="auto">
          <a:xfrm>
            <a:off x="395536" y="4489956"/>
            <a:ext cx="2263312" cy="523220"/>
          </a:xfrm>
          <a:prstGeom prst="rect">
            <a:avLst/>
          </a:prstGeom>
          <a:noFill/>
          <a:ln w="9525">
            <a:noFill/>
            <a:miter lim="800000"/>
            <a:headEnd/>
            <a:tailEnd/>
          </a:ln>
        </p:spPr>
        <p:txBody>
          <a:bodyPr wrap="none">
            <a:spAutoFit/>
          </a:bodyPr>
          <a:lstStyle/>
          <a:p>
            <a:r>
              <a:rPr lang="en-GB" sz="2800" dirty="0">
                <a:latin typeface="Calibri" pitchFamily="34" charset="0"/>
              </a:rPr>
              <a:t>P-value: </a:t>
            </a:r>
            <a:r>
              <a:rPr lang="en-GB" sz="2800" b="1" dirty="0" smtClean="0">
                <a:latin typeface="Calibri" pitchFamily="34" charset="0"/>
              </a:rPr>
              <a:t>0.002</a:t>
            </a:r>
            <a:endParaRPr lang="en-GB" sz="2800" b="1" dirty="0">
              <a:latin typeface="Calibri" pitchFamily="34" charset="0"/>
            </a:endParaRPr>
          </a:p>
        </p:txBody>
      </p:sp>
      <p:sp>
        <p:nvSpPr>
          <p:cNvPr id="10" name="TextBox 9"/>
          <p:cNvSpPr txBox="1">
            <a:spLocks noChangeArrowheads="1"/>
          </p:cNvSpPr>
          <p:nvPr/>
        </p:nvSpPr>
        <p:spPr bwMode="auto">
          <a:xfrm>
            <a:off x="395536" y="3212976"/>
            <a:ext cx="1800200" cy="523220"/>
          </a:xfrm>
          <a:prstGeom prst="rect">
            <a:avLst/>
          </a:prstGeom>
          <a:noFill/>
          <a:ln w="9525">
            <a:noFill/>
            <a:miter lim="800000"/>
            <a:headEnd/>
            <a:tailEnd/>
          </a:ln>
        </p:spPr>
        <p:txBody>
          <a:bodyPr wrap="square">
            <a:spAutoFit/>
          </a:bodyPr>
          <a:lstStyle/>
          <a:p>
            <a:r>
              <a:rPr lang="en-GB" sz="2800" dirty="0" err="1">
                <a:latin typeface="Calibri" pitchFamily="34" charset="0"/>
              </a:rPr>
              <a:t>d</a:t>
            </a:r>
            <a:r>
              <a:rPr lang="en-GB" sz="2800" dirty="0" err="1" smtClean="0">
                <a:latin typeface="Calibri" pitchFamily="34" charset="0"/>
              </a:rPr>
              <a:t>f</a:t>
            </a:r>
            <a:r>
              <a:rPr lang="en-GB" sz="2800" dirty="0" smtClean="0">
                <a:latin typeface="Calibri" pitchFamily="34" charset="0"/>
              </a:rPr>
              <a:t> </a:t>
            </a:r>
            <a:r>
              <a:rPr lang="en-US" sz="2800" dirty="0" smtClean="0">
                <a:latin typeface="Calibri" pitchFamily="34" charset="0"/>
              </a:rPr>
              <a:t>= 19</a:t>
            </a:r>
            <a:endParaRPr lang="en-GB" sz="2800" dirty="0">
              <a:latin typeface="Calibri" pitchFamily="34" charset="0"/>
            </a:endParaRPr>
          </a:p>
        </p:txBody>
      </p:sp>
      <p:sp>
        <p:nvSpPr>
          <p:cNvPr id="5" name="TextBox 4"/>
          <p:cNvSpPr txBox="1">
            <a:spLocks noChangeArrowheads="1"/>
          </p:cNvSpPr>
          <p:nvPr/>
        </p:nvSpPr>
        <p:spPr bwMode="auto">
          <a:xfrm>
            <a:off x="392559" y="5859269"/>
            <a:ext cx="8499921" cy="954107"/>
          </a:xfrm>
          <a:prstGeom prst="rect">
            <a:avLst/>
          </a:prstGeom>
          <a:solidFill>
            <a:schemeClr val="bg1"/>
          </a:solidFill>
          <a:ln w="9525">
            <a:noFill/>
            <a:miter lim="800000"/>
            <a:headEnd/>
            <a:tailEnd/>
          </a:ln>
        </p:spPr>
        <p:txBody>
          <a:bodyPr wrap="square">
            <a:spAutoFit/>
          </a:bodyPr>
          <a:lstStyle/>
          <a:p>
            <a:r>
              <a:rPr lang="en-GB" sz="2800" dirty="0" smtClean="0">
                <a:solidFill>
                  <a:srgbClr val="C00000"/>
                </a:solidFill>
                <a:latin typeface="Calibri" pitchFamily="34" charset="0"/>
              </a:rPr>
              <a:t>Reject </a:t>
            </a:r>
            <a:r>
              <a:rPr lang="en-GB" sz="2800" dirty="0">
                <a:solidFill>
                  <a:srgbClr val="C00000"/>
                </a:solidFill>
                <a:latin typeface="Calibri" pitchFamily="34" charset="0"/>
              </a:rPr>
              <a:t>H</a:t>
            </a:r>
            <a:r>
              <a:rPr lang="en-GB" sz="2800" baseline="-25000" dirty="0">
                <a:solidFill>
                  <a:srgbClr val="C00000"/>
                </a:solidFill>
                <a:latin typeface="Calibri" pitchFamily="34" charset="0"/>
              </a:rPr>
              <a:t>0</a:t>
            </a:r>
            <a:r>
              <a:rPr lang="en-GB" sz="2800" dirty="0">
                <a:solidFill>
                  <a:srgbClr val="C00000"/>
                </a:solidFill>
                <a:latin typeface="Calibri" pitchFamily="34" charset="0"/>
              </a:rPr>
              <a:t> </a:t>
            </a:r>
            <a:endParaRPr lang="en-GB" sz="2800" dirty="0" smtClean="0">
              <a:solidFill>
                <a:srgbClr val="C00000"/>
              </a:solidFill>
              <a:latin typeface="Calibri" pitchFamily="34" charset="0"/>
            </a:endParaRPr>
          </a:p>
          <a:p>
            <a:r>
              <a:rPr lang="en-GB" sz="2800" dirty="0" smtClean="0">
                <a:latin typeface="Calibri" pitchFamily="34" charset="0"/>
              </a:rPr>
              <a:t>(Evidence that cellularity </a:t>
            </a:r>
            <a:r>
              <a:rPr lang="en-GB" sz="2800" dirty="0">
                <a:latin typeface="Calibri" pitchFamily="34" charset="0"/>
              </a:rPr>
              <a:t>at site A </a:t>
            </a:r>
            <a:r>
              <a:rPr lang="en-GB" sz="2800" dirty="0" smtClean="0">
                <a:latin typeface="Calibri" pitchFamily="34" charset="0"/>
              </a:rPr>
              <a:t>≠ </a:t>
            </a:r>
            <a:r>
              <a:rPr lang="en-GB" sz="2800" dirty="0">
                <a:latin typeface="Calibri" pitchFamily="34" charset="0"/>
              </a:rPr>
              <a:t>Cellularity at site B</a:t>
            </a:r>
            <a:r>
              <a:rPr lang="en-GB" sz="2800" dirty="0" smtClean="0">
                <a:latin typeface="Calibri" pitchFamily="34" charset="0"/>
              </a:rPr>
              <a:t>)</a:t>
            </a:r>
            <a:endParaRPr lang="en-GB" dirty="0">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63"/>
                                        </p:tgtEl>
                                        <p:attrNameLst>
                                          <p:attrName>style.visibility</p:attrName>
                                        </p:attrNameLst>
                                      </p:cBhvr>
                                      <p:to>
                                        <p:strVal val="visible"/>
                                      </p:to>
                                    </p:set>
                                    <p:animEffect transition="in" filter="blinds(horizontal)">
                                      <p:cBhvr>
                                        <p:cTn id="12" dur="500"/>
                                        <p:tgtEl>
                                          <p:spTgt spid="532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3" grpId="0"/>
      <p:bldP spid="10" grpId="0"/>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difference in cellularity between the two </a:t>
            </a:r>
            <a:r>
              <a:rPr lang="en-US" dirty="0"/>
              <a:t>sites is </a:t>
            </a:r>
            <a:r>
              <a:rPr lang="en-US" dirty="0" smtClean="0"/>
              <a:t>19.14 (95% CI</a:t>
            </a:r>
            <a:r>
              <a:rPr lang="en-US" dirty="0"/>
              <a:t>: </a:t>
            </a:r>
            <a:r>
              <a:rPr lang="en-US" dirty="0" smtClean="0"/>
              <a:t>8.20, 30.08).</a:t>
            </a:r>
          </a:p>
          <a:p>
            <a:r>
              <a:rPr lang="en-US" dirty="0" smtClean="0"/>
              <a:t>There is evidence of a difference in cellularity between the two sites. </a:t>
            </a:r>
          </a:p>
          <a:p>
            <a:r>
              <a:rPr lang="en-US" dirty="0" smtClean="0"/>
              <a:t>t=3.66, </a:t>
            </a:r>
            <a:r>
              <a:rPr lang="en-US" dirty="0" err="1" smtClean="0"/>
              <a:t>df</a:t>
            </a:r>
            <a:r>
              <a:rPr lang="en-US" dirty="0" smtClean="0"/>
              <a:t>=19, p=0.0017.</a:t>
            </a:r>
            <a:endParaRPr lang="en-US" dirty="0"/>
          </a:p>
        </p:txBody>
      </p:sp>
      <p:sp>
        <p:nvSpPr>
          <p:cNvPr id="4" name="Title 1"/>
          <p:cNvSpPr>
            <a:spLocks noGrp="1"/>
          </p:cNvSpPr>
          <p:nvPr>
            <p:ph type="title"/>
          </p:nvPr>
        </p:nvSpPr>
        <p:spPr>
          <a:xfrm>
            <a:off x="457200" y="274638"/>
            <a:ext cx="8229600" cy="1143000"/>
          </a:xfrm>
        </p:spPr>
        <p:txBody>
          <a:bodyPr/>
          <a:lstStyle/>
          <a:p>
            <a:pPr algn="l" eaLnBrk="1" hangingPunct="1"/>
            <a:r>
              <a:rPr lang="en-GB" dirty="0" smtClean="0"/>
              <a:t>Paired two-sample t-test - results</a:t>
            </a:r>
          </a:p>
        </p:txBody>
      </p:sp>
    </p:spTree>
    <p:extLst>
      <p:ext uri="{BB962C8B-B14F-4D97-AF65-F5344CB8AC3E}">
        <p14:creationId xmlns:p14="http://schemas.microsoft.com/office/powerpoint/2010/main" val="201332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GB" dirty="0" smtClean="0"/>
              <a:t>What if normality is not reasonable?</a:t>
            </a:r>
            <a:endParaRPr lang="en-GB" dirty="0"/>
          </a:p>
        </p:txBody>
      </p:sp>
      <p:sp>
        <p:nvSpPr>
          <p:cNvPr id="104450" name="Content Placeholder 2"/>
          <p:cNvSpPr>
            <a:spLocks noGrp="1"/>
          </p:cNvSpPr>
          <p:nvPr>
            <p:ph idx="1"/>
          </p:nvPr>
        </p:nvSpPr>
        <p:spPr/>
        <p:txBody>
          <a:bodyPr/>
          <a:lstStyle/>
          <a:p>
            <a:pPr eaLnBrk="1" hangingPunct="1"/>
            <a:r>
              <a:rPr lang="en-GB" dirty="0" smtClean="0"/>
              <a:t>Transform your data, e.g. </a:t>
            </a:r>
            <a:r>
              <a:rPr lang="en-GB" dirty="0" err="1" smtClean="0"/>
              <a:t>Ln</a:t>
            </a:r>
            <a:r>
              <a:rPr lang="en-GB" dirty="0" smtClean="0"/>
              <a:t> transformation</a:t>
            </a:r>
          </a:p>
          <a:p>
            <a:pPr eaLnBrk="1" hangingPunct="1">
              <a:buNone/>
            </a:pPr>
            <a:endParaRPr lang="en-GB" dirty="0" smtClean="0"/>
          </a:p>
          <a:p>
            <a:pPr eaLnBrk="1" hangingPunct="1"/>
            <a:r>
              <a:rPr lang="en-GB" dirty="0" smtClean="0"/>
              <a:t>Non-parametric tests:</a:t>
            </a:r>
          </a:p>
          <a:p>
            <a:pPr eaLnBrk="1" hangingPunct="1"/>
            <a:endParaRPr lang="en-GB" dirty="0" smtClean="0"/>
          </a:p>
          <a:p>
            <a:pPr eaLnBrk="1" hangingPunct="1"/>
            <a:endParaRPr lang="en-GB" dirty="0" smtClean="0"/>
          </a:p>
          <a:p>
            <a:pPr eaLnBrk="1" hangingPunct="1"/>
            <a:endParaRPr lang="en-GB" dirty="0" smtClean="0"/>
          </a:p>
          <a:p>
            <a:pPr eaLnBrk="1" hangingPunct="1">
              <a:buFont typeface="Arial" charset="0"/>
              <a:buNone/>
            </a:pPr>
            <a:endParaRPr lang="en-GB" dirty="0" smtClean="0"/>
          </a:p>
        </p:txBody>
      </p:sp>
      <p:graphicFrame>
        <p:nvGraphicFramePr>
          <p:cNvPr id="5" name="Table 4"/>
          <p:cNvGraphicFramePr>
            <a:graphicFrameLocks noGrp="1"/>
          </p:cNvGraphicFramePr>
          <p:nvPr>
            <p:extLst>
              <p:ext uri="{D42A27DB-BD31-4B8C-83A1-F6EECF244321}">
                <p14:modId xmlns:p14="http://schemas.microsoft.com/office/powerpoint/2010/main" val="1658441206"/>
              </p:ext>
            </p:extLst>
          </p:nvPr>
        </p:nvGraphicFramePr>
        <p:xfrm>
          <a:off x="428625" y="3537647"/>
          <a:ext cx="8072494" cy="2159859"/>
        </p:xfrm>
        <a:graphic>
          <a:graphicData uri="http://schemas.openxmlformats.org/drawingml/2006/table">
            <a:tbl>
              <a:tblPr firstRow="1" bandRow="1">
                <a:tableStyleId>{5C22544A-7EE6-4342-B048-85BDC9FD1C3A}</a:tableStyleId>
              </a:tblPr>
              <a:tblGrid>
                <a:gridCol w="3541380"/>
                <a:gridCol w="4531114"/>
              </a:tblGrid>
              <a:tr h="513939">
                <a:tc>
                  <a:txBody>
                    <a:bodyPr/>
                    <a:lstStyle/>
                    <a:p>
                      <a:r>
                        <a:rPr lang="en-GB" dirty="0" smtClean="0"/>
                        <a:t>Parametric test</a:t>
                      </a:r>
                      <a:endParaRPr lang="en-GB" dirty="0"/>
                    </a:p>
                  </a:txBody>
                  <a:tcPr/>
                </a:tc>
                <a:tc>
                  <a:txBody>
                    <a:bodyPr/>
                    <a:lstStyle/>
                    <a:p>
                      <a:r>
                        <a:rPr lang="en-GB" dirty="0" smtClean="0"/>
                        <a:t>Non-parametric</a:t>
                      </a:r>
                      <a:r>
                        <a:rPr lang="en-GB" baseline="0" dirty="0" smtClean="0"/>
                        <a:t> test</a:t>
                      </a:r>
                      <a:endParaRPr lang="en-GB" dirty="0"/>
                    </a:p>
                  </a:txBody>
                  <a:tcPr/>
                </a:tc>
              </a:tr>
              <a:tr h="513939">
                <a:tc>
                  <a:txBody>
                    <a:bodyPr/>
                    <a:lstStyle/>
                    <a:p>
                      <a:r>
                        <a:rPr lang="en-GB" dirty="0" smtClean="0"/>
                        <a:t>One-sample</a:t>
                      </a:r>
                      <a:r>
                        <a:rPr lang="en-GB" baseline="0" dirty="0" smtClean="0"/>
                        <a:t> t-test</a:t>
                      </a:r>
                      <a:endParaRPr lang="en-GB" dirty="0"/>
                    </a:p>
                  </a:txBody>
                  <a:tcPr/>
                </a:tc>
                <a:tc>
                  <a:txBody>
                    <a:bodyPr/>
                    <a:lstStyle/>
                    <a:p>
                      <a:r>
                        <a:rPr lang="en-GB" dirty="0" smtClean="0"/>
                        <a:t>One-sample Wilcoxon signed rank </a:t>
                      </a:r>
                      <a:r>
                        <a:rPr lang="en-GB" dirty="0" smtClean="0"/>
                        <a:t>test</a:t>
                      </a:r>
                    </a:p>
                    <a:p>
                      <a:r>
                        <a:rPr lang="en-GB" dirty="0" smtClean="0"/>
                        <a:t>One-sample sign test</a:t>
                      </a:r>
                      <a:endParaRPr lang="en-GB" dirty="0"/>
                    </a:p>
                  </a:txBody>
                  <a:tcPr/>
                </a:tc>
              </a:tr>
              <a:tr h="258006">
                <a:tc>
                  <a:txBody>
                    <a:bodyPr/>
                    <a:lstStyle/>
                    <a:p>
                      <a:r>
                        <a:rPr lang="en-GB" dirty="0" smtClean="0"/>
                        <a:t>Independent two-sample t-test</a:t>
                      </a:r>
                      <a:endParaRPr lang="en-GB" dirty="0"/>
                    </a:p>
                  </a:txBody>
                  <a:tcPr/>
                </a:tc>
                <a:tc>
                  <a:txBody>
                    <a:bodyPr/>
                    <a:lstStyle/>
                    <a:p>
                      <a:r>
                        <a:rPr lang="en-GB" dirty="0" smtClean="0"/>
                        <a:t>Mann-Whitney U test/ Wilcoxon rank sum test</a:t>
                      </a:r>
                      <a:endParaRPr lang="en-GB" dirty="0"/>
                    </a:p>
                  </a:txBody>
                  <a:tcPr/>
                </a:tc>
              </a:tr>
              <a:tr h="513939">
                <a:tc>
                  <a:txBody>
                    <a:bodyPr/>
                    <a:lstStyle/>
                    <a:p>
                      <a:r>
                        <a:rPr lang="en-GB" dirty="0" smtClean="0"/>
                        <a:t>Paired two-sample t-test</a:t>
                      </a:r>
                      <a:endParaRPr lang="en-GB" dirty="0"/>
                    </a:p>
                  </a:txBody>
                  <a:tcPr/>
                </a:tc>
                <a:tc>
                  <a:txBody>
                    <a:bodyPr/>
                    <a:lstStyle/>
                    <a:p>
                      <a:r>
                        <a:rPr lang="en-GB" dirty="0" smtClean="0"/>
                        <a:t>Matched</a:t>
                      </a:r>
                      <a:r>
                        <a:rPr lang="en-GB" baseline="0" dirty="0" smtClean="0"/>
                        <a:t>-pairs Wilcoxon signed rank </a:t>
                      </a:r>
                      <a:r>
                        <a:rPr lang="en-GB" baseline="0" dirty="0" smtClean="0"/>
                        <a:t>test</a:t>
                      </a:r>
                    </a:p>
                    <a:p>
                      <a:r>
                        <a:rPr lang="en-GB" baseline="0" dirty="0" smtClean="0"/>
                        <a:t>Two-sample sign test</a:t>
                      </a:r>
                      <a:endParaRPr lang="en-GB"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GB" dirty="0" smtClean="0"/>
              <a:t>Summary – continuous variables</a:t>
            </a:r>
            <a:endParaRPr lang="en-GB" dirty="0"/>
          </a:p>
        </p:txBody>
      </p:sp>
      <p:sp>
        <p:nvSpPr>
          <p:cNvPr id="70658" name="Content Placeholder 2"/>
          <p:cNvSpPr>
            <a:spLocks noGrp="1"/>
          </p:cNvSpPr>
          <p:nvPr>
            <p:ph idx="1"/>
          </p:nvPr>
        </p:nvSpPr>
        <p:spPr>
          <a:xfrm>
            <a:off x="457200" y="1412776"/>
            <a:ext cx="8229600" cy="5445224"/>
          </a:xfrm>
        </p:spPr>
        <p:txBody>
          <a:bodyPr/>
          <a:lstStyle/>
          <a:p>
            <a:pPr eaLnBrk="1" hangingPunct="1"/>
            <a:r>
              <a:rPr lang="en-GB" sz="2200" b="1" dirty="0" smtClean="0"/>
              <a:t>One-sample t-test</a:t>
            </a:r>
            <a:r>
              <a:rPr lang="en-GB" sz="2200" dirty="0" smtClean="0"/>
              <a:t> </a:t>
            </a:r>
          </a:p>
          <a:p>
            <a:pPr eaLnBrk="1" hangingPunct="1">
              <a:buNone/>
            </a:pPr>
            <a:r>
              <a:rPr lang="en-GB" sz="2200" dirty="0" smtClean="0"/>
              <a:t>	Use when we have </a:t>
            </a:r>
            <a:r>
              <a:rPr lang="en-GB" sz="2200" u="sng" dirty="0" smtClean="0"/>
              <a:t>one group</a:t>
            </a:r>
            <a:r>
              <a:rPr lang="en-GB" sz="2200" dirty="0" smtClean="0"/>
              <a:t>.</a:t>
            </a:r>
          </a:p>
          <a:p>
            <a:pPr lvl="1" eaLnBrk="1" hangingPunct="1">
              <a:buNone/>
            </a:pPr>
            <a:endParaRPr lang="en-GB" sz="2200" dirty="0" smtClean="0"/>
          </a:p>
          <a:p>
            <a:pPr eaLnBrk="1" hangingPunct="1"/>
            <a:r>
              <a:rPr lang="en-GB" sz="2200" b="1" dirty="0" smtClean="0"/>
              <a:t>Independent two-sample t-test </a:t>
            </a:r>
          </a:p>
          <a:p>
            <a:pPr eaLnBrk="1" hangingPunct="1">
              <a:buNone/>
            </a:pPr>
            <a:r>
              <a:rPr lang="en-GB" sz="2200" b="1" dirty="0" smtClean="0"/>
              <a:t>	</a:t>
            </a:r>
            <a:r>
              <a:rPr lang="en-GB" sz="2200" dirty="0" smtClean="0"/>
              <a:t>Use when we have </a:t>
            </a:r>
            <a:r>
              <a:rPr lang="en-GB" sz="2200" u="sng" dirty="0" smtClean="0"/>
              <a:t>two independent groups</a:t>
            </a:r>
            <a:r>
              <a:rPr lang="en-GB" sz="2200" dirty="0" smtClean="0"/>
              <a:t>. A </a:t>
            </a:r>
            <a:r>
              <a:rPr lang="en-GB" sz="2200" u="sng" dirty="0" smtClean="0"/>
              <a:t>Welch correction </a:t>
            </a:r>
            <a:r>
              <a:rPr lang="en-GB" sz="2200" dirty="0" smtClean="0"/>
              <a:t>may be needed if the two groups have different spread.</a:t>
            </a:r>
          </a:p>
          <a:p>
            <a:pPr lvl="1" eaLnBrk="1" hangingPunct="1">
              <a:buFont typeface="Arial" charset="0"/>
              <a:buNone/>
            </a:pPr>
            <a:endParaRPr lang="en-GB" sz="2200" dirty="0" smtClean="0"/>
          </a:p>
          <a:p>
            <a:pPr eaLnBrk="1" hangingPunct="1"/>
            <a:r>
              <a:rPr lang="en-GB" sz="2200" b="1" dirty="0" smtClean="0"/>
              <a:t>Paired two-sample t-test </a:t>
            </a:r>
          </a:p>
          <a:p>
            <a:pPr eaLnBrk="1" hangingPunct="1">
              <a:buNone/>
            </a:pPr>
            <a:r>
              <a:rPr lang="en-GB" sz="2200" b="1" dirty="0" smtClean="0"/>
              <a:t>	</a:t>
            </a:r>
            <a:r>
              <a:rPr lang="en-GB" sz="2200" dirty="0" smtClean="0"/>
              <a:t>Use when we have </a:t>
            </a:r>
            <a:r>
              <a:rPr lang="en-GB" sz="2200" u="sng" dirty="0" smtClean="0"/>
              <a:t>two non-independent groups</a:t>
            </a:r>
            <a:r>
              <a:rPr lang="en-GB" sz="2200" dirty="0" smtClean="0"/>
              <a:t>. </a:t>
            </a:r>
          </a:p>
          <a:p>
            <a:pPr eaLnBrk="1" hangingPunct="1">
              <a:buNone/>
            </a:pPr>
            <a:endParaRPr lang="en-GB" sz="2200" dirty="0" smtClean="0"/>
          </a:p>
          <a:p>
            <a:pPr eaLnBrk="1" hangingPunct="1"/>
            <a:r>
              <a:rPr lang="en-GB" sz="2200" b="1" dirty="0" smtClean="0"/>
              <a:t>Non-parametric tests or transformations</a:t>
            </a:r>
          </a:p>
          <a:p>
            <a:pPr eaLnBrk="1" hangingPunct="1">
              <a:buNone/>
            </a:pPr>
            <a:r>
              <a:rPr lang="en-GB" sz="2200" b="1" dirty="0" smtClean="0"/>
              <a:t>	</a:t>
            </a:r>
            <a:r>
              <a:rPr lang="en-GB" sz="2200" dirty="0" smtClean="0"/>
              <a:t>Use when we </a:t>
            </a:r>
            <a:r>
              <a:rPr lang="en-GB" sz="2200" u="sng" dirty="0" smtClean="0"/>
              <a:t>cannot assume normality</a:t>
            </a:r>
            <a:r>
              <a:rPr lang="en-GB" sz="2200" dirty="0" smtClean="0"/>
              <a:t>. </a:t>
            </a:r>
          </a:p>
        </p:txBody>
      </p:sp>
    </p:spTree>
    <p:extLst>
      <p:ext uri="{BB962C8B-B14F-4D97-AF65-F5344CB8AC3E}">
        <p14:creationId xmlns:p14="http://schemas.microsoft.com/office/powerpoint/2010/main" val="3298001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 t-test</a:t>
            </a:r>
            <a:endParaRPr lang="en-GB" dirty="0"/>
          </a:p>
        </p:txBody>
      </p:sp>
      <p:sp>
        <p:nvSpPr>
          <p:cNvPr id="3" name="Content Placeholder 2"/>
          <p:cNvSpPr>
            <a:spLocks noGrp="1"/>
          </p:cNvSpPr>
          <p:nvPr>
            <p:ph idx="1"/>
          </p:nvPr>
        </p:nvSpPr>
        <p:spPr/>
        <p:txBody>
          <a:bodyPr/>
          <a:lstStyle/>
          <a:p>
            <a:r>
              <a:rPr lang="en-GB" dirty="0" smtClean="0"/>
              <a:t>Turn scientific question to null and alternative hypothesis</a:t>
            </a:r>
          </a:p>
          <a:p>
            <a:endParaRPr lang="en-GB" dirty="0" smtClean="0"/>
          </a:p>
          <a:p>
            <a:r>
              <a:rPr lang="en-GB" dirty="0"/>
              <a:t>Think about test assumptions</a:t>
            </a:r>
          </a:p>
          <a:p>
            <a:endParaRPr lang="en-GB" dirty="0" smtClean="0"/>
          </a:p>
          <a:p>
            <a:r>
              <a:rPr lang="en-GB" dirty="0" smtClean="0"/>
              <a:t>Calculate summary statistics</a:t>
            </a:r>
          </a:p>
          <a:p>
            <a:endParaRPr lang="en-GB" dirty="0" smtClean="0"/>
          </a:p>
          <a:p>
            <a:r>
              <a:rPr lang="en-GB" dirty="0" smtClean="0"/>
              <a:t>Carry out t-test if appropriate</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en-GB" smtClean="0"/>
              <a:t>T-tests practical</a:t>
            </a:r>
          </a:p>
        </p:txBody>
      </p:sp>
      <p:sp>
        <p:nvSpPr>
          <p:cNvPr id="3" name="Content Placeholder 2"/>
          <p:cNvSpPr>
            <a:spLocks noGrp="1"/>
          </p:cNvSpPr>
          <p:nvPr>
            <p:ph idx="1"/>
          </p:nvPr>
        </p:nvSpPr>
        <p:spPr>
          <a:xfrm>
            <a:off x="457200" y="1600200"/>
            <a:ext cx="8229600" cy="4925144"/>
          </a:xfrm>
        </p:spPr>
        <p:txBody>
          <a:bodyPr rtlCol="0">
            <a:normAutofit fontScale="92500" lnSpcReduction="10000"/>
          </a:bodyPr>
          <a:lstStyle/>
          <a:p>
            <a:pPr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Char char="•"/>
              <a:defRPr/>
            </a:pPr>
            <a:r>
              <a:rPr lang="en-GB" dirty="0" smtClean="0"/>
              <a:t>Work through examples on manual pages 18 - 36 </a:t>
            </a:r>
          </a:p>
          <a:p>
            <a:pPr marL="0" indent="0" eaLnBrk="1" fontAlgn="auto" hangingPunct="1">
              <a:spcAft>
                <a:spcPts val="0"/>
              </a:spcAft>
              <a:buNone/>
              <a:defRPr/>
            </a:pPr>
            <a:r>
              <a:rPr lang="en-GB" dirty="0" smtClean="0"/>
              <a:t>  </a:t>
            </a:r>
          </a:p>
          <a:p>
            <a:pPr eaLnBrk="1" fontAlgn="auto" hangingPunct="1">
              <a:spcAft>
                <a:spcPts val="0"/>
              </a:spcAft>
              <a:buFont typeface="Arial" pitchFamily="34" charset="0"/>
              <a:buChar char="•"/>
              <a:defRPr/>
            </a:pPr>
            <a:r>
              <a:rPr lang="en-GB" dirty="0" smtClean="0"/>
              <a:t>Complete the t-test practical</a:t>
            </a:r>
          </a:p>
          <a:p>
            <a:pPr marL="0" indent="0" eaLnBrk="1" fontAlgn="auto" hangingPunct="1">
              <a:spcAft>
                <a:spcPts val="0"/>
              </a:spcAft>
              <a:buNone/>
              <a:defRPr/>
            </a:pPr>
            <a:endParaRPr lang="en-GB" dirty="0" smtClean="0"/>
          </a:p>
          <a:p>
            <a:pPr eaLnBrk="1" fontAlgn="auto" hangingPunct="1">
              <a:spcAft>
                <a:spcPts val="0"/>
              </a:spcAft>
              <a:buFont typeface="Arial" pitchFamily="34" charset="0"/>
              <a:buChar char="•"/>
              <a:defRPr/>
            </a:pPr>
            <a:r>
              <a:rPr lang="en-GB" dirty="0" smtClean="0"/>
              <a:t>We will start the next lecture at 11:30pm</a:t>
            </a:r>
          </a:p>
          <a:p>
            <a:pPr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Char char="•"/>
              <a:defRPr/>
            </a:pPr>
            <a:r>
              <a:rPr lang="en-GB" dirty="0" smtClean="0"/>
              <a:t>Feel free to take a short break if you want to</a:t>
            </a:r>
            <a:endParaRPr lang="en-GB" dirty="0"/>
          </a:p>
        </p:txBody>
      </p:sp>
      <p:sp>
        <p:nvSpPr>
          <p:cNvPr id="4" name="Rectangle 3"/>
          <p:cNvSpPr/>
          <p:nvPr/>
        </p:nvSpPr>
        <p:spPr>
          <a:xfrm>
            <a:off x="395288" y="476250"/>
            <a:ext cx="8353425" cy="583247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106500" name="Picture 2" descr="C:\Users\dawson04\AppData\Local\Microsoft\Windows\Temporary Internet Files\Content.IE5\46NUUJQD\MC900198862[1].wmf"/>
          <p:cNvPicPr>
            <a:picLocks noChangeAspect="1" noChangeArrowheads="1"/>
          </p:cNvPicPr>
          <p:nvPr/>
        </p:nvPicPr>
        <p:blipFill>
          <a:blip r:embed="rId3" cstate="print"/>
          <a:srcRect/>
          <a:stretch>
            <a:fillRect/>
          </a:stretch>
        </p:blipFill>
        <p:spPr bwMode="auto">
          <a:xfrm>
            <a:off x="6915150" y="620713"/>
            <a:ext cx="1692275" cy="17303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1"/>
          <p:cNvSpPr>
            <a:spLocks noGrp="1"/>
          </p:cNvSpPr>
          <p:nvPr>
            <p:ph type="title"/>
          </p:nvPr>
        </p:nvSpPr>
        <p:spPr>
          <a:xfrm>
            <a:off x="457200" y="274638"/>
            <a:ext cx="8229600" cy="6178550"/>
          </a:xfrm>
        </p:spPr>
        <p:txBody>
          <a:bodyPr/>
          <a:lstStyle/>
          <a:p>
            <a:pPr eaLnBrk="1" hangingPunct="1"/>
            <a:r>
              <a:rPr lang="en-GB" dirty="0" smtClean="0"/>
              <a:t>Tests for continuous variables</a:t>
            </a:r>
            <a:br>
              <a:rPr lang="en-GB" dirty="0" smtClean="0"/>
            </a:br>
            <a:r>
              <a:rPr lang="en-GB" dirty="0"/>
              <a:t>n</a:t>
            </a:r>
            <a:r>
              <a:rPr lang="en-GB" dirty="0" smtClean="0"/>
              <a:t>on-parametric methods</a:t>
            </a:r>
            <a:endParaRPr lang="en-GB" dirty="0" smtClean="0"/>
          </a:p>
        </p:txBody>
      </p:sp>
    </p:spTree>
    <p:extLst>
      <p:ext uri="{BB962C8B-B14F-4D97-AF65-F5344CB8AC3E}">
        <p14:creationId xmlns:p14="http://schemas.microsoft.com/office/powerpoint/2010/main" val="144859718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917" name="Object 13"/>
          <p:cNvGraphicFramePr>
            <a:graphicFrameLocks/>
          </p:cNvGraphicFramePr>
          <p:nvPr>
            <p:extLst>
              <p:ext uri="{D42A27DB-BD31-4B8C-83A1-F6EECF244321}">
                <p14:modId xmlns:p14="http://schemas.microsoft.com/office/powerpoint/2010/main" val="2417297449"/>
              </p:ext>
            </p:extLst>
          </p:nvPr>
        </p:nvGraphicFramePr>
        <p:xfrm>
          <a:off x="600198" y="1733550"/>
          <a:ext cx="8796338" cy="5000625"/>
        </p:xfrm>
        <a:graphic>
          <a:graphicData uri="http://schemas.openxmlformats.org/presentationml/2006/ole">
            <mc:AlternateContent xmlns:mc="http://schemas.openxmlformats.org/markup-compatibility/2006">
              <mc:Choice xmlns:v="urn:schemas-microsoft-com:vml" Requires="v">
                <p:oleObj spid="_x0000_s306317" name="Document" r:id="rId4" imgW="7325346" imgH="4167431" progId="Word.Document.8">
                  <p:embed/>
                </p:oleObj>
              </mc:Choice>
              <mc:Fallback>
                <p:oleObj name="Document" r:id="rId4" imgW="7325346" imgH="4167431"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198" y="1733550"/>
                        <a:ext cx="8796338"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51919" name="Group 15"/>
          <p:cNvGrpSpPr>
            <a:grpSpLocks/>
          </p:cNvGrpSpPr>
          <p:nvPr/>
        </p:nvGrpSpPr>
        <p:grpSpPr bwMode="auto">
          <a:xfrm>
            <a:off x="4463752" y="3276600"/>
            <a:ext cx="3276600" cy="457200"/>
            <a:chOff x="2592" y="2064"/>
            <a:chExt cx="2064" cy="288"/>
          </a:xfrm>
        </p:grpSpPr>
        <p:sp>
          <p:nvSpPr>
            <p:cNvPr id="251909" name="Oval 5"/>
            <p:cNvSpPr>
              <a:spLocks noChangeArrowheads="1"/>
            </p:cNvSpPr>
            <p:nvPr/>
          </p:nvSpPr>
          <p:spPr bwMode="auto">
            <a:xfrm>
              <a:off x="3024" y="2064"/>
              <a:ext cx="1200" cy="288"/>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1910" name="AutoShape 6"/>
            <p:cNvSpPr>
              <a:spLocks noChangeArrowheads="1"/>
            </p:cNvSpPr>
            <p:nvPr/>
          </p:nvSpPr>
          <p:spPr bwMode="auto">
            <a:xfrm>
              <a:off x="2592" y="2112"/>
              <a:ext cx="336" cy="192"/>
            </a:xfrm>
            <a:prstGeom prst="rightArrow">
              <a:avLst>
                <a:gd name="adj1" fmla="val 50000"/>
                <a:gd name="adj2" fmla="val 4375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1911" name="AutoShape 7"/>
            <p:cNvSpPr>
              <a:spLocks noChangeArrowheads="1"/>
            </p:cNvSpPr>
            <p:nvPr/>
          </p:nvSpPr>
          <p:spPr bwMode="auto">
            <a:xfrm>
              <a:off x="4320" y="2112"/>
              <a:ext cx="336" cy="192"/>
            </a:xfrm>
            <a:prstGeom prst="leftArrow">
              <a:avLst>
                <a:gd name="adj1" fmla="val 50000"/>
                <a:gd name="adj2" fmla="val 4375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accent2"/>
                </a:solidFill>
              </a:endParaRPr>
            </a:p>
          </p:txBody>
        </p:sp>
      </p:grpSp>
      <p:sp>
        <p:nvSpPr>
          <p:cNvPr id="251916" name="Rectangle 12"/>
          <p:cNvSpPr>
            <a:spLocks noGrp="1" noChangeArrowheads="1"/>
          </p:cNvSpPr>
          <p:nvPr>
            <p:ph type="title"/>
          </p:nvPr>
        </p:nvSpPr>
        <p:spPr/>
        <p:txBody>
          <a:bodyPr/>
          <a:lstStyle/>
          <a:p>
            <a:r>
              <a:rPr lang="en-GB" dirty="0">
                <a:cs typeface="Arial"/>
              </a:rPr>
              <a:t>When to use which test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GB" dirty="0"/>
              <a:t>Mann-Whitney U test </a:t>
            </a:r>
          </a:p>
        </p:txBody>
      </p:sp>
      <p:sp>
        <p:nvSpPr>
          <p:cNvPr id="253955" name="Rectangle 3"/>
          <p:cNvSpPr>
            <a:spLocks noGrp="1" noChangeArrowheads="1"/>
          </p:cNvSpPr>
          <p:nvPr>
            <p:ph idx="1"/>
          </p:nvPr>
        </p:nvSpPr>
        <p:spPr/>
        <p:txBody>
          <a:bodyPr/>
          <a:lstStyle/>
          <a:p>
            <a:r>
              <a:rPr lang="en-GB" dirty="0"/>
              <a:t>Wilcoxon, Mann-Whitney</a:t>
            </a:r>
          </a:p>
          <a:p>
            <a:r>
              <a:rPr lang="en-GB" dirty="0" smtClean="0"/>
              <a:t>Assumptions</a:t>
            </a:r>
            <a:r>
              <a:rPr lang="en-GB" dirty="0"/>
              <a:t>: </a:t>
            </a:r>
          </a:p>
          <a:p>
            <a:pPr lvl="1"/>
            <a:r>
              <a:rPr lang="en-GB" dirty="0"/>
              <a:t>Two independent groups</a:t>
            </a:r>
          </a:p>
          <a:p>
            <a:pPr lvl="1"/>
            <a:r>
              <a:rPr lang="en-GB" dirty="0"/>
              <a:t>At least ordinal dependent variable </a:t>
            </a:r>
          </a:p>
          <a:p>
            <a:pPr lvl="1"/>
            <a:r>
              <a:rPr lang="en-GB" dirty="0"/>
              <a:t>Randomly selected observations</a:t>
            </a:r>
          </a:p>
          <a:p>
            <a:pPr lvl="1"/>
            <a:r>
              <a:rPr lang="en-GB" dirty="0"/>
              <a:t>Population distributions same shape</a:t>
            </a:r>
          </a:p>
          <a:p>
            <a:r>
              <a:rPr lang="en-GB" dirty="0"/>
              <a:t>Hypotheses: </a:t>
            </a:r>
          </a:p>
          <a:p>
            <a:pPr lvl="1"/>
            <a:r>
              <a:rPr lang="en-GB" dirty="0"/>
              <a:t>H</a:t>
            </a:r>
            <a:r>
              <a:rPr lang="en-GB" baseline="-25000" dirty="0"/>
              <a:t>0</a:t>
            </a:r>
            <a:r>
              <a:rPr lang="en-GB" dirty="0"/>
              <a:t>: populations have the same median</a:t>
            </a:r>
          </a:p>
          <a:p>
            <a:pPr lvl="1"/>
            <a:r>
              <a:rPr lang="en-GB" dirty="0"/>
              <a:t>H</a:t>
            </a:r>
            <a:r>
              <a:rPr lang="en-GB" baseline="-25000" dirty="0"/>
              <a:t>0</a:t>
            </a:r>
            <a:r>
              <a:rPr lang="en-GB" dirty="0"/>
              <a:t>: populations have the same spread and shape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 types</a:t>
            </a:r>
            <a:endParaRPr lang="en-US" dirty="0"/>
          </a:p>
        </p:txBody>
      </p:sp>
      <p:sp>
        <p:nvSpPr>
          <p:cNvPr id="3" name="Content Placeholder 2"/>
          <p:cNvSpPr>
            <a:spLocks noGrp="1"/>
          </p:cNvSpPr>
          <p:nvPr>
            <p:ph idx="1"/>
          </p:nvPr>
        </p:nvSpPr>
        <p:spPr/>
        <p:txBody>
          <a:bodyPr/>
          <a:lstStyle/>
          <a:p>
            <a:pPr eaLnBrk="1" fontAlgn="auto" hangingPunct="1">
              <a:spcAft>
                <a:spcPts val="0"/>
              </a:spcAft>
              <a:buFont typeface="Arial"/>
              <a:buChar char="•"/>
              <a:defRPr/>
            </a:pPr>
            <a:r>
              <a:rPr lang="en-GB" dirty="0" smtClean="0"/>
              <a:t>Several different categorisations</a:t>
            </a:r>
          </a:p>
          <a:p>
            <a:pPr eaLnBrk="1" fontAlgn="auto" hangingPunct="1">
              <a:spcAft>
                <a:spcPts val="0"/>
              </a:spcAft>
              <a:buFont typeface="Arial"/>
              <a:buChar char="•"/>
              <a:defRPr/>
            </a:pPr>
            <a:r>
              <a:rPr lang="en-GB" dirty="0" smtClean="0"/>
              <a:t>Simplest:</a:t>
            </a:r>
          </a:p>
          <a:p>
            <a:pPr lvl="1" eaLnBrk="1" fontAlgn="auto" hangingPunct="1">
              <a:spcAft>
                <a:spcPts val="0"/>
              </a:spcAft>
              <a:buFont typeface="Arial" pitchFamily="34" charset="0"/>
              <a:buChar char="–"/>
              <a:defRPr/>
            </a:pPr>
            <a:r>
              <a:rPr lang="en-GB" dirty="0" smtClean="0">
                <a:solidFill>
                  <a:srgbClr val="FF0000"/>
                </a:solidFill>
              </a:rPr>
              <a:t>Categorical </a:t>
            </a:r>
            <a:r>
              <a:rPr lang="en-GB" dirty="0">
                <a:solidFill>
                  <a:srgbClr val="FF0000"/>
                </a:solidFill>
              </a:rPr>
              <a:t>(nominal) </a:t>
            </a:r>
            <a:endParaRPr lang="en-GB" dirty="0" smtClean="0">
              <a:solidFill>
                <a:srgbClr val="FF0000"/>
              </a:solidFill>
            </a:endParaRPr>
          </a:p>
          <a:p>
            <a:pPr lvl="1" eaLnBrk="1" fontAlgn="auto" hangingPunct="1">
              <a:spcAft>
                <a:spcPts val="0"/>
              </a:spcAft>
              <a:buFont typeface="Arial" pitchFamily="34" charset="0"/>
              <a:buChar char="–"/>
              <a:defRPr/>
            </a:pPr>
            <a:r>
              <a:rPr lang="en-GB" dirty="0" smtClean="0">
                <a:solidFill>
                  <a:srgbClr val="7030A0"/>
                </a:solidFill>
              </a:rPr>
              <a:t>Categorical </a:t>
            </a:r>
            <a:r>
              <a:rPr lang="en-GB" dirty="0">
                <a:solidFill>
                  <a:srgbClr val="7030A0"/>
                </a:solidFill>
              </a:rPr>
              <a:t>with ordering (ordinal</a:t>
            </a:r>
            <a:r>
              <a:rPr lang="en-GB" dirty="0" smtClean="0">
                <a:solidFill>
                  <a:srgbClr val="7030A0"/>
                </a:solidFill>
              </a:rPr>
              <a:t>)</a:t>
            </a:r>
            <a:endParaRPr lang="en-GB" dirty="0">
              <a:solidFill>
                <a:srgbClr val="7030A0"/>
              </a:solidFill>
            </a:endParaRPr>
          </a:p>
          <a:p>
            <a:pPr lvl="1" eaLnBrk="1" fontAlgn="auto" hangingPunct="1">
              <a:spcAft>
                <a:spcPts val="0"/>
              </a:spcAft>
              <a:buFont typeface="Arial" pitchFamily="34" charset="0"/>
              <a:buChar char="–"/>
              <a:defRPr/>
            </a:pPr>
            <a:r>
              <a:rPr lang="en-GB" dirty="0" smtClean="0">
                <a:solidFill>
                  <a:srgbClr val="0000FF"/>
                </a:solidFill>
              </a:rPr>
              <a:t>Discrete</a:t>
            </a:r>
            <a:endParaRPr lang="en-GB" dirty="0"/>
          </a:p>
          <a:p>
            <a:pPr lvl="1" eaLnBrk="1" fontAlgn="auto" hangingPunct="1">
              <a:spcAft>
                <a:spcPts val="0"/>
              </a:spcAft>
              <a:buFont typeface="Arial" pitchFamily="34" charset="0"/>
              <a:buChar char="–"/>
              <a:defRPr/>
            </a:pPr>
            <a:r>
              <a:rPr lang="en-GB" dirty="0" smtClean="0">
                <a:solidFill>
                  <a:srgbClr val="00B050"/>
                </a:solidFill>
              </a:rPr>
              <a:t>Continuous</a:t>
            </a:r>
            <a:endParaRPr lang="en-GB" dirty="0" smtClean="0"/>
          </a:p>
          <a:p>
            <a:pPr marL="0" indent="0" eaLnBrk="1" fontAlgn="auto" hangingPunct="1">
              <a:spcAft>
                <a:spcPts val="0"/>
              </a:spcAft>
              <a:buNone/>
              <a:defRPr/>
            </a:pPr>
            <a:endParaRPr lang="en-GB" dirty="0"/>
          </a:p>
          <a:p>
            <a:endParaRPr lang="en-US" dirty="0"/>
          </a:p>
        </p:txBody>
      </p:sp>
      <p:sp>
        <p:nvSpPr>
          <p:cNvPr id="4" name="TextBox 3"/>
          <p:cNvSpPr txBox="1"/>
          <p:nvPr/>
        </p:nvSpPr>
        <p:spPr>
          <a:xfrm>
            <a:off x="5724128" y="6516052"/>
            <a:ext cx="3456384" cy="369332"/>
          </a:xfrm>
          <a:prstGeom prst="rect">
            <a:avLst/>
          </a:prstGeom>
          <a:noFill/>
        </p:spPr>
        <p:txBody>
          <a:bodyPr wrap="square" rtlCol="0">
            <a:spAutoFit/>
          </a:bodyPr>
          <a:lstStyle/>
          <a:p>
            <a:pPr algn="ctr"/>
            <a:r>
              <a:rPr lang="en-US" dirty="0" err="1" smtClean="0">
                <a:solidFill>
                  <a:schemeClr val="bg1">
                    <a:lumMod val="50000"/>
                  </a:schemeClr>
                </a:solidFill>
              </a:rPr>
              <a:t>Images:http</a:t>
            </a:r>
            <a:r>
              <a:rPr lang="en-US" dirty="0">
                <a:solidFill>
                  <a:schemeClr val="bg1">
                    <a:lumMod val="50000"/>
                  </a:schemeClr>
                </a:solidFill>
              </a:rPr>
              <a:t>://</a:t>
            </a:r>
            <a:r>
              <a:rPr lang="en-US" dirty="0" err="1">
                <a:solidFill>
                  <a:schemeClr val="bg1">
                    <a:lumMod val="50000"/>
                  </a:schemeClr>
                </a:solidFill>
              </a:rPr>
              <a:t>www.restore.ac.uk</a:t>
            </a:r>
            <a:endParaRPr lang="en-US" dirty="0">
              <a:solidFill>
                <a:schemeClr val="bg1">
                  <a:lumMod val="50000"/>
                </a:schemeClr>
              </a:solidFill>
            </a:endParaRPr>
          </a:p>
        </p:txBody>
      </p:sp>
    </p:spTree>
    <p:extLst>
      <p:ext uri="{BB962C8B-B14F-4D97-AF65-F5344CB8AC3E}">
        <p14:creationId xmlns:p14="http://schemas.microsoft.com/office/powerpoint/2010/main" val="413658151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178" name="Object 2"/>
          <p:cNvGraphicFramePr>
            <a:graphicFrameLocks noChangeAspect="1"/>
          </p:cNvGraphicFramePr>
          <p:nvPr>
            <p:extLst>
              <p:ext uri="{D42A27DB-BD31-4B8C-83A1-F6EECF244321}">
                <p14:modId xmlns:p14="http://schemas.microsoft.com/office/powerpoint/2010/main" val="707925425"/>
              </p:ext>
            </p:extLst>
          </p:nvPr>
        </p:nvGraphicFramePr>
        <p:xfrm>
          <a:off x="2314904" y="1196752"/>
          <a:ext cx="4273320" cy="3478844"/>
        </p:xfrm>
        <a:graphic>
          <a:graphicData uri="http://schemas.openxmlformats.org/presentationml/2006/ole">
            <mc:AlternateContent xmlns:mc="http://schemas.openxmlformats.org/markup-compatibility/2006">
              <mc:Choice xmlns:v="urn:schemas-microsoft-com:vml" Requires="v">
                <p:oleObj spid="_x0000_s310553" name="Picture" r:id="rId4" imgW="4514850" imgH="3686175" progId="StaticEnhancedMetafile">
                  <p:embed/>
                </p:oleObj>
              </mc:Choice>
              <mc:Fallback>
                <p:oleObj name="Picture" r:id="rId4" imgW="4514850" imgH="3686175" progId="StaticEnhancedMetafil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904" y="1196752"/>
                        <a:ext cx="4273320" cy="3478844"/>
                      </a:xfrm>
                      <a:prstGeom prst="rect">
                        <a:avLst/>
                      </a:prstGeom>
                      <a:noFill/>
                      <a:ln>
                        <a:noFill/>
                      </a:ln>
                      <a:effectLst/>
                    </p:spPr>
                  </p:pic>
                </p:oleObj>
              </mc:Fallback>
            </mc:AlternateContent>
          </a:graphicData>
        </a:graphic>
      </p:graphicFrame>
      <p:graphicFrame>
        <p:nvGraphicFramePr>
          <p:cNvPr id="306179" name="Object 3"/>
          <p:cNvGraphicFramePr>
            <a:graphicFrameLocks noChangeAspect="1"/>
          </p:cNvGraphicFramePr>
          <p:nvPr/>
        </p:nvGraphicFramePr>
        <p:xfrm>
          <a:off x="1828800" y="4876800"/>
          <a:ext cx="5581650" cy="1905000"/>
        </p:xfrm>
        <a:graphic>
          <a:graphicData uri="http://schemas.openxmlformats.org/presentationml/2006/ole">
            <mc:AlternateContent xmlns:mc="http://schemas.openxmlformats.org/markup-compatibility/2006">
              <mc:Choice xmlns:v="urn:schemas-microsoft-com:vml" Requires="v">
                <p:oleObj spid="_x0000_s310554" name="Document" r:id="rId6" imgW="5583936" imgH="1955292" progId="Word.Document.8">
                  <p:embed/>
                </p:oleObj>
              </mc:Choice>
              <mc:Fallback>
                <p:oleObj name="Document" r:id="rId6" imgW="5583936" imgH="1955292"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876800"/>
                        <a:ext cx="55816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dirty="0" smtClean="0"/>
              <a:t>Misunderstood test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GB"/>
              <a:t>Method</a:t>
            </a:r>
          </a:p>
        </p:txBody>
      </p:sp>
      <p:sp>
        <p:nvSpPr>
          <p:cNvPr id="309251" name="Rectangle 3"/>
          <p:cNvSpPr>
            <a:spLocks noGrp="1" noChangeArrowheads="1"/>
          </p:cNvSpPr>
          <p:nvPr>
            <p:ph idx="1"/>
          </p:nvPr>
        </p:nvSpPr>
        <p:spPr/>
        <p:txBody>
          <a:bodyPr/>
          <a:lstStyle/>
          <a:p>
            <a:r>
              <a:rPr lang="en-GB" dirty="0"/>
              <a:t>Construct hypotheses and decide on </a:t>
            </a:r>
            <a:r>
              <a:rPr lang="en-GB" dirty="0">
                <a:latin typeface="Symbol" charset="0"/>
              </a:rPr>
              <a:t>a</a:t>
            </a:r>
            <a:endParaRPr lang="en-GB" dirty="0"/>
          </a:p>
          <a:p>
            <a:r>
              <a:rPr lang="en-GB" dirty="0"/>
              <a:t>Rank whole sample from smallest to largest</a:t>
            </a:r>
          </a:p>
          <a:p>
            <a:r>
              <a:rPr lang="en-GB" dirty="0"/>
              <a:t>Assign average rank to ties</a:t>
            </a:r>
          </a:p>
          <a:p>
            <a:r>
              <a:rPr lang="en-GB" dirty="0"/>
              <a:t>Calculate sum of ranks for each group</a:t>
            </a:r>
          </a:p>
          <a:p>
            <a:r>
              <a:rPr lang="en-GB" dirty="0"/>
              <a:t>Calculate:</a:t>
            </a:r>
          </a:p>
          <a:p>
            <a:endParaRPr lang="en-GB" dirty="0" smtClean="0"/>
          </a:p>
          <a:p>
            <a:endParaRPr lang="en-GB" dirty="0"/>
          </a:p>
          <a:p>
            <a:endParaRPr lang="en-GB" dirty="0" smtClean="0"/>
          </a:p>
          <a:p>
            <a:endParaRPr lang="en-GB" dirty="0"/>
          </a:p>
        </p:txBody>
      </p:sp>
      <p:graphicFrame>
        <p:nvGraphicFramePr>
          <p:cNvPr id="309259" name="Object 11"/>
          <p:cNvGraphicFramePr>
            <a:graphicFrameLocks noChangeAspect="1"/>
          </p:cNvGraphicFramePr>
          <p:nvPr/>
        </p:nvGraphicFramePr>
        <p:xfrm>
          <a:off x="1066800" y="4511675"/>
          <a:ext cx="3071813" cy="898525"/>
        </p:xfrm>
        <a:graphic>
          <a:graphicData uri="http://schemas.openxmlformats.org/presentationml/2006/ole">
            <mc:AlternateContent xmlns:mc="http://schemas.openxmlformats.org/markup-compatibility/2006">
              <mc:Choice xmlns:v="urn:schemas-microsoft-com:vml" Requires="v">
                <p:oleObj spid="_x0000_s312741" name="Equation" r:id="rId4" imgW="1524000" imgH="444500" progId="Equation.3">
                  <p:embed/>
                </p:oleObj>
              </mc:Choice>
              <mc:Fallback>
                <p:oleObj name="Equation" r:id="rId4" imgW="15240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511675"/>
                        <a:ext cx="3071813"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09260" name="Object 12"/>
          <p:cNvGraphicFramePr>
            <a:graphicFrameLocks noChangeAspect="1"/>
          </p:cNvGraphicFramePr>
          <p:nvPr/>
        </p:nvGraphicFramePr>
        <p:xfrm>
          <a:off x="4826000" y="4419600"/>
          <a:ext cx="3225800" cy="896938"/>
        </p:xfrm>
        <a:graphic>
          <a:graphicData uri="http://schemas.openxmlformats.org/presentationml/2006/ole">
            <mc:AlternateContent xmlns:mc="http://schemas.openxmlformats.org/markup-compatibility/2006">
              <mc:Choice xmlns:v="urn:schemas-microsoft-com:vml" Requires="v">
                <p:oleObj spid="_x0000_s312742" name="Equation" r:id="rId6" imgW="1600200" imgH="444500" progId="Equation.3">
                  <p:embed/>
                </p:oleObj>
              </mc:Choice>
              <mc:Fallback>
                <p:oleObj name="Equation" r:id="rId6" imgW="1600200" imgH="444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6000" y="4419600"/>
                        <a:ext cx="32258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09261" name="Object 13"/>
          <p:cNvGraphicFramePr>
            <a:graphicFrameLocks noChangeAspect="1"/>
          </p:cNvGraphicFramePr>
          <p:nvPr/>
        </p:nvGraphicFramePr>
        <p:xfrm>
          <a:off x="1076325" y="5486400"/>
          <a:ext cx="1971675" cy="512763"/>
        </p:xfrm>
        <a:graphic>
          <a:graphicData uri="http://schemas.openxmlformats.org/presentationml/2006/ole">
            <mc:AlternateContent xmlns:mc="http://schemas.openxmlformats.org/markup-compatibility/2006">
              <mc:Choice xmlns:v="urn:schemas-microsoft-com:vml" Requires="v">
                <p:oleObj spid="_x0000_s312743" name="Equation" r:id="rId8" imgW="977900" imgH="254000" progId="Equation.3">
                  <p:embed/>
                </p:oleObj>
              </mc:Choice>
              <mc:Fallback>
                <p:oleObj name="Equation" r:id="rId8" imgW="977900" imgH="254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6325" y="5486400"/>
                        <a:ext cx="19716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 name="Rectangle 3"/>
          <p:cNvSpPr txBox="1">
            <a:spLocks noChangeArrowheads="1"/>
          </p:cNvSpPr>
          <p:nvPr/>
        </p:nvSpPr>
        <p:spPr bwMode="auto">
          <a:xfrm>
            <a:off x="467544" y="6093296"/>
            <a:ext cx="8229600"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Compare U to critical value in the tables</a:t>
            </a:r>
          </a:p>
          <a:p>
            <a:pPr marL="0" indent="0">
              <a:buNone/>
            </a:pPr>
            <a:endParaRPr lang="en-GB" dirty="0" smtClean="0"/>
          </a:p>
          <a:p>
            <a:endParaRPr lang="en-GB" dirty="0" smtClean="0"/>
          </a:p>
          <a:p>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3" name="Rectangle 5"/>
          <p:cNvSpPr>
            <a:spLocks noGrp="1" noChangeArrowheads="1"/>
          </p:cNvSpPr>
          <p:nvPr>
            <p:ph type="title"/>
          </p:nvPr>
        </p:nvSpPr>
        <p:spPr/>
        <p:txBody>
          <a:bodyPr/>
          <a:lstStyle/>
          <a:p>
            <a:r>
              <a:rPr lang="en-GB" dirty="0"/>
              <a:t>Example</a:t>
            </a:r>
          </a:p>
        </p:txBody>
      </p:sp>
      <p:sp>
        <p:nvSpPr>
          <p:cNvPr id="258054" name="Rectangle 6"/>
          <p:cNvSpPr>
            <a:spLocks noGrp="1" noChangeArrowheads="1"/>
          </p:cNvSpPr>
          <p:nvPr>
            <p:ph type="body" idx="1"/>
          </p:nvPr>
        </p:nvSpPr>
        <p:spPr/>
        <p:txBody>
          <a:bodyPr/>
          <a:lstStyle/>
          <a:p>
            <a:r>
              <a:rPr lang="en-GB" dirty="0" smtClean="0"/>
              <a:t>Fisher’s </a:t>
            </a:r>
            <a:r>
              <a:rPr lang="en-GB" dirty="0"/>
              <a:t>book, coronary artery surgery study</a:t>
            </a:r>
          </a:p>
          <a:p>
            <a:r>
              <a:rPr lang="en-GB" dirty="0"/>
              <a:t>Exercise times in seconds, control and 3 </a:t>
            </a:r>
            <a:r>
              <a:rPr lang="en-GB" dirty="0" smtClean="0"/>
              <a:t>vessel’s </a:t>
            </a:r>
            <a:r>
              <a:rPr lang="en-GB" dirty="0"/>
              <a:t>group</a:t>
            </a:r>
          </a:p>
          <a:p>
            <a:r>
              <a:rPr lang="en-GB" dirty="0"/>
              <a:t>Is there a difference in exercise times between the two groups, two-sided test</a:t>
            </a:r>
          </a:p>
        </p:txBody>
      </p:sp>
      <p:graphicFrame>
        <p:nvGraphicFramePr>
          <p:cNvPr id="258051" name="Object 3"/>
          <p:cNvGraphicFramePr>
            <a:graphicFrameLocks noChangeAspect="1"/>
          </p:cNvGraphicFramePr>
          <p:nvPr/>
        </p:nvGraphicFramePr>
        <p:xfrm>
          <a:off x="533400" y="5165725"/>
          <a:ext cx="8047038" cy="1158875"/>
        </p:xfrm>
        <a:graphic>
          <a:graphicData uri="http://schemas.openxmlformats.org/presentationml/2006/ole">
            <mc:AlternateContent xmlns:mc="http://schemas.openxmlformats.org/markup-compatibility/2006">
              <mc:Choice xmlns:v="urn:schemas-microsoft-com:vml" Requires="v">
                <p:oleObj spid="_x0000_s314509" name="Document" r:id="rId4" imgW="7320741" imgH="1083426" progId="Word.Document.8">
                  <p:embed/>
                </p:oleObj>
              </mc:Choice>
              <mc:Fallback>
                <p:oleObj name="Document" r:id="rId4" imgW="7320741" imgH="108342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165725"/>
                        <a:ext cx="8047038"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7" name="Rectangle 7"/>
          <p:cNvSpPr>
            <a:spLocks noGrp="1" noChangeArrowheads="1"/>
          </p:cNvSpPr>
          <p:nvPr>
            <p:ph type="title"/>
          </p:nvPr>
        </p:nvSpPr>
        <p:spPr/>
        <p:txBody>
          <a:bodyPr/>
          <a:lstStyle/>
          <a:p>
            <a:r>
              <a:rPr lang="en-GB"/>
              <a:t>Example</a:t>
            </a:r>
          </a:p>
        </p:txBody>
      </p:sp>
      <p:sp>
        <p:nvSpPr>
          <p:cNvPr id="307208" name="Rectangle 8"/>
          <p:cNvSpPr>
            <a:spLocks noGrp="1" noChangeArrowheads="1"/>
          </p:cNvSpPr>
          <p:nvPr>
            <p:ph idx="1"/>
          </p:nvPr>
        </p:nvSpPr>
        <p:spPr/>
        <p:txBody>
          <a:bodyPr/>
          <a:lstStyle/>
          <a:p>
            <a:r>
              <a:rPr lang="en-GB" dirty="0" smtClean="0"/>
              <a:t>Fisher’s </a:t>
            </a:r>
            <a:r>
              <a:rPr lang="en-GB" dirty="0"/>
              <a:t>book, coronary artery surgery study</a:t>
            </a:r>
          </a:p>
          <a:p>
            <a:r>
              <a:rPr lang="en-GB" dirty="0"/>
              <a:t>Exercise times in seconds, control and 3 </a:t>
            </a:r>
            <a:r>
              <a:rPr lang="en-GB" dirty="0" smtClean="0"/>
              <a:t>vessel’s </a:t>
            </a:r>
            <a:r>
              <a:rPr lang="en-GB" dirty="0"/>
              <a:t>group</a:t>
            </a:r>
          </a:p>
          <a:p>
            <a:r>
              <a:rPr lang="en-GB" dirty="0"/>
              <a:t>Is there a difference in exercise times between the two groups, two-sided test</a:t>
            </a:r>
          </a:p>
        </p:txBody>
      </p:sp>
      <p:graphicFrame>
        <p:nvGraphicFramePr>
          <p:cNvPr id="307205" name="Object 5"/>
          <p:cNvGraphicFramePr>
            <a:graphicFrameLocks noChangeAspect="1"/>
          </p:cNvGraphicFramePr>
          <p:nvPr/>
        </p:nvGraphicFramePr>
        <p:xfrm>
          <a:off x="533400" y="4479925"/>
          <a:ext cx="8047038" cy="1844675"/>
        </p:xfrm>
        <a:graphic>
          <a:graphicData uri="http://schemas.openxmlformats.org/presentationml/2006/ole">
            <mc:AlternateContent xmlns:mc="http://schemas.openxmlformats.org/markup-compatibility/2006">
              <mc:Choice xmlns:v="urn:schemas-microsoft-com:vml" Requires="v">
                <p:oleObj spid="_x0000_s316557" name="Document" r:id="rId4" imgW="7320741" imgH="1684712" progId="Word.Document.8">
                  <p:embed/>
                </p:oleObj>
              </mc:Choice>
              <mc:Fallback>
                <p:oleObj name="Document" r:id="rId4" imgW="7320741" imgH="168471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479925"/>
                        <a:ext cx="8047038"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206" name="Text Box 6"/>
          <p:cNvSpPr txBox="1">
            <a:spLocks noChangeArrowheads="1"/>
          </p:cNvSpPr>
          <p:nvPr/>
        </p:nvSpPr>
        <p:spPr bwMode="auto">
          <a:xfrm>
            <a:off x="467544" y="6237312"/>
            <a:ext cx="8153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GB" sz="2700" dirty="0">
                <a:latin typeface="+mn-lt"/>
              </a:rPr>
              <a:t>  Sum of ranks: control group =101, 3 vessels =70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36" name="Object 4"/>
          <p:cNvGraphicFramePr>
            <a:graphicFrameLocks noChangeAspect="1"/>
          </p:cNvGraphicFramePr>
          <p:nvPr>
            <p:extLst>
              <p:ext uri="{D42A27DB-BD31-4B8C-83A1-F6EECF244321}">
                <p14:modId xmlns:p14="http://schemas.microsoft.com/office/powerpoint/2010/main" val="2279248279"/>
              </p:ext>
            </p:extLst>
          </p:nvPr>
        </p:nvGraphicFramePr>
        <p:xfrm>
          <a:off x="2352675" y="188640"/>
          <a:ext cx="4429125" cy="993775"/>
        </p:xfrm>
        <a:graphic>
          <a:graphicData uri="http://schemas.openxmlformats.org/presentationml/2006/ole">
            <mc:AlternateContent xmlns:mc="http://schemas.openxmlformats.org/markup-compatibility/2006">
              <mc:Choice xmlns:v="urn:schemas-microsoft-com:vml" Requires="v">
                <p:oleObj spid="_x0000_s320933" name="Equation" r:id="rId4" imgW="1981200" imgH="444500" progId="Equation.3">
                  <p:embed/>
                </p:oleObj>
              </mc:Choice>
              <mc:Fallback>
                <p:oleObj name="Equation" r:id="rId4" imgW="19812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675" y="188640"/>
                        <a:ext cx="442912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25637" name="Object 5"/>
          <p:cNvGraphicFramePr>
            <a:graphicFrameLocks noChangeAspect="1"/>
          </p:cNvGraphicFramePr>
          <p:nvPr>
            <p:extLst>
              <p:ext uri="{D42A27DB-BD31-4B8C-83A1-F6EECF244321}">
                <p14:modId xmlns:p14="http://schemas.microsoft.com/office/powerpoint/2010/main" val="2814745890"/>
              </p:ext>
            </p:extLst>
          </p:nvPr>
        </p:nvGraphicFramePr>
        <p:xfrm>
          <a:off x="2362200" y="1196752"/>
          <a:ext cx="4449763" cy="939800"/>
        </p:xfrm>
        <a:graphic>
          <a:graphicData uri="http://schemas.openxmlformats.org/presentationml/2006/ole">
            <mc:AlternateContent xmlns:mc="http://schemas.openxmlformats.org/markup-compatibility/2006">
              <mc:Choice xmlns:v="urn:schemas-microsoft-com:vml" Requires="v">
                <p:oleObj spid="_x0000_s320934" name="Equation" r:id="rId6" imgW="2108200" imgH="444500" progId="Equation.3">
                  <p:embed/>
                </p:oleObj>
              </mc:Choice>
              <mc:Fallback>
                <p:oleObj name="Equation" r:id="rId6" imgW="2108200" imgH="444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1196752"/>
                        <a:ext cx="44497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25638" name="Object 6"/>
          <p:cNvGraphicFramePr>
            <a:graphicFrameLocks noChangeAspect="1"/>
          </p:cNvGraphicFramePr>
          <p:nvPr>
            <p:extLst>
              <p:ext uri="{D42A27DB-BD31-4B8C-83A1-F6EECF244321}">
                <p14:modId xmlns:p14="http://schemas.microsoft.com/office/powerpoint/2010/main" val="3300432577"/>
              </p:ext>
            </p:extLst>
          </p:nvPr>
        </p:nvGraphicFramePr>
        <p:xfrm>
          <a:off x="2393950" y="2348880"/>
          <a:ext cx="4356100" cy="498475"/>
        </p:xfrm>
        <a:graphic>
          <a:graphicData uri="http://schemas.openxmlformats.org/presentationml/2006/ole">
            <mc:AlternateContent xmlns:mc="http://schemas.openxmlformats.org/markup-compatibility/2006">
              <mc:Choice xmlns:v="urn:schemas-microsoft-com:vml" Requires="v">
                <p:oleObj spid="_x0000_s320935" name="Equation" r:id="rId8" imgW="2222500" imgH="254000" progId="Equation.3">
                  <p:embed/>
                </p:oleObj>
              </mc:Choice>
              <mc:Fallback>
                <p:oleObj name="Equation" r:id="rId8" imgW="2222500" imgH="254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3950" y="2348880"/>
                        <a:ext cx="43561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 name="Content Placeholder 2"/>
          <p:cNvSpPr>
            <a:spLocks noGrp="1"/>
          </p:cNvSpPr>
          <p:nvPr>
            <p:ph idx="1"/>
          </p:nvPr>
        </p:nvSpPr>
        <p:spPr>
          <a:xfrm>
            <a:off x="467544" y="2996952"/>
            <a:ext cx="8229600" cy="3556992"/>
          </a:xfrm>
        </p:spPr>
        <p:txBody>
          <a:bodyPr/>
          <a:lstStyle/>
          <a:p>
            <a:r>
              <a:rPr lang="en-GB" dirty="0"/>
              <a:t>Look up n</a:t>
            </a:r>
            <a:r>
              <a:rPr lang="en-GB" baseline="-25000" dirty="0"/>
              <a:t>1</a:t>
            </a:r>
            <a:r>
              <a:rPr lang="en-GB" dirty="0"/>
              <a:t>= 8, n</a:t>
            </a:r>
            <a:r>
              <a:rPr lang="en-GB" baseline="-25000" dirty="0"/>
              <a:t>2</a:t>
            </a:r>
            <a:r>
              <a:rPr lang="en-GB" dirty="0"/>
              <a:t>= 10, p=2.5 (as 2–sided) </a:t>
            </a:r>
          </a:p>
          <a:p>
            <a:r>
              <a:rPr lang="en-US" dirty="0" smtClean="0"/>
              <a:t>U = 15 &lt; 17, from tables</a:t>
            </a:r>
          </a:p>
          <a:p>
            <a:r>
              <a:rPr lang="en-GB" dirty="0"/>
              <a:t>Presentation of the results:</a:t>
            </a:r>
          </a:p>
          <a:p>
            <a:pPr lvl="1"/>
            <a:r>
              <a:rPr lang="en-GB" dirty="0"/>
              <a:t>The Mann-Whitney U test showed that the individuals in the control group exercised for significantly longer than the individual in the 3 vessels disease group (U=15, p=0.025</a:t>
            </a:r>
            <a:r>
              <a:rPr lang="en-GB" dirty="0" smtClean="0"/>
              <a:t>)</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and </a:t>
            </a:r>
            <a:r>
              <a:rPr lang="en-GB" dirty="0" smtClean="0"/>
              <a:t>limitations</a:t>
            </a:r>
            <a:endParaRPr lang="en-US" dirty="0"/>
          </a:p>
        </p:txBody>
      </p:sp>
      <p:sp>
        <p:nvSpPr>
          <p:cNvPr id="265224" name="Rectangle 8"/>
          <p:cNvSpPr>
            <a:spLocks noGrp="1" noChangeArrowheads="1"/>
          </p:cNvSpPr>
          <p:nvPr>
            <p:ph idx="1"/>
          </p:nvPr>
        </p:nvSpPr>
        <p:spPr/>
        <p:txBody>
          <a:bodyPr/>
          <a:lstStyle/>
          <a:p>
            <a:r>
              <a:rPr lang="en-GB" dirty="0" smtClean="0"/>
              <a:t>Almost </a:t>
            </a:r>
            <a:r>
              <a:rPr lang="en-GB" dirty="0"/>
              <a:t>as powerful as t-</a:t>
            </a:r>
            <a:r>
              <a:rPr lang="en-GB" dirty="0" smtClean="0"/>
              <a:t>test</a:t>
            </a:r>
          </a:p>
          <a:p>
            <a:r>
              <a:rPr lang="en-GB" dirty="0" smtClean="0"/>
              <a:t>Therefore </a:t>
            </a:r>
            <a:r>
              <a:rPr lang="en-GB" dirty="0"/>
              <a:t>almost as likely as t-test to reject H</a:t>
            </a:r>
            <a:r>
              <a:rPr lang="en-GB" baseline="-25000" dirty="0"/>
              <a:t>0</a:t>
            </a:r>
            <a:r>
              <a:rPr lang="en-GB" dirty="0"/>
              <a:t> if </a:t>
            </a:r>
            <a:r>
              <a:rPr lang="en-GB" dirty="0" smtClean="0"/>
              <a:t>false</a:t>
            </a:r>
          </a:p>
          <a:p>
            <a:r>
              <a:rPr lang="en-GB" dirty="0" smtClean="0"/>
              <a:t>Sensitive </a:t>
            </a:r>
            <a:r>
              <a:rPr lang="en-GB" dirty="0"/>
              <a:t>to central tendencies of </a:t>
            </a:r>
            <a:r>
              <a:rPr lang="en-GB" dirty="0" smtClean="0"/>
              <a:t>scores</a:t>
            </a:r>
          </a:p>
          <a:p>
            <a:r>
              <a:rPr lang="en-GB" dirty="0" smtClean="0"/>
              <a:t>Often misinterpreted</a:t>
            </a:r>
          </a:p>
          <a:p>
            <a:r>
              <a:rPr lang="en-GB" dirty="0" smtClean="0"/>
              <a:t>Difference </a:t>
            </a:r>
            <a:r>
              <a:rPr lang="en-GB" dirty="0"/>
              <a:t>in medians if same shape distributions</a:t>
            </a:r>
            <a:r>
              <a:rPr lang="en-GB" sz="3200" dirty="0"/>
              <a:t>  </a:t>
            </a:r>
            <a:endParaRPr lang="en-GB" sz="3200" dirty="0" smtClean="0"/>
          </a:p>
          <a:p>
            <a:r>
              <a:rPr lang="en-GB" dirty="0" smtClean="0"/>
              <a:t>Otherwise </a:t>
            </a:r>
            <a:r>
              <a:rPr lang="en-GB" dirty="0"/>
              <a:t>tests for difference in spread and shape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79"/>
          <p:cNvGraphicFramePr>
            <a:graphicFrameLocks/>
          </p:cNvGraphicFramePr>
          <p:nvPr>
            <p:extLst>
              <p:ext uri="{D42A27DB-BD31-4B8C-83A1-F6EECF244321}">
                <p14:modId xmlns:p14="http://schemas.microsoft.com/office/powerpoint/2010/main" val="3712295815"/>
              </p:ext>
            </p:extLst>
          </p:nvPr>
        </p:nvGraphicFramePr>
        <p:xfrm>
          <a:off x="600198" y="1733550"/>
          <a:ext cx="8796338" cy="5000625"/>
        </p:xfrm>
        <a:graphic>
          <a:graphicData uri="http://schemas.openxmlformats.org/presentationml/2006/ole">
            <mc:AlternateContent xmlns:mc="http://schemas.openxmlformats.org/markup-compatibility/2006">
              <mc:Choice xmlns:v="urn:schemas-microsoft-com:vml" Requires="v">
                <p:oleObj spid="_x0000_s357499" name="Document" r:id="rId3" imgW="7325346" imgH="4167431" progId="Word.Document.8">
                  <p:embed/>
                </p:oleObj>
              </mc:Choice>
              <mc:Fallback>
                <p:oleObj name="Document" r:id="rId3" imgW="7325346" imgH="4167431"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198" y="1733550"/>
                        <a:ext cx="8796338"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Rectangle 378"/>
          <p:cNvSpPr txBox="1">
            <a:spLocks noChangeArrowheads="1"/>
          </p:cNvSpPr>
          <p:nvPr/>
        </p:nvSpPr>
        <p:spPr>
          <a:xfrm>
            <a:off x="685800" y="609600"/>
            <a:ext cx="77724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dirty="0" smtClean="0"/>
              <a:t>When to use which test</a:t>
            </a:r>
            <a:endParaRPr lang="en-GB" dirty="0"/>
          </a:p>
        </p:txBody>
      </p:sp>
      <p:grpSp>
        <p:nvGrpSpPr>
          <p:cNvPr id="4" name="Group 387"/>
          <p:cNvGrpSpPr>
            <a:grpSpLocks/>
          </p:cNvGrpSpPr>
          <p:nvPr/>
        </p:nvGrpSpPr>
        <p:grpSpPr bwMode="auto">
          <a:xfrm>
            <a:off x="4785320" y="3124200"/>
            <a:ext cx="2667000" cy="1219200"/>
            <a:chOff x="2832" y="1968"/>
            <a:chExt cx="1680" cy="768"/>
          </a:xfrm>
        </p:grpSpPr>
        <p:grpSp>
          <p:nvGrpSpPr>
            <p:cNvPr id="5" name="Group 386"/>
            <p:cNvGrpSpPr>
              <a:grpSpLocks/>
            </p:cNvGrpSpPr>
            <p:nvPr/>
          </p:nvGrpSpPr>
          <p:grpSpPr bwMode="auto">
            <a:xfrm>
              <a:off x="2832" y="2496"/>
              <a:ext cx="1680" cy="240"/>
              <a:chOff x="2832" y="2496"/>
              <a:chExt cx="1680" cy="240"/>
            </a:xfrm>
          </p:grpSpPr>
          <p:sp>
            <p:nvSpPr>
              <p:cNvPr id="10" name="Oval 5"/>
              <p:cNvSpPr>
                <a:spLocks noChangeArrowheads="1"/>
              </p:cNvSpPr>
              <p:nvPr/>
            </p:nvSpPr>
            <p:spPr bwMode="auto">
              <a:xfrm>
                <a:off x="3264" y="2496"/>
                <a:ext cx="816" cy="24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AutoShape 6"/>
              <p:cNvSpPr>
                <a:spLocks noChangeArrowheads="1"/>
              </p:cNvSpPr>
              <p:nvPr/>
            </p:nvSpPr>
            <p:spPr bwMode="auto">
              <a:xfrm>
                <a:off x="2832" y="2496"/>
                <a:ext cx="336" cy="192"/>
              </a:xfrm>
              <a:prstGeom prst="rightArrow">
                <a:avLst>
                  <a:gd name="adj1" fmla="val 50000"/>
                  <a:gd name="adj2" fmla="val 4375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AutoShape 7"/>
              <p:cNvSpPr>
                <a:spLocks noChangeArrowheads="1"/>
              </p:cNvSpPr>
              <p:nvPr/>
            </p:nvSpPr>
            <p:spPr bwMode="auto">
              <a:xfrm>
                <a:off x="4176" y="2496"/>
                <a:ext cx="336" cy="192"/>
              </a:xfrm>
              <a:prstGeom prst="leftArrow">
                <a:avLst>
                  <a:gd name="adj1" fmla="val 50000"/>
                  <a:gd name="adj2" fmla="val 4375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6" name="Group 385"/>
            <p:cNvGrpSpPr>
              <a:grpSpLocks/>
            </p:cNvGrpSpPr>
            <p:nvPr/>
          </p:nvGrpSpPr>
          <p:grpSpPr bwMode="auto">
            <a:xfrm>
              <a:off x="2832" y="1968"/>
              <a:ext cx="1680" cy="240"/>
              <a:chOff x="2832" y="1968"/>
              <a:chExt cx="1680" cy="240"/>
            </a:xfrm>
          </p:grpSpPr>
          <p:sp>
            <p:nvSpPr>
              <p:cNvPr id="7" name="Oval 381"/>
              <p:cNvSpPr>
                <a:spLocks noChangeArrowheads="1"/>
              </p:cNvSpPr>
              <p:nvPr/>
            </p:nvSpPr>
            <p:spPr bwMode="auto">
              <a:xfrm>
                <a:off x="3264" y="1968"/>
                <a:ext cx="816" cy="24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AutoShape 382"/>
              <p:cNvSpPr>
                <a:spLocks noChangeArrowheads="1"/>
              </p:cNvSpPr>
              <p:nvPr/>
            </p:nvSpPr>
            <p:spPr bwMode="auto">
              <a:xfrm>
                <a:off x="2832" y="1968"/>
                <a:ext cx="336" cy="192"/>
              </a:xfrm>
              <a:prstGeom prst="rightArrow">
                <a:avLst>
                  <a:gd name="adj1" fmla="val 50000"/>
                  <a:gd name="adj2" fmla="val 4375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AutoShape 383"/>
              <p:cNvSpPr>
                <a:spLocks noChangeArrowheads="1"/>
              </p:cNvSpPr>
              <p:nvPr/>
            </p:nvSpPr>
            <p:spPr bwMode="auto">
              <a:xfrm>
                <a:off x="4176" y="1968"/>
                <a:ext cx="336" cy="192"/>
              </a:xfrm>
              <a:prstGeom prst="leftArrow">
                <a:avLst>
                  <a:gd name="adj1" fmla="val 50000"/>
                  <a:gd name="adj2" fmla="val 4375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744934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8" name="Rectangle 8"/>
          <p:cNvSpPr>
            <a:spLocks noGrp="1" noChangeArrowheads="1"/>
          </p:cNvSpPr>
          <p:nvPr>
            <p:ph type="title"/>
          </p:nvPr>
        </p:nvSpPr>
        <p:spPr/>
        <p:txBody>
          <a:bodyPr/>
          <a:lstStyle/>
          <a:p>
            <a:r>
              <a:rPr lang="en-GB" dirty="0"/>
              <a:t>Sign </a:t>
            </a:r>
            <a:r>
              <a:rPr lang="en-GB" dirty="0" smtClean="0"/>
              <a:t>Test</a:t>
            </a:r>
            <a:endParaRPr lang="en-GB" dirty="0"/>
          </a:p>
        </p:txBody>
      </p:sp>
      <p:sp>
        <p:nvSpPr>
          <p:cNvPr id="230409" name="Rectangle 9"/>
          <p:cNvSpPr>
            <a:spLocks noGrp="1" noChangeArrowheads="1"/>
          </p:cNvSpPr>
          <p:nvPr>
            <p:ph idx="1"/>
          </p:nvPr>
        </p:nvSpPr>
        <p:spPr/>
        <p:txBody>
          <a:bodyPr/>
          <a:lstStyle/>
          <a:p>
            <a:r>
              <a:rPr lang="en-GB" dirty="0" smtClean="0"/>
              <a:t>A very simple test</a:t>
            </a:r>
          </a:p>
          <a:p>
            <a:pPr lvl="1"/>
            <a:r>
              <a:rPr lang="en-GB" dirty="0" smtClean="0"/>
              <a:t>Based on binomial distribution</a:t>
            </a:r>
          </a:p>
          <a:p>
            <a:r>
              <a:rPr lang="en-GB" dirty="0" smtClean="0"/>
              <a:t>Uses directions of differences</a:t>
            </a:r>
          </a:p>
          <a:p>
            <a:r>
              <a:rPr lang="en-GB" dirty="0" smtClean="0"/>
              <a:t>One-sample case: compares to fixed value</a:t>
            </a:r>
          </a:p>
          <a:p>
            <a:r>
              <a:rPr lang="en-GB" dirty="0" smtClean="0"/>
              <a:t>Two-sample case: compares medians</a:t>
            </a:r>
            <a:endParaRPr lang="en-GB" dirty="0"/>
          </a:p>
          <a:p>
            <a:r>
              <a:rPr lang="en-GB" dirty="0" smtClean="0"/>
              <a:t>Can be used when it’s possible to say one quantity is greater than another</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Test</a:t>
            </a:r>
            <a:endParaRPr lang="en-US" dirty="0"/>
          </a:p>
        </p:txBody>
      </p:sp>
      <p:sp>
        <p:nvSpPr>
          <p:cNvPr id="3" name="Content Placeholder 2"/>
          <p:cNvSpPr>
            <a:spLocks noGrp="1"/>
          </p:cNvSpPr>
          <p:nvPr>
            <p:ph idx="1"/>
          </p:nvPr>
        </p:nvSpPr>
        <p:spPr/>
        <p:txBody>
          <a:bodyPr/>
          <a:lstStyle/>
          <a:p>
            <a:r>
              <a:rPr lang="en-GB" dirty="0"/>
              <a:t>Assumptions: </a:t>
            </a:r>
          </a:p>
          <a:p>
            <a:pPr lvl="1"/>
            <a:r>
              <a:rPr lang="en-GB" dirty="0"/>
              <a:t>Order in coding system</a:t>
            </a:r>
          </a:p>
          <a:p>
            <a:pPr lvl="1"/>
            <a:r>
              <a:rPr lang="en-GB" dirty="0"/>
              <a:t>Randomly selected observations</a:t>
            </a:r>
          </a:p>
          <a:p>
            <a:pPr lvl="1"/>
            <a:r>
              <a:rPr lang="en-GB" dirty="0"/>
              <a:t>Paired </a:t>
            </a:r>
            <a:r>
              <a:rPr lang="en-GB" dirty="0" smtClean="0"/>
              <a:t>data in two-sample case</a:t>
            </a:r>
            <a:endParaRPr lang="en-GB" dirty="0"/>
          </a:p>
          <a:p>
            <a:r>
              <a:rPr lang="en-GB" dirty="0"/>
              <a:t>Hypotheses: </a:t>
            </a:r>
          </a:p>
          <a:p>
            <a:pPr lvl="1"/>
            <a:r>
              <a:rPr lang="en-GB" dirty="0"/>
              <a:t>H</a:t>
            </a:r>
            <a:r>
              <a:rPr lang="en-GB" baseline="-25000" dirty="0"/>
              <a:t>0</a:t>
            </a:r>
            <a:r>
              <a:rPr lang="en-GB" dirty="0"/>
              <a:t>: medians equal in two groups</a:t>
            </a:r>
          </a:p>
          <a:p>
            <a:pPr lvl="1"/>
            <a:r>
              <a:rPr lang="en-GB" dirty="0" smtClean="0"/>
              <a:t>H</a:t>
            </a:r>
            <a:r>
              <a:rPr lang="en-GB" baseline="-25000" dirty="0" smtClean="0"/>
              <a:t>A</a:t>
            </a:r>
            <a:r>
              <a:rPr lang="en-GB" dirty="0" smtClean="0"/>
              <a:t>: </a:t>
            </a:r>
            <a:r>
              <a:rPr lang="en-GB" dirty="0"/>
              <a:t>medians in two groups differ</a:t>
            </a:r>
          </a:p>
          <a:p>
            <a:endParaRPr lang="en-US" dirty="0"/>
          </a:p>
        </p:txBody>
      </p:sp>
    </p:spTree>
    <p:extLst>
      <p:ext uri="{BB962C8B-B14F-4D97-AF65-F5344CB8AC3E}">
        <p14:creationId xmlns:p14="http://schemas.microsoft.com/office/powerpoint/2010/main" val="286144994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GB" dirty="0"/>
              <a:t>Method</a:t>
            </a:r>
          </a:p>
        </p:txBody>
      </p:sp>
      <p:sp>
        <p:nvSpPr>
          <p:cNvPr id="316419" name="Rectangle 3"/>
          <p:cNvSpPr>
            <a:spLocks noGrp="1" noChangeArrowheads="1"/>
          </p:cNvSpPr>
          <p:nvPr>
            <p:ph type="body" idx="1"/>
          </p:nvPr>
        </p:nvSpPr>
        <p:spPr/>
        <p:txBody>
          <a:bodyPr/>
          <a:lstStyle/>
          <a:p>
            <a:r>
              <a:rPr lang="en-GB" dirty="0" smtClean="0"/>
              <a:t>One-sample</a:t>
            </a:r>
            <a:r>
              <a:rPr lang="en-GB" dirty="0"/>
              <a:t>: compare values to m</a:t>
            </a:r>
          </a:p>
          <a:p>
            <a:pPr lvl="1"/>
            <a:r>
              <a:rPr lang="en-GB" sz="3200" dirty="0"/>
              <a:t>+ if bigger, </a:t>
            </a:r>
            <a:r>
              <a:rPr lang="en-GB" sz="3200" dirty="0">
                <a:cs typeface="Times New Roman" charset="0"/>
              </a:rPr>
              <a:t>–</a:t>
            </a:r>
            <a:r>
              <a:rPr lang="en-GB" sz="3200" dirty="0"/>
              <a:t> if smaller, = equal</a:t>
            </a:r>
          </a:p>
          <a:p>
            <a:r>
              <a:rPr lang="en-GB" dirty="0" smtClean="0"/>
              <a:t>Two-sample: </a:t>
            </a:r>
            <a:r>
              <a:rPr lang="en-GB" dirty="0"/>
              <a:t>compare values to each other</a:t>
            </a:r>
          </a:p>
          <a:p>
            <a:pPr lvl="1"/>
            <a:r>
              <a:rPr lang="en-GB" sz="3200" dirty="0"/>
              <a:t>+ if 1</a:t>
            </a:r>
            <a:r>
              <a:rPr lang="en-GB" sz="3200" baseline="30000" dirty="0"/>
              <a:t>st</a:t>
            </a:r>
            <a:r>
              <a:rPr lang="en-GB" sz="3200" dirty="0"/>
              <a:t> largest, </a:t>
            </a:r>
            <a:r>
              <a:rPr lang="en-GB" sz="3200" dirty="0">
                <a:cs typeface="Times New Roman" charset="0"/>
              </a:rPr>
              <a:t>–</a:t>
            </a:r>
            <a:r>
              <a:rPr lang="en-GB" sz="3200" dirty="0"/>
              <a:t> if 2</a:t>
            </a:r>
            <a:r>
              <a:rPr lang="en-GB" sz="3200" baseline="30000" dirty="0"/>
              <a:t>nd</a:t>
            </a:r>
            <a:r>
              <a:rPr lang="en-GB" sz="3200" dirty="0"/>
              <a:t> largest, = equal</a:t>
            </a:r>
          </a:p>
          <a:p>
            <a:r>
              <a:rPr lang="en-GB" dirty="0"/>
              <a:t>Count +, </a:t>
            </a:r>
            <a:r>
              <a:rPr lang="en-GB" dirty="0">
                <a:cs typeface="Times New Roman" charset="0"/>
              </a:rPr>
              <a:t>–</a:t>
            </a:r>
            <a:r>
              <a:rPr lang="en-GB" dirty="0"/>
              <a:t>, =</a:t>
            </a:r>
          </a:p>
          <a:p>
            <a:pPr lvl="1"/>
            <a:r>
              <a:rPr lang="en-GB" sz="3200" dirty="0"/>
              <a:t>x = number of smaller values</a:t>
            </a:r>
          </a:p>
          <a:p>
            <a:pPr lvl="1"/>
            <a:r>
              <a:rPr lang="en-GB" sz="3200" dirty="0"/>
              <a:t>r = number of non-ties</a:t>
            </a:r>
          </a:p>
          <a:p>
            <a:pPr lvl="1"/>
            <a:r>
              <a:rPr lang="en-GB" sz="3200" dirty="0"/>
              <a:t>p = </a:t>
            </a:r>
            <a:r>
              <a:rPr lang="en-GB" sz="3200" dirty="0" smtClean="0"/>
              <a:t>0.5 (probability, not p-value)</a:t>
            </a:r>
            <a:endParaRPr lang="en-GB" sz="3200" dirty="0"/>
          </a:p>
          <a:p>
            <a:r>
              <a:rPr lang="en-GB" dirty="0"/>
              <a:t>Compare to binomial tables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99381"/>
            <a:ext cx="8229600" cy="4525963"/>
          </a:xfrm>
        </p:spPr>
        <p:txBody>
          <a:bodyPr/>
          <a:lstStyle/>
          <a:p>
            <a:pPr>
              <a:lnSpc>
                <a:spcPct val="90000"/>
              </a:lnSpc>
            </a:pPr>
            <a:r>
              <a:rPr lang="en-GB" dirty="0" smtClean="0"/>
              <a:t>Most basic type of data</a:t>
            </a:r>
            <a:endParaRPr lang="en-GB" dirty="0"/>
          </a:p>
          <a:p>
            <a:pPr>
              <a:lnSpc>
                <a:spcPct val="90000"/>
              </a:lnSpc>
            </a:pPr>
            <a:r>
              <a:rPr lang="en-GB" dirty="0"/>
              <a:t>Three requirements:</a:t>
            </a:r>
          </a:p>
          <a:p>
            <a:pPr lvl="1">
              <a:lnSpc>
                <a:spcPct val="90000"/>
              </a:lnSpc>
            </a:pPr>
            <a:r>
              <a:rPr lang="en-GB" dirty="0" smtClean="0"/>
              <a:t>Same </a:t>
            </a:r>
            <a:r>
              <a:rPr lang="en-GB" dirty="0"/>
              <a:t>value </a:t>
            </a:r>
            <a:r>
              <a:rPr lang="en-GB" dirty="0" smtClean="0"/>
              <a:t>assigned </a:t>
            </a:r>
            <a:r>
              <a:rPr lang="en-GB" dirty="0"/>
              <a:t>to </a:t>
            </a:r>
            <a:r>
              <a:rPr lang="en-GB" dirty="0" smtClean="0"/>
              <a:t>all </a:t>
            </a:r>
            <a:r>
              <a:rPr lang="en-GB" dirty="0"/>
              <a:t>the members of </a:t>
            </a:r>
            <a:r>
              <a:rPr lang="en-GB" dirty="0" smtClean="0"/>
              <a:t>level</a:t>
            </a:r>
            <a:endParaRPr lang="en-GB" dirty="0"/>
          </a:p>
          <a:p>
            <a:pPr lvl="1">
              <a:lnSpc>
                <a:spcPct val="90000"/>
              </a:lnSpc>
            </a:pPr>
            <a:r>
              <a:rPr lang="en-GB" dirty="0" smtClean="0"/>
              <a:t>Same </a:t>
            </a:r>
            <a:r>
              <a:rPr lang="en-GB" dirty="0"/>
              <a:t>number </a:t>
            </a:r>
            <a:r>
              <a:rPr lang="en-GB" dirty="0" smtClean="0"/>
              <a:t>not </a:t>
            </a:r>
            <a:r>
              <a:rPr lang="en-GB" dirty="0"/>
              <a:t>assigned to </a:t>
            </a:r>
            <a:r>
              <a:rPr lang="en-GB" dirty="0" smtClean="0"/>
              <a:t>different </a:t>
            </a:r>
            <a:r>
              <a:rPr lang="en-GB" dirty="0"/>
              <a:t>levels</a:t>
            </a:r>
          </a:p>
          <a:p>
            <a:pPr lvl="1">
              <a:lnSpc>
                <a:spcPct val="90000"/>
              </a:lnSpc>
            </a:pPr>
            <a:r>
              <a:rPr lang="en-GB" dirty="0"/>
              <a:t>Each observation </a:t>
            </a:r>
            <a:r>
              <a:rPr lang="en-GB" dirty="0" smtClean="0"/>
              <a:t>only assigned </a:t>
            </a:r>
            <a:r>
              <a:rPr lang="en-GB" dirty="0"/>
              <a:t>to one </a:t>
            </a:r>
            <a:r>
              <a:rPr lang="en-GB" dirty="0" smtClean="0"/>
              <a:t>level</a:t>
            </a:r>
          </a:p>
          <a:p>
            <a:pPr>
              <a:lnSpc>
                <a:spcPct val="90000"/>
              </a:lnSpc>
            </a:pPr>
            <a:r>
              <a:rPr lang="en-GB" dirty="0"/>
              <a:t>Example: gender, 1 = female, 2 = </a:t>
            </a:r>
            <a:r>
              <a:rPr lang="en-GB" dirty="0" smtClean="0"/>
              <a:t>male</a:t>
            </a:r>
          </a:p>
          <a:p>
            <a:pPr>
              <a:lnSpc>
                <a:spcPct val="90000"/>
              </a:lnSpc>
            </a:pPr>
            <a:r>
              <a:rPr lang="en-GB" dirty="0" smtClean="0"/>
              <a:t>Boils down to yes/no answer</a:t>
            </a:r>
            <a:endParaRPr lang="en-GB" dirty="0"/>
          </a:p>
          <a:p>
            <a:pPr>
              <a:lnSpc>
                <a:spcPct val="90000"/>
              </a:lnSpc>
            </a:pPr>
            <a:r>
              <a:rPr lang="en-GB" dirty="0" smtClean="0"/>
              <a:t>Others: Surgery type, cancer type, eye colour, dead/alive, ethnicity.</a:t>
            </a:r>
            <a:endParaRPr lang="en-GB" dirty="0"/>
          </a:p>
          <a:p>
            <a:endParaRPr lang="en-US" dirty="0"/>
          </a:p>
        </p:txBody>
      </p:sp>
      <p:pic>
        <p:nvPicPr>
          <p:cNvPr id="4" name="Picture 3" descr="Nominal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4" y="0"/>
            <a:ext cx="4749800" cy="1905000"/>
          </a:xfrm>
          <a:prstGeom prst="rect">
            <a:avLst/>
          </a:prstGeom>
        </p:spPr>
      </p:pic>
    </p:spTree>
    <p:extLst>
      <p:ext uri="{BB962C8B-B14F-4D97-AF65-F5344CB8AC3E}">
        <p14:creationId xmlns:p14="http://schemas.microsoft.com/office/powerpoint/2010/main" val="2488841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80" name="Rectangle 112"/>
          <p:cNvSpPr>
            <a:spLocks noGrp="1" noChangeArrowheads="1"/>
          </p:cNvSpPr>
          <p:nvPr>
            <p:ph type="title"/>
          </p:nvPr>
        </p:nvSpPr>
        <p:spPr/>
        <p:txBody>
          <a:bodyPr/>
          <a:lstStyle/>
          <a:p>
            <a:r>
              <a:rPr lang="en-GB" dirty="0" smtClean="0"/>
              <a:t>One-Sample Example</a:t>
            </a:r>
            <a:endParaRPr lang="en-GB" dirty="0"/>
          </a:p>
        </p:txBody>
      </p:sp>
      <p:sp>
        <p:nvSpPr>
          <p:cNvPr id="237681" name="Rectangle 113"/>
          <p:cNvSpPr>
            <a:spLocks noGrp="1" noChangeArrowheads="1"/>
          </p:cNvSpPr>
          <p:nvPr>
            <p:ph type="body" idx="1"/>
          </p:nvPr>
        </p:nvSpPr>
        <p:spPr>
          <a:xfrm>
            <a:off x="457200" y="1600201"/>
            <a:ext cx="8229600" cy="1972816"/>
          </a:xfrm>
        </p:spPr>
        <p:txBody>
          <a:bodyPr/>
          <a:lstStyle/>
          <a:p>
            <a:r>
              <a:rPr lang="en-GB" dirty="0"/>
              <a:t>General health section of </a:t>
            </a:r>
            <a:r>
              <a:rPr lang="en-GB" dirty="0" smtClean="0"/>
              <a:t>SF-36 </a:t>
            </a:r>
            <a:r>
              <a:rPr lang="en-GB" dirty="0"/>
              <a:t>collected in  </a:t>
            </a:r>
            <a:r>
              <a:rPr lang="en-GB" dirty="0" smtClean="0"/>
              <a:t>a breast cancer study</a:t>
            </a:r>
            <a:endParaRPr lang="en-GB" dirty="0"/>
          </a:p>
          <a:p>
            <a:r>
              <a:rPr lang="en-GB" dirty="0"/>
              <a:t>Expected value in general population 72</a:t>
            </a:r>
          </a:p>
        </p:txBody>
      </p:sp>
      <p:graphicFrame>
        <p:nvGraphicFramePr>
          <p:cNvPr id="237679" name="Object 111"/>
          <p:cNvGraphicFramePr>
            <a:graphicFrameLocks noChangeAspect="1"/>
          </p:cNvGraphicFramePr>
          <p:nvPr/>
        </p:nvGraphicFramePr>
        <p:xfrm>
          <a:off x="301625" y="3959225"/>
          <a:ext cx="8461375" cy="841375"/>
        </p:xfrm>
        <a:graphic>
          <a:graphicData uri="http://schemas.openxmlformats.org/presentationml/2006/ole">
            <mc:AlternateContent xmlns:mc="http://schemas.openxmlformats.org/markup-compatibility/2006">
              <mc:Choice xmlns:v="urn:schemas-microsoft-com:vml" Requires="v">
                <p:oleObj spid="_x0000_s328845" name="Document" r:id="rId4" imgW="5468112" imgH="545592" progId="Word.Document.8">
                  <p:embed/>
                </p:oleObj>
              </mc:Choice>
              <mc:Fallback>
                <p:oleObj name="Document" r:id="rId4" imgW="5468112" imgH="54559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25" y="3959225"/>
                        <a:ext cx="846137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Rectangle 113"/>
          <p:cNvSpPr txBox="1">
            <a:spLocks noChangeArrowheads="1"/>
          </p:cNvSpPr>
          <p:nvPr/>
        </p:nvSpPr>
        <p:spPr bwMode="auto">
          <a:xfrm>
            <a:off x="467544" y="4768552"/>
            <a:ext cx="8229600" cy="1972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GB" dirty="0"/>
              <a:t>Number of non–ties = </a:t>
            </a:r>
            <a:r>
              <a:rPr lang="en-GB" dirty="0" smtClean="0"/>
              <a:t>14</a:t>
            </a:r>
          </a:p>
          <a:p>
            <a:pPr>
              <a:lnSpc>
                <a:spcPct val="110000"/>
              </a:lnSpc>
            </a:pPr>
            <a:r>
              <a:rPr lang="en-GB" dirty="0" smtClean="0"/>
              <a:t>9</a:t>
            </a:r>
            <a:r>
              <a:rPr lang="en-GB" dirty="0">
                <a:cs typeface="Times New Roman" charset="0"/>
              </a:rPr>
              <a:t> –</a:t>
            </a:r>
            <a:r>
              <a:rPr lang="en-GB" dirty="0" smtClean="0"/>
              <a:t> </a:t>
            </a:r>
            <a:r>
              <a:rPr lang="en-GB" dirty="0"/>
              <a:t>&lt; 5 </a:t>
            </a:r>
            <a:r>
              <a:rPr lang="en-GB" dirty="0" smtClean="0"/>
              <a:t>+ </a:t>
            </a:r>
            <a:r>
              <a:rPr lang="en-GB" dirty="0"/>
              <a:t>smaller value = 5</a:t>
            </a:r>
          </a:p>
          <a:p>
            <a:r>
              <a:rPr lang="en-GB" dirty="0" smtClean="0"/>
              <a:t>Look up n=14, p=0.5, x=5 in binomial tables</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7" name="Rectangle 9"/>
          <p:cNvSpPr>
            <a:spLocks noGrp="1" noChangeArrowheads="1"/>
          </p:cNvSpPr>
          <p:nvPr>
            <p:ph type="body" idx="1"/>
          </p:nvPr>
        </p:nvSpPr>
        <p:spPr/>
        <p:txBody>
          <a:bodyPr/>
          <a:lstStyle/>
          <a:p>
            <a:r>
              <a:rPr lang="en-GB" dirty="0"/>
              <a:t>General health section of SF-36 collected in  a breast cancer study</a:t>
            </a:r>
          </a:p>
          <a:p>
            <a:r>
              <a:rPr lang="en-GB" dirty="0"/>
              <a:t>Expected value in general population 72</a:t>
            </a:r>
          </a:p>
          <a:p>
            <a:endParaRPr lang="en-GB" dirty="0"/>
          </a:p>
          <a:p>
            <a:endParaRPr lang="en-GB" dirty="0"/>
          </a:p>
        </p:txBody>
      </p:sp>
      <p:graphicFrame>
        <p:nvGraphicFramePr>
          <p:cNvPr id="314373" name="Object 5"/>
          <p:cNvGraphicFramePr>
            <a:graphicFrameLocks noChangeAspect="1"/>
          </p:cNvGraphicFramePr>
          <p:nvPr/>
        </p:nvGraphicFramePr>
        <p:xfrm>
          <a:off x="301625" y="3959225"/>
          <a:ext cx="8461375" cy="841375"/>
        </p:xfrm>
        <a:graphic>
          <a:graphicData uri="http://schemas.openxmlformats.org/presentationml/2006/ole">
            <mc:AlternateContent xmlns:mc="http://schemas.openxmlformats.org/markup-compatibility/2006">
              <mc:Choice xmlns:v="urn:schemas-microsoft-com:vml" Requires="v">
                <p:oleObj spid="_x0000_s330893" name="Document" r:id="rId4" imgW="5468112" imgH="545592" progId="Word.Document.8">
                  <p:embed/>
                </p:oleObj>
              </mc:Choice>
              <mc:Fallback>
                <p:oleObj name="Document" r:id="rId4" imgW="5468112" imgH="54559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25" y="3959225"/>
                        <a:ext cx="846137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4375" name="Rectangle 7"/>
          <p:cNvSpPr>
            <a:spLocks noChangeArrowheads="1"/>
          </p:cNvSpPr>
          <p:nvPr/>
        </p:nvSpPr>
        <p:spPr bwMode="auto">
          <a:xfrm>
            <a:off x="685800" y="4876800"/>
            <a:ext cx="777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57200" indent="-457200">
              <a:spcBef>
                <a:spcPct val="20000"/>
              </a:spcBef>
              <a:buFont typeface="Arial"/>
              <a:buChar char="•"/>
            </a:pPr>
            <a:r>
              <a:rPr lang="en-GB" sz="3200" dirty="0" smtClean="0">
                <a:latin typeface="+mn-lt"/>
              </a:rPr>
              <a:t>P = 0.42</a:t>
            </a:r>
          </a:p>
          <a:p>
            <a:pPr marL="457200" indent="-457200">
              <a:spcBef>
                <a:spcPct val="20000"/>
              </a:spcBef>
              <a:buFont typeface="Arial"/>
              <a:buChar char="•"/>
            </a:pPr>
            <a:r>
              <a:rPr lang="en-GB" sz="3200" dirty="0" smtClean="0">
                <a:latin typeface="+mn-lt"/>
              </a:rPr>
              <a:t>Therefore </a:t>
            </a:r>
            <a:r>
              <a:rPr lang="en-GB" sz="3200" dirty="0">
                <a:latin typeface="+mn-lt"/>
              </a:rPr>
              <a:t>insufficient evidence to reject </a:t>
            </a:r>
            <a:r>
              <a:rPr lang="en-GB" sz="3200" dirty="0" smtClean="0">
                <a:latin typeface="+mn-lt"/>
              </a:rPr>
              <a:t>H</a:t>
            </a:r>
            <a:r>
              <a:rPr lang="en-GB" sz="3200" baseline="-25000" dirty="0" smtClean="0">
                <a:latin typeface="+mn-lt"/>
              </a:rPr>
              <a:t>0</a:t>
            </a:r>
            <a:endParaRPr lang="en-GB" sz="3200" dirty="0" smtClean="0">
              <a:latin typeface="+mn-lt"/>
            </a:endParaRPr>
          </a:p>
          <a:p>
            <a:pPr marL="457200" indent="-457200">
              <a:spcBef>
                <a:spcPct val="20000"/>
              </a:spcBef>
              <a:buFont typeface="Arial"/>
              <a:buChar char="•"/>
            </a:pPr>
            <a:r>
              <a:rPr lang="en-GB" sz="3200" dirty="0" smtClean="0">
                <a:latin typeface="+mn-lt"/>
              </a:rPr>
              <a:t>Conclude </a:t>
            </a:r>
            <a:r>
              <a:rPr lang="en-GB" sz="3200" dirty="0">
                <a:latin typeface="+mn-lt"/>
              </a:rPr>
              <a:t>median value not different </a:t>
            </a:r>
            <a:r>
              <a:rPr lang="en-GB" sz="3200" dirty="0" smtClean="0">
                <a:latin typeface="+mn-lt"/>
              </a:rPr>
              <a:t>to </a:t>
            </a:r>
            <a:r>
              <a:rPr lang="en-GB" sz="3200" dirty="0">
                <a:latin typeface="+mn-lt"/>
              </a:rPr>
              <a:t>72</a:t>
            </a:r>
          </a:p>
        </p:txBody>
      </p:sp>
      <p:sp>
        <p:nvSpPr>
          <p:cNvPr id="2" name="Title 1"/>
          <p:cNvSpPr>
            <a:spLocks noGrp="1"/>
          </p:cNvSpPr>
          <p:nvPr>
            <p:ph type="title"/>
          </p:nvPr>
        </p:nvSpPr>
        <p:spPr/>
        <p:txBody>
          <a:bodyPr/>
          <a:lstStyle/>
          <a:p>
            <a:r>
              <a:rPr lang="en-US" dirty="0" smtClean="0"/>
              <a:t>One-Sample Example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653" name="Rectangle 157"/>
          <p:cNvSpPr>
            <a:spLocks noGrp="1" noChangeArrowheads="1"/>
          </p:cNvSpPr>
          <p:nvPr>
            <p:ph type="title"/>
          </p:nvPr>
        </p:nvSpPr>
        <p:spPr/>
        <p:txBody>
          <a:bodyPr/>
          <a:lstStyle/>
          <a:p>
            <a:r>
              <a:rPr lang="en-GB" dirty="0" smtClean="0"/>
              <a:t>Two-Sample Example</a:t>
            </a:r>
            <a:endParaRPr lang="en-GB" dirty="0"/>
          </a:p>
        </p:txBody>
      </p:sp>
      <p:sp>
        <p:nvSpPr>
          <p:cNvPr id="234654" name="Rectangle 158"/>
          <p:cNvSpPr>
            <a:spLocks noGrp="1" noChangeArrowheads="1"/>
          </p:cNvSpPr>
          <p:nvPr>
            <p:ph idx="1"/>
          </p:nvPr>
        </p:nvSpPr>
        <p:spPr/>
        <p:txBody>
          <a:bodyPr/>
          <a:lstStyle/>
          <a:p>
            <a:r>
              <a:rPr lang="en-GB" dirty="0"/>
              <a:t>General health values collected </a:t>
            </a:r>
            <a:r>
              <a:rPr lang="en-GB" dirty="0" smtClean="0"/>
              <a:t>in same study at a </a:t>
            </a:r>
            <a:r>
              <a:rPr lang="en-GB" dirty="0"/>
              <a:t>2nd time point</a:t>
            </a:r>
          </a:p>
          <a:p>
            <a:r>
              <a:rPr lang="en-GB" dirty="0"/>
              <a:t>Is there a </a:t>
            </a:r>
            <a:r>
              <a:rPr lang="en-GB" dirty="0" smtClean="0"/>
              <a:t>difference between the time points?</a:t>
            </a:r>
            <a:endParaRPr lang="en-GB" dirty="0"/>
          </a:p>
          <a:p>
            <a:endParaRPr lang="en-GB" dirty="0"/>
          </a:p>
          <a:p>
            <a:endParaRPr lang="en-GB" dirty="0"/>
          </a:p>
        </p:txBody>
      </p:sp>
      <p:sp>
        <p:nvSpPr>
          <p:cNvPr id="234501" name="Text Box 5"/>
          <p:cNvSpPr txBox="1">
            <a:spLocks noChangeArrowheads="1"/>
          </p:cNvSpPr>
          <p:nvPr/>
        </p:nvSpPr>
        <p:spPr bwMode="auto">
          <a:xfrm>
            <a:off x="609600" y="4724400"/>
            <a:ext cx="7924800" cy="170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457200" indent="-457200" eaLnBrk="0" hangingPunct="0">
              <a:lnSpc>
                <a:spcPct val="110000"/>
              </a:lnSpc>
              <a:buFont typeface="Arial"/>
              <a:buChar char="•"/>
            </a:pPr>
            <a:r>
              <a:rPr lang="en-GB" sz="3200" dirty="0" smtClean="0">
                <a:latin typeface="+mn-lt"/>
              </a:rPr>
              <a:t>Number </a:t>
            </a:r>
            <a:r>
              <a:rPr lang="en-GB" sz="3200" dirty="0">
                <a:latin typeface="+mn-lt"/>
              </a:rPr>
              <a:t>of non-ties = </a:t>
            </a:r>
            <a:r>
              <a:rPr lang="en-GB" sz="3200" dirty="0" smtClean="0">
                <a:latin typeface="+mn-lt"/>
              </a:rPr>
              <a:t>15</a:t>
            </a:r>
          </a:p>
          <a:p>
            <a:pPr marL="457200" indent="-457200" eaLnBrk="0" hangingPunct="0">
              <a:lnSpc>
                <a:spcPct val="110000"/>
              </a:lnSpc>
              <a:buFont typeface="Arial"/>
              <a:buChar char="•"/>
            </a:pPr>
            <a:r>
              <a:rPr lang="en-GB" sz="3200" dirty="0" smtClean="0">
                <a:latin typeface="+mn-lt"/>
              </a:rPr>
              <a:t>12 </a:t>
            </a:r>
            <a:r>
              <a:rPr lang="en-GB" sz="3200" dirty="0" smtClean="0">
                <a:latin typeface="+mn-lt"/>
                <a:cs typeface="Times New Roman" charset="0"/>
              </a:rPr>
              <a:t>–</a:t>
            </a:r>
            <a:r>
              <a:rPr lang="en-GB" sz="3200" dirty="0" smtClean="0">
                <a:latin typeface="+mn-lt"/>
              </a:rPr>
              <a:t> </a:t>
            </a:r>
            <a:r>
              <a:rPr lang="en-GB" sz="3200" dirty="0">
                <a:latin typeface="+mn-lt"/>
              </a:rPr>
              <a:t>&gt; 3 </a:t>
            </a:r>
            <a:r>
              <a:rPr lang="en-GB" sz="3200" dirty="0" smtClean="0">
                <a:latin typeface="+mn-lt"/>
              </a:rPr>
              <a:t>+ </a:t>
            </a:r>
            <a:r>
              <a:rPr lang="en-GB" sz="3200" dirty="0">
                <a:latin typeface="+mn-lt"/>
              </a:rPr>
              <a:t></a:t>
            </a:r>
            <a:r>
              <a:rPr lang="en-GB" sz="3200" dirty="0" smtClean="0">
                <a:latin typeface="+mn-lt"/>
              </a:rPr>
              <a:t> </a:t>
            </a:r>
            <a:r>
              <a:rPr lang="en-GB" sz="3200" dirty="0">
                <a:latin typeface="+mn-lt"/>
              </a:rPr>
              <a:t>smaller value is </a:t>
            </a:r>
            <a:r>
              <a:rPr lang="en-GB" sz="3200" dirty="0" smtClean="0">
                <a:latin typeface="+mn-lt"/>
              </a:rPr>
              <a:t>3</a:t>
            </a:r>
          </a:p>
          <a:p>
            <a:pPr marL="457200" indent="-457200" eaLnBrk="0" hangingPunct="0">
              <a:lnSpc>
                <a:spcPct val="110000"/>
              </a:lnSpc>
              <a:buFont typeface="Arial"/>
              <a:buChar char="•"/>
            </a:pPr>
            <a:r>
              <a:rPr lang="en-GB" sz="3200" dirty="0" smtClean="0">
                <a:latin typeface="+mn-lt"/>
              </a:rPr>
              <a:t>Look </a:t>
            </a:r>
            <a:r>
              <a:rPr lang="en-GB" sz="3200" dirty="0">
                <a:latin typeface="+mn-lt"/>
              </a:rPr>
              <a:t>up n=15, p=0.5, x=3 in binomial tables</a:t>
            </a:r>
          </a:p>
        </p:txBody>
      </p:sp>
      <p:graphicFrame>
        <p:nvGraphicFramePr>
          <p:cNvPr id="234651" name="Object 155"/>
          <p:cNvGraphicFramePr>
            <a:graphicFrameLocks noChangeAspect="1"/>
          </p:cNvGraphicFramePr>
          <p:nvPr/>
        </p:nvGraphicFramePr>
        <p:xfrm>
          <a:off x="457200" y="3602038"/>
          <a:ext cx="8353425" cy="1122362"/>
        </p:xfrm>
        <a:graphic>
          <a:graphicData uri="http://schemas.openxmlformats.org/presentationml/2006/ole">
            <mc:AlternateContent xmlns:mc="http://schemas.openxmlformats.org/markup-compatibility/2006">
              <mc:Choice xmlns:v="urn:schemas-microsoft-com:vml" Requires="v">
                <p:oleObj spid="_x0000_s332941" name="Document" r:id="rId4" imgW="5411724" imgH="728472" progId="Word.Document.8">
                  <p:embed/>
                </p:oleObj>
              </mc:Choice>
              <mc:Fallback>
                <p:oleObj name="Document" r:id="rId4" imgW="5411724" imgH="72847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602038"/>
                        <a:ext cx="8353425"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8" name="Rectangle 1032"/>
          <p:cNvSpPr>
            <a:spLocks noGrp="1" noChangeArrowheads="1"/>
          </p:cNvSpPr>
          <p:nvPr>
            <p:ph type="title"/>
          </p:nvPr>
        </p:nvSpPr>
        <p:spPr/>
        <p:txBody>
          <a:bodyPr/>
          <a:lstStyle/>
          <a:p>
            <a:r>
              <a:rPr lang="en-GB" dirty="0" smtClean="0"/>
              <a:t>Two-Sample Example</a:t>
            </a:r>
            <a:endParaRPr lang="en-GB" dirty="0"/>
          </a:p>
        </p:txBody>
      </p:sp>
      <p:sp>
        <p:nvSpPr>
          <p:cNvPr id="317449" name="Rectangle 1033"/>
          <p:cNvSpPr>
            <a:spLocks noGrp="1" noChangeArrowheads="1"/>
          </p:cNvSpPr>
          <p:nvPr>
            <p:ph idx="1"/>
          </p:nvPr>
        </p:nvSpPr>
        <p:spPr/>
        <p:txBody>
          <a:bodyPr/>
          <a:lstStyle/>
          <a:p>
            <a:r>
              <a:rPr lang="en-GB" dirty="0"/>
              <a:t>General health values collected in same study at a 2nd time point</a:t>
            </a:r>
          </a:p>
          <a:p>
            <a:r>
              <a:rPr lang="en-GB" dirty="0"/>
              <a:t>Is there a difference between the time points?</a:t>
            </a:r>
            <a:endParaRPr lang="en-GB" dirty="0"/>
          </a:p>
        </p:txBody>
      </p:sp>
      <p:graphicFrame>
        <p:nvGraphicFramePr>
          <p:cNvPr id="317445" name="Object 1029"/>
          <p:cNvGraphicFramePr>
            <a:graphicFrameLocks noChangeAspect="1"/>
          </p:cNvGraphicFramePr>
          <p:nvPr/>
        </p:nvGraphicFramePr>
        <p:xfrm>
          <a:off x="457200" y="3602038"/>
          <a:ext cx="8353425" cy="1122362"/>
        </p:xfrm>
        <a:graphic>
          <a:graphicData uri="http://schemas.openxmlformats.org/presentationml/2006/ole">
            <mc:AlternateContent xmlns:mc="http://schemas.openxmlformats.org/markup-compatibility/2006">
              <mc:Choice xmlns:v="urn:schemas-microsoft-com:vml" Requires="v">
                <p:oleObj spid="_x0000_s334989" name="Document" r:id="rId4" imgW="5411724" imgH="728472" progId="Word.Document.8">
                  <p:embed/>
                </p:oleObj>
              </mc:Choice>
              <mc:Fallback>
                <p:oleObj name="Document" r:id="rId4" imgW="5411724" imgH="72847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602038"/>
                        <a:ext cx="8353425"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7447" name="Rectangle 1031"/>
          <p:cNvSpPr>
            <a:spLocks noChangeArrowheads="1"/>
          </p:cNvSpPr>
          <p:nvPr/>
        </p:nvSpPr>
        <p:spPr bwMode="auto">
          <a:xfrm>
            <a:off x="685800" y="4800600"/>
            <a:ext cx="7696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57200" indent="-457200" eaLnBrk="0" hangingPunct="0">
              <a:lnSpc>
                <a:spcPct val="110000"/>
              </a:lnSpc>
              <a:buFont typeface="Arial"/>
              <a:buChar char="•"/>
            </a:pPr>
            <a:r>
              <a:rPr lang="en-GB" sz="3200" dirty="0" err="1">
                <a:latin typeface="+mn-lt"/>
              </a:rPr>
              <a:t>Pr</a:t>
            </a:r>
            <a:r>
              <a:rPr lang="en-GB" sz="3200" dirty="0">
                <a:latin typeface="+mn-lt"/>
              </a:rPr>
              <a:t> = </a:t>
            </a:r>
            <a:r>
              <a:rPr lang="en-GB" sz="3200" dirty="0" smtClean="0">
                <a:latin typeface="+mn-lt"/>
              </a:rPr>
              <a:t>0.035, </a:t>
            </a:r>
            <a:r>
              <a:rPr lang="en-GB" sz="3200" dirty="0">
                <a:latin typeface="+mn-lt"/>
              </a:rPr>
              <a:t>sufficient evidence to reject </a:t>
            </a:r>
            <a:r>
              <a:rPr lang="en-GB" sz="3200" dirty="0" smtClean="0">
                <a:latin typeface="+mn-lt"/>
              </a:rPr>
              <a:t>H</a:t>
            </a:r>
            <a:r>
              <a:rPr lang="en-GB" sz="3200" baseline="-25000" dirty="0" smtClean="0">
                <a:latin typeface="+mn-lt"/>
              </a:rPr>
              <a:t>0</a:t>
            </a:r>
            <a:endParaRPr lang="en-GB" sz="3200" dirty="0" smtClean="0">
              <a:latin typeface="+mn-lt"/>
            </a:endParaRPr>
          </a:p>
          <a:p>
            <a:pPr marL="457200" indent="-457200" eaLnBrk="0" hangingPunct="0">
              <a:lnSpc>
                <a:spcPct val="110000"/>
              </a:lnSpc>
              <a:buFont typeface="Arial"/>
              <a:buChar char="•"/>
            </a:pPr>
            <a:r>
              <a:rPr lang="en-GB" sz="3200" dirty="0" smtClean="0">
                <a:latin typeface="+mn-lt"/>
              </a:rPr>
              <a:t>There </a:t>
            </a:r>
            <a:r>
              <a:rPr lang="en-GB" sz="3200" dirty="0">
                <a:latin typeface="+mn-lt"/>
              </a:rPr>
              <a:t>is a difference in General health </a:t>
            </a:r>
            <a:r>
              <a:rPr lang="en-GB" sz="3200" dirty="0" smtClean="0">
                <a:latin typeface="+mn-lt"/>
              </a:rPr>
              <a:t>between </a:t>
            </a:r>
            <a:r>
              <a:rPr lang="en-GB" sz="3200" dirty="0">
                <a:latin typeface="+mn-lt"/>
              </a:rPr>
              <a:t>the two </a:t>
            </a:r>
            <a:r>
              <a:rPr lang="en-GB" sz="3200" dirty="0" smtClean="0">
                <a:latin typeface="+mn-lt"/>
              </a:rPr>
              <a:t>time points</a:t>
            </a:r>
            <a:endParaRPr lang="en-GB" sz="3200" dirty="0">
              <a:latin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Presentation of the </a:t>
            </a:r>
            <a:r>
              <a:rPr lang="en-GB" dirty="0" smtClean="0"/>
              <a:t>Results</a:t>
            </a:r>
            <a:endParaRPr lang="en-US" dirty="0"/>
          </a:p>
        </p:txBody>
      </p:sp>
      <p:sp>
        <p:nvSpPr>
          <p:cNvPr id="239618" name="Rectangle 2"/>
          <p:cNvSpPr>
            <a:spLocks noGrp="1" noChangeArrowheads="1"/>
          </p:cNvSpPr>
          <p:nvPr>
            <p:ph idx="1"/>
          </p:nvPr>
        </p:nvSpPr>
        <p:spPr/>
        <p:txBody>
          <a:bodyPr/>
          <a:lstStyle/>
          <a:p>
            <a:r>
              <a:rPr lang="en-GB" dirty="0" smtClean="0"/>
              <a:t>One-sample case:</a:t>
            </a:r>
          </a:p>
          <a:p>
            <a:pPr lvl="1"/>
            <a:r>
              <a:rPr lang="en-GB" dirty="0" smtClean="0"/>
              <a:t>There </a:t>
            </a:r>
            <a:r>
              <a:rPr lang="en-GB" dirty="0"/>
              <a:t>is no evidence of a difference in median general health value of 60 in this population and that of 72 in the general population (p=0.42, sign test)</a:t>
            </a:r>
            <a:r>
              <a:rPr lang="en-GB" dirty="0" smtClean="0"/>
              <a:t>.</a:t>
            </a:r>
          </a:p>
          <a:p>
            <a:r>
              <a:rPr lang="en-GB" dirty="0" smtClean="0"/>
              <a:t>Two-sample case</a:t>
            </a:r>
            <a:endParaRPr lang="en-GB" dirty="0"/>
          </a:p>
          <a:p>
            <a:pPr lvl="1"/>
            <a:r>
              <a:rPr lang="en-GB" dirty="0"/>
              <a:t>The median general health value at the second time point, 70 was significantly higher than the median of 60 at the first time point, (p=0.035, sign test)</a:t>
            </a:r>
            <a:r>
              <a:rPr lang="en-GB" dirty="0" smtClean="0"/>
              <a:t>.</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and </a:t>
            </a:r>
            <a:r>
              <a:rPr lang="en-GB" dirty="0" smtClean="0"/>
              <a:t>Limitations</a:t>
            </a:r>
            <a:endParaRPr lang="en-US" dirty="0"/>
          </a:p>
        </p:txBody>
      </p:sp>
      <p:sp>
        <p:nvSpPr>
          <p:cNvPr id="3" name="Content Placeholder 2"/>
          <p:cNvSpPr>
            <a:spLocks noGrp="1"/>
          </p:cNvSpPr>
          <p:nvPr>
            <p:ph idx="1"/>
          </p:nvPr>
        </p:nvSpPr>
        <p:spPr/>
        <p:txBody>
          <a:bodyPr/>
          <a:lstStyle/>
          <a:p>
            <a:r>
              <a:rPr lang="en-GB" dirty="0" smtClean="0"/>
              <a:t>Simple</a:t>
            </a:r>
          </a:p>
          <a:p>
            <a:r>
              <a:rPr lang="en-GB" dirty="0" smtClean="0"/>
              <a:t>Probability can be adjusted</a:t>
            </a:r>
            <a:endParaRPr lang="en-GB" dirty="0"/>
          </a:p>
          <a:p>
            <a:r>
              <a:rPr lang="en-GB" dirty="0"/>
              <a:t>Quick assessment of direction</a:t>
            </a:r>
          </a:p>
          <a:p>
            <a:r>
              <a:rPr lang="en-GB" dirty="0" smtClean="0"/>
              <a:t>Less powerful than other tests</a:t>
            </a:r>
          </a:p>
          <a:p>
            <a:pPr lvl="1"/>
            <a:r>
              <a:rPr lang="en-GB" dirty="0" smtClean="0"/>
              <a:t>Does </a:t>
            </a:r>
            <a:r>
              <a:rPr lang="en-GB" dirty="0"/>
              <a:t>not consider magnitude</a:t>
            </a:r>
          </a:p>
          <a:p>
            <a:endParaRPr lang="en-US" dirty="0"/>
          </a:p>
        </p:txBody>
      </p:sp>
    </p:spTree>
    <p:extLst>
      <p:ext uri="{BB962C8B-B14F-4D97-AF65-F5344CB8AC3E}">
        <p14:creationId xmlns:p14="http://schemas.microsoft.com/office/powerpoint/2010/main" val="10058224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276" name="Object 12"/>
          <p:cNvGraphicFramePr>
            <a:graphicFrameLocks/>
          </p:cNvGraphicFramePr>
          <p:nvPr>
            <p:extLst>
              <p:ext uri="{D42A27DB-BD31-4B8C-83A1-F6EECF244321}">
                <p14:modId xmlns:p14="http://schemas.microsoft.com/office/powerpoint/2010/main" val="717816935"/>
              </p:ext>
            </p:extLst>
          </p:nvPr>
        </p:nvGraphicFramePr>
        <p:xfrm>
          <a:off x="611560" y="1733550"/>
          <a:ext cx="8796338" cy="5000625"/>
        </p:xfrm>
        <a:graphic>
          <a:graphicData uri="http://schemas.openxmlformats.org/presentationml/2006/ole">
            <mc:AlternateContent xmlns:mc="http://schemas.openxmlformats.org/markup-compatibility/2006">
              <mc:Choice xmlns:v="urn:schemas-microsoft-com:vml" Requires="v">
                <p:oleObj spid="_x0000_s339085" name="Document" r:id="rId4" imgW="7325346" imgH="4167431" progId="Word.Document.8">
                  <p:embed/>
                </p:oleObj>
              </mc:Choice>
              <mc:Fallback>
                <p:oleObj name="Document" r:id="rId4" imgW="7325346" imgH="4167431"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733550"/>
                        <a:ext cx="8796338"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67278" name="Group 14"/>
          <p:cNvGrpSpPr>
            <a:grpSpLocks/>
          </p:cNvGrpSpPr>
          <p:nvPr/>
        </p:nvGrpSpPr>
        <p:grpSpPr bwMode="auto">
          <a:xfrm>
            <a:off x="4499992" y="3733800"/>
            <a:ext cx="3276600" cy="381000"/>
            <a:chOff x="2640" y="2352"/>
            <a:chExt cx="2064" cy="240"/>
          </a:xfrm>
        </p:grpSpPr>
        <p:sp>
          <p:nvSpPr>
            <p:cNvPr id="267269" name="Oval 5"/>
            <p:cNvSpPr>
              <a:spLocks noChangeArrowheads="1"/>
            </p:cNvSpPr>
            <p:nvPr/>
          </p:nvSpPr>
          <p:spPr bwMode="auto">
            <a:xfrm>
              <a:off x="3072" y="2352"/>
              <a:ext cx="1200" cy="24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7270" name="AutoShape 6"/>
            <p:cNvSpPr>
              <a:spLocks noChangeArrowheads="1"/>
            </p:cNvSpPr>
            <p:nvPr/>
          </p:nvSpPr>
          <p:spPr bwMode="auto">
            <a:xfrm>
              <a:off x="2640" y="2352"/>
              <a:ext cx="336" cy="192"/>
            </a:xfrm>
            <a:prstGeom prst="rightArrow">
              <a:avLst>
                <a:gd name="adj1" fmla="val 50000"/>
                <a:gd name="adj2" fmla="val 4375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7271" name="AutoShape 7"/>
            <p:cNvSpPr>
              <a:spLocks noChangeArrowheads="1"/>
            </p:cNvSpPr>
            <p:nvPr/>
          </p:nvSpPr>
          <p:spPr bwMode="auto">
            <a:xfrm>
              <a:off x="4368" y="2352"/>
              <a:ext cx="336" cy="192"/>
            </a:xfrm>
            <a:prstGeom prst="leftArrow">
              <a:avLst>
                <a:gd name="adj1" fmla="val 50000"/>
                <a:gd name="adj2" fmla="val 4375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67275" name="Rectangle 11"/>
          <p:cNvSpPr>
            <a:spLocks noGrp="1" noChangeArrowheads="1"/>
          </p:cNvSpPr>
          <p:nvPr>
            <p:ph type="title"/>
          </p:nvPr>
        </p:nvSpPr>
        <p:spPr/>
        <p:txBody>
          <a:bodyPr/>
          <a:lstStyle/>
          <a:p>
            <a:r>
              <a:rPr lang="en-GB" dirty="0"/>
              <a:t>When to </a:t>
            </a:r>
            <a:r>
              <a:rPr lang="en-GB" dirty="0" smtClean="0"/>
              <a:t>Use Which Test</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7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p:cNvSpPr>
            <a:spLocks noGrp="1" noChangeArrowheads="1"/>
          </p:cNvSpPr>
          <p:nvPr>
            <p:ph type="title"/>
          </p:nvPr>
        </p:nvSpPr>
        <p:spPr/>
        <p:txBody>
          <a:bodyPr/>
          <a:lstStyle/>
          <a:p>
            <a:r>
              <a:rPr lang="en-GB" dirty="0"/>
              <a:t>Wilcoxon </a:t>
            </a:r>
            <a:r>
              <a:rPr lang="en-GB" dirty="0" smtClean="0"/>
              <a:t>Signed Rank Test</a:t>
            </a:r>
            <a:endParaRPr lang="en-GB" dirty="0"/>
          </a:p>
        </p:txBody>
      </p:sp>
      <p:sp>
        <p:nvSpPr>
          <p:cNvPr id="268293" name="Rectangle 5"/>
          <p:cNvSpPr>
            <a:spLocks noGrp="1" noChangeArrowheads="1"/>
          </p:cNvSpPr>
          <p:nvPr>
            <p:ph idx="1"/>
          </p:nvPr>
        </p:nvSpPr>
        <p:spPr>
          <a:xfrm>
            <a:off x="457200" y="1556792"/>
            <a:ext cx="8229600" cy="4525963"/>
          </a:xfrm>
        </p:spPr>
        <p:txBody>
          <a:bodyPr/>
          <a:lstStyle/>
          <a:p>
            <a:r>
              <a:rPr lang="en-GB" dirty="0"/>
              <a:t>Alternative to sign </a:t>
            </a:r>
            <a:r>
              <a:rPr lang="en-GB" dirty="0" smtClean="0"/>
              <a:t>test</a:t>
            </a:r>
            <a:endParaRPr lang="en-GB" dirty="0"/>
          </a:p>
          <a:p>
            <a:r>
              <a:rPr lang="en-GB" dirty="0" smtClean="0"/>
              <a:t>Assumptions</a:t>
            </a:r>
            <a:r>
              <a:rPr lang="en-GB" dirty="0"/>
              <a:t>: </a:t>
            </a:r>
          </a:p>
          <a:p>
            <a:pPr lvl="1"/>
            <a:r>
              <a:rPr lang="en-GB" dirty="0"/>
              <a:t>Single sample in pairs, matched or before/after</a:t>
            </a:r>
          </a:p>
          <a:p>
            <a:pPr lvl="1"/>
            <a:r>
              <a:rPr lang="en-GB" dirty="0"/>
              <a:t>Continuous or ordinal </a:t>
            </a:r>
            <a:r>
              <a:rPr lang="en-GB" dirty="0" smtClean="0"/>
              <a:t>data (no normality </a:t>
            </a:r>
            <a:r>
              <a:rPr lang="en-GB" dirty="0" err="1" smtClean="0"/>
              <a:t>assump</a:t>
            </a:r>
            <a:r>
              <a:rPr lang="en-GB" dirty="0" smtClean="0"/>
              <a:t>)</a:t>
            </a:r>
            <a:endParaRPr lang="en-GB" dirty="0"/>
          </a:p>
          <a:p>
            <a:pPr lvl="1"/>
            <a:r>
              <a:rPr lang="en-GB" dirty="0"/>
              <a:t>Symmetry of difference scores about true median </a:t>
            </a:r>
            <a:r>
              <a:rPr lang="en-GB" dirty="0" smtClean="0"/>
              <a:t>difference (test with plot)</a:t>
            </a:r>
            <a:endParaRPr lang="en-GB" dirty="0"/>
          </a:p>
          <a:p>
            <a:r>
              <a:rPr lang="en-GB" dirty="0"/>
              <a:t>Hypothesis: </a:t>
            </a:r>
          </a:p>
          <a:p>
            <a:pPr lvl="1"/>
            <a:r>
              <a:rPr lang="en-GB" dirty="0"/>
              <a:t>H</a:t>
            </a:r>
            <a:r>
              <a:rPr lang="en-GB" baseline="-25000" dirty="0"/>
              <a:t>0</a:t>
            </a:r>
            <a:r>
              <a:rPr lang="en-GB" dirty="0"/>
              <a:t>: sum positive ranks equals sum negative ranks</a:t>
            </a:r>
          </a:p>
          <a:p>
            <a:pPr lvl="1"/>
            <a:r>
              <a:rPr lang="en-GB" dirty="0" smtClean="0"/>
              <a:t>H</a:t>
            </a:r>
            <a:r>
              <a:rPr lang="en-GB" baseline="-25000" dirty="0" smtClean="0"/>
              <a:t>A</a:t>
            </a:r>
            <a:r>
              <a:rPr lang="en-GB" dirty="0" smtClean="0"/>
              <a:t>: </a:t>
            </a:r>
            <a:r>
              <a:rPr lang="en-GB" dirty="0"/>
              <a:t>sum positive ranks </a:t>
            </a:r>
            <a:r>
              <a:rPr lang="en-GB" dirty="0" smtClean="0"/>
              <a:t>is not </a:t>
            </a:r>
            <a:r>
              <a:rPr lang="en-GB" dirty="0"/>
              <a:t>equal sum negative </a:t>
            </a:r>
            <a:r>
              <a:rPr lang="en-GB" dirty="0" smtClean="0"/>
              <a:t>ranks</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1026"/>
          <p:cNvSpPr>
            <a:spLocks noGrp="1" noChangeArrowheads="1"/>
          </p:cNvSpPr>
          <p:nvPr>
            <p:ph type="title"/>
          </p:nvPr>
        </p:nvSpPr>
        <p:spPr/>
        <p:txBody>
          <a:bodyPr/>
          <a:lstStyle/>
          <a:p>
            <a:r>
              <a:rPr lang="en-GB"/>
              <a:t>Method</a:t>
            </a:r>
          </a:p>
        </p:txBody>
      </p:sp>
      <p:sp>
        <p:nvSpPr>
          <p:cNvPr id="320515" name="Rectangle 1027"/>
          <p:cNvSpPr>
            <a:spLocks noGrp="1" noChangeArrowheads="1"/>
          </p:cNvSpPr>
          <p:nvPr>
            <p:ph type="body" idx="1"/>
          </p:nvPr>
        </p:nvSpPr>
        <p:spPr/>
        <p:txBody>
          <a:bodyPr/>
          <a:lstStyle/>
          <a:p>
            <a:r>
              <a:rPr lang="en-GB" dirty="0"/>
              <a:t>Construct hypotheses and decide </a:t>
            </a:r>
            <a:r>
              <a:rPr lang="en-GB" dirty="0">
                <a:latin typeface="Symbol" charset="0"/>
              </a:rPr>
              <a:t>a</a:t>
            </a:r>
            <a:endParaRPr lang="en-GB" dirty="0"/>
          </a:p>
          <a:p>
            <a:r>
              <a:rPr lang="en-GB" dirty="0"/>
              <a:t>Find difference for each subject</a:t>
            </a:r>
          </a:p>
          <a:p>
            <a:r>
              <a:rPr lang="en-GB" dirty="0"/>
              <a:t>Rank magnitude of differences</a:t>
            </a:r>
          </a:p>
          <a:p>
            <a:r>
              <a:rPr lang="en-GB" dirty="0"/>
              <a:t>Put sign of difference with rank</a:t>
            </a:r>
          </a:p>
          <a:p>
            <a:r>
              <a:rPr lang="en-GB" dirty="0"/>
              <a:t>Find sum of positive and negative ranks</a:t>
            </a:r>
          </a:p>
          <a:p>
            <a:r>
              <a:rPr lang="en-GB" dirty="0"/>
              <a:t>Compare smaller sum to critical value from tables</a:t>
            </a:r>
          </a:p>
          <a:p>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9" name="Rectangle 5"/>
          <p:cNvSpPr>
            <a:spLocks noGrp="1" noChangeArrowheads="1"/>
          </p:cNvSpPr>
          <p:nvPr>
            <p:ph type="title"/>
          </p:nvPr>
        </p:nvSpPr>
        <p:spPr/>
        <p:txBody>
          <a:bodyPr/>
          <a:lstStyle/>
          <a:p>
            <a:r>
              <a:rPr lang="en-GB"/>
              <a:t>Example</a:t>
            </a:r>
          </a:p>
        </p:txBody>
      </p:sp>
      <p:sp>
        <p:nvSpPr>
          <p:cNvPr id="272390" name="Rectangle 6"/>
          <p:cNvSpPr>
            <a:spLocks noGrp="1" noChangeArrowheads="1"/>
          </p:cNvSpPr>
          <p:nvPr>
            <p:ph type="body" idx="1"/>
          </p:nvPr>
        </p:nvSpPr>
        <p:spPr/>
        <p:txBody>
          <a:bodyPr/>
          <a:lstStyle/>
          <a:p>
            <a:r>
              <a:rPr lang="en-GB" dirty="0" smtClean="0"/>
              <a:t>Taken from </a:t>
            </a:r>
            <a:r>
              <a:rPr lang="en-GB" dirty="0" err="1" smtClean="0"/>
              <a:t>Glanz</a:t>
            </a:r>
            <a:r>
              <a:rPr lang="en-GB" dirty="0" smtClean="0"/>
              <a:t>’ </a:t>
            </a:r>
            <a:r>
              <a:rPr lang="en-GB" dirty="0"/>
              <a:t>book, </a:t>
            </a:r>
            <a:r>
              <a:rPr lang="en-GB" dirty="0" smtClean="0"/>
              <a:t>data are urine </a:t>
            </a:r>
            <a:r>
              <a:rPr lang="en-GB" dirty="0"/>
              <a:t>production before/after diuretic</a:t>
            </a:r>
          </a:p>
          <a:p>
            <a:r>
              <a:rPr lang="en-GB" dirty="0"/>
              <a:t>Is there a </a:t>
            </a:r>
            <a:r>
              <a:rPr lang="en-GB" dirty="0" smtClean="0"/>
              <a:t>difference? </a:t>
            </a:r>
            <a:r>
              <a:rPr lang="en-GB" dirty="0"/>
              <a:t>Two-sided test</a:t>
            </a:r>
          </a:p>
        </p:txBody>
      </p:sp>
      <p:graphicFrame>
        <p:nvGraphicFramePr>
          <p:cNvPr id="272387" name="Object 3"/>
          <p:cNvGraphicFramePr>
            <a:graphicFrameLocks noChangeAspect="1"/>
          </p:cNvGraphicFramePr>
          <p:nvPr>
            <p:extLst>
              <p:ext uri="{D42A27DB-BD31-4B8C-83A1-F6EECF244321}">
                <p14:modId xmlns:p14="http://schemas.microsoft.com/office/powerpoint/2010/main" val="1197621039"/>
              </p:ext>
            </p:extLst>
          </p:nvPr>
        </p:nvGraphicFramePr>
        <p:xfrm>
          <a:off x="1823045" y="3422650"/>
          <a:ext cx="5629275" cy="3536950"/>
        </p:xfrm>
        <a:graphic>
          <a:graphicData uri="http://schemas.openxmlformats.org/presentationml/2006/ole">
            <mc:AlternateContent xmlns:mc="http://schemas.openxmlformats.org/markup-compatibility/2006">
              <mc:Choice xmlns:v="urn:schemas-microsoft-com:vml" Requires="v">
                <p:oleObj spid="_x0000_s345229" name="Document" r:id="rId4" imgW="5727700" imgH="3594100" progId="Word.Document.8">
                  <p:embed/>
                </p:oleObj>
              </mc:Choice>
              <mc:Fallback>
                <p:oleObj name="Document" r:id="rId4" imgW="5727700" imgH="3594100" progId="Word.Document.8">
                  <p:embed/>
                  <p:pic>
                    <p:nvPicPr>
                      <p:cNvPr id="0" name=""/>
                      <p:cNvPicPr>
                        <a:picLocks noChangeAspect="1" noChangeArrowheads="1"/>
                      </p:cNvPicPr>
                      <p:nvPr/>
                    </p:nvPicPr>
                    <p:blipFill>
                      <a:blip r:embed="rId5"/>
                      <a:srcRect/>
                      <a:stretch>
                        <a:fillRect/>
                      </a:stretch>
                    </p:blipFill>
                    <p:spPr bwMode="auto">
                      <a:xfrm>
                        <a:off x="1823045" y="3422650"/>
                        <a:ext cx="5629275"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4864"/>
            <a:ext cx="8229600" cy="4525963"/>
          </a:xfrm>
        </p:spPr>
        <p:txBody>
          <a:bodyPr/>
          <a:lstStyle/>
          <a:p>
            <a:r>
              <a:rPr lang="en-GB" dirty="0" smtClean="0"/>
              <a:t>Next type of data</a:t>
            </a:r>
            <a:endParaRPr lang="en-GB" dirty="0"/>
          </a:p>
          <a:p>
            <a:r>
              <a:rPr lang="en-GB" dirty="0"/>
              <a:t>Mutually exclusive </a:t>
            </a:r>
            <a:r>
              <a:rPr lang="en-GB" dirty="0" smtClean="0"/>
              <a:t>fixed categories</a:t>
            </a:r>
            <a:endParaRPr lang="en-GB" dirty="0"/>
          </a:p>
          <a:p>
            <a:r>
              <a:rPr lang="en-GB" dirty="0"/>
              <a:t>Implicit order</a:t>
            </a:r>
          </a:p>
          <a:p>
            <a:r>
              <a:rPr lang="en-GB" dirty="0" smtClean="0"/>
              <a:t>Can say one category higher </a:t>
            </a:r>
            <a:r>
              <a:rPr lang="en-GB" dirty="0"/>
              <a:t>than another</a:t>
            </a:r>
          </a:p>
          <a:p>
            <a:pPr lvl="1"/>
            <a:r>
              <a:rPr lang="en-GB" dirty="0" smtClean="0"/>
              <a:t>But not how much higher</a:t>
            </a:r>
            <a:endParaRPr lang="en-GB" dirty="0"/>
          </a:p>
          <a:p>
            <a:r>
              <a:rPr lang="en-GB" dirty="0"/>
              <a:t>Example: stress level 1 = low … 7 = high</a:t>
            </a:r>
          </a:p>
          <a:p>
            <a:r>
              <a:rPr lang="en-US" dirty="0" smtClean="0"/>
              <a:t>Others: Grade, stage, treatment response, education level, pain level.</a:t>
            </a:r>
            <a:endParaRPr lang="en-US" dirty="0"/>
          </a:p>
        </p:txBody>
      </p:sp>
      <p:pic>
        <p:nvPicPr>
          <p:cNvPr id="4" name="Picture 3" descr="Ordinal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8" y="3076"/>
            <a:ext cx="4965700" cy="2120900"/>
          </a:xfrm>
          <a:prstGeom prst="rect">
            <a:avLst/>
          </a:prstGeom>
        </p:spPr>
      </p:pic>
    </p:spTree>
    <p:extLst>
      <p:ext uri="{BB962C8B-B14F-4D97-AF65-F5344CB8AC3E}">
        <p14:creationId xmlns:p14="http://schemas.microsoft.com/office/powerpoint/2010/main" val="1682042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Grp="1" noChangeArrowheads="1"/>
          </p:cNvSpPr>
          <p:nvPr>
            <p:ph type="title"/>
          </p:nvPr>
        </p:nvSpPr>
        <p:spPr/>
        <p:txBody>
          <a:bodyPr/>
          <a:lstStyle/>
          <a:p>
            <a:r>
              <a:rPr lang="en-GB"/>
              <a:t>Example</a:t>
            </a:r>
          </a:p>
        </p:txBody>
      </p:sp>
      <p:graphicFrame>
        <p:nvGraphicFramePr>
          <p:cNvPr id="274435" name="Object 3"/>
          <p:cNvGraphicFramePr>
            <a:graphicFrameLocks noChangeAspect="1"/>
          </p:cNvGraphicFramePr>
          <p:nvPr>
            <p:extLst>
              <p:ext uri="{D42A27DB-BD31-4B8C-83A1-F6EECF244321}">
                <p14:modId xmlns:p14="http://schemas.microsoft.com/office/powerpoint/2010/main" val="1182437637"/>
              </p:ext>
            </p:extLst>
          </p:nvPr>
        </p:nvGraphicFramePr>
        <p:xfrm>
          <a:off x="496888" y="1484784"/>
          <a:ext cx="8323262" cy="4187825"/>
        </p:xfrm>
        <a:graphic>
          <a:graphicData uri="http://schemas.openxmlformats.org/presentationml/2006/ole">
            <mc:AlternateContent xmlns:mc="http://schemas.openxmlformats.org/markup-compatibility/2006">
              <mc:Choice xmlns:v="urn:schemas-microsoft-com:vml" Requires="v">
                <p:oleObj spid="_x0000_s347277" name="Document" r:id="rId4" imgW="7848600" imgH="3962400" progId="Word.Document.8">
                  <p:embed/>
                </p:oleObj>
              </mc:Choice>
              <mc:Fallback>
                <p:oleObj name="Document" r:id="rId4" imgW="7848600" imgH="3962400" progId="Word.Document.8">
                  <p:embed/>
                  <p:pic>
                    <p:nvPicPr>
                      <p:cNvPr id="0" name=""/>
                      <p:cNvPicPr>
                        <a:picLocks noChangeAspect="1" noChangeArrowheads="1"/>
                      </p:cNvPicPr>
                      <p:nvPr/>
                    </p:nvPicPr>
                    <p:blipFill>
                      <a:blip r:embed="rId5"/>
                      <a:srcRect/>
                      <a:stretch>
                        <a:fillRect/>
                      </a:stretch>
                    </p:blipFill>
                    <p:spPr bwMode="auto">
                      <a:xfrm>
                        <a:off x="496888" y="1484784"/>
                        <a:ext cx="8323262"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4436" name="Text Box 4"/>
          <p:cNvSpPr txBox="1">
            <a:spLocks noChangeArrowheads="1"/>
          </p:cNvSpPr>
          <p:nvPr/>
        </p:nvSpPr>
        <p:spPr bwMode="auto">
          <a:xfrm>
            <a:off x="838200" y="5868560"/>
            <a:ext cx="7848600"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457200" indent="-457200" eaLnBrk="0" hangingPunct="0">
              <a:spcBef>
                <a:spcPct val="50000"/>
              </a:spcBef>
              <a:buFont typeface="Arial"/>
              <a:buChar char="•"/>
            </a:pPr>
            <a:r>
              <a:rPr lang="en-GB" sz="3200" dirty="0" smtClean="0">
                <a:latin typeface="+mn-lt"/>
              </a:rPr>
              <a:t>W</a:t>
            </a:r>
            <a:r>
              <a:rPr lang="en-GB" sz="3200" baseline="30000" dirty="0">
                <a:latin typeface="+mn-lt"/>
              </a:rPr>
              <a:t>+</a:t>
            </a:r>
            <a:r>
              <a:rPr lang="en-GB" sz="3200" dirty="0">
                <a:latin typeface="+mn-lt"/>
              </a:rPr>
              <a:t>=4 &lt; W</a:t>
            </a:r>
            <a:r>
              <a:rPr lang="en-GB" sz="3200" baseline="30000" dirty="0">
                <a:latin typeface="+mn-lt"/>
              </a:rPr>
              <a:t>-</a:t>
            </a:r>
            <a:r>
              <a:rPr lang="en-GB" sz="3200" dirty="0">
                <a:latin typeface="+mn-lt"/>
              </a:rPr>
              <a:t>=17 look up n= 6, P=2.5 in tables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276482" name="Rectangle 2"/>
          <p:cNvSpPr>
            <a:spLocks noGrp="1" noChangeArrowheads="1"/>
          </p:cNvSpPr>
          <p:nvPr>
            <p:ph idx="1"/>
          </p:nvPr>
        </p:nvSpPr>
        <p:spPr/>
        <p:txBody>
          <a:bodyPr/>
          <a:lstStyle/>
          <a:p>
            <a:pPr>
              <a:lnSpc>
                <a:spcPct val="90000"/>
              </a:lnSpc>
            </a:pPr>
            <a:r>
              <a:rPr lang="en-GB" dirty="0"/>
              <a:t>As W</a:t>
            </a:r>
            <a:r>
              <a:rPr lang="en-GB" baseline="30000" dirty="0"/>
              <a:t>+ </a:t>
            </a:r>
            <a:r>
              <a:rPr lang="en-GB" dirty="0"/>
              <a:t>&gt;0 not sufficient evidence to reject null hypothesis</a:t>
            </a:r>
          </a:p>
          <a:p>
            <a:pPr>
              <a:lnSpc>
                <a:spcPct val="90000"/>
              </a:lnSpc>
            </a:pPr>
            <a:r>
              <a:rPr lang="en-GB" dirty="0"/>
              <a:t>Conclude that there is no </a:t>
            </a:r>
            <a:r>
              <a:rPr lang="en-GB" dirty="0" smtClean="0"/>
              <a:t>evidence of a change </a:t>
            </a:r>
            <a:r>
              <a:rPr lang="en-GB" dirty="0"/>
              <a:t>in urine production before and after drug</a:t>
            </a:r>
          </a:p>
          <a:p>
            <a:pPr>
              <a:lnSpc>
                <a:spcPct val="90000"/>
              </a:lnSpc>
            </a:pPr>
            <a:r>
              <a:rPr lang="en-GB" dirty="0"/>
              <a:t>Presentation of the results:</a:t>
            </a:r>
          </a:p>
          <a:p>
            <a:pPr lvl="1">
              <a:lnSpc>
                <a:spcPct val="90000"/>
              </a:lnSpc>
            </a:pPr>
            <a:r>
              <a:rPr lang="en-GB" dirty="0"/>
              <a:t>The Wilcoxon signed rank test showed that there </a:t>
            </a:r>
            <a:r>
              <a:rPr lang="en-GB" dirty="0" smtClean="0"/>
              <a:t>was </a:t>
            </a:r>
            <a:r>
              <a:rPr lang="en-GB" dirty="0"/>
              <a:t>no </a:t>
            </a:r>
            <a:r>
              <a:rPr lang="en-GB" dirty="0" smtClean="0"/>
              <a:t>evidence of a change </a:t>
            </a:r>
            <a:r>
              <a:rPr lang="en-GB" dirty="0"/>
              <a:t>in urine production before and after treatment (W=4, p=0.22)</a:t>
            </a:r>
            <a:r>
              <a:rPr lang="en-GB" dirty="0" smtClean="0"/>
              <a:t>.</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and L</a:t>
            </a:r>
            <a:r>
              <a:rPr lang="en-GB" dirty="0" smtClean="0"/>
              <a:t>imitations</a:t>
            </a:r>
            <a:endParaRPr lang="en-US" dirty="0"/>
          </a:p>
        </p:txBody>
      </p:sp>
      <p:sp>
        <p:nvSpPr>
          <p:cNvPr id="3" name="Content Placeholder 2"/>
          <p:cNvSpPr>
            <a:spLocks noGrp="1"/>
          </p:cNvSpPr>
          <p:nvPr>
            <p:ph idx="1"/>
          </p:nvPr>
        </p:nvSpPr>
        <p:spPr/>
        <p:txBody>
          <a:bodyPr/>
          <a:lstStyle/>
          <a:p>
            <a:pPr>
              <a:lnSpc>
                <a:spcPct val="90000"/>
              </a:lnSpc>
            </a:pPr>
            <a:r>
              <a:rPr lang="en-GB" dirty="0" smtClean="0"/>
              <a:t>Easy </a:t>
            </a:r>
            <a:r>
              <a:rPr lang="en-GB" dirty="0"/>
              <a:t>to </a:t>
            </a:r>
            <a:r>
              <a:rPr lang="en-GB" dirty="0" smtClean="0"/>
              <a:t>apply</a:t>
            </a:r>
          </a:p>
          <a:p>
            <a:pPr>
              <a:lnSpc>
                <a:spcPct val="90000"/>
              </a:lnSpc>
            </a:pPr>
            <a:r>
              <a:rPr lang="en-GB" dirty="0" smtClean="0"/>
              <a:t>Powerful</a:t>
            </a:r>
          </a:p>
          <a:p>
            <a:pPr lvl="1">
              <a:lnSpc>
                <a:spcPct val="90000"/>
              </a:lnSpc>
            </a:pPr>
            <a:r>
              <a:rPr lang="en-GB" dirty="0" smtClean="0"/>
              <a:t>Takes </a:t>
            </a:r>
            <a:r>
              <a:rPr lang="en-GB" dirty="0"/>
              <a:t>into account more information</a:t>
            </a:r>
          </a:p>
          <a:p>
            <a:pPr>
              <a:lnSpc>
                <a:spcPct val="90000"/>
              </a:lnSpc>
            </a:pPr>
            <a:r>
              <a:rPr lang="en-GB" dirty="0"/>
              <a:t>Computer output confusing</a:t>
            </a:r>
          </a:p>
          <a:p>
            <a:pPr>
              <a:lnSpc>
                <a:spcPct val="90000"/>
              </a:lnSpc>
            </a:pPr>
            <a:r>
              <a:rPr lang="en-GB" dirty="0"/>
              <a:t>Sometimes misinterpreted</a:t>
            </a:r>
          </a:p>
          <a:p>
            <a:endParaRPr lang="en-US" dirty="0"/>
          </a:p>
        </p:txBody>
      </p:sp>
    </p:spTree>
    <p:extLst>
      <p:ext uri="{BB962C8B-B14F-4D97-AF65-F5344CB8AC3E}">
        <p14:creationId xmlns:p14="http://schemas.microsoft.com/office/powerpoint/2010/main" val="7131140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251520" y="274638"/>
            <a:ext cx="8712968" cy="1143000"/>
          </a:xfrm>
        </p:spPr>
        <p:txBody>
          <a:bodyPr/>
          <a:lstStyle/>
          <a:p>
            <a:r>
              <a:rPr lang="en-GB" dirty="0"/>
              <a:t>Summary</a:t>
            </a:r>
            <a:r>
              <a:rPr lang="en-GB" dirty="0" smtClean="0"/>
              <a:t>-Two Independent Samples</a:t>
            </a:r>
            <a:endParaRPr lang="en-GB" dirty="0"/>
          </a:p>
        </p:txBody>
      </p:sp>
      <p:sp>
        <p:nvSpPr>
          <p:cNvPr id="312323" name="Rectangle 3"/>
          <p:cNvSpPr>
            <a:spLocks noGrp="1" noChangeArrowheads="1"/>
          </p:cNvSpPr>
          <p:nvPr>
            <p:ph type="body" idx="1"/>
          </p:nvPr>
        </p:nvSpPr>
        <p:spPr/>
        <p:txBody>
          <a:bodyPr/>
          <a:lstStyle/>
          <a:p>
            <a:r>
              <a:rPr lang="en-GB" b="1" dirty="0" smtClean="0"/>
              <a:t>t-test</a:t>
            </a:r>
            <a:r>
              <a:rPr lang="en-GB" dirty="0"/>
              <a:t>: a test for comparing </a:t>
            </a:r>
            <a:r>
              <a:rPr lang="en-GB" dirty="0" smtClean="0"/>
              <a:t>means </a:t>
            </a:r>
            <a:r>
              <a:rPr lang="en-GB" dirty="0"/>
              <a:t>in </a:t>
            </a:r>
            <a:r>
              <a:rPr lang="en-GB" dirty="0" smtClean="0"/>
              <a:t>two independent groups when the data are consistent with a normal distribution.</a:t>
            </a:r>
            <a:endParaRPr lang="en-GB" dirty="0"/>
          </a:p>
          <a:p>
            <a:r>
              <a:rPr lang="en-GB" b="1" dirty="0"/>
              <a:t>Mann-Whitney U </a:t>
            </a:r>
            <a:r>
              <a:rPr lang="en-GB" b="1" dirty="0" smtClean="0"/>
              <a:t>test (Wilcoxon Rank Sum test)</a:t>
            </a:r>
            <a:r>
              <a:rPr lang="en-GB" dirty="0" smtClean="0"/>
              <a:t>: If the assumption of similarity of distributions holds it is a test </a:t>
            </a:r>
            <a:r>
              <a:rPr lang="en-GB" dirty="0"/>
              <a:t>for comparing medians in two independent </a:t>
            </a:r>
            <a:r>
              <a:rPr lang="en-GB" dirty="0" smtClean="0"/>
              <a:t>groups. Otherwise it compares the shape and spread of the two groups. </a:t>
            </a:r>
            <a:endParaRPr lang="en-GB"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GB" dirty="0"/>
              <a:t>Summary</a:t>
            </a:r>
            <a:r>
              <a:rPr lang="en-GB" dirty="0" smtClean="0"/>
              <a:t>-Paired Groups</a:t>
            </a:r>
            <a:endParaRPr lang="en-GB" dirty="0"/>
          </a:p>
        </p:txBody>
      </p:sp>
      <p:sp>
        <p:nvSpPr>
          <p:cNvPr id="313347" name="Rectangle 3"/>
          <p:cNvSpPr>
            <a:spLocks noGrp="1" noChangeArrowheads="1"/>
          </p:cNvSpPr>
          <p:nvPr>
            <p:ph type="body" idx="1"/>
          </p:nvPr>
        </p:nvSpPr>
        <p:spPr/>
        <p:txBody>
          <a:bodyPr/>
          <a:lstStyle/>
          <a:p>
            <a:r>
              <a:rPr lang="en-GB" b="1" dirty="0" smtClean="0"/>
              <a:t>One-sample sign </a:t>
            </a:r>
            <a:r>
              <a:rPr lang="en-GB" b="1" dirty="0"/>
              <a:t>test</a:t>
            </a:r>
            <a:r>
              <a:rPr lang="en-GB" dirty="0"/>
              <a:t>: </a:t>
            </a:r>
            <a:r>
              <a:rPr lang="en-GB" dirty="0" smtClean="0"/>
              <a:t>is for comparing the median to a proposed value in the population.</a:t>
            </a:r>
          </a:p>
          <a:p>
            <a:r>
              <a:rPr lang="en-GB" b="1" dirty="0" smtClean="0"/>
              <a:t>Two-</a:t>
            </a:r>
            <a:r>
              <a:rPr lang="en-GB" b="1" dirty="0"/>
              <a:t>sample sign test</a:t>
            </a:r>
            <a:r>
              <a:rPr lang="en-GB" dirty="0"/>
              <a:t>: is for comparing the </a:t>
            </a:r>
            <a:r>
              <a:rPr lang="en-GB" dirty="0" smtClean="0"/>
              <a:t>medians between matched pairs.</a:t>
            </a:r>
          </a:p>
          <a:p>
            <a:r>
              <a:rPr lang="en-GB" b="1" dirty="0" smtClean="0"/>
              <a:t>Wilcoxon</a:t>
            </a:r>
            <a:r>
              <a:rPr lang="en-GB" dirty="0" smtClean="0"/>
              <a:t> </a:t>
            </a:r>
            <a:r>
              <a:rPr lang="en-GB" b="1" dirty="0"/>
              <a:t>signed rank test</a:t>
            </a:r>
            <a:r>
              <a:rPr lang="en-GB" dirty="0"/>
              <a:t>: </a:t>
            </a:r>
            <a:r>
              <a:rPr lang="en-GB" dirty="0" smtClean="0"/>
              <a:t>if there is a symmetry of difference scores about the true median difference it compares means.</a:t>
            </a:r>
          </a:p>
          <a:p>
            <a:r>
              <a:rPr lang="en-GB" b="1" dirty="0" smtClean="0"/>
              <a:t>Paired t-test</a:t>
            </a:r>
            <a:r>
              <a:rPr lang="en-GB" dirty="0" smtClean="0"/>
              <a:t>: if the within pair differences are consistent with a normal distribution compares means.</a:t>
            </a:r>
            <a:endParaRPr lang="en-GB"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1"/>
          <p:cNvSpPr>
            <a:spLocks noGrp="1"/>
          </p:cNvSpPr>
          <p:nvPr>
            <p:ph type="title"/>
          </p:nvPr>
        </p:nvSpPr>
        <p:spPr>
          <a:xfrm>
            <a:off x="457200" y="274638"/>
            <a:ext cx="8229600" cy="6178550"/>
          </a:xfrm>
        </p:spPr>
        <p:txBody>
          <a:bodyPr/>
          <a:lstStyle/>
          <a:p>
            <a:pPr eaLnBrk="1" hangingPunct="1"/>
            <a:r>
              <a:rPr lang="en-GB" smtClean="0"/>
              <a:t>Tests for categorical variables</a:t>
            </a:r>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42844" y="274638"/>
            <a:ext cx="8858312" cy="1143000"/>
          </a:xfrm>
        </p:spPr>
        <p:txBody>
          <a:bodyPr>
            <a:normAutofit/>
          </a:bodyPr>
          <a:lstStyle/>
          <a:p>
            <a:pPr algn="l"/>
            <a:r>
              <a:rPr lang="en-GB" sz="3800" dirty="0" smtClean="0"/>
              <a:t>Associations between categorical variables</a:t>
            </a:r>
            <a:endParaRPr lang="en-GB" sz="3800" dirty="0"/>
          </a:p>
        </p:txBody>
      </p:sp>
      <p:sp>
        <p:nvSpPr>
          <p:cNvPr id="3" name="Content Placeholder 2"/>
          <p:cNvSpPr>
            <a:spLocks noGrp="1"/>
          </p:cNvSpPr>
          <p:nvPr>
            <p:ph idx="1"/>
          </p:nvPr>
        </p:nvSpPr>
        <p:spPr>
          <a:xfrm>
            <a:off x="457200" y="1600200"/>
            <a:ext cx="8229600" cy="4997450"/>
          </a:xfrm>
        </p:spPr>
        <p:txBody>
          <a:bodyPr rtlCol="0">
            <a:normAutofit fontScale="92500" lnSpcReduction="10000"/>
          </a:bodyPr>
          <a:lstStyle/>
          <a:p>
            <a:pPr eaLnBrk="1" fontAlgn="auto" hangingPunct="1">
              <a:spcAft>
                <a:spcPts val="0"/>
              </a:spcAft>
              <a:buFont typeface="Arial" pitchFamily="34" charset="0"/>
              <a:buChar char="•"/>
              <a:defRPr/>
            </a:pPr>
            <a:r>
              <a:rPr lang="en-GB" dirty="0" smtClean="0"/>
              <a:t>All about frequencies!</a:t>
            </a:r>
          </a:p>
          <a:p>
            <a:pPr eaLnBrk="1" fontAlgn="auto" hangingPunct="1">
              <a:spcAft>
                <a:spcPts val="0"/>
              </a:spcAft>
              <a:buFont typeface="Arial" pitchFamily="34" charset="0"/>
              <a:buChar char="•"/>
              <a:defRPr/>
            </a:pPr>
            <a:r>
              <a:rPr lang="en-GB" dirty="0" smtClean="0"/>
              <a:t>Row x Column table (2 x 2 simplest)</a:t>
            </a:r>
          </a:p>
          <a:p>
            <a:pPr eaLnBrk="1" fontAlgn="auto" hangingPunct="1">
              <a:spcAft>
                <a:spcPts val="0"/>
              </a:spcAft>
              <a:buFont typeface="Arial" pitchFamily="34" charset="0"/>
              <a:buChar char="•"/>
              <a:defRPr/>
            </a:pPr>
            <a:r>
              <a:rPr lang="en-GB" dirty="0" smtClean="0"/>
              <a:t>Categorical data</a:t>
            </a:r>
          </a:p>
          <a:p>
            <a:pPr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None/>
              <a:defRPr/>
            </a:pPr>
            <a:endParaRPr lang="en-GB" dirty="0" smtClean="0"/>
          </a:p>
          <a:p>
            <a:pPr eaLnBrk="1" fontAlgn="auto" hangingPunct="1">
              <a:spcAft>
                <a:spcPts val="0"/>
              </a:spcAft>
              <a:buFont typeface="Arial" pitchFamily="34" charset="0"/>
              <a:buNone/>
              <a:defRPr/>
            </a:pPr>
            <a:endParaRPr lang="en-GB" dirty="0" smtClean="0"/>
          </a:p>
          <a:p>
            <a:pPr eaLnBrk="1" fontAlgn="auto" hangingPunct="1">
              <a:spcAft>
                <a:spcPts val="0"/>
              </a:spcAft>
              <a:buFont typeface="Arial" pitchFamily="34" charset="0"/>
              <a:buNone/>
              <a:defRPr/>
            </a:pPr>
            <a:endParaRPr lang="en-GB" dirty="0" smtClean="0"/>
          </a:p>
          <a:p>
            <a:pPr eaLnBrk="1" fontAlgn="auto" hangingPunct="1">
              <a:spcAft>
                <a:spcPts val="0"/>
              </a:spcAft>
              <a:buFont typeface="Arial" pitchFamily="34" charset="0"/>
              <a:buNone/>
              <a:defRPr/>
            </a:pPr>
            <a:endParaRPr lang="en-GB" dirty="0" smtClean="0"/>
          </a:p>
          <a:p>
            <a:pPr eaLnBrk="1" fontAlgn="auto" hangingPunct="1">
              <a:spcAft>
                <a:spcPts val="0"/>
              </a:spcAft>
              <a:buFont typeface="Arial" pitchFamily="34" charset="0"/>
              <a:buChar char="•"/>
              <a:defRPr/>
            </a:pPr>
            <a:r>
              <a:rPr lang="en-GB" dirty="0" smtClean="0"/>
              <a:t>Look for association (relationship) between row variable and column variable</a:t>
            </a:r>
          </a:p>
        </p:txBody>
      </p:sp>
      <p:graphicFrame>
        <p:nvGraphicFramePr>
          <p:cNvPr id="9" name="Table 8"/>
          <p:cNvGraphicFramePr>
            <a:graphicFrameLocks noGrp="1"/>
          </p:cNvGraphicFramePr>
          <p:nvPr/>
        </p:nvGraphicFramePr>
        <p:xfrm>
          <a:off x="1214438" y="3429000"/>
          <a:ext cx="4595285" cy="1834992"/>
        </p:xfrm>
        <a:graphic>
          <a:graphicData uri="http://schemas.openxmlformats.org/drawingml/2006/table">
            <a:tbl>
              <a:tblPr firstRow="1" bandRow="1">
                <a:tableStyleId>{5C22544A-7EE6-4342-B048-85BDC9FD1C3A}</a:tableStyleId>
              </a:tblPr>
              <a:tblGrid>
                <a:gridCol w="2228958"/>
                <a:gridCol w="1320202"/>
                <a:gridCol w="1046125"/>
              </a:tblGrid>
              <a:tr h="481917">
                <a:tc rowSpan="2">
                  <a:txBody>
                    <a:bodyPr/>
                    <a:lstStyle/>
                    <a:p>
                      <a:r>
                        <a:rPr lang="en-GB" sz="2000" b="1" kern="1200" dirty="0" smtClean="0">
                          <a:solidFill>
                            <a:schemeClr val="lt1"/>
                          </a:solidFill>
                          <a:latin typeface="+mn-lt"/>
                          <a:ea typeface="+mn-ea"/>
                          <a:cs typeface="+mn-cs"/>
                        </a:rPr>
                        <a:t>Treatment group</a:t>
                      </a:r>
                      <a:endParaRPr lang="en-GB" sz="2000" dirty="0">
                        <a:latin typeface="+mn-lt"/>
                      </a:endParaRPr>
                    </a:p>
                  </a:txBody>
                  <a:tcPr/>
                </a:tc>
                <a:tc gridSpan="2">
                  <a:txBody>
                    <a:bodyPr/>
                    <a:lstStyle/>
                    <a:p>
                      <a:r>
                        <a:rPr lang="en-GB" sz="2000" b="1" kern="1200" dirty="0" smtClean="0">
                          <a:solidFill>
                            <a:schemeClr val="lt1"/>
                          </a:solidFill>
                          <a:latin typeface="+mn-lt"/>
                          <a:ea typeface="+mn-ea"/>
                          <a:cs typeface="+mn-cs"/>
                        </a:rPr>
                        <a:t>Tumour shrinkage</a:t>
                      </a:r>
                      <a:endParaRPr lang="en-GB" sz="2000" dirty="0">
                        <a:latin typeface="+mn-lt"/>
                      </a:endParaRPr>
                    </a:p>
                  </a:txBody>
                  <a:tcPr/>
                </a:tc>
                <a:tc hMerge="1">
                  <a:txBody>
                    <a:bodyPr/>
                    <a:lstStyle/>
                    <a:p>
                      <a:endParaRPr lang="en-GB" dirty="0"/>
                    </a:p>
                  </a:txBody>
                  <a:tcPr/>
                </a:tc>
              </a:tr>
              <a:tr h="451025">
                <a:tc vMerge="1">
                  <a:txBody>
                    <a:bodyPr/>
                    <a:lstStyle/>
                    <a:p>
                      <a:endParaRPr lang="en-GB" dirty="0"/>
                    </a:p>
                  </a:txBody>
                  <a:tcPr/>
                </a:tc>
                <a:tc>
                  <a:txBody>
                    <a:bodyPr/>
                    <a:lstStyle/>
                    <a:p>
                      <a:pPr algn="ctr">
                        <a:lnSpc>
                          <a:spcPts val="1300"/>
                        </a:lnSpc>
                        <a:spcAft>
                          <a:spcPts val="0"/>
                        </a:spcAft>
                      </a:pPr>
                      <a:r>
                        <a:rPr lang="en-GB" sz="2000" dirty="0">
                          <a:solidFill>
                            <a:schemeClr val="bg1"/>
                          </a:solidFill>
                          <a:latin typeface="+mn-lt"/>
                          <a:ea typeface="Arial"/>
                          <a:cs typeface="Times New Roman"/>
                        </a:rPr>
                        <a:t>No</a:t>
                      </a:r>
                    </a:p>
                  </a:txBody>
                  <a:tcPr marL="68580" marR="68580" marT="0" marB="0" anchor="ctr">
                    <a:solidFill>
                      <a:schemeClr val="accent1"/>
                    </a:solidFill>
                  </a:tcPr>
                </a:tc>
                <a:tc>
                  <a:txBody>
                    <a:bodyPr/>
                    <a:lstStyle/>
                    <a:p>
                      <a:pPr algn="ctr">
                        <a:lnSpc>
                          <a:spcPts val="1300"/>
                        </a:lnSpc>
                        <a:spcAft>
                          <a:spcPts val="0"/>
                        </a:spcAft>
                      </a:pPr>
                      <a:r>
                        <a:rPr lang="en-GB" sz="2000" dirty="0">
                          <a:solidFill>
                            <a:schemeClr val="bg1"/>
                          </a:solidFill>
                          <a:latin typeface="+mn-lt"/>
                          <a:ea typeface="Arial"/>
                          <a:cs typeface="Times New Roman"/>
                        </a:rPr>
                        <a:t>Yes</a:t>
                      </a:r>
                    </a:p>
                  </a:txBody>
                  <a:tcPr marL="68580" marR="68580" marT="0" marB="0" anchor="ctr">
                    <a:solidFill>
                      <a:schemeClr val="accent1"/>
                    </a:solidFill>
                  </a:tcPr>
                </a:tc>
              </a:tr>
              <a:tr h="451025">
                <a:tc>
                  <a:txBody>
                    <a:bodyPr/>
                    <a:lstStyle/>
                    <a:p>
                      <a:pPr algn="ctr">
                        <a:lnSpc>
                          <a:spcPts val="1300"/>
                        </a:lnSpc>
                        <a:spcAft>
                          <a:spcPts val="0"/>
                        </a:spcAft>
                      </a:pPr>
                      <a:r>
                        <a:rPr lang="en-GB" sz="2000" dirty="0">
                          <a:solidFill>
                            <a:srgbClr val="000000"/>
                          </a:solidFill>
                          <a:latin typeface="+mn-lt"/>
                          <a:ea typeface="Arial"/>
                          <a:cs typeface="Times New Roman"/>
                        </a:rPr>
                        <a:t>Treatment</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44</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40</a:t>
                      </a:r>
                    </a:p>
                  </a:txBody>
                  <a:tcPr marL="68580" marR="68580" marT="0" marB="0" anchor="ctr"/>
                </a:tc>
              </a:tr>
              <a:tr h="451025">
                <a:tc>
                  <a:txBody>
                    <a:bodyPr/>
                    <a:lstStyle/>
                    <a:p>
                      <a:pPr algn="ctr">
                        <a:lnSpc>
                          <a:spcPts val="1300"/>
                        </a:lnSpc>
                        <a:spcAft>
                          <a:spcPts val="0"/>
                        </a:spcAft>
                      </a:pPr>
                      <a:r>
                        <a:rPr lang="en-GB" sz="2000" dirty="0">
                          <a:solidFill>
                            <a:srgbClr val="000000"/>
                          </a:solidFill>
                          <a:latin typeface="+mn-lt"/>
                          <a:ea typeface="Arial"/>
                          <a:cs typeface="Times New Roman"/>
                        </a:rPr>
                        <a:t>Placebo</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24</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16</a:t>
                      </a:r>
                    </a:p>
                  </a:txBody>
                  <a:tcPr marL="68580" marR="68580" marT="0" marB="0" anchor="ctr"/>
                </a:tc>
              </a:tr>
            </a:tbl>
          </a:graphicData>
        </a:graphic>
      </p:graphicFrame>
      <p:grpSp>
        <p:nvGrpSpPr>
          <p:cNvPr id="216090" name="Group 16"/>
          <p:cNvGrpSpPr>
            <a:grpSpLocks/>
          </p:cNvGrpSpPr>
          <p:nvPr/>
        </p:nvGrpSpPr>
        <p:grpSpPr bwMode="auto">
          <a:xfrm>
            <a:off x="3446463" y="4365625"/>
            <a:ext cx="4752975" cy="935038"/>
            <a:chOff x="4283968" y="3645024"/>
            <a:chExt cx="2166656" cy="576064"/>
          </a:xfrm>
        </p:grpSpPr>
        <p:sp>
          <p:nvSpPr>
            <p:cNvPr id="12" name="Rectangle 11"/>
            <p:cNvSpPr/>
            <p:nvPr/>
          </p:nvSpPr>
          <p:spPr>
            <a:xfrm>
              <a:off x="4283968" y="3645024"/>
              <a:ext cx="1080433"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16092" name="TextBox 10"/>
            <p:cNvSpPr txBox="1">
              <a:spLocks noChangeArrowheads="1"/>
            </p:cNvSpPr>
            <p:nvPr/>
          </p:nvSpPr>
          <p:spPr bwMode="auto">
            <a:xfrm>
              <a:off x="5957469" y="3777962"/>
              <a:ext cx="493155" cy="321982"/>
            </a:xfrm>
            <a:prstGeom prst="rect">
              <a:avLst/>
            </a:prstGeom>
            <a:noFill/>
            <a:ln w="9525">
              <a:noFill/>
              <a:miter lim="800000"/>
              <a:headEnd/>
              <a:tailEnd/>
            </a:ln>
          </p:spPr>
          <p:txBody>
            <a:bodyPr>
              <a:spAutoFit/>
            </a:bodyPr>
            <a:lstStyle/>
            <a:p>
              <a:r>
                <a:rPr lang="en-GB" sz="2800" b="1" dirty="0">
                  <a:solidFill>
                    <a:srgbClr val="FF0000"/>
                  </a:solidFill>
                  <a:latin typeface="Calibri" pitchFamily="34" charset="0"/>
                </a:rPr>
                <a:t>2 x 2</a:t>
              </a:r>
            </a:p>
          </p:txBody>
        </p:sp>
        <p:cxnSp>
          <p:nvCxnSpPr>
            <p:cNvPr id="14" name="Straight Arrow Connector 13"/>
            <p:cNvCxnSpPr/>
            <p:nvPr/>
          </p:nvCxnSpPr>
          <p:spPr>
            <a:xfrm>
              <a:off x="5436044" y="3933545"/>
              <a:ext cx="504395" cy="978"/>
            </a:xfrm>
            <a:prstGeom prst="straightConnector1">
              <a:avLst/>
            </a:prstGeom>
            <a:ln w="381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42875" y="274638"/>
            <a:ext cx="8858250" cy="1143000"/>
          </a:xfrm>
        </p:spPr>
        <p:txBody>
          <a:bodyPr rtlCol="0">
            <a:normAutofit/>
          </a:bodyPr>
          <a:lstStyle/>
          <a:p>
            <a:pPr algn="l" eaLnBrk="1" fontAlgn="auto" hangingPunct="1">
              <a:spcAft>
                <a:spcPts val="0"/>
              </a:spcAft>
              <a:defRPr/>
            </a:pPr>
            <a:r>
              <a:rPr lang="en-GB" dirty="0" smtClean="0"/>
              <a:t>Chi-square test</a:t>
            </a:r>
            <a:endParaRPr lang="en-GB" dirty="0" smtClean="0">
              <a:solidFill>
                <a:schemeClr val="tx1">
                  <a:lumMod val="50000"/>
                  <a:lumOff val="50000"/>
                </a:schemeClr>
              </a:solidFill>
            </a:endParaRPr>
          </a:p>
        </p:txBody>
      </p:sp>
      <p:sp>
        <p:nvSpPr>
          <p:cNvPr id="3" name="Content Placeholder 2"/>
          <p:cNvSpPr>
            <a:spLocks noGrp="1"/>
          </p:cNvSpPr>
          <p:nvPr>
            <p:ph idx="1"/>
          </p:nvPr>
        </p:nvSpPr>
        <p:spPr>
          <a:xfrm>
            <a:off x="457200" y="1600200"/>
            <a:ext cx="8229600" cy="4997450"/>
          </a:xfrm>
        </p:spPr>
        <p:txBody>
          <a:bodyPr rtlCol="0">
            <a:normAutofit fontScale="85000" lnSpcReduction="20000"/>
          </a:bodyPr>
          <a:lstStyle/>
          <a:p>
            <a:pPr eaLnBrk="1" fontAlgn="auto" hangingPunct="1">
              <a:spcAft>
                <a:spcPts val="0"/>
              </a:spcAft>
              <a:buFont typeface="Arial" pitchFamily="34" charset="0"/>
              <a:buChar char="•"/>
              <a:defRPr/>
            </a:pPr>
            <a:r>
              <a:rPr lang="en-GB" b="1" dirty="0" smtClean="0"/>
              <a:t>E.g. Research question:</a:t>
            </a:r>
            <a:r>
              <a:rPr lang="en-GB" dirty="0" smtClean="0"/>
              <a:t>	</a:t>
            </a:r>
            <a:r>
              <a:rPr lang="en-GB" dirty="0" smtClean="0"/>
              <a:t> A </a:t>
            </a:r>
            <a:r>
              <a:rPr lang="en-GB" dirty="0" smtClean="0"/>
              <a:t>trial to assess the effectiveness of a new treatment versus a placebo in reducing tumour size in patients with ovarian cancer.</a:t>
            </a:r>
          </a:p>
          <a:p>
            <a:pPr eaLnBrk="1" fontAlgn="auto" hangingPunct="1">
              <a:spcAft>
                <a:spcPts val="0"/>
              </a:spcAft>
              <a:buFont typeface="Arial" pitchFamily="34" charset="0"/>
              <a:buNone/>
              <a:defRPr/>
            </a:pPr>
            <a:endParaRPr lang="en-GB" dirty="0" smtClean="0"/>
          </a:p>
          <a:p>
            <a:pPr eaLnBrk="1" fontAlgn="auto" hangingPunct="1">
              <a:spcAft>
                <a:spcPts val="0"/>
              </a:spcAft>
              <a:buFont typeface="Arial" pitchFamily="34" charset="0"/>
              <a:buNone/>
              <a:defRPr/>
            </a:pPr>
            <a:endParaRPr lang="en-GB" dirty="0" smtClean="0"/>
          </a:p>
          <a:p>
            <a:pPr eaLnBrk="1" fontAlgn="auto" hangingPunct="1">
              <a:spcAft>
                <a:spcPts val="0"/>
              </a:spcAft>
              <a:buFont typeface="Arial" pitchFamily="34" charset="0"/>
              <a:buNone/>
              <a:defRPr/>
            </a:pPr>
            <a:endParaRPr lang="en-GB" dirty="0" smtClean="0"/>
          </a:p>
          <a:p>
            <a:pPr eaLnBrk="1" fontAlgn="auto" hangingPunct="1">
              <a:spcAft>
                <a:spcPts val="0"/>
              </a:spcAft>
              <a:buFont typeface="Arial" pitchFamily="34" charset="0"/>
              <a:buNone/>
              <a:defRPr/>
            </a:pPr>
            <a:endParaRPr lang="en-GB" dirty="0" smtClean="0"/>
          </a:p>
          <a:p>
            <a:pPr eaLnBrk="1" fontAlgn="auto" hangingPunct="1">
              <a:spcAft>
                <a:spcPts val="0"/>
              </a:spcAft>
              <a:buFont typeface="Arial" pitchFamily="34" charset="0"/>
              <a:buNone/>
              <a:defRPr/>
            </a:pPr>
            <a:endParaRPr lang="en-GB" sz="5200" dirty="0" smtClean="0"/>
          </a:p>
          <a:p>
            <a:pPr eaLnBrk="1" fontAlgn="auto" hangingPunct="1">
              <a:spcAft>
                <a:spcPts val="0"/>
              </a:spcAft>
              <a:buFont typeface="Arial" pitchFamily="34" charset="0"/>
              <a:buChar char="•"/>
              <a:defRPr/>
            </a:pPr>
            <a:r>
              <a:rPr lang="en-GB" dirty="0" smtClean="0">
                <a:solidFill>
                  <a:srgbClr val="C00000"/>
                </a:solidFill>
              </a:rPr>
              <a:t>Is there an association between treatment group and tumour shrinkage?</a:t>
            </a:r>
            <a:endParaRPr lang="en-GB" dirty="0" smtClean="0">
              <a:solidFill>
                <a:schemeClr val="tx1">
                  <a:lumMod val="50000"/>
                  <a:lumOff val="50000"/>
                </a:schemeClr>
              </a:solidFill>
            </a:endParaRPr>
          </a:p>
          <a:p>
            <a:pPr eaLnBrk="1" fontAlgn="auto" hangingPunct="1">
              <a:spcAft>
                <a:spcPts val="0"/>
              </a:spcAft>
              <a:buFont typeface="Arial" pitchFamily="34" charset="0"/>
              <a:buChar char="•"/>
              <a:defRPr/>
            </a:pPr>
            <a:r>
              <a:rPr lang="en-GB" b="1" dirty="0" smtClean="0"/>
              <a:t>Null hypothesis, </a:t>
            </a:r>
            <a:r>
              <a:rPr lang="en-GB" b="1" dirty="0" smtClean="0">
                <a:solidFill>
                  <a:srgbClr val="C00000"/>
                </a:solidFill>
              </a:rPr>
              <a:t>H</a:t>
            </a:r>
            <a:r>
              <a:rPr lang="en-GB" b="1" baseline="-25000" dirty="0" smtClean="0">
                <a:solidFill>
                  <a:srgbClr val="C00000"/>
                </a:solidFill>
              </a:rPr>
              <a:t>0 </a:t>
            </a:r>
            <a:r>
              <a:rPr lang="en-GB" b="1" dirty="0" smtClean="0"/>
              <a:t>: </a:t>
            </a:r>
            <a:r>
              <a:rPr lang="en-GB" dirty="0" smtClean="0"/>
              <a:t>No association</a:t>
            </a:r>
          </a:p>
          <a:p>
            <a:pPr eaLnBrk="1" fontAlgn="auto" hangingPunct="1">
              <a:spcAft>
                <a:spcPts val="0"/>
              </a:spcAft>
              <a:buFont typeface="Arial" pitchFamily="34" charset="0"/>
              <a:buChar char="•"/>
              <a:defRPr/>
            </a:pPr>
            <a:r>
              <a:rPr lang="en-GB" b="1" dirty="0" smtClean="0"/>
              <a:t>Alternative hypothesis, </a:t>
            </a:r>
            <a:r>
              <a:rPr lang="en-GB" b="1" dirty="0" smtClean="0">
                <a:solidFill>
                  <a:srgbClr val="C00000"/>
                </a:solidFill>
              </a:rPr>
              <a:t>H</a:t>
            </a:r>
            <a:r>
              <a:rPr lang="en-GB" b="1" baseline="-25000" dirty="0" smtClean="0">
                <a:solidFill>
                  <a:srgbClr val="C00000"/>
                </a:solidFill>
              </a:rPr>
              <a:t>1 </a:t>
            </a:r>
            <a:r>
              <a:rPr lang="en-GB" b="1" dirty="0" smtClean="0"/>
              <a:t>: </a:t>
            </a:r>
            <a:r>
              <a:rPr lang="en-GB" dirty="0" smtClean="0"/>
              <a:t>Some association</a:t>
            </a:r>
          </a:p>
        </p:txBody>
      </p:sp>
      <p:graphicFrame>
        <p:nvGraphicFramePr>
          <p:cNvPr id="9" name="Table 8"/>
          <p:cNvGraphicFramePr>
            <a:graphicFrameLocks noGrp="1"/>
          </p:cNvGraphicFramePr>
          <p:nvPr/>
        </p:nvGraphicFramePr>
        <p:xfrm>
          <a:off x="1187450" y="2925490"/>
          <a:ext cx="4595285" cy="1834992"/>
        </p:xfrm>
        <a:graphic>
          <a:graphicData uri="http://schemas.openxmlformats.org/drawingml/2006/table">
            <a:tbl>
              <a:tblPr firstRow="1" bandRow="1">
                <a:tableStyleId>{5C22544A-7EE6-4342-B048-85BDC9FD1C3A}</a:tableStyleId>
              </a:tblPr>
              <a:tblGrid>
                <a:gridCol w="2228958"/>
                <a:gridCol w="1320202"/>
                <a:gridCol w="1046125"/>
              </a:tblGrid>
              <a:tr h="481917">
                <a:tc rowSpan="2">
                  <a:txBody>
                    <a:bodyPr/>
                    <a:lstStyle/>
                    <a:p>
                      <a:r>
                        <a:rPr lang="en-GB" sz="2000" b="1" kern="1200" dirty="0" smtClean="0">
                          <a:solidFill>
                            <a:schemeClr val="lt1"/>
                          </a:solidFill>
                          <a:latin typeface="+mn-lt"/>
                          <a:ea typeface="+mn-ea"/>
                          <a:cs typeface="+mn-cs"/>
                        </a:rPr>
                        <a:t>Treatment group</a:t>
                      </a:r>
                      <a:endParaRPr lang="en-GB" sz="2000" dirty="0">
                        <a:latin typeface="+mn-lt"/>
                      </a:endParaRPr>
                    </a:p>
                  </a:txBody>
                  <a:tcPr/>
                </a:tc>
                <a:tc gridSpan="2">
                  <a:txBody>
                    <a:bodyPr/>
                    <a:lstStyle/>
                    <a:p>
                      <a:r>
                        <a:rPr lang="en-GB" sz="2000" b="1" kern="1200" dirty="0" smtClean="0">
                          <a:solidFill>
                            <a:schemeClr val="lt1"/>
                          </a:solidFill>
                          <a:latin typeface="+mn-lt"/>
                          <a:ea typeface="+mn-ea"/>
                          <a:cs typeface="+mn-cs"/>
                        </a:rPr>
                        <a:t>Tumour shrinkage</a:t>
                      </a:r>
                      <a:endParaRPr lang="en-GB" sz="2000" dirty="0">
                        <a:latin typeface="+mn-lt"/>
                      </a:endParaRPr>
                    </a:p>
                  </a:txBody>
                  <a:tcPr/>
                </a:tc>
                <a:tc hMerge="1">
                  <a:txBody>
                    <a:bodyPr/>
                    <a:lstStyle/>
                    <a:p>
                      <a:endParaRPr lang="en-GB" dirty="0"/>
                    </a:p>
                  </a:txBody>
                  <a:tcPr/>
                </a:tc>
              </a:tr>
              <a:tr h="451025">
                <a:tc vMerge="1">
                  <a:txBody>
                    <a:bodyPr/>
                    <a:lstStyle/>
                    <a:p>
                      <a:endParaRPr lang="en-GB" dirty="0"/>
                    </a:p>
                  </a:txBody>
                  <a:tcPr/>
                </a:tc>
                <a:tc>
                  <a:txBody>
                    <a:bodyPr/>
                    <a:lstStyle/>
                    <a:p>
                      <a:pPr algn="ctr">
                        <a:lnSpc>
                          <a:spcPts val="1300"/>
                        </a:lnSpc>
                        <a:spcAft>
                          <a:spcPts val="0"/>
                        </a:spcAft>
                      </a:pPr>
                      <a:r>
                        <a:rPr lang="en-GB" sz="2000" dirty="0">
                          <a:solidFill>
                            <a:schemeClr val="bg1"/>
                          </a:solidFill>
                          <a:latin typeface="+mn-lt"/>
                          <a:ea typeface="Arial"/>
                          <a:cs typeface="Times New Roman"/>
                        </a:rPr>
                        <a:t>No</a:t>
                      </a:r>
                    </a:p>
                  </a:txBody>
                  <a:tcPr marL="68580" marR="68580" marT="0" marB="0" anchor="ctr">
                    <a:solidFill>
                      <a:schemeClr val="accent1"/>
                    </a:solidFill>
                  </a:tcPr>
                </a:tc>
                <a:tc>
                  <a:txBody>
                    <a:bodyPr/>
                    <a:lstStyle/>
                    <a:p>
                      <a:pPr algn="ctr">
                        <a:lnSpc>
                          <a:spcPts val="1300"/>
                        </a:lnSpc>
                        <a:spcAft>
                          <a:spcPts val="0"/>
                        </a:spcAft>
                      </a:pPr>
                      <a:r>
                        <a:rPr lang="en-GB" sz="2000" dirty="0">
                          <a:solidFill>
                            <a:schemeClr val="bg1"/>
                          </a:solidFill>
                          <a:latin typeface="+mn-lt"/>
                          <a:ea typeface="Arial"/>
                          <a:cs typeface="Times New Roman"/>
                        </a:rPr>
                        <a:t>Yes</a:t>
                      </a:r>
                    </a:p>
                  </a:txBody>
                  <a:tcPr marL="68580" marR="68580" marT="0" marB="0" anchor="ctr">
                    <a:solidFill>
                      <a:schemeClr val="accent1"/>
                    </a:solidFill>
                  </a:tcPr>
                </a:tc>
              </a:tr>
              <a:tr h="451025">
                <a:tc>
                  <a:txBody>
                    <a:bodyPr/>
                    <a:lstStyle/>
                    <a:p>
                      <a:pPr algn="ctr">
                        <a:lnSpc>
                          <a:spcPts val="1300"/>
                        </a:lnSpc>
                        <a:spcAft>
                          <a:spcPts val="0"/>
                        </a:spcAft>
                      </a:pPr>
                      <a:r>
                        <a:rPr lang="en-GB" sz="2000" dirty="0">
                          <a:solidFill>
                            <a:srgbClr val="000000"/>
                          </a:solidFill>
                          <a:latin typeface="+mn-lt"/>
                          <a:ea typeface="Arial"/>
                          <a:cs typeface="Times New Roman"/>
                        </a:rPr>
                        <a:t>Treatment</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44</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40</a:t>
                      </a:r>
                    </a:p>
                  </a:txBody>
                  <a:tcPr marL="68580" marR="68580" marT="0" marB="0" anchor="ctr"/>
                </a:tc>
              </a:tr>
              <a:tr h="451025">
                <a:tc>
                  <a:txBody>
                    <a:bodyPr/>
                    <a:lstStyle/>
                    <a:p>
                      <a:pPr algn="ctr">
                        <a:lnSpc>
                          <a:spcPts val="1300"/>
                        </a:lnSpc>
                        <a:spcAft>
                          <a:spcPts val="0"/>
                        </a:spcAft>
                      </a:pPr>
                      <a:r>
                        <a:rPr lang="en-GB" sz="2000" dirty="0">
                          <a:solidFill>
                            <a:srgbClr val="000000"/>
                          </a:solidFill>
                          <a:latin typeface="+mn-lt"/>
                          <a:ea typeface="Arial"/>
                          <a:cs typeface="Times New Roman"/>
                        </a:rPr>
                        <a:t>Placebo</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24</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16</a:t>
                      </a:r>
                    </a:p>
                  </a:txBody>
                  <a:tcPr marL="68580" marR="68580" marT="0" marB="0" anchor="ctr"/>
                </a:tc>
              </a:tr>
            </a:tbl>
          </a:graphicData>
        </a:graphic>
      </p:graphicFrame>
      <p:sp>
        <p:nvSpPr>
          <p:cNvPr id="12" name="Rectangle 11"/>
          <p:cNvSpPr/>
          <p:nvPr/>
        </p:nvSpPr>
        <p:spPr>
          <a:xfrm>
            <a:off x="3419475" y="3860527"/>
            <a:ext cx="2370138" cy="936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itle 1"/>
          <p:cNvSpPr>
            <a:spLocks noGrp="1"/>
          </p:cNvSpPr>
          <p:nvPr>
            <p:ph type="title"/>
          </p:nvPr>
        </p:nvSpPr>
        <p:spPr/>
        <p:txBody>
          <a:bodyPr/>
          <a:lstStyle/>
          <a:p>
            <a:pPr algn="l" eaLnBrk="1" hangingPunct="1"/>
            <a:r>
              <a:rPr lang="en-GB" dirty="0" smtClean="0"/>
              <a:t>Chi-square test</a:t>
            </a:r>
          </a:p>
        </p:txBody>
      </p:sp>
      <p:graphicFrame>
        <p:nvGraphicFramePr>
          <p:cNvPr id="4" name="Table 3"/>
          <p:cNvGraphicFramePr>
            <a:graphicFrameLocks noGrp="1"/>
          </p:cNvGraphicFramePr>
          <p:nvPr/>
        </p:nvGraphicFramePr>
        <p:xfrm>
          <a:off x="285750" y="2438400"/>
          <a:ext cx="5643602" cy="2286017"/>
        </p:xfrm>
        <a:graphic>
          <a:graphicData uri="http://schemas.openxmlformats.org/drawingml/2006/table">
            <a:tbl>
              <a:tblPr firstRow="1" bandRow="1">
                <a:tableStyleId>{5C22544A-7EE6-4342-B048-85BDC9FD1C3A}</a:tableStyleId>
              </a:tblPr>
              <a:tblGrid>
                <a:gridCol w="2228958"/>
                <a:gridCol w="1320202"/>
                <a:gridCol w="1046125"/>
                <a:gridCol w="1048317"/>
              </a:tblGrid>
              <a:tr h="481917">
                <a:tc rowSpan="2">
                  <a:txBody>
                    <a:bodyPr/>
                    <a:lstStyle/>
                    <a:p>
                      <a:r>
                        <a:rPr lang="en-GB" sz="2000" b="1" kern="1200" dirty="0" smtClean="0">
                          <a:solidFill>
                            <a:schemeClr val="lt1"/>
                          </a:solidFill>
                          <a:latin typeface="+mn-lt"/>
                          <a:ea typeface="+mn-ea"/>
                          <a:cs typeface="+mn-cs"/>
                        </a:rPr>
                        <a:t>Treatment group</a:t>
                      </a:r>
                      <a:endParaRPr lang="en-GB" sz="2000" dirty="0">
                        <a:latin typeface="+mn-lt"/>
                      </a:endParaRPr>
                    </a:p>
                  </a:txBody>
                  <a:tcPr/>
                </a:tc>
                <a:tc gridSpan="2">
                  <a:txBody>
                    <a:bodyPr/>
                    <a:lstStyle/>
                    <a:p>
                      <a:r>
                        <a:rPr lang="en-GB" sz="2000" b="1" kern="1200" dirty="0" smtClean="0">
                          <a:solidFill>
                            <a:schemeClr val="lt1"/>
                          </a:solidFill>
                          <a:latin typeface="+mn-lt"/>
                          <a:ea typeface="+mn-ea"/>
                          <a:cs typeface="+mn-cs"/>
                        </a:rPr>
                        <a:t>Tumour shrinkage</a:t>
                      </a:r>
                      <a:endParaRPr lang="en-GB" sz="2000" dirty="0">
                        <a:latin typeface="+mn-lt"/>
                      </a:endParaRPr>
                    </a:p>
                  </a:txBody>
                  <a:tcPr/>
                </a:tc>
                <a:tc hMerge="1">
                  <a:txBody>
                    <a:bodyPr/>
                    <a:lstStyle/>
                    <a:p>
                      <a:endParaRPr lang="en-GB" dirty="0"/>
                    </a:p>
                  </a:txBody>
                  <a:tcPr/>
                </a:tc>
                <a:tc rowSpan="2">
                  <a:txBody>
                    <a:bodyPr/>
                    <a:lstStyle/>
                    <a:p>
                      <a:pPr algn="ctr"/>
                      <a:r>
                        <a:rPr lang="en-GB" sz="2000" b="1" kern="1200" dirty="0" smtClean="0">
                          <a:solidFill>
                            <a:schemeClr val="lt1"/>
                          </a:solidFill>
                          <a:latin typeface="+mn-lt"/>
                          <a:ea typeface="+mn-ea"/>
                          <a:cs typeface="+mn-cs"/>
                        </a:rPr>
                        <a:t>Total</a:t>
                      </a:r>
                      <a:endParaRPr lang="en-GB" sz="2000" dirty="0">
                        <a:latin typeface="+mn-lt"/>
                      </a:endParaRPr>
                    </a:p>
                  </a:txBody>
                  <a:tcPr/>
                </a:tc>
              </a:tr>
              <a:tr h="451025">
                <a:tc vMerge="1">
                  <a:txBody>
                    <a:bodyPr/>
                    <a:lstStyle/>
                    <a:p>
                      <a:endParaRPr lang="en-GB" dirty="0"/>
                    </a:p>
                  </a:txBody>
                  <a:tcPr/>
                </a:tc>
                <a:tc>
                  <a:txBody>
                    <a:bodyPr/>
                    <a:lstStyle/>
                    <a:p>
                      <a:pPr algn="ctr">
                        <a:lnSpc>
                          <a:spcPts val="1300"/>
                        </a:lnSpc>
                        <a:spcAft>
                          <a:spcPts val="0"/>
                        </a:spcAft>
                      </a:pPr>
                      <a:r>
                        <a:rPr lang="en-GB" sz="2000" dirty="0">
                          <a:solidFill>
                            <a:schemeClr val="bg1"/>
                          </a:solidFill>
                          <a:latin typeface="+mn-lt"/>
                          <a:ea typeface="Arial"/>
                          <a:cs typeface="Times New Roman"/>
                        </a:rPr>
                        <a:t>No</a:t>
                      </a:r>
                    </a:p>
                  </a:txBody>
                  <a:tcPr marL="68580" marR="68580" marT="0" marB="0" anchor="ctr">
                    <a:solidFill>
                      <a:schemeClr val="accent1"/>
                    </a:solidFill>
                  </a:tcPr>
                </a:tc>
                <a:tc>
                  <a:txBody>
                    <a:bodyPr/>
                    <a:lstStyle/>
                    <a:p>
                      <a:pPr algn="ctr">
                        <a:lnSpc>
                          <a:spcPts val="1300"/>
                        </a:lnSpc>
                        <a:spcAft>
                          <a:spcPts val="0"/>
                        </a:spcAft>
                      </a:pPr>
                      <a:r>
                        <a:rPr lang="en-GB" sz="2000" dirty="0">
                          <a:solidFill>
                            <a:schemeClr val="bg1"/>
                          </a:solidFill>
                          <a:latin typeface="+mn-lt"/>
                          <a:ea typeface="Arial"/>
                          <a:cs typeface="Times New Roman"/>
                        </a:rPr>
                        <a:t>Yes</a:t>
                      </a:r>
                    </a:p>
                  </a:txBody>
                  <a:tcPr marL="68580" marR="68580" marT="0" marB="0" anchor="ctr">
                    <a:solidFill>
                      <a:schemeClr val="accent1"/>
                    </a:solidFill>
                  </a:tcPr>
                </a:tc>
                <a:tc vMerge="1">
                  <a:txBody>
                    <a:bodyPr/>
                    <a:lstStyle/>
                    <a:p>
                      <a:endParaRPr lang="en-GB" dirty="0"/>
                    </a:p>
                  </a:txBody>
                  <a:tcPr/>
                </a:tc>
              </a:tr>
              <a:tr h="451025">
                <a:tc>
                  <a:txBody>
                    <a:bodyPr/>
                    <a:lstStyle/>
                    <a:p>
                      <a:pPr algn="ctr">
                        <a:lnSpc>
                          <a:spcPts val="1300"/>
                        </a:lnSpc>
                        <a:spcAft>
                          <a:spcPts val="0"/>
                        </a:spcAft>
                      </a:pPr>
                      <a:r>
                        <a:rPr lang="en-GB" sz="2000" dirty="0">
                          <a:solidFill>
                            <a:srgbClr val="000000"/>
                          </a:solidFill>
                          <a:latin typeface="+mn-lt"/>
                          <a:ea typeface="Arial"/>
                          <a:cs typeface="Times New Roman"/>
                        </a:rPr>
                        <a:t>Treatment</a:t>
                      </a:r>
                    </a:p>
                  </a:txBody>
                  <a:tcPr marL="68580" marR="68580" marT="0" marB="0" anchor="ctr"/>
                </a:tc>
                <a:tc>
                  <a:txBody>
                    <a:bodyPr/>
                    <a:lstStyle/>
                    <a:p>
                      <a:pPr algn="ctr">
                        <a:lnSpc>
                          <a:spcPts val="1300"/>
                        </a:lnSpc>
                        <a:spcAft>
                          <a:spcPts val="0"/>
                        </a:spcAft>
                      </a:pPr>
                      <a:r>
                        <a:rPr lang="en-GB" sz="2000" dirty="0" smtClean="0">
                          <a:solidFill>
                            <a:srgbClr val="000000"/>
                          </a:solidFill>
                          <a:latin typeface="+mn-lt"/>
                          <a:ea typeface="Arial"/>
                          <a:cs typeface="Times New Roman"/>
                        </a:rPr>
                        <a:t>44 </a:t>
                      </a:r>
                      <a:r>
                        <a:rPr lang="en-GB" sz="2000" dirty="0" smtClean="0">
                          <a:solidFill>
                            <a:srgbClr val="FF0000"/>
                          </a:solidFill>
                          <a:latin typeface="+mn-lt"/>
                          <a:ea typeface="Arial"/>
                          <a:cs typeface="Times New Roman"/>
                        </a:rPr>
                        <a:t>46.1</a:t>
                      </a:r>
                      <a:endParaRPr lang="en-GB" sz="2000" dirty="0">
                        <a:solidFill>
                          <a:srgbClr val="FF0000"/>
                        </a:solidFill>
                        <a:latin typeface="+mn-lt"/>
                        <a:ea typeface="Arial"/>
                        <a:cs typeface="Times New Roman"/>
                      </a:endParaRPr>
                    </a:p>
                  </a:txBody>
                  <a:tcPr marL="68580" marR="68580" marT="0" marB="0" anchor="ctr"/>
                </a:tc>
                <a:tc>
                  <a:txBody>
                    <a:bodyPr/>
                    <a:lstStyle/>
                    <a:p>
                      <a:pPr algn="ctr">
                        <a:lnSpc>
                          <a:spcPts val="1300"/>
                        </a:lnSpc>
                        <a:spcAft>
                          <a:spcPts val="0"/>
                        </a:spcAft>
                      </a:pPr>
                      <a:r>
                        <a:rPr lang="en-GB" sz="2000" dirty="0" smtClean="0">
                          <a:solidFill>
                            <a:srgbClr val="000000"/>
                          </a:solidFill>
                          <a:latin typeface="+mn-lt"/>
                          <a:ea typeface="Arial"/>
                          <a:cs typeface="Times New Roman"/>
                        </a:rPr>
                        <a:t>40 </a:t>
                      </a:r>
                      <a:r>
                        <a:rPr lang="en-GB" sz="2000" dirty="0" smtClean="0">
                          <a:solidFill>
                            <a:srgbClr val="FF0000"/>
                          </a:solidFill>
                          <a:latin typeface="+mn-lt"/>
                          <a:ea typeface="Arial"/>
                          <a:cs typeface="Times New Roman"/>
                        </a:rPr>
                        <a:t>37.9</a:t>
                      </a:r>
                      <a:endParaRPr lang="en-GB" sz="2000" dirty="0">
                        <a:solidFill>
                          <a:srgbClr val="FF0000"/>
                        </a:solidFill>
                        <a:latin typeface="+mn-lt"/>
                        <a:ea typeface="Arial"/>
                        <a:cs typeface="Times New Roman"/>
                      </a:endParaRP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84</a:t>
                      </a:r>
                    </a:p>
                  </a:txBody>
                  <a:tcPr marL="68580" marR="68580" marT="0" marB="0" anchor="ctr"/>
                </a:tc>
              </a:tr>
              <a:tr h="451025">
                <a:tc>
                  <a:txBody>
                    <a:bodyPr/>
                    <a:lstStyle/>
                    <a:p>
                      <a:pPr algn="ctr">
                        <a:lnSpc>
                          <a:spcPts val="1300"/>
                        </a:lnSpc>
                        <a:spcAft>
                          <a:spcPts val="0"/>
                        </a:spcAft>
                      </a:pPr>
                      <a:r>
                        <a:rPr lang="en-GB" sz="2000" dirty="0">
                          <a:solidFill>
                            <a:srgbClr val="000000"/>
                          </a:solidFill>
                          <a:latin typeface="+mn-lt"/>
                          <a:ea typeface="Arial"/>
                          <a:cs typeface="Times New Roman"/>
                        </a:rPr>
                        <a:t>Placebo</a:t>
                      </a:r>
                    </a:p>
                  </a:txBody>
                  <a:tcPr marL="68580" marR="68580" marT="0" marB="0" anchor="ctr"/>
                </a:tc>
                <a:tc>
                  <a:txBody>
                    <a:bodyPr/>
                    <a:lstStyle/>
                    <a:p>
                      <a:pPr algn="ctr">
                        <a:lnSpc>
                          <a:spcPts val="1300"/>
                        </a:lnSpc>
                        <a:spcAft>
                          <a:spcPts val="0"/>
                        </a:spcAft>
                      </a:pPr>
                      <a:r>
                        <a:rPr lang="en-GB" sz="2000" dirty="0" smtClean="0">
                          <a:solidFill>
                            <a:srgbClr val="000000"/>
                          </a:solidFill>
                          <a:latin typeface="+mn-lt"/>
                          <a:ea typeface="Arial"/>
                          <a:cs typeface="Times New Roman"/>
                        </a:rPr>
                        <a:t>24 </a:t>
                      </a:r>
                      <a:r>
                        <a:rPr lang="en-GB" sz="2000" dirty="0" smtClean="0">
                          <a:solidFill>
                            <a:srgbClr val="FF0000"/>
                          </a:solidFill>
                          <a:latin typeface="+mn-lt"/>
                          <a:ea typeface="Arial"/>
                          <a:cs typeface="Times New Roman"/>
                        </a:rPr>
                        <a:t>21.9</a:t>
                      </a:r>
                      <a:endParaRPr lang="en-GB" sz="2000" dirty="0">
                        <a:solidFill>
                          <a:srgbClr val="FF0000"/>
                        </a:solidFill>
                        <a:latin typeface="+mn-lt"/>
                        <a:ea typeface="Arial"/>
                        <a:cs typeface="Times New Roman"/>
                      </a:endParaRPr>
                    </a:p>
                  </a:txBody>
                  <a:tcPr marL="68580" marR="68580" marT="0" marB="0" anchor="ctr"/>
                </a:tc>
                <a:tc>
                  <a:txBody>
                    <a:bodyPr/>
                    <a:lstStyle/>
                    <a:p>
                      <a:pPr algn="ctr">
                        <a:lnSpc>
                          <a:spcPts val="1300"/>
                        </a:lnSpc>
                        <a:spcAft>
                          <a:spcPts val="0"/>
                        </a:spcAft>
                      </a:pPr>
                      <a:r>
                        <a:rPr lang="en-GB" sz="2000" dirty="0" smtClean="0">
                          <a:solidFill>
                            <a:srgbClr val="000000"/>
                          </a:solidFill>
                          <a:latin typeface="+mn-lt"/>
                          <a:ea typeface="Arial"/>
                          <a:cs typeface="Times New Roman"/>
                        </a:rPr>
                        <a:t>16 </a:t>
                      </a:r>
                      <a:r>
                        <a:rPr lang="en-GB" sz="2000" dirty="0" smtClean="0">
                          <a:solidFill>
                            <a:srgbClr val="FF0000"/>
                          </a:solidFill>
                          <a:latin typeface="+mn-lt"/>
                          <a:ea typeface="Arial"/>
                          <a:cs typeface="Times New Roman"/>
                        </a:rPr>
                        <a:t>18.1</a:t>
                      </a:r>
                      <a:endParaRPr lang="en-GB" sz="2000" dirty="0">
                        <a:solidFill>
                          <a:srgbClr val="FF0000"/>
                        </a:solidFill>
                        <a:latin typeface="+mn-lt"/>
                        <a:ea typeface="Arial"/>
                        <a:cs typeface="Times New Roman"/>
                      </a:endParaRP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40</a:t>
                      </a:r>
                    </a:p>
                  </a:txBody>
                  <a:tcPr marL="68580" marR="68580" marT="0" marB="0" anchor="ctr"/>
                </a:tc>
              </a:tr>
              <a:tr h="451025">
                <a:tc>
                  <a:txBody>
                    <a:bodyPr/>
                    <a:lstStyle/>
                    <a:p>
                      <a:pPr algn="ctr">
                        <a:lnSpc>
                          <a:spcPts val="1300"/>
                        </a:lnSpc>
                        <a:spcAft>
                          <a:spcPts val="0"/>
                        </a:spcAft>
                      </a:pPr>
                      <a:r>
                        <a:rPr lang="en-GB" sz="2000" dirty="0">
                          <a:solidFill>
                            <a:srgbClr val="000000"/>
                          </a:solidFill>
                          <a:latin typeface="+mn-lt"/>
                          <a:ea typeface="Arial"/>
                          <a:cs typeface="Times New Roman"/>
                        </a:rPr>
                        <a:t>Total</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68</a:t>
                      </a:r>
                    </a:p>
                  </a:txBody>
                  <a:tcPr marL="68580" marR="68580" marT="0" marB="0" anchor="ctr"/>
                </a:tc>
                <a:tc>
                  <a:txBody>
                    <a:bodyPr/>
                    <a:lstStyle/>
                    <a:p>
                      <a:pPr algn="ctr">
                        <a:lnSpc>
                          <a:spcPts val="1300"/>
                        </a:lnSpc>
                        <a:spcAft>
                          <a:spcPts val="0"/>
                        </a:spcAft>
                      </a:pPr>
                      <a:r>
                        <a:rPr lang="en-GB" sz="2000">
                          <a:solidFill>
                            <a:srgbClr val="000000"/>
                          </a:solidFill>
                          <a:latin typeface="+mn-lt"/>
                          <a:ea typeface="Arial"/>
                          <a:cs typeface="Times New Roman"/>
                        </a:rPr>
                        <a:t>56</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124</a:t>
                      </a:r>
                    </a:p>
                  </a:txBody>
                  <a:tcPr marL="68580" marR="68580" marT="0" marB="0" anchor="ctr"/>
                </a:tc>
              </a:tr>
            </a:tbl>
          </a:graphicData>
        </a:graphic>
      </p:graphicFrame>
      <p:graphicFrame>
        <p:nvGraphicFramePr>
          <p:cNvPr id="118786" name="Object 2"/>
          <p:cNvGraphicFramePr>
            <a:graphicFrameLocks noChangeAspect="1"/>
          </p:cNvGraphicFramePr>
          <p:nvPr>
            <p:extLst>
              <p:ext uri="{D42A27DB-BD31-4B8C-83A1-F6EECF244321}">
                <p14:modId xmlns:p14="http://schemas.microsoft.com/office/powerpoint/2010/main" val="206749186"/>
              </p:ext>
            </p:extLst>
          </p:nvPr>
        </p:nvGraphicFramePr>
        <p:xfrm>
          <a:off x="6078538" y="2573338"/>
          <a:ext cx="2830512" cy="711200"/>
        </p:xfrm>
        <a:graphic>
          <a:graphicData uri="http://schemas.openxmlformats.org/presentationml/2006/ole">
            <mc:AlternateContent xmlns:mc="http://schemas.openxmlformats.org/markup-compatibility/2006">
              <mc:Choice xmlns:v="urn:schemas-microsoft-com:vml" Requires="v">
                <p:oleObj spid="_x0000_s119250" name="Equation" r:id="rId4" imgW="1562100" imgH="393700" progId="Equation.3">
                  <p:embed/>
                </p:oleObj>
              </mc:Choice>
              <mc:Fallback>
                <p:oleObj name="Equation" r:id="rId4" imgW="1562100" imgH="393700" progId="Equation.3">
                  <p:embed/>
                  <p:pic>
                    <p:nvPicPr>
                      <p:cNvPr id="0" name="Picture 212"/>
                      <p:cNvPicPr>
                        <a:picLocks noChangeAspect="1" noChangeArrowheads="1"/>
                      </p:cNvPicPr>
                      <p:nvPr/>
                    </p:nvPicPr>
                    <p:blipFill>
                      <a:blip r:embed="rId5"/>
                      <a:srcRect/>
                      <a:stretch>
                        <a:fillRect/>
                      </a:stretch>
                    </p:blipFill>
                    <p:spPr bwMode="auto">
                      <a:xfrm>
                        <a:off x="6078538" y="2573338"/>
                        <a:ext cx="2830512"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a:off x="3348038" y="3789363"/>
            <a:ext cx="287337" cy="129540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059113" y="3429000"/>
            <a:ext cx="504825" cy="3603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 name="Rectangle 7"/>
          <p:cNvSpPr/>
          <p:nvPr/>
        </p:nvSpPr>
        <p:spPr>
          <a:xfrm>
            <a:off x="2484438" y="3357563"/>
            <a:ext cx="2374900" cy="935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8826" name="TextBox 8"/>
          <p:cNvSpPr txBox="1">
            <a:spLocks noChangeArrowheads="1"/>
          </p:cNvSpPr>
          <p:nvPr/>
        </p:nvSpPr>
        <p:spPr bwMode="auto">
          <a:xfrm>
            <a:off x="1908175" y="5300663"/>
            <a:ext cx="6048375" cy="831850"/>
          </a:xfrm>
          <a:prstGeom prst="rect">
            <a:avLst/>
          </a:prstGeom>
          <a:noFill/>
          <a:ln w="9525">
            <a:noFill/>
            <a:miter lim="800000"/>
            <a:headEnd/>
            <a:tailEnd/>
          </a:ln>
        </p:spPr>
        <p:txBody>
          <a:bodyPr>
            <a:spAutoFit/>
          </a:bodyPr>
          <a:lstStyle/>
          <a:p>
            <a:r>
              <a:rPr lang="en-GB" sz="2400" dirty="0">
                <a:latin typeface="Calibri" pitchFamily="34" charset="0"/>
              </a:rPr>
              <a:t>e.g. </a:t>
            </a:r>
            <a:r>
              <a:rPr lang="en-GB" sz="2400" u="sng" dirty="0">
                <a:latin typeface="Calibri" pitchFamily="34" charset="0"/>
              </a:rPr>
              <a:t>84</a:t>
            </a:r>
            <a:r>
              <a:rPr lang="en-GB" sz="2400" dirty="0">
                <a:latin typeface="Calibri" pitchFamily="34" charset="0"/>
              </a:rPr>
              <a:t>  x  </a:t>
            </a:r>
            <a:r>
              <a:rPr lang="en-GB" sz="2400" u="sng" dirty="0">
                <a:latin typeface="Calibri" pitchFamily="34" charset="0"/>
              </a:rPr>
              <a:t>68</a:t>
            </a:r>
            <a:r>
              <a:rPr lang="en-GB" sz="2400" dirty="0">
                <a:latin typeface="Calibri" pitchFamily="34" charset="0"/>
              </a:rPr>
              <a:t>  x 124 =  </a:t>
            </a:r>
            <a:r>
              <a:rPr lang="en-GB" sz="2400" u="sng" dirty="0">
                <a:latin typeface="Calibri" pitchFamily="34" charset="0"/>
              </a:rPr>
              <a:t>84 x 68</a:t>
            </a:r>
            <a:r>
              <a:rPr lang="en-GB" sz="2400" dirty="0">
                <a:latin typeface="Calibri" pitchFamily="34" charset="0"/>
              </a:rPr>
              <a:t> = 46.1</a:t>
            </a:r>
            <a:endParaRPr lang="en-GB" sz="2400" u="sng" dirty="0">
              <a:latin typeface="Calibri" pitchFamily="34" charset="0"/>
            </a:endParaRPr>
          </a:p>
          <a:p>
            <a:r>
              <a:rPr lang="en-GB" sz="2400" dirty="0">
                <a:latin typeface="Calibri" pitchFamily="34" charset="0"/>
              </a:rPr>
              <a:t>       124    124                  124</a:t>
            </a:r>
          </a:p>
        </p:txBody>
      </p:sp>
      <p:sp>
        <p:nvSpPr>
          <p:cNvPr id="10" name="Title 1"/>
          <p:cNvSpPr txBox="1">
            <a:spLocks/>
          </p:cNvSpPr>
          <p:nvPr/>
        </p:nvSpPr>
        <p:spPr>
          <a:xfrm>
            <a:off x="468313" y="1125538"/>
            <a:ext cx="8229600" cy="1143000"/>
          </a:xfrm>
          <a:prstGeom prst="rect">
            <a:avLst/>
          </a:prstGeom>
        </p:spPr>
        <p:txBody>
          <a:bodyPr anchor="ctr">
            <a:normAutofit/>
          </a:bodyPr>
          <a:lstStyle/>
          <a:p>
            <a:pPr fontAlgn="auto">
              <a:spcAft>
                <a:spcPts val="0"/>
              </a:spcAft>
              <a:defRPr/>
            </a:pPr>
            <a:r>
              <a:rPr lang="en-GB" sz="2800" dirty="0">
                <a:latin typeface="+mj-lt"/>
                <a:ea typeface="+mj-ea"/>
                <a:cs typeface="+mj-cs"/>
              </a:rPr>
              <a:t>Calculating expected frequencies:</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Title 1"/>
          <p:cNvSpPr>
            <a:spLocks noGrp="1"/>
          </p:cNvSpPr>
          <p:nvPr>
            <p:ph type="title"/>
          </p:nvPr>
        </p:nvSpPr>
        <p:spPr/>
        <p:txBody>
          <a:bodyPr/>
          <a:lstStyle/>
          <a:p>
            <a:pPr algn="l" eaLnBrk="1" hangingPunct="1"/>
            <a:r>
              <a:rPr lang="en-GB" smtClean="0"/>
              <a:t>Chi-square test</a:t>
            </a:r>
          </a:p>
        </p:txBody>
      </p:sp>
      <p:graphicFrame>
        <p:nvGraphicFramePr>
          <p:cNvPr id="4" name="Table 3"/>
          <p:cNvGraphicFramePr>
            <a:graphicFrameLocks noGrp="1"/>
          </p:cNvGraphicFramePr>
          <p:nvPr/>
        </p:nvGraphicFramePr>
        <p:xfrm>
          <a:off x="285750" y="2438400"/>
          <a:ext cx="5643602" cy="2286017"/>
        </p:xfrm>
        <a:graphic>
          <a:graphicData uri="http://schemas.openxmlformats.org/drawingml/2006/table">
            <a:tbl>
              <a:tblPr firstRow="1" bandRow="1">
                <a:tableStyleId>{5C22544A-7EE6-4342-B048-85BDC9FD1C3A}</a:tableStyleId>
              </a:tblPr>
              <a:tblGrid>
                <a:gridCol w="2228958"/>
                <a:gridCol w="1320202"/>
                <a:gridCol w="1046125"/>
                <a:gridCol w="1048317"/>
              </a:tblGrid>
              <a:tr h="481917">
                <a:tc rowSpan="2">
                  <a:txBody>
                    <a:bodyPr/>
                    <a:lstStyle/>
                    <a:p>
                      <a:r>
                        <a:rPr lang="en-GB" sz="2000" b="1" kern="1200" dirty="0" smtClean="0">
                          <a:solidFill>
                            <a:schemeClr val="lt1"/>
                          </a:solidFill>
                          <a:latin typeface="+mn-lt"/>
                          <a:ea typeface="+mn-ea"/>
                          <a:cs typeface="+mn-cs"/>
                        </a:rPr>
                        <a:t>Treatment group</a:t>
                      </a:r>
                      <a:endParaRPr lang="en-GB" sz="2000" dirty="0">
                        <a:latin typeface="+mn-lt"/>
                      </a:endParaRPr>
                    </a:p>
                  </a:txBody>
                  <a:tcPr/>
                </a:tc>
                <a:tc gridSpan="2">
                  <a:txBody>
                    <a:bodyPr/>
                    <a:lstStyle/>
                    <a:p>
                      <a:r>
                        <a:rPr lang="en-GB" sz="2000" b="1" kern="1200" dirty="0" smtClean="0">
                          <a:solidFill>
                            <a:schemeClr val="lt1"/>
                          </a:solidFill>
                          <a:latin typeface="+mn-lt"/>
                          <a:ea typeface="+mn-ea"/>
                          <a:cs typeface="+mn-cs"/>
                        </a:rPr>
                        <a:t>Tumour shrinkage</a:t>
                      </a:r>
                      <a:endParaRPr lang="en-GB" sz="2000" dirty="0">
                        <a:latin typeface="+mn-lt"/>
                      </a:endParaRPr>
                    </a:p>
                  </a:txBody>
                  <a:tcPr/>
                </a:tc>
                <a:tc hMerge="1">
                  <a:txBody>
                    <a:bodyPr/>
                    <a:lstStyle/>
                    <a:p>
                      <a:endParaRPr lang="en-GB" dirty="0"/>
                    </a:p>
                  </a:txBody>
                  <a:tcPr/>
                </a:tc>
                <a:tc rowSpan="2">
                  <a:txBody>
                    <a:bodyPr/>
                    <a:lstStyle/>
                    <a:p>
                      <a:pPr algn="ctr"/>
                      <a:r>
                        <a:rPr lang="en-GB" sz="2000" b="1" kern="1200" dirty="0" smtClean="0">
                          <a:solidFill>
                            <a:schemeClr val="lt1"/>
                          </a:solidFill>
                          <a:latin typeface="+mn-lt"/>
                          <a:ea typeface="+mn-ea"/>
                          <a:cs typeface="+mn-cs"/>
                        </a:rPr>
                        <a:t>Total</a:t>
                      </a:r>
                      <a:endParaRPr lang="en-GB" sz="2000" dirty="0">
                        <a:latin typeface="+mn-lt"/>
                      </a:endParaRPr>
                    </a:p>
                  </a:txBody>
                  <a:tcPr/>
                </a:tc>
              </a:tr>
              <a:tr h="451025">
                <a:tc vMerge="1">
                  <a:txBody>
                    <a:bodyPr/>
                    <a:lstStyle/>
                    <a:p>
                      <a:endParaRPr lang="en-GB" dirty="0"/>
                    </a:p>
                  </a:txBody>
                  <a:tcPr/>
                </a:tc>
                <a:tc>
                  <a:txBody>
                    <a:bodyPr/>
                    <a:lstStyle/>
                    <a:p>
                      <a:pPr algn="ctr">
                        <a:lnSpc>
                          <a:spcPts val="1300"/>
                        </a:lnSpc>
                        <a:spcAft>
                          <a:spcPts val="0"/>
                        </a:spcAft>
                      </a:pPr>
                      <a:r>
                        <a:rPr lang="en-GB" sz="2000" dirty="0">
                          <a:solidFill>
                            <a:schemeClr val="bg1"/>
                          </a:solidFill>
                          <a:latin typeface="+mn-lt"/>
                          <a:ea typeface="Arial"/>
                          <a:cs typeface="Times New Roman"/>
                        </a:rPr>
                        <a:t>No</a:t>
                      </a:r>
                    </a:p>
                  </a:txBody>
                  <a:tcPr marL="68580" marR="68580" marT="0" marB="0" anchor="ctr">
                    <a:solidFill>
                      <a:schemeClr val="accent1"/>
                    </a:solidFill>
                  </a:tcPr>
                </a:tc>
                <a:tc>
                  <a:txBody>
                    <a:bodyPr/>
                    <a:lstStyle/>
                    <a:p>
                      <a:pPr algn="ctr">
                        <a:lnSpc>
                          <a:spcPts val="1300"/>
                        </a:lnSpc>
                        <a:spcAft>
                          <a:spcPts val="0"/>
                        </a:spcAft>
                      </a:pPr>
                      <a:r>
                        <a:rPr lang="en-GB" sz="2000" dirty="0">
                          <a:solidFill>
                            <a:schemeClr val="bg1"/>
                          </a:solidFill>
                          <a:latin typeface="+mn-lt"/>
                          <a:ea typeface="Arial"/>
                          <a:cs typeface="Times New Roman"/>
                        </a:rPr>
                        <a:t>Yes</a:t>
                      </a:r>
                    </a:p>
                  </a:txBody>
                  <a:tcPr marL="68580" marR="68580" marT="0" marB="0" anchor="ctr">
                    <a:solidFill>
                      <a:schemeClr val="accent1"/>
                    </a:solidFill>
                  </a:tcPr>
                </a:tc>
                <a:tc vMerge="1">
                  <a:txBody>
                    <a:bodyPr/>
                    <a:lstStyle/>
                    <a:p>
                      <a:endParaRPr lang="en-GB" dirty="0"/>
                    </a:p>
                  </a:txBody>
                  <a:tcPr/>
                </a:tc>
              </a:tr>
              <a:tr h="451025">
                <a:tc>
                  <a:txBody>
                    <a:bodyPr/>
                    <a:lstStyle/>
                    <a:p>
                      <a:pPr algn="ctr">
                        <a:lnSpc>
                          <a:spcPts val="1300"/>
                        </a:lnSpc>
                        <a:spcAft>
                          <a:spcPts val="0"/>
                        </a:spcAft>
                      </a:pPr>
                      <a:r>
                        <a:rPr lang="en-GB" sz="2000" dirty="0">
                          <a:solidFill>
                            <a:srgbClr val="000000"/>
                          </a:solidFill>
                          <a:latin typeface="+mn-lt"/>
                          <a:ea typeface="Arial"/>
                          <a:cs typeface="Times New Roman"/>
                        </a:rPr>
                        <a:t>Treatment</a:t>
                      </a:r>
                    </a:p>
                  </a:txBody>
                  <a:tcPr marL="68580" marR="68580" marT="0" marB="0" anchor="ctr"/>
                </a:tc>
                <a:tc>
                  <a:txBody>
                    <a:bodyPr/>
                    <a:lstStyle/>
                    <a:p>
                      <a:pPr algn="ctr">
                        <a:lnSpc>
                          <a:spcPts val="1300"/>
                        </a:lnSpc>
                        <a:spcAft>
                          <a:spcPts val="0"/>
                        </a:spcAft>
                      </a:pPr>
                      <a:r>
                        <a:rPr lang="en-GB" sz="2000" dirty="0" smtClean="0">
                          <a:solidFill>
                            <a:srgbClr val="000000"/>
                          </a:solidFill>
                          <a:latin typeface="+mn-lt"/>
                          <a:ea typeface="Arial"/>
                          <a:cs typeface="Times New Roman"/>
                        </a:rPr>
                        <a:t>44 </a:t>
                      </a:r>
                      <a:r>
                        <a:rPr lang="en-GB" sz="2000" dirty="0" smtClean="0">
                          <a:solidFill>
                            <a:srgbClr val="FF0000"/>
                          </a:solidFill>
                          <a:latin typeface="+mn-lt"/>
                          <a:ea typeface="Arial"/>
                          <a:cs typeface="Times New Roman"/>
                        </a:rPr>
                        <a:t>46.1</a:t>
                      </a:r>
                      <a:endParaRPr lang="en-GB" sz="2000" dirty="0">
                        <a:solidFill>
                          <a:srgbClr val="FF0000"/>
                        </a:solidFill>
                        <a:latin typeface="+mn-lt"/>
                        <a:ea typeface="Arial"/>
                        <a:cs typeface="Times New Roman"/>
                      </a:endParaRPr>
                    </a:p>
                  </a:txBody>
                  <a:tcPr marL="68580" marR="68580" marT="0" marB="0" anchor="ctr"/>
                </a:tc>
                <a:tc>
                  <a:txBody>
                    <a:bodyPr/>
                    <a:lstStyle/>
                    <a:p>
                      <a:pPr algn="ctr">
                        <a:lnSpc>
                          <a:spcPts val="1300"/>
                        </a:lnSpc>
                        <a:spcAft>
                          <a:spcPts val="0"/>
                        </a:spcAft>
                      </a:pPr>
                      <a:r>
                        <a:rPr lang="en-GB" sz="2000" dirty="0" smtClean="0">
                          <a:solidFill>
                            <a:srgbClr val="000000"/>
                          </a:solidFill>
                          <a:latin typeface="+mn-lt"/>
                          <a:ea typeface="Arial"/>
                          <a:cs typeface="Times New Roman"/>
                        </a:rPr>
                        <a:t>40 </a:t>
                      </a:r>
                      <a:r>
                        <a:rPr lang="en-GB" sz="2000" dirty="0" smtClean="0">
                          <a:solidFill>
                            <a:srgbClr val="FF0000"/>
                          </a:solidFill>
                          <a:latin typeface="+mn-lt"/>
                          <a:ea typeface="Arial"/>
                          <a:cs typeface="Times New Roman"/>
                        </a:rPr>
                        <a:t>37.9</a:t>
                      </a:r>
                      <a:endParaRPr lang="en-GB" sz="2000" dirty="0">
                        <a:solidFill>
                          <a:srgbClr val="FF0000"/>
                        </a:solidFill>
                        <a:latin typeface="+mn-lt"/>
                        <a:ea typeface="Arial"/>
                        <a:cs typeface="Times New Roman"/>
                      </a:endParaRP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84</a:t>
                      </a:r>
                    </a:p>
                  </a:txBody>
                  <a:tcPr marL="68580" marR="68580" marT="0" marB="0" anchor="ctr"/>
                </a:tc>
              </a:tr>
              <a:tr h="451025">
                <a:tc>
                  <a:txBody>
                    <a:bodyPr/>
                    <a:lstStyle/>
                    <a:p>
                      <a:pPr algn="ctr">
                        <a:lnSpc>
                          <a:spcPts val="1300"/>
                        </a:lnSpc>
                        <a:spcAft>
                          <a:spcPts val="0"/>
                        </a:spcAft>
                      </a:pPr>
                      <a:r>
                        <a:rPr lang="en-GB" sz="2000" dirty="0">
                          <a:solidFill>
                            <a:srgbClr val="000000"/>
                          </a:solidFill>
                          <a:latin typeface="+mn-lt"/>
                          <a:ea typeface="Arial"/>
                          <a:cs typeface="Times New Roman"/>
                        </a:rPr>
                        <a:t>Placebo</a:t>
                      </a:r>
                    </a:p>
                  </a:txBody>
                  <a:tcPr marL="68580" marR="68580" marT="0" marB="0" anchor="ctr"/>
                </a:tc>
                <a:tc>
                  <a:txBody>
                    <a:bodyPr/>
                    <a:lstStyle/>
                    <a:p>
                      <a:pPr algn="ctr">
                        <a:lnSpc>
                          <a:spcPts val="1300"/>
                        </a:lnSpc>
                        <a:spcAft>
                          <a:spcPts val="0"/>
                        </a:spcAft>
                      </a:pPr>
                      <a:r>
                        <a:rPr lang="en-GB" sz="2000" dirty="0" smtClean="0">
                          <a:solidFill>
                            <a:srgbClr val="000000"/>
                          </a:solidFill>
                          <a:latin typeface="+mn-lt"/>
                          <a:ea typeface="Arial"/>
                          <a:cs typeface="Times New Roman"/>
                        </a:rPr>
                        <a:t>24 </a:t>
                      </a:r>
                      <a:r>
                        <a:rPr lang="en-GB" sz="2000" dirty="0" smtClean="0">
                          <a:solidFill>
                            <a:srgbClr val="FF0000"/>
                          </a:solidFill>
                          <a:latin typeface="+mn-lt"/>
                          <a:ea typeface="Arial"/>
                          <a:cs typeface="Times New Roman"/>
                        </a:rPr>
                        <a:t>21.9</a:t>
                      </a:r>
                      <a:endParaRPr lang="en-GB" sz="2000" dirty="0">
                        <a:solidFill>
                          <a:srgbClr val="FF0000"/>
                        </a:solidFill>
                        <a:latin typeface="+mn-lt"/>
                        <a:ea typeface="Arial"/>
                        <a:cs typeface="Times New Roman"/>
                      </a:endParaRPr>
                    </a:p>
                  </a:txBody>
                  <a:tcPr marL="68580" marR="68580" marT="0" marB="0" anchor="ctr"/>
                </a:tc>
                <a:tc>
                  <a:txBody>
                    <a:bodyPr/>
                    <a:lstStyle/>
                    <a:p>
                      <a:pPr algn="ctr">
                        <a:lnSpc>
                          <a:spcPts val="1300"/>
                        </a:lnSpc>
                        <a:spcAft>
                          <a:spcPts val="0"/>
                        </a:spcAft>
                      </a:pPr>
                      <a:r>
                        <a:rPr lang="en-GB" sz="2000" dirty="0" smtClean="0">
                          <a:solidFill>
                            <a:srgbClr val="000000"/>
                          </a:solidFill>
                          <a:latin typeface="+mn-lt"/>
                          <a:ea typeface="Arial"/>
                          <a:cs typeface="Times New Roman"/>
                        </a:rPr>
                        <a:t>16 </a:t>
                      </a:r>
                      <a:r>
                        <a:rPr lang="en-GB" sz="2000" dirty="0" smtClean="0">
                          <a:solidFill>
                            <a:srgbClr val="FF0000"/>
                          </a:solidFill>
                          <a:latin typeface="+mn-lt"/>
                          <a:ea typeface="Arial"/>
                          <a:cs typeface="Times New Roman"/>
                        </a:rPr>
                        <a:t>18.1</a:t>
                      </a:r>
                      <a:endParaRPr lang="en-GB" sz="2000" dirty="0">
                        <a:solidFill>
                          <a:srgbClr val="FF0000"/>
                        </a:solidFill>
                        <a:latin typeface="+mn-lt"/>
                        <a:ea typeface="Arial"/>
                        <a:cs typeface="Times New Roman"/>
                      </a:endParaRP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40</a:t>
                      </a:r>
                    </a:p>
                  </a:txBody>
                  <a:tcPr marL="68580" marR="68580" marT="0" marB="0" anchor="ctr"/>
                </a:tc>
              </a:tr>
              <a:tr h="451025">
                <a:tc>
                  <a:txBody>
                    <a:bodyPr/>
                    <a:lstStyle/>
                    <a:p>
                      <a:pPr algn="ctr">
                        <a:lnSpc>
                          <a:spcPts val="1300"/>
                        </a:lnSpc>
                        <a:spcAft>
                          <a:spcPts val="0"/>
                        </a:spcAft>
                      </a:pPr>
                      <a:r>
                        <a:rPr lang="en-GB" sz="2000" dirty="0">
                          <a:solidFill>
                            <a:srgbClr val="000000"/>
                          </a:solidFill>
                          <a:latin typeface="+mn-lt"/>
                          <a:ea typeface="Arial"/>
                          <a:cs typeface="Times New Roman"/>
                        </a:rPr>
                        <a:t>Total</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68</a:t>
                      </a:r>
                    </a:p>
                  </a:txBody>
                  <a:tcPr marL="68580" marR="68580" marT="0" marB="0" anchor="ctr"/>
                </a:tc>
                <a:tc>
                  <a:txBody>
                    <a:bodyPr/>
                    <a:lstStyle/>
                    <a:p>
                      <a:pPr algn="ctr">
                        <a:lnSpc>
                          <a:spcPts val="1300"/>
                        </a:lnSpc>
                        <a:spcAft>
                          <a:spcPts val="0"/>
                        </a:spcAft>
                      </a:pPr>
                      <a:r>
                        <a:rPr lang="en-GB" sz="2000">
                          <a:solidFill>
                            <a:srgbClr val="000000"/>
                          </a:solidFill>
                          <a:latin typeface="+mn-lt"/>
                          <a:ea typeface="Arial"/>
                          <a:cs typeface="Times New Roman"/>
                        </a:rPr>
                        <a:t>56</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124</a:t>
                      </a:r>
                    </a:p>
                  </a:txBody>
                  <a:tcPr marL="68580" marR="68580" marT="0" marB="0" anchor="ctr"/>
                </a:tc>
              </a:tr>
            </a:tbl>
          </a:graphicData>
        </a:graphic>
      </p:graphicFrame>
      <p:sp>
        <p:nvSpPr>
          <p:cNvPr id="8" name="Rectangle 7"/>
          <p:cNvSpPr/>
          <p:nvPr/>
        </p:nvSpPr>
        <p:spPr>
          <a:xfrm>
            <a:off x="2484438" y="3357563"/>
            <a:ext cx="2374900" cy="935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Title 1"/>
          <p:cNvSpPr txBox="1">
            <a:spLocks/>
          </p:cNvSpPr>
          <p:nvPr/>
        </p:nvSpPr>
        <p:spPr>
          <a:xfrm>
            <a:off x="468313" y="1125538"/>
            <a:ext cx="8229600" cy="1143000"/>
          </a:xfrm>
          <a:prstGeom prst="rect">
            <a:avLst/>
          </a:prstGeom>
        </p:spPr>
        <p:txBody>
          <a:bodyPr anchor="ctr">
            <a:normAutofit/>
          </a:bodyPr>
          <a:lstStyle/>
          <a:p>
            <a:pPr fontAlgn="auto">
              <a:spcAft>
                <a:spcPts val="0"/>
              </a:spcAft>
              <a:defRPr/>
            </a:pPr>
            <a:r>
              <a:rPr lang="en-GB" sz="2800" dirty="0">
                <a:latin typeface="+mj-lt"/>
                <a:ea typeface="+mj-ea"/>
                <a:cs typeface="+mj-cs"/>
              </a:rPr>
              <a:t>Calculating the chi-square statistic:</a:t>
            </a:r>
          </a:p>
        </p:txBody>
      </p:sp>
      <p:graphicFrame>
        <p:nvGraphicFramePr>
          <p:cNvPr id="141315" name="Object 3"/>
          <p:cNvGraphicFramePr>
            <a:graphicFrameLocks noChangeAspect="1"/>
          </p:cNvGraphicFramePr>
          <p:nvPr/>
        </p:nvGraphicFramePr>
        <p:xfrm>
          <a:off x="6084888" y="2501900"/>
          <a:ext cx="2879725" cy="1071563"/>
        </p:xfrm>
        <a:graphic>
          <a:graphicData uri="http://schemas.openxmlformats.org/presentationml/2006/ole">
            <mc:AlternateContent xmlns:mc="http://schemas.openxmlformats.org/markup-compatibility/2006">
              <mc:Choice xmlns:v="urn:schemas-microsoft-com:vml" Requires="v">
                <p:oleObj spid="_x0000_s142210" name="Equation" r:id="rId4" imgW="1460064" imgH="431570" progId="Equation.3">
                  <p:embed/>
                </p:oleObj>
              </mc:Choice>
              <mc:Fallback>
                <p:oleObj name="Equation" r:id="rId4" imgW="1460064" imgH="431570" progId="Equation.3">
                  <p:embed/>
                  <p:pic>
                    <p:nvPicPr>
                      <p:cNvPr id="0" name="Picture 3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2501900"/>
                        <a:ext cx="2879725"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179388" y="5300663"/>
          <a:ext cx="8801100" cy="842962"/>
        </p:xfrm>
        <a:graphic>
          <a:graphicData uri="http://schemas.openxmlformats.org/presentationml/2006/ole">
            <mc:AlternateContent xmlns:mc="http://schemas.openxmlformats.org/markup-compatibility/2006">
              <mc:Choice xmlns:v="urn:schemas-microsoft-com:vml" Requires="v">
                <p:oleObj spid="_x0000_s142211" name="Equation" r:id="rId6" imgW="5307819" imgH="431570" progId="Equation.3">
                  <p:embed/>
                </p:oleObj>
              </mc:Choice>
              <mc:Fallback>
                <p:oleObj name="Equation" r:id="rId6" imgW="5307819" imgH="431570" progId="Equation.3">
                  <p:embed/>
                  <p:pic>
                    <p:nvPicPr>
                      <p:cNvPr id="0" name="Picture 4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5300663"/>
                        <a:ext cx="8801100"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Discrete</a:t>
            </a:r>
            <a:endParaRPr lang="en-US" dirty="0"/>
          </a:p>
        </p:txBody>
      </p:sp>
      <p:sp>
        <p:nvSpPr>
          <p:cNvPr id="3" name="Content Placeholder 2"/>
          <p:cNvSpPr>
            <a:spLocks noGrp="1"/>
          </p:cNvSpPr>
          <p:nvPr>
            <p:ph idx="1"/>
          </p:nvPr>
        </p:nvSpPr>
        <p:spPr/>
        <p:txBody>
          <a:bodyPr/>
          <a:lstStyle/>
          <a:p>
            <a:r>
              <a:rPr lang="en-US" dirty="0" smtClean="0"/>
              <a:t>Third level of measurement</a:t>
            </a:r>
          </a:p>
          <a:p>
            <a:r>
              <a:rPr lang="en-US" dirty="0" smtClean="0"/>
              <a:t>Fixed categories</a:t>
            </a:r>
          </a:p>
          <a:p>
            <a:r>
              <a:rPr lang="en-US" dirty="0" smtClean="0"/>
              <a:t>Like ordinal but over bigger range</a:t>
            </a:r>
          </a:p>
          <a:p>
            <a:pPr lvl="1"/>
            <a:r>
              <a:rPr lang="en-US" dirty="0" smtClean="0"/>
              <a:t>Can be treated as continuous if range is large</a:t>
            </a:r>
          </a:p>
          <a:p>
            <a:r>
              <a:rPr lang="en-US" dirty="0" smtClean="0"/>
              <a:t>Anything counted is discrete – </a:t>
            </a:r>
            <a:r>
              <a:rPr lang="en-US" i="1" dirty="0" smtClean="0"/>
              <a:t>how many</a:t>
            </a:r>
            <a:r>
              <a:rPr lang="en-US" dirty="0" smtClean="0"/>
              <a:t>?</a:t>
            </a:r>
            <a:endParaRPr lang="en-US" i="1" dirty="0" smtClean="0"/>
          </a:p>
          <a:p>
            <a:r>
              <a:rPr lang="en-US" dirty="0" smtClean="0"/>
              <a:t>Example: number of </a:t>
            </a:r>
            <a:r>
              <a:rPr lang="en-US" dirty="0" err="1" smtClean="0"/>
              <a:t>tumours</a:t>
            </a:r>
            <a:endParaRPr lang="en-US" dirty="0" smtClean="0"/>
          </a:p>
          <a:p>
            <a:r>
              <a:rPr lang="en-US" dirty="0" smtClean="0"/>
              <a:t>Others: Shoe size, hospital admissions, parity, number of side effects, medication dose, CD4 count, viral load, reads.</a:t>
            </a:r>
          </a:p>
        </p:txBody>
      </p:sp>
      <p:pic>
        <p:nvPicPr>
          <p:cNvPr id="4" name="Picture 3" descr="discret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7890" y="0"/>
            <a:ext cx="3026110" cy="2420888"/>
          </a:xfrm>
          <a:prstGeom prst="rect">
            <a:avLst/>
          </a:prstGeom>
        </p:spPr>
      </p:pic>
    </p:spTree>
    <p:extLst>
      <p:ext uri="{BB962C8B-B14F-4D97-AF65-F5344CB8AC3E}">
        <p14:creationId xmlns:p14="http://schemas.microsoft.com/office/powerpoint/2010/main" val="11284334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i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712"/>
            <a:ext cx="8604448" cy="6624736"/>
          </a:xfrm>
          <a:prstGeom prst="rect">
            <a:avLst/>
          </a:prstGeom>
        </p:spPr>
      </p:pic>
      <p:sp>
        <p:nvSpPr>
          <p:cNvPr id="10" name="Content Placeholder 2"/>
          <p:cNvSpPr txBox="1">
            <a:spLocks/>
          </p:cNvSpPr>
          <p:nvPr/>
        </p:nvSpPr>
        <p:spPr bwMode="auto">
          <a:xfrm>
            <a:off x="4047504" y="1557338"/>
            <a:ext cx="4052888" cy="575518"/>
          </a:xfrm>
          <a:prstGeom prst="rect">
            <a:avLst/>
          </a:prstGeom>
          <a:noFill/>
          <a:ln w="9525">
            <a:noFill/>
            <a:miter lim="800000"/>
            <a:headEnd/>
            <a:tailEnd/>
          </a:ln>
        </p:spPr>
        <p:txBody>
          <a:bodyPr/>
          <a:lstStyle/>
          <a:p>
            <a:pPr marL="342900" indent="-342900">
              <a:spcBef>
                <a:spcPct val="20000"/>
              </a:spcBef>
            </a:pPr>
            <a:r>
              <a:rPr lang="en-GB" sz="3200" dirty="0" smtClean="0">
                <a:latin typeface="Calibri" pitchFamily="34" charset="0"/>
              </a:rPr>
              <a:t>Test statistic:</a:t>
            </a:r>
            <a:endParaRPr lang="en-GB" sz="3200" b="1" dirty="0">
              <a:latin typeface="Calibri" pitchFamily="34" charset="0"/>
            </a:endParaRPr>
          </a:p>
          <a:p>
            <a:pPr marL="342900" indent="-342900">
              <a:spcBef>
                <a:spcPct val="20000"/>
              </a:spcBef>
              <a:buFont typeface="Arial" charset="0"/>
              <a:buChar char="•"/>
            </a:pPr>
            <a:endParaRPr lang="en-GB" sz="3200" dirty="0" smtClean="0">
              <a:latin typeface="Calibri" pitchFamily="34" charset="0"/>
            </a:endParaRPr>
          </a:p>
          <a:p>
            <a:pPr marL="342900" indent="-342900">
              <a:spcBef>
                <a:spcPct val="20000"/>
              </a:spcBef>
              <a:buFont typeface="Arial" charset="0"/>
              <a:buChar char="•"/>
            </a:pPr>
            <a:endParaRPr lang="en-GB" sz="3200" dirty="0">
              <a:latin typeface="Calibri" pitchFamily="34" charset="0"/>
            </a:endParaRPr>
          </a:p>
        </p:txBody>
      </p:sp>
      <p:sp>
        <p:nvSpPr>
          <p:cNvPr id="7195" name="Title 1"/>
          <p:cNvSpPr>
            <a:spLocks noGrp="1"/>
          </p:cNvSpPr>
          <p:nvPr>
            <p:ph type="title"/>
          </p:nvPr>
        </p:nvSpPr>
        <p:spPr/>
        <p:txBody>
          <a:bodyPr/>
          <a:lstStyle/>
          <a:p>
            <a:pPr algn="l" eaLnBrk="1" hangingPunct="1"/>
            <a:r>
              <a:rPr lang="en-GB" smtClean="0"/>
              <a:t>Chi-square test</a:t>
            </a:r>
          </a:p>
        </p:txBody>
      </p:sp>
      <p:sp>
        <p:nvSpPr>
          <p:cNvPr id="7197" name="TextBox 7"/>
          <p:cNvSpPr txBox="1">
            <a:spLocks noChangeArrowheads="1"/>
          </p:cNvSpPr>
          <p:nvPr/>
        </p:nvSpPr>
        <p:spPr bwMode="auto">
          <a:xfrm>
            <a:off x="4067944" y="2996952"/>
            <a:ext cx="3214687" cy="646112"/>
          </a:xfrm>
          <a:prstGeom prst="rect">
            <a:avLst/>
          </a:prstGeom>
          <a:noFill/>
          <a:ln w="9525">
            <a:noFill/>
            <a:miter lim="800000"/>
            <a:headEnd/>
            <a:tailEnd/>
          </a:ln>
        </p:spPr>
        <p:txBody>
          <a:bodyPr>
            <a:spAutoFit/>
          </a:bodyPr>
          <a:lstStyle/>
          <a:p>
            <a:r>
              <a:rPr lang="en-GB" sz="3600" dirty="0">
                <a:latin typeface="Calibri" pitchFamily="34" charset="0"/>
              </a:rPr>
              <a:t>P-value: </a:t>
            </a:r>
            <a:r>
              <a:rPr lang="en-GB" sz="3600" b="1" dirty="0">
                <a:latin typeface="Calibri" pitchFamily="34" charset="0"/>
              </a:rPr>
              <a:t>0.43</a:t>
            </a:r>
          </a:p>
        </p:txBody>
      </p:sp>
      <p:sp>
        <p:nvSpPr>
          <p:cNvPr id="7198" name="TextBox 8"/>
          <p:cNvSpPr txBox="1">
            <a:spLocks noChangeArrowheads="1"/>
          </p:cNvSpPr>
          <p:nvPr/>
        </p:nvSpPr>
        <p:spPr bwMode="auto">
          <a:xfrm>
            <a:off x="4067944" y="3789040"/>
            <a:ext cx="4824536" cy="2062103"/>
          </a:xfrm>
          <a:prstGeom prst="rect">
            <a:avLst/>
          </a:prstGeom>
          <a:noFill/>
          <a:ln w="9525">
            <a:noFill/>
            <a:miter lim="800000"/>
            <a:headEnd/>
            <a:tailEnd/>
          </a:ln>
        </p:spPr>
        <p:txBody>
          <a:bodyPr wrap="square">
            <a:spAutoFit/>
          </a:bodyPr>
          <a:lstStyle/>
          <a:p>
            <a:r>
              <a:rPr lang="en-GB" sz="3200" dirty="0">
                <a:solidFill>
                  <a:srgbClr val="C00000"/>
                </a:solidFill>
                <a:latin typeface="Calibri" pitchFamily="34" charset="0"/>
              </a:rPr>
              <a:t>Do not reject </a:t>
            </a:r>
            <a:r>
              <a:rPr lang="en-GB" sz="3200" dirty="0" smtClean="0">
                <a:solidFill>
                  <a:srgbClr val="C00000"/>
                </a:solidFill>
                <a:latin typeface="Calibri" pitchFamily="34" charset="0"/>
              </a:rPr>
              <a:t>H</a:t>
            </a:r>
            <a:r>
              <a:rPr lang="en-GB" sz="3200" baseline="-25000" dirty="0" smtClean="0">
                <a:solidFill>
                  <a:srgbClr val="C00000"/>
                </a:solidFill>
                <a:latin typeface="Calibri" pitchFamily="34" charset="0"/>
              </a:rPr>
              <a:t>0</a:t>
            </a:r>
            <a:r>
              <a:rPr lang="en-GB" sz="3200" dirty="0" smtClean="0">
                <a:solidFill>
                  <a:srgbClr val="C00000"/>
                </a:solidFill>
                <a:latin typeface="Calibri" pitchFamily="34" charset="0"/>
              </a:rPr>
              <a:t> </a:t>
            </a:r>
            <a:r>
              <a:rPr lang="en-GB" sz="3200" dirty="0" smtClean="0">
                <a:latin typeface="Calibri" pitchFamily="34" charset="0"/>
              </a:rPr>
              <a:t>(No </a:t>
            </a:r>
            <a:r>
              <a:rPr lang="en-GB" sz="3200" dirty="0">
                <a:latin typeface="Calibri" pitchFamily="34" charset="0"/>
              </a:rPr>
              <a:t>evidence of an </a:t>
            </a:r>
            <a:r>
              <a:rPr lang="en-GB" sz="3200" dirty="0" smtClean="0">
                <a:latin typeface="Calibri" pitchFamily="34" charset="0"/>
              </a:rPr>
              <a:t>association between treatment group and tumour shrinkage) </a:t>
            </a:r>
            <a:r>
              <a:rPr lang="en-GB" sz="3200" baseline="-25000" dirty="0" smtClean="0">
                <a:latin typeface="Calibri" pitchFamily="34" charset="0"/>
              </a:rPr>
              <a:t> </a:t>
            </a:r>
            <a:endParaRPr lang="en-GB" sz="3200" dirty="0">
              <a:latin typeface="Calibri" pitchFamily="34" charset="0"/>
            </a:endParaRPr>
          </a:p>
        </p:txBody>
      </p:sp>
      <p:graphicFrame>
        <p:nvGraphicFramePr>
          <p:cNvPr id="7193" name="Object 25"/>
          <p:cNvGraphicFramePr>
            <a:graphicFrameLocks noChangeAspect="1"/>
          </p:cNvGraphicFramePr>
          <p:nvPr/>
        </p:nvGraphicFramePr>
        <p:xfrm>
          <a:off x="6372200" y="1484784"/>
          <a:ext cx="1576387" cy="568325"/>
        </p:xfrm>
        <a:graphic>
          <a:graphicData uri="http://schemas.openxmlformats.org/presentationml/2006/ole">
            <mc:AlternateContent xmlns:mc="http://schemas.openxmlformats.org/markup-compatibility/2006">
              <mc:Choice xmlns:v="urn:schemas-microsoft-com:vml" Requires="v">
                <p:oleObj spid="_x0000_s7658" name="Equation" r:id="rId5" imgW="634572" imgH="228600" progId="Equation.3">
                  <p:embed/>
                </p:oleObj>
              </mc:Choice>
              <mc:Fallback>
                <p:oleObj name="Equation" r:id="rId5" imgW="634572" imgH="228600" progId="Equation.3">
                  <p:embed/>
                  <p:pic>
                    <p:nvPicPr>
                      <p:cNvPr id="0" name="Picture 2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00" y="1484784"/>
                        <a:ext cx="1576387"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2"/>
          <p:cNvSpPr txBox="1">
            <a:spLocks/>
          </p:cNvSpPr>
          <p:nvPr/>
        </p:nvSpPr>
        <p:spPr bwMode="auto">
          <a:xfrm>
            <a:off x="4067944" y="2277418"/>
            <a:ext cx="4052888" cy="575518"/>
          </a:xfrm>
          <a:prstGeom prst="rect">
            <a:avLst/>
          </a:prstGeom>
          <a:noFill/>
          <a:ln w="9525">
            <a:noFill/>
            <a:miter lim="800000"/>
            <a:headEnd/>
            <a:tailEnd/>
          </a:ln>
        </p:spPr>
        <p:txBody>
          <a:bodyPr/>
          <a:lstStyle/>
          <a:p>
            <a:pPr marL="342900" indent="-342900">
              <a:spcBef>
                <a:spcPct val="20000"/>
              </a:spcBef>
            </a:pPr>
            <a:r>
              <a:rPr lang="en-GB" sz="3200" dirty="0" err="1" smtClean="0">
                <a:latin typeface="Calibri" pitchFamily="34" charset="0"/>
              </a:rPr>
              <a:t>df</a:t>
            </a:r>
            <a:r>
              <a:rPr lang="en-GB" sz="3200" dirty="0" smtClean="0">
                <a:latin typeface="Calibri" pitchFamily="34" charset="0"/>
              </a:rPr>
              <a:t> = 1</a:t>
            </a:r>
            <a:endParaRPr lang="en-GB" sz="3200" b="1" dirty="0">
              <a:latin typeface="Calibri" pitchFamily="34" charset="0"/>
            </a:endParaRPr>
          </a:p>
          <a:p>
            <a:pPr marL="342900" indent="-342900">
              <a:spcBef>
                <a:spcPct val="20000"/>
              </a:spcBef>
              <a:buFont typeface="Arial" charset="0"/>
              <a:buChar char="•"/>
            </a:pPr>
            <a:endParaRPr lang="en-GB" sz="3200" dirty="0" smtClean="0">
              <a:latin typeface="Calibri" pitchFamily="34" charset="0"/>
            </a:endParaRPr>
          </a:p>
          <a:p>
            <a:pPr marL="342900" indent="-342900">
              <a:spcBef>
                <a:spcPct val="20000"/>
              </a:spcBef>
              <a:buFont typeface="Arial" charset="0"/>
              <a:buChar char="•"/>
            </a:pPr>
            <a:endParaRPr lang="en-GB" sz="3200" dirty="0">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97"/>
                                        </p:tgtEl>
                                        <p:attrNameLst>
                                          <p:attrName>style.visibility</p:attrName>
                                        </p:attrNameLst>
                                      </p:cBhvr>
                                      <p:to>
                                        <p:strVal val="visible"/>
                                      </p:to>
                                    </p:set>
                                    <p:animEffect transition="in" filter="blinds(horizontal)">
                                      <p:cBhvr>
                                        <p:cTn id="7" dur="500"/>
                                        <p:tgtEl>
                                          <p:spTgt spid="71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98"/>
                                        </p:tgtEl>
                                        <p:attrNameLst>
                                          <p:attrName>style.visibility</p:attrName>
                                        </p:attrNameLst>
                                      </p:cBhvr>
                                      <p:to>
                                        <p:strVal val="visible"/>
                                      </p:to>
                                    </p:set>
                                    <p:animEffect transition="in" filter="blinds(horizontal)">
                                      <p:cBhvr>
                                        <p:cTn id="10" dur="500"/>
                                        <p:tgtEl>
                                          <p:spTgt spid="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7" grpId="0"/>
      <p:bldP spid="719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chi-square test</a:t>
            </a:r>
            <a:endParaRPr lang="en-US" dirty="0"/>
          </a:p>
        </p:txBody>
      </p:sp>
      <p:sp>
        <p:nvSpPr>
          <p:cNvPr id="3" name="Content Placeholder 2"/>
          <p:cNvSpPr>
            <a:spLocks noGrp="1"/>
          </p:cNvSpPr>
          <p:nvPr>
            <p:ph idx="1"/>
          </p:nvPr>
        </p:nvSpPr>
        <p:spPr/>
        <p:txBody>
          <a:bodyPr/>
          <a:lstStyle/>
          <a:p>
            <a:r>
              <a:rPr lang="en-GB" dirty="0"/>
              <a:t>In general, a Chi-square test is appropriate when:</a:t>
            </a:r>
          </a:p>
          <a:p>
            <a:pPr lvl="1"/>
            <a:r>
              <a:rPr lang="en-GB" dirty="0"/>
              <a:t>at least 80% of the cells have an </a:t>
            </a:r>
            <a:r>
              <a:rPr lang="en-GB" u="sng" dirty="0"/>
              <a:t>expected</a:t>
            </a:r>
            <a:r>
              <a:rPr lang="en-GB" dirty="0"/>
              <a:t> frequency of 5 or greater</a:t>
            </a:r>
          </a:p>
          <a:p>
            <a:pPr lvl="1"/>
            <a:r>
              <a:rPr lang="en-GB" dirty="0"/>
              <a:t>none of the cells have an </a:t>
            </a:r>
            <a:r>
              <a:rPr lang="en-GB" u="sng" dirty="0"/>
              <a:t>expected</a:t>
            </a:r>
            <a:r>
              <a:rPr lang="en-GB" dirty="0"/>
              <a:t> frequency less than 1 </a:t>
            </a:r>
            <a:endParaRPr lang="en-GB" dirty="0" smtClean="0"/>
          </a:p>
          <a:p>
            <a:r>
              <a:rPr lang="en-GB" dirty="0"/>
              <a:t>If these conditions </a:t>
            </a:r>
            <a:r>
              <a:rPr lang="en-GB" dirty="0" smtClean="0"/>
              <a:t>aren’t </a:t>
            </a:r>
            <a:r>
              <a:rPr lang="en-GB" dirty="0"/>
              <a:t>met, </a:t>
            </a:r>
            <a:r>
              <a:rPr lang="en-GB" u="sng" dirty="0"/>
              <a:t>Fisher’s exact test</a:t>
            </a:r>
            <a:r>
              <a:rPr lang="en-GB" dirty="0"/>
              <a:t> should be used.</a:t>
            </a:r>
          </a:p>
          <a:p>
            <a:pPr marL="0" indent="0">
              <a:buNone/>
            </a:pPr>
            <a:endParaRPr lang="en-GB" dirty="0"/>
          </a:p>
        </p:txBody>
      </p:sp>
    </p:spTree>
    <p:extLst>
      <p:ext uri="{BB962C8B-B14F-4D97-AF65-F5344CB8AC3E}">
        <p14:creationId xmlns:p14="http://schemas.microsoft.com/office/powerpoint/2010/main" val="3161549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itle 1"/>
          <p:cNvSpPr>
            <a:spLocks noGrp="1"/>
          </p:cNvSpPr>
          <p:nvPr>
            <p:ph type="title"/>
          </p:nvPr>
        </p:nvSpPr>
        <p:spPr/>
        <p:txBody>
          <a:bodyPr/>
          <a:lstStyle/>
          <a:p>
            <a:pPr algn="l" eaLnBrk="1" hangingPunct="1"/>
            <a:r>
              <a:rPr lang="en-GB" smtClean="0"/>
              <a:t>Same question, smaller sample size</a:t>
            </a:r>
          </a:p>
        </p:txBody>
      </p:sp>
      <p:sp>
        <p:nvSpPr>
          <p:cNvPr id="4" name="Content Placeholder 2"/>
          <p:cNvSpPr>
            <a:spLocks noGrp="1"/>
          </p:cNvSpPr>
          <p:nvPr>
            <p:ph idx="1"/>
          </p:nvPr>
        </p:nvSpPr>
        <p:spPr>
          <a:xfrm>
            <a:off x="428625" y="1428750"/>
            <a:ext cx="8229600" cy="4952578"/>
          </a:xfrm>
        </p:spPr>
        <p:txBody>
          <a:bodyPr rtlCol="0">
            <a:normAutofit fontScale="92500" lnSpcReduction="20000"/>
          </a:bodyPr>
          <a:lstStyle/>
          <a:p>
            <a:pPr eaLnBrk="1" fontAlgn="auto" hangingPunct="1">
              <a:spcAft>
                <a:spcPts val="0"/>
              </a:spcAft>
              <a:buFont typeface="Arial" pitchFamily="34" charset="0"/>
              <a:buChar char="•"/>
              <a:defRPr/>
            </a:pPr>
            <a:r>
              <a:rPr lang="en-GB" b="1" dirty="0" smtClean="0"/>
              <a:t>E.g. Research question</a:t>
            </a:r>
            <a:r>
              <a:rPr lang="en-GB" dirty="0" smtClean="0"/>
              <a:t>: </a:t>
            </a:r>
            <a:r>
              <a:rPr lang="en-GB" dirty="0" smtClean="0">
                <a:solidFill>
                  <a:srgbClr val="C00000"/>
                </a:solidFill>
              </a:rPr>
              <a:t>Is there an association between treatment group and tumour shrinkage?</a:t>
            </a:r>
          </a:p>
          <a:p>
            <a:pPr eaLnBrk="1" fontAlgn="auto" hangingPunct="1">
              <a:spcAft>
                <a:spcPts val="0"/>
              </a:spcAft>
              <a:buFont typeface="Arial" pitchFamily="34" charset="0"/>
              <a:buChar char="•"/>
              <a:defRPr/>
            </a:pPr>
            <a:endParaRPr lang="en-GB" sz="9600" dirty="0" smtClean="0">
              <a:solidFill>
                <a:schemeClr val="tx1">
                  <a:lumMod val="50000"/>
                  <a:lumOff val="50000"/>
                </a:schemeClr>
              </a:solidFill>
            </a:endParaRPr>
          </a:p>
          <a:p>
            <a:pPr eaLnBrk="1" fontAlgn="auto" hangingPunct="1">
              <a:spcAft>
                <a:spcPts val="0"/>
              </a:spcAft>
              <a:buFont typeface="Arial" pitchFamily="34" charset="0"/>
              <a:buChar char="•"/>
              <a:defRPr/>
            </a:pPr>
            <a:endParaRPr lang="en-GB" sz="9600" dirty="0" smtClean="0">
              <a:solidFill>
                <a:schemeClr val="tx1">
                  <a:lumMod val="50000"/>
                  <a:lumOff val="50000"/>
                </a:schemeClr>
              </a:solidFill>
            </a:endParaRPr>
          </a:p>
          <a:p>
            <a:pPr eaLnBrk="1" fontAlgn="auto" hangingPunct="1">
              <a:spcAft>
                <a:spcPts val="0"/>
              </a:spcAft>
              <a:buFont typeface="Arial" pitchFamily="34" charset="0"/>
              <a:buChar char="•"/>
              <a:defRPr/>
            </a:pPr>
            <a:r>
              <a:rPr lang="en-GB" b="1" dirty="0" smtClean="0"/>
              <a:t>Null hypothesis, </a:t>
            </a:r>
            <a:r>
              <a:rPr lang="en-GB" b="1" dirty="0" smtClean="0">
                <a:solidFill>
                  <a:srgbClr val="C00000"/>
                </a:solidFill>
              </a:rPr>
              <a:t>H</a:t>
            </a:r>
            <a:r>
              <a:rPr lang="en-GB" b="1" baseline="-25000" dirty="0" smtClean="0">
                <a:solidFill>
                  <a:srgbClr val="C00000"/>
                </a:solidFill>
              </a:rPr>
              <a:t>0 </a:t>
            </a:r>
            <a:r>
              <a:rPr lang="en-GB" dirty="0" smtClean="0"/>
              <a:t>: No association</a:t>
            </a:r>
          </a:p>
          <a:p>
            <a:pPr eaLnBrk="1" fontAlgn="auto" hangingPunct="1">
              <a:spcAft>
                <a:spcPts val="0"/>
              </a:spcAft>
              <a:buFont typeface="Arial" pitchFamily="34" charset="0"/>
              <a:buChar char="•"/>
              <a:defRPr/>
            </a:pPr>
            <a:r>
              <a:rPr lang="en-GB" b="1" dirty="0" smtClean="0"/>
              <a:t>Alternative hypothesis, </a:t>
            </a:r>
            <a:r>
              <a:rPr lang="en-GB" b="1" dirty="0" smtClean="0">
                <a:solidFill>
                  <a:srgbClr val="C00000"/>
                </a:solidFill>
              </a:rPr>
              <a:t>H</a:t>
            </a:r>
            <a:r>
              <a:rPr lang="en-GB" b="1" baseline="-25000" dirty="0" smtClean="0">
                <a:solidFill>
                  <a:srgbClr val="C00000"/>
                </a:solidFill>
              </a:rPr>
              <a:t>1 </a:t>
            </a:r>
            <a:r>
              <a:rPr lang="en-GB" b="1" dirty="0" smtClean="0"/>
              <a:t>: </a:t>
            </a:r>
            <a:r>
              <a:rPr lang="en-GB" dirty="0" smtClean="0"/>
              <a:t>Some association</a:t>
            </a:r>
          </a:p>
          <a:p>
            <a:pPr eaLnBrk="1" fontAlgn="auto" hangingPunct="1">
              <a:spcAft>
                <a:spcPts val="0"/>
              </a:spcAft>
              <a:buNone/>
              <a:defRPr/>
            </a:pPr>
            <a:endParaRPr lang="en-GB" dirty="0" smtClean="0"/>
          </a:p>
          <a:p>
            <a:pPr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Char char="•"/>
              <a:defRPr/>
            </a:pPr>
            <a:endParaRPr lang="en-GB" dirty="0"/>
          </a:p>
        </p:txBody>
      </p:sp>
      <p:graphicFrame>
        <p:nvGraphicFramePr>
          <p:cNvPr id="5" name="Table 4"/>
          <p:cNvGraphicFramePr>
            <a:graphicFrameLocks noGrp="1"/>
          </p:cNvGraphicFramePr>
          <p:nvPr/>
        </p:nvGraphicFramePr>
        <p:xfrm>
          <a:off x="1376670" y="2655151"/>
          <a:ext cx="5643602" cy="2286017"/>
        </p:xfrm>
        <a:graphic>
          <a:graphicData uri="http://schemas.openxmlformats.org/drawingml/2006/table">
            <a:tbl>
              <a:tblPr firstRow="1" bandRow="1">
                <a:tableStyleId>{5C22544A-7EE6-4342-B048-85BDC9FD1C3A}</a:tableStyleId>
              </a:tblPr>
              <a:tblGrid>
                <a:gridCol w="2228958"/>
                <a:gridCol w="1320202"/>
                <a:gridCol w="1046125"/>
                <a:gridCol w="1048317"/>
              </a:tblGrid>
              <a:tr h="481917">
                <a:tc rowSpan="2">
                  <a:txBody>
                    <a:bodyPr/>
                    <a:lstStyle/>
                    <a:p>
                      <a:r>
                        <a:rPr lang="en-GB" sz="2000" b="1" kern="1200" dirty="0" smtClean="0">
                          <a:solidFill>
                            <a:schemeClr val="lt1"/>
                          </a:solidFill>
                          <a:latin typeface="+mn-lt"/>
                          <a:ea typeface="+mn-ea"/>
                          <a:cs typeface="+mn-cs"/>
                        </a:rPr>
                        <a:t>Treatment group</a:t>
                      </a:r>
                      <a:endParaRPr lang="en-GB" sz="2000" dirty="0">
                        <a:latin typeface="+mn-lt"/>
                      </a:endParaRPr>
                    </a:p>
                  </a:txBody>
                  <a:tcPr/>
                </a:tc>
                <a:tc gridSpan="2">
                  <a:txBody>
                    <a:bodyPr/>
                    <a:lstStyle/>
                    <a:p>
                      <a:r>
                        <a:rPr lang="en-GB" sz="2000" b="1" kern="1200" dirty="0" smtClean="0">
                          <a:solidFill>
                            <a:schemeClr val="lt1"/>
                          </a:solidFill>
                          <a:latin typeface="+mn-lt"/>
                          <a:ea typeface="+mn-ea"/>
                          <a:cs typeface="+mn-cs"/>
                        </a:rPr>
                        <a:t>Tumour shrinkage</a:t>
                      </a:r>
                      <a:endParaRPr lang="en-GB" sz="2000" dirty="0">
                        <a:latin typeface="+mn-lt"/>
                      </a:endParaRPr>
                    </a:p>
                  </a:txBody>
                  <a:tcPr/>
                </a:tc>
                <a:tc hMerge="1">
                  <a:txBody>
                    <a:bodyPr/>
                    <a:lstStyle/>
                    <a:p>
                      <a:endParaRPr lang="en-GB" dirty="0"/>
                    </a:p>
                  </a:txBody>
                  <a:tcPr/>
                </a:tc>
                <a:tc rowSpan="2">
                  <a:txBody>
                    <a:bodyPr/>
                    <a:lstStyle/>
                    <a:p>
                      <a:pPr algn="ctr"/>
                      <a:r>
                        <a:rPr lang="en-GB" sz="2000" b="1" kern="1200" dirty="0" smtClean="0">
                          <a:solidFill>
                            <a:schemeClr val="lt1"/>
                          </a:solidFill>
                          <a:latin typeface="+mn-lt"/>
                          <a:ea typeface="+mn-ea"/>
                          <a:cs typeface="+mn-cs"/>
                        </a:rPr>
                        <a:t>Total</a:t>
                      </a:r>
                      <a:endParaRPr lang="en-GB" sz="2000" dirty="0">
                        <a:latin typeface="+mn-lt"/>
                      </a:endParaRPr>
                    </a:p>
                  </a:txBody>
                  <a:tcPr/>
                </a:tc>
              </a:tr>
              <a:tr h="451025">
                <a:tc vMerge="1">
                  <a:txBody>
                    <a:bodyPr/>
                    <a:lstStyle/>
                    <a:p>
                      <a:endParaRPr lang="en-GB" dirty="0"/>
                    </a:p>
                  </a:txBody>
                  <a:tcPr/>
                </a:tc>
                <a:tc>
                  <a:txBody>
                    <a:bodyPr/>
                    <a:lstStyle/>
                    <a:p>
                      <a:pPr algn="ctr">
                        <a:lnSpc>
                          <a:spcPts val="1300"/>
                        </a:lnSpc>
                        <a:spcAft>
                          <a:spcPts val="0"/>
                        </a:spcAft>
                      </a:pPr>
                      <a:r>
                        <a:rPr lang="en-GB" sz="2000" dirty="0">
                          <a:solidFill>
                            <a:schemeClr val="bg1"/>
                          </a:solidFill>
                          <a:latin typeface="+mn-lt"/>
                          <a:ea typeface="Arial"/>
                          <a:cs typeface="Times New Roman"/>
                        </a:rPr>
                        <a:t>No</a:t>
                      </a:r>
                    </a:p>
                  </a:txBody>
                  <a:tcPr marL="68580" marR="68580" marT="0" marB="0" anchor="ctr">
                    <a:solidFill>
                      <a:schemeClr val="accent1"/>
                    </a:solidFill>
                  </a:tcPr>
                </a:tc>
                <a:tc>
                  <a:txBody>
                    <a:bodyPr/>
                    <a:lstStyle/>
                    <a:p>
                      <a:pPr algn="ctr">
                        <a:lnSpc>
                          <a:spcPts val="1300"/>
                        </a:lnSpc>
                        <a:spcAft>
                          <a:spcPts val="0"/>
                        </a:spcAft>
                      </a:pPr>
                      <a:r>
                        <a:rPr lang="en-GB" sz="2000" dirty="0">
                          <a:solidFill>
                            <a:schemeClr val="bg1"/>
                          </a:solidFill>
                          <a:latin typeface="+mn-lt"/>
                          <a:ea typeface="Arial"/>
                          <a:cs typeface="Times New Roman"/>
                        </a:rPr>
                        <a:t>Yes</a:t>
                      </a:r>
                    </a:p>
                  </a:txBody>
                  <a:tcPr marL="68580" marR="68580" marT="0" marB="0" anchor="ctr">
                    <a:solidFill>
                      <a:schemeClr val="accent1"/>
                    </a:solidFill>
                  </a:tcPr>
                </a:tc>
                <a:tc vMerge="1">
                  <a:txBody>
                    <a:bodyPr/>
                    <a:lstStyle/>
                    <a:p>
                      <a:endParaRPr lang="en-GB" dirty="0"/>
                    </a:p>
                  </a:txBody>
                  <a:tcPr/>
                </a:tc>
              </a:tr>
              <a:tr h="451025">
                <a:tc>
                  <a:txBody>
                    <a:bodyPr/>
                    <a:lstStyle/>
                    <a:p>
                      <a:pPr algn="ctr">
                        <a:lnSpc>
                          <a:spcPts val="1300"/>
                        </a:lnSpc>
                        <a:spcAft>
                          <a:spcPts val="0"/>
                        </a:spcAft>
                      </a:pPr>
                      <a:r>
                        <a:rPr lang="en-GB" sz="2000" dirty="0">
                          <a:solidFill>
                            <a:srgbClr val="000000"/>
                          </a:solidFill>
                          <a:latin typeface="Arial"/>
                          <a:ea typeface="Arial"/>
                          <a:cs typeface="Times New Roman"/>
                        </a:rPr>
                        <a:t>Treatment</a:t>
                      </a:r>
                    </a:p>
                  </a:txBody>
                  <a:tcPr marL="68580" marR="68580" marT="0" marB="0" anchor="ctr"/>
                </a:tc>
                <a:tc>
                  <a:txBody>
                    <a:bodyPr/>
                    <a:lstStyle/>
                    <a:p>
                      <a:pPr algn="ctr">
                        <a:lnSpc>
                          <a:spcPts val="1300"/>
                        </a:lnSpc>
                        <a:spcAft>
                          <a:spcPts val="0"/>
                        </a:spcAft>
                      </a:pPr>
                      <a:r>
                        <a:rPr lang="en-GB" sz="2000">
                          <a:solidFill>
                            <a:srgbClr val="000000"/>
                          </a:solidFill>
                          <a:latin typeface="Arial"/>
                          <a:ea typeface="Arial"/>
                          <a:cs typeface="Times New Roman"/>
                        </a:rPr>
                        <a:t>8</a:t>
                      </a:r>
                    </a:p>
                  </a:txBody>
                  <a:tcPr marL="68580" marR="68580" marT="0" marB="0" anchor="ctr"/>
                </a:tc>
                <a:tc>
                  <a:txBody>
                    <a:bodyPr/>
                    <a:lstStyle/>
                    <a:p>
                      <a:pPr algn="ctr">
                        <a:lnSpc>
                          <a:spcPts val="1300"/>
                        </a:lnSpc>
                        <a:spcAft>
                          <a:spcPts val="0"/>
                        </a:spcAft>
                      </a:pPr>
                      <a:r>
                        <a:rPr lang="en-GB" sz="2000">
                          <a:solidFill>
                            <a:srgbClr val="000000"/>
                          </a:solidFill>
                          <a:latin typeface="Arial"/>
                          <a:ea typeface="Arial"/>
                          <a:cs typeface="Times New Roman"/>
                        </a:rPr>
                        <a:t>3</a:t>
                      </a:r>
                    </a:p>
                  </a:txBody>
                  <a:tcPr marL="68580" marR="68580" marT="0" marB="0" anchor="ctr"/>
                </a:tc>
                <a:tc>
                  <a:txBody>
                    <a:bodyPr/>
                    <a:lstStyle/>
                    <a:p>
                      <a:pPr algn="ctr">
                        <a:lnSpc>
                          <a:spcPts val="1300"/>
                        </a:lnSpc>
                        <a:spcAft>
                          <a:spcPts val="0"/>
                        </a:spcAft>
                      </a:pPr>
                      <a:r>
                        <a:rPr lang="en-GB" sz="2000">
                          <a:solidFill>
                            <a:srgbClr val="000000"/>
                          </a:solidFill>
                          <a:latin typeface="Arial"/>
                          <a:ea typeface="Arial"/>
                          <a:cs typeface="Times New Roman"/>
                        </a:rPr>
                        <a:t>11</a:t>
                      </a:r>
                    </a:p>
                  </a:txBody>
                  <a:tcPr marL="68580" marR="68580" marT="0" marB="0" anchor="ctr"/>
                </a:tc>
              </a:tr>
              <a:tr h="451025">
                <a:tc>
                  <a:txBody>
                    <a:bodyPr/>
                    <a:lstStyle/>
                    <a:p>
                      <a:pPr algn="ctr">
                        <a:lnSpc>
                          <a:spcPts val="1300"/>
                        </a:lnSpc>
                        <a:spcAft>
                          <a:spcPts val="0"/>
                        </a:spcAft>
                      </a:pPr>
                      <a:r>
                        <a:rPr lang="en-GB" sz="2000">
                          <a:solidFill>
                            <a:srgbClr val="000000"/>
                          </a:solidFill>
                          <a:latin typeface="Arial"/>
                          <a:ea typeface="Arial"/>
                          <a:cs typeface="Times New Roman"/>
                        </a:rPr>
                        <a:t>Placebo</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9</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4</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13</a:t>
                      </a:r>
                    </a:p>
                  </a:txBody>
                  <a:tcPr marL="68580" marR="68580" marT="0" marB="0" anchor="ctr"/>
                </a:tc>
              </a:tr>
              <a:tr h="451025">
                <a:tc>
                  <a:txBody>
                    <a:bodyPr/>
                    <a:lstStyle/>
                    <a:p>
                      <a:pPr algn="ctr">
                        <a:lnSpc>
                          <a:spcPts val="1300"/>
                        </a:lnSpc>
                        <a:spcAft>
                          <a:spcPts val="0"/>
                        </a:spcAft>
                      </a:pPr>
                      <a:r>
                        <a:rPr lang="en-GB" sz="2000" dirty="0">
                          <a:solidFill>
                            <a:srgbClr val="000000"/>
                          </a:solidFill>
                          <a:latin typeface="Arial"/>
                          <a:ea typeface="Arial"/>
                          <a:cs typeface="Times New Roman"/>
                        </a:rPr>
                        <a:t>Total</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17</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7</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24</a:t>
                      </a:r>
                    </a:p>
                  </a:txBody>
                  <a:tcPr marL="68580" marR="68580" marT="0" marB="0" anchor="ctr"/>
                </a:tc>
              </a:tr>
            </a:tbl>
          </a:graphicData>
        </a:graphic>
      </p:graphicFrame>
      <p:sp>
        <p:nvSpPr>
          <p:cNvPr id="6" name="Rectangle 5"/>
          <p:cNvSpPr/>
          <p:nvPr/>
        </p:nvSpPr>
        <p:spPr>
          <a:xfrm>
            <a:off x="3608695" y="3591776"/>
            <a:ext cx="2376487" cy="86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Oval 6"/>
          <p:cNvSpPr/>
          <p:nvPr/>
        </p:nvSpPr>
        <p:spPr>
          <a:xfrm>
            <a:off x="6128057" y="4455376"/>
            <a:ext cx="720725" cy="4318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itle 1"/>
          <p:cNvSpPr>
            <a:spLocks noGrp="1"/>
          </p:cNvSpPr>
          <p:nvPr>
            <p:ph type="title"/>
          </p:nvPr>
        </p:nvSpPr>
        <p:spPr/>
        <p:txBody>
          <a:bodyPr/>
          <a:lstStyle/>
          <a:p>
            <a:pPr algn="l" eaLnBrk="1" hangingPunct="1"/>
            <a:r>
              <a:rPr lang="en-GB" smtClean="0"/>
              <a:t>Expected frequencies</a:t>
            </a:r>
          </a:p>
        </p:txBody>
      </p:sp>
      <p:graphicFrame>
        <p:nvGraphicFramePr>
          <p:cNvPr id="153602" name="Object 2"/>
          <p:cNvGraphicFramePr>
            <a:graphicFrameLocks noChangeAspect="1"/>
          </p:cNvGraphicFramePr>
          <p:nvPr/>
        </p:nvGraphicFramePr>
        <p:xfrm>
          <a:off x="251520" y="1484784"/>
          <a:ext cx="2692400" cy="711200"/>
        </p:xfrm>
        <a:graphic>
          <a:graphicData uri="http://schemas.openxmlformats.org/presentationml/2006/ole">
            <mc:AlternateContent xmlns:mc="http://schemas.openxmlformats.org/markup-compatibility/2006">
              <mc:Choice xmlns:v="urn:schemas-microsoft-com:vml" Requires="v">
                <p:oleObj spid="_x0000_s154066" name="Equation" r:id="rId4" imgW="1486314" imgH="393777" progId="Equation.3">
                  <p:embed/>
                </p:oleObj>
              </mc:Choice>
              <mc:Fallback>
                <p:oleObj name="Equation" r:id="rId4" imgW="1486314" imgH="393777" progId="Equation.3">
                  <p:embed/>
                  <p:pic>
                    <p:nvPicPr>
                      <p:cNvPr id="0" name="Picture 2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484784"/>
                        <a:ext cx="26924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04" name="TextBox 8"/>
          <p:cNvSpPr txBox="1">
            <a:spLocks noChangeArrowheads="1"/>
          </p:cNvSpPr>
          <p:nvPr/>
        </p:nvSpPr>
        <p:spPr bwMode="auto">
          <a:xfrm>
            <a:off x="2484438" y="5046663"/>
            <a:ext cx="6048375" cy="830262"/>
          </a:xfrm>
          <a:prstGeom prst="rect">
            <a:avLst/>
          </a:prstGeom>
          <a:noFill/>
          <a:ln w="9525">
            <a:noFill/>
            <a:miter lim="800000"/>
            <a:headEnd/>
            <a:tailEnd/>
          </a:ln>
        </p:spPr>
        <p:txBody>
          <a:bodyPr>
            <a:spAutoFit/>
          </a:bodyPr>
          <a:lstStyle/>
          <a:p>
            <a:r>
              <a:rPr lang="en-GB" sz="2400" dirty="0">
                <a:latin typeface="Calibri" pitchFamily="34" charset="0"/>
              </a:rPr>
              <a:t>e.g. </a:t>
            </a:r>
            <a:r>
              <a:rPr lang="en-GB" sz="2400" u="sng" dirty="0">
                <a:latin typeface="Calibri" pitchFamily="34" charset="0"/>
              </a:rPr>
              <a:t>11</a:t>
            </a:r>
            <a:r>
              <a:rPr lang="en-GB" sz="2400" dirty="0">
                <a:latin typeface="Calibri" pitchFamily="34" charset="0"/>
              </a:rPr>
              <a:t>  x  </a:t>
            </a:r>
            <a:r>
              <a:rPr lang="en-GB" sz="2400" u="sng" dirty="0">
                <a:latin typeface="Calibri" pitchFamily="34" charset="0"/>
              </a:rPr>
              <a:t>17</a:t>
            </a:r>
            <a:r>
              <a:rPr lang="en-GB" sz="2400" dirty="0">
                <a:latin typeface="Calibri" pitchFamily="34" charset="0"/>
              </a:rPr>
              <a:t>  x 24 =  </a:t>
            </a:r>
            <a:r>
              <a:rPr lang="en-GB" sz="2400" u="sng" dirty="0">
                <a:latin typeface="Calibri" pitchFamily="34" charset="0"/>
              </a:rPr>
              <a:t>11 x 17</a:t>
            </a:r>
            <a:r>
              <a:rPr lang="en-GB" sz="2400" dirty="0">
                <a:latin typeface="Calibri" pitchFamily="34" charset="0"/>
              </a:rPr>
              <a:t> = 7.8</a:t>
            </a:r>
            <a:endParaRPr lang="en-GB" sz="2400" u="sng" dirty="0">
              <a:latin typeface="Calibri" pitchFamily="34" charset="0"/>
            </a:endParaRPr>
          </a:p>
          <a:p>
            <a:r>
              <a:rPr lang="en-GB" sz="2400" dirty="0">
                <a:latin typeface="Calibri" pitchFamily="34" charset="0"/>
              </a:rPr>
              <a:t>        24      24                  24</a:t>
            </a:r>
          </a:p>
        </p:txBody>
      </p:sp>
      <p:graphicFrame>
        <p:nvGraphicFramePr>
          <p:cNvPr id="11" name="Table 10"/>
          <p:cNvGraphicFramePr>
            <a:graphicFrameLocks noGrp="1"/>
          </p:cNvGraphicFramePr>
          <p:nvPr/>
        </p:nvGraphicFramePr>
        <p:xfrm>
          <a:off x="250825" y="2349500"/>
          <a:ext cx="5643602" cy="2286017"/>
        </p:xfrm>
        <a:graphic>
          <a:graphicData uri="http://schemas.openxmlformats.org/drawingml/2006/table">
            <a:tbl>
              <a:tblPr firstRow="1" bandRow="1">
                <a:tableStyleId>{5C22544A-7EE6-4342-B048-85BDC9FD1C3A}</a:tableStyleId>
              </a:tblPr>
              <a:tblGrid>
                <a:gridCol w="2228958"/>
                <a:gridCol w="1320202"/>
                <a:gridCol w="1046125"/>
                <a:gridCol w="1048317"/>
              </a:tblGrid>
              <a:tr h="481917">
                <a:tc rowSpan="2">
                  <a:txBody>
                    <a:bodyPr/>
                    <a:lstStyle/>
                    <a:p>
                      <a:r>
                        <a:rPr lang="en-GB" sz="2000" b="1" kern="1200" dirty="0" smtClean="0">
                          <a:solidFill>
                            <a:schemeClr val="lt1"/>
                          </a:solidFill>
                          <a:latin typeface="+mn-lt"/>
                          <a:ea typeface="+mn-ea"/>
                          <a:cs typeface="+mn-cs"/>
                        </a:rPr>
                        <a:t>Treatment group</a:t>
                      </a:r>
                      <a:endParaRPr lang="en-GB" sz="2000" dirty="0">
                        <a:latin typeface="+mn-lt"/>
                      </a:endParaRPr>
                    </a:p>
                  </a:txBody>
                  <a:tcPr/>
                </a:tc>
                <a:tc gridSpan="2">
                  <a:txBody>
                    <a:bodyPr/>
                    <a:lstStyle/>
                    <a:p>
                      <a:r>
                        <a:rPr lang="en-GB" sz="2000" b="1" kern="1200" dirty="0" smtClean="0">
                          <a:solidFill>
                            <a:schemeClr val="lt1"/>
                          </a:solidFill>
                          <a:latin typeface="+mn-lt"/>
                          <a:ea typeface="+mn-ea"/>
                          <a:cs typeface="+mn-cs"/>
                        </a:rPr>
                        <a:t>Tumour shrinkage</a:t>
                      </a:r>
                      <a:endParaRPr lang="en-GB" sz="2000" dirty="0">
                        <a:latin typeface="+mn-lt"/>
                      </a:endParaRPr>
                    </a:p>
                  </a:txBody>
                  <a:tcPr/>
                </a:tc>
                <a:tc hMerge="1">
                  <a:txBody>
                    <a:bodyPr/>
                    <a:lstStyle/>
                    <a:p>
                      <a:endParaRPr lang="en-GB" dirty="0"/>
                    </a:p>
                  </a:txBody>
                  <a:tcPr/>
                </a:tc>
                <a:tc rowSpan="2">
                  <a:txBody>
                    <a:bodyPr/>
                    <a:lstStyle/>
                    <a:p>
                      <a:pPr algn="ctr"/>
                      <a:r>
                        <a:rPr lang="en-GB" sz="2000" b="1" kern="1200" dirty="0" smtClean="0">
                          <a:solidFill>
                            <a:schemeClr val="lt1"/>
                          </a:solidFill>
                          <a:latin typeface="+mn-lt"/>
                          <a:ea typeface="+mn-ea"/>
                          <a:cs typeface="+mn-cs"/>
                        </a:rPr>
                        <a:t>Total</a:t>
                      </a:r>
                      <a:endParaRPr lang="en-GB" sz="2000" dirty="0">
                        <a:latin typeface="+mn-lt"/>
                      </a:endParaRPr>
                    </a:p>
                  </a:txBody>
                  <a:tcPr/>
                </a:tc>
              </a:tr>
              <a:tr h="451025">
                <a:tc vMerge="1">
                  <a:txBody>
                    <a:bodyPr/>
                    <a:lstStyle/>
                    <a:p>
                      <a:endParaRPr lang="en-GB" dirty="0"/>
                    </a:p>
                  </a:txBody>
                  <a:tcPr/>
                </a:tc>
                <a:tc>
                  <a:txBody>
                    <a:bodyPr/>
                    <a:lstStyle/>
                    <a:p>
                      <a:pPr algn="ctr">
                        <a:lnSpc>
                          <a:spcPts val="1300"/>
                        </a:lnSpc>
                        <a:spcAft>
                          <a:spcPts val="0"/>
                        </a:spcAft>
                      </a:pPr>
                      <a:r>
                        <a:rPr lang="en-GB" sz="2000" dirty="0">
                          <a:solidFill>
                            <a:schemeClr val="bg1"/>
                          </a:solidFill>
                          <a:latin typeface="+mn-lt"/>
                          <a:ea typeface="Arial"/>
                          <a:cs typeface="Times New Roman"/>
                        </a:rPr>
                        <a:t>No</a:t>
                      </a:r>
                    </a:p>
                  </a:txBody>
                  <a:tcPr marL="68580" marR="68580" marT="0" marB="0" anchor="ctr">
                    <a:solidFill>
                      <a:schemeClr val="accent1"/>
                    </a:solidFill>
                  </a:tcPr>
                </a:tc>
                <a:tc>
                  <a:txBody>
                    <a:bodyPr/>
                    <a:lstStyle/>
                    <a:p>
                      <a:pPr algn="ctr">
                        <a:lnSpc>
                          <a:spcPts val="1300"/>
                        </a:lnSpc>
                        <a:spcAft>
                          <a:spcPts val="0"/>
                        </a:spcAft>
                      </a:pPr>
                      <a:r>
                        <a:rPr lang="en-GB" sz="2000" dirty="0">
                          <a:solidFill>
                            <a:schemeClr val="bg1"/>
                          </a:solidFill>
                          <a:latin typeface="+mn-lt"/>
                          <a:ea typeface="Arial"/>
                          <a:cs typeface="Times New Roman"/>
                        </a:rPr>
                        <a:t>Yes</a:t>
                      </a:r>
                    </a:p>
                  </a:txBody>
                  <a:tcPr marL="68580" marR="68580" marT="0" marB="0" anchor="ctr">
                    <a:solidFill>
                      <a:schemeClr val="accent1"/>
                    </a:solidFill>
                  </a:tcPr>
                </a:tc>
                <a:tc vMerge="1">
                  <a:txBody>
                    <a:bodyPr/>
                    <a:lstStyle/>
                    <a:p>
                      <a:endParaRPr lang="en-GB" dirty="0"/>
                    </a:p>
                  </a:txBody>
                  <a:tcPr/>
                </a:tc>
              </a:tr>
              <a:tr h="451025">
                <a:tc>
                  <a:txBody>
                    <a:bodyPr/>
                    <a:lstStyle/>
                    <a:p>
                      <a:pPr algn="ctr">
                        <a:lnSpc>
                          <a:spcPts val="1300"/>
                        </a:lnSpc>
                        <a:spcAft>
                          <a:spcPts val="0"/>
                        </a:spcAft>
                      </a:pPr>
                      <a:r>
                        <a:rPr lang="en-GB" sz="2000" dirty="0">
                          <a:solidFill>
                            <a:srgbClr val="000000"/>
                          </a:solidFill>
                          <a:latin typeface="Arial"/>
                          <a:ea typeface="Arial"/>
                          <a:cs typeface="Times New Roman"/>
                        </a:rPr>
                        <a:t>Treatment</a:t>
                      </a:r>
                    </a:p>
                  </a:txBody>
                  <a:tcPr marL="68580" marR="68580" marT="0" marB="0" anchor="ctr"/>
                </a:tc>
                <a:tc>
                  <a:txBody>
                    <a:bodyPr/>
                    <a:lstStyle/>
                    <a:p>
                      <a:pPr algn="ctr">
                        <a:lnSpc>
                          <a:spcPts val="1300"/>
                        </a:lnSpc>
                        <a:spcAft>
                          <a:spcPts val="0"/>
                        </a:spcAft>
                      </a:pPr>
                      <a:r>
                        <a:rPr lang="en-GB" sz="2000" dirty="0" smtClean="0">
                          <a:solidFill>
                            <a:srgbClr val="000000"/>
                          </a:solidFill>
                          <a:latin typeface="Arial"/>
                          <a:ea typeface="Arial"/>
                          <a:cs typeface="Times New Roman"/>
                        </a:rPr>
                        <a:t>8 </a:t>
                      </a:r>
                      <a:r>
                        <a:rPr lang="en-GB" sz="2000" dirty="0" smtClean="0">
                          <a:solidFill>
                            <a:srgbClr val="FF0000"/>
                          </a:solidFill>
                          <a:latin typeface="Arial"/>
                          <a:ea typeface="Arial"/>
                          <a:cs typeface="Times New Roman"/>
                        </a:rPr>
                        <a:t>7.8</a:t>
                      </a:r>
                      <a:endParaRPr lang="en-GB" sz="2000" dirty="0">
                        <a:solidFill>
                          <a:srgbClr val="000000"/>
                        </a:solidFill>
                        <a:latin typeface="Arial"/>
                        <a:ea typeface="Arial"/>
                        <a:cs typeface="Times New Roman"/>
                      </a:endParaRPr>
                    </a:p>
                  </a:txBody>
                  <a:tcPr marL="68580" marR="68580" marT="0" marB="0" anchor="ctr"/>
                </a:tc>
                <a:tc>
                  <a:txBody>
                    <a:bodyPr/>
                    <a:lstStyle/>
                    <a:p>
                      <a:pPr algn="ctr">
                        <a:lnSpc>
                          <a:spcPts val="1300"/>
                        </a:lnSpc>
                        <a:spcAft>
                          <a:spcPts val="0"/>
                        </a:spcAft>
                      </a:pPr>
                      <a:r>
                        <a:rPr lang="en-GB" sz="2000" dirty="0" smtClean="0">
                          <a:solidFill>
                            <a:srgbClr val="000000"/>
                          </a:solidFill>
                          <a:latin typeface="Arial"/>
                          <a:ea typeface="Arial"/>
                          <a:cs typeface="Times New Roman"/>
                        </a:rPr>
                        <a:t>3 </a:t>
                      </a:r>
                      <a:r>
                        <a:rPr lang="en-GB" sz="2000" dirty="0" smtClean="0">
                          <a:solidFill>
                            <a:srgbClr val="FF0000"/>
                          </a:solidFill>
                          <a:latin typeface="Arial"/>
                          <a:ea typeface="Arial"/>
                          <a:cs typeface="Times New Roman"/>
                        </a:rPr>
                        <a:t>3.2</a:t>
                      </a:r>
                      <a:endParaRPr lang="en-GB" sz="2000" dirty="0">
                        <a:solidFill>
                          <a:srgbClr val="FF0000"/>
                        </a:solidFill>
                        <a:latin typeface="Arial"/>
                        <a:ea typeface="Arial"/>
                        <a:cs typeface="Times New Roman"/>
                      </a:endParaRPr>
                    </a:p>
                  </a:txBody>
                  <a:tcPr marL="68580" marR="68580" marT="0" marB="0" anchor="ctr"/>
                </a:tc>
                <a:tc>
                  <a:txBody>
                    <a:bodyPr/>
                    <a:lstStyle/>
                    <a:p>
                      <a:pPr algn="ctr">
                        <a:lnSpc>
                          <a:spcPts val="1300"/>
                        </a:lnSpc>
                        <a:spcAft>
                          <a:spcPts val="0"/>
                        </a:spcAft>
                      </a:pPr>
                      <a:r>
                        <a:rPr lang="en-GB" sz="2000">
                          <a:solidFill>
                            <a:srgbClr val="000000"/>
                          </a:solidFill>
                          <a:latin typeface="Arial"/>
                          <a:ea typeface="Arial"/>
                          <a:cs typeface="Times New Roman"/>
                        </a:rPr>
                        <a:t>11</a:t>
                      </a:r>
                    </a:p>
                  </a:txBody>
                  <a:tcPr marL="68580" marR="68580" marT="0" marB="0" anchor="ctr"/>
                </a:tc>
              </a:tr>
              <a:tr h="451025">
                <a:tc>
                  <a:txBody>
                    <a:bodyPr/>
                    <a:lstStyle/>
                    <a:p>
                      <a:pPr algn="ctr">
                        <a:lnSpc>
                          <a:spcPts val="1300"/>
                        </a:lnSpc>
                        <a:spcAft>
                          <a:spcPts val="0"/>
                        </a:spcAft>
                      </a:pPr>
                      <a:r>
                        <a:rPr lang="en-GB" sz="2000">
                          <a:solidFill>
                            <a:srgbClr val="000000"/>
                          </a:solidFill>
                          <a:latin typeface="Arial"/>
                          <a:ea typeface="Arial"/>
                          <a:cs typeface="Times New Roman"/>
                        </a:rPr>
                        <a:t>Placebo</a:t>
                      </a:r>
                    </a:p>
                  </a:txBody>
                  <a:tcPr marL="68580" marR="68580" marT="0" marB="0" anchor="ctr"/>
                </a:tc>
                <a:tc>
                  <a:txBody>
                    <a:bodyPr/>
                    <a:lstStyle/>
                    <a:p>
                      <a:pPr algn="ctr">
                        <a:lnSpc>
                          <a:spcPts val="1300"/>
                        </a:lnSpc>
                        <a:spcAft>
                          <a:spcPts val="0"/>
                        </a:spcAft>
                      </a:pPr>
                      <a:r>
                        <a:rPr lang="en-GB" sz="2000" dirty="0" smtClean="0">
                          <a:solidFill>
                            <a:srgbClr val="000000"/>
                          </a:solidFill>
                          <a:latin typeface="Arial"/>
                          <a:ea typeface="Arial"/>
                          <a:cs typeface="Times New Roman"/>
                        </a:rPr>
                        <a:t>9 </a:t>
                      </a:r>
                      <a:r>
                        <a:rPr lang="en-GB" sz="2000" dirty="0" smtClean="0">
                          <a:solidFill>
                            <a:srgbClr val="FF0000"/>
                          </a:solidFill>
                          <a:latin typeface="Arial"/>
                          <a:ea typeface="Arial"/>
                          <a:cs typeface="Times New Roman"/>
                        </a:rPr>
                        <a:t>9.2</a:t>
                      </a:r>
                      <a:endParaRPr lang="en-GB" sz="2000" dirty="0">
                        <a:solidFill>
                          <a:srgbClr val="000000"/>
                        </a:solidFill>
                        <a:latin typeface="Arial"/>
                        <a:ea typeface="Arial"/>
                        <a:cs typeface="Times New Roman"/>
                      </a:endParaRPr>
                    </a:p>
                  </a:txBody>
                  <a:tcPr marL="68580" marR="68580" marT="0" marB="0" anchor="ctr"/>
                </a:tc>
                <a:tc>
                  <a:txBody>
                    <a:bodyPr/>
                    <a:lstStyle/>
                    <a:p>
                      <a:pPr algn="ctr">
                        <a:lnSpc>
                          <a:spcPts val="1300"/>
                        </a:lnSpc>
                        <a:spcAft>
                          <a:spcPts val="0"/>
                        </a:spcAft>
                      </a:pPr>
                      <a:r>
                        <a:rPr lang="en-GB" sz="2000" dirty="0" smtClean="0">
                          <a:solidFill>
                            <a:srgbClr val="000000"/>
                          </a:solidFill>
                          <a:latin typeface="Arial"/>
                          <a:ea typeface="Arial"/>
                          <a:cs typeface="Times New Roman"/>
                        </a:rPr>
                        <a:t>4 </a:t>
                      </a:r>
                      <a:r>
                        <a:rPr lang="en-GB" sz="2000" dirty="0" smtClean="0">
                          <a:solidFill>
                            <a:srgbClr val="FF0000"/>
                          </a:solidFill>
                          <a:latin typeface="Arial"/>
                          <a:ea typeface="Arial"/>
                          <a:cs typeface="Times New Roman"/>
                        </a:rPr>
                        <a:t>3.8</a:t>
                      </a:r>
                      <a:endParaRPr lang="en-GB" sz="2000" dirty="0">
                        <a:solidFill>
                          <a:srgbClr val="000000"/>
                        </a:solidFill>
                        <a:latin typeface="Arial"/>
                        <a:ea typeface="Arial"/>
                        <a:cs typeface="Times New Roman"/>
                      </a:endParaRP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13</a:t>
                      </a:r>
                    </a:p>
                  </a:txBody>
                  <a:tcPr marL="68580" marR="68580" marT="0" marB="0" anchor="ctr"/>
                </a:tc>
              </a:tr>
              <a:tr h="451025">
                <a:tc>
                  <a:txBody>
                    <a:bodyPr/>
                    <a:lstStyle/>
                    <a:p>
                      <a:pPr algn="ctr">
                        <a:lnSpc>
                          <a:spcPts val="1300"/>
                        </a:lnSpc>
                        <a:spcAft>
                          <a:spcPts val="0"/>
                        </a:spcAft>
                      </a:pPr>
                      <a:r>
                        <a:rPr lang="en-GB" sz="2000">
                          <a:solidFill>
                            <a:srgbClr val="000000"/>
                          </a:solidFill>
                          <a:latin typeface="Arial"/>
                          <a:ea typeface="Arial"/>
                          <a:cs typeface="Times New Roman"/>
                        </a:rPr>
                        <a:t>Total</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17</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7</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24</a:t>
                      </a:r>
                    </a:p>
                  </a:txBody>
                  <a:tcPr marL="68580" marR="68580" marT="0" marB="0" anchor="ctr"/>
                </a:tc>
              </a:tr>
            </a:tbl>
          </a:graphicData>
        </a:graphic>
      </p:graphicFrame>
      <p:sp>
        <p:nvSpPr>
          <p:cNvPr id="12" name="Rectangle 11"/>
          <p:cNvSpPr/>
          <p:nvPr/>
        </p:nvSpPr>
        <p:spPr>
          <a:xfrm>
            <a:off x="2484438" y="3284538"/>
            <a:ext cx="2374900" cy="865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Oval 6"/>
          <p:cNvSpPr/>
          <p:nvPr/>
        </p:nvSpPr>
        <p:spPr>
          <a:xfrm>
            <a:off x="2987675" y="3284538"/>
            <a:ext cx="504825" cy="3603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6" name="Straight Arrow Connector 5"/>
          <p:cNvCxnSpPr/>
          <p:nvPr/>
        </p:nvCxnSpPr>
        <p:spPr>
          <a:xfrm>
            <a:off x="3348038" y="3644900"/>
            <a:ext cx="287337" cy="12969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11638" y="3285281"/>
            <a:ext cx="504825" cy="3603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Oval 9"/>
          <p:cNvSpPr/>
          <p:nvPr/>
        </p:nvSpPr>
        <p:spPr>
          <a:xfrm>
            <a:off x="4211638" y="3717081"/>
            <a:ext cx="504825" cy="3603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3" name="Straight Arrow Connector 12"/>
          <p:cNvCxnSpPr/>
          <p:nvPr/>
        </p:nvCxnSpPr>
        <p:spPr>
          <a:xfrm flipV="1">
            <a:off x="4716463" y="3142406"/>
            <a:ext cx="1871662" cy="790575"/>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716463" y="3142406"/>
            <a:ext cx="1871662" cy="358775"/>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5"/>
          <p:cNvSpPr txBox="1">
            <a:spLocks noChangeArrowheads="1"/>
          </p:cNvSpPr>
          <p:nvPr/>
        </p:nvSpPr>
        <p:spPr bwMode="auto">
          <a:xfrm>
            <a:off x="6516688" y="2853481"/>
            <a:ext cx="2159000" cy="646113"/>
          </a:xfrm>
          <a:prstGeom prst="rect">
            <a:avLst/>
          </a:prstGeom>
          <a:noFill/>
          <a:ln w="9525">
            <a:noFill/>
            <a:miter lim="800000"/>
            <a:headEnd/>
            <a:tailEnd/>
          </a:ln>
        </p:spPr>
        <p:txBody>
          <a:bodyPr>
            <a:spAutoFit/>
          </a:bodyPr>
          <a:lstStyle/>
          <a:p>
            <a:pPr algn="ctr"/>
            <a:r>
              <a:rPr lang="en-GB" b="1">
                <a:latin typeface="Calibri" pitchFamily="34" charset="0"/>
              </a:rPr>
              <a:t>Expected frequency less than 5</a:t>
            </a:r>
          </a:p>
        </p:txBody>
      </p:sp>
      <p:sp>
        <p:nvSpPr>
          <p:cNvPr id="16" name="TextBox 16"/>
          <p:cNvSpPr txBox="1">
            <a:spLocks noChangeArrowheads="1"/>
          </p:cNvSpPr>
          <p:nvPr/>
        </p:nvSpPr>
        <p:spPr bwMode="auto">
          <a:xfrm>
            <a:off x="5940425" y="3802806"/>
            <a:ext cx="3203575" cy="922338"/>
          </a:xfrm>
          <a:prstGeom prst="rect">
            <a:avLst/>
          </a:prstGeom>
          <a:noFill/>
          <a:ln w="9525">
            <a:noFill/>
            <a:miter lim="800000"/>
            <a:headEnd/>
            <a:tailEnd/>
          </a:ln>
        </p:spPr>
        <p:txBody>
          <a:bodyPr>
            <a:spAutoFit/>
          </a:bodyPr>
          <a:lstStyle/>
          <a:p>
            <a:pPr algn="ctr"/>
            <a:r>
              <a:rPr lang="en-GB" b="1">
                <a:latin typeface="Calibri" pitchFamily="34" charset="0"/>
              </a:rPr>
              <a:t>Only 50% of cells have an expected frequency greater than 5 </a:t>
            </a:r>
            <a:r>
              <a:rPr lang="en-GB" b="1">
                <a:latin typeface="Calibri" pitchFamily="34" charset="0"/>
                <a:sym typeface="Wingdings" pitchFamily="2" charset="2"/>
              </a:rPr>
              <a:t> use Fisher’s exact test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p:bldP spid="1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Title 1"/>
          <p:cNvSpPr>
            <a:spLocks noGrp="1"/>
          </p:cNvSpPr>
          <p:nvPr>
            <p:ph type="title"/>
          </p:nvPr>
        </p:nvSpPr>
        <p:spPr/>
        <p:txBody>
          <a:bodyPr/>
          <a:lstStyle/>
          <a:p>
            <a:pPr algn="l" eaLnBrk="1" hangingPunct="1"/>
            <a:r>
              <a:rPr lang="en-GB" smtClean="0"/>
              <a:t>Fisher's exact test - results</a:t>
            </a:r>
          </a:p>
        </p:txBody>
      </p:sp>
      <p:sp>
        <p:nvSpPr>
          <p:cNvPr id="6" name="Content Placeholder 2"/>
          <p:cNvSpPr txBox="1">
            <a:spLocks/>
          </p:cNvSpPr>
          <p:nvPr/>
        </p:nvSpPr>
        <p:spPr>
          <a:xfrm>
            <a:off x="250825" y="3860800"/>
            <a:ext cx="8678863" cy="2808288"/>
          </a:xfrm>
          <a:prstGeom prst="rect">
            <a:avLst/>
          </a:prstGeom>
        </p:spPr>
        <p:txBody>
          <a:bodyPr>
            <a:normAutofit fontScale="85000" lnSpcReduction="20000"/>
          </a:bodyPr>
          <a:lstStyle/>
          <a:p>
            <a:pPr marL="342900" indent="-342900" fontAlgn="auto">
              <a:spcBef>
                <a:spcPct val="20000"/>
              </a:spcBef>
              <a:spcAft>
                <a:spcPts val="0"/>
              </a:spcAft>
              <a:buFont typeface="Arial" pitchFamily="34" charset="0"/>
              <a:buChar char="•"/>
              <a:defRPr/>
            </a:pPr>
            <a:r>
              <a:rPr lang="en-GB" sz="3200" dirty="0" smtClean="0">
                <a:latin typeface="+mn-lt"/>
                <a:cs typeface="+mn-cs"/>
              </a:rPr>
              <a:t>Test statistic: </a:t>
            </a:r>
            <a:r>
              <a:rPr lang="en-GB" sz="3200" b="1" dirty="0" smtClean="0">
                <a:latin typeface="+mn-lt"/>
                <a:cs typeface="+mn-cs"/>
              </a:rPr>
              <a:t>N/A</a:t>
            </a:r>
          </a:p>
          <a:p>
            <a:pPr marL="342900" indent="-342900" fontAlgn="auto">
              <a:spcBef>
                <a:spcPct val="20000"/>
              </a:spcBef>
              <a:spcAft>
                <a:spcPts val="0"/>
              </a:spcAft>
              <a:buFont typeface="Arial" pitchFamily="34" charset="0"/>
              <a:buChar char="•"/>
              <a:defRPr/>
            </a:pPr>
            <a:endParaRPr lang="en-GB" sz="3200" dirty="0" smtClean="0">
              <a:latin typeface="+mn-lt"/>
              <a:cs typeface="+mn-cs"/>
            </a:endParaRPr>
          </a:p>
          <a:p>
            <a:pPr marL="342900" indent="-342900" fontAlgn="auto">
              <a:spcBef>
                <a:spcPct val="20000"/>
              </a:spcBef>
              <a:spcAft>
                <a:spcPts val="0"/>
              </a:spcAft>
              <a:buFont typeface="Arial" pitchFamily="34" charset="0"/>
              <a:buChar char="•"/>
              <a:defRPr/>
            </a:pPr>
            <a:r>
              <a:rPr lang="en-GB" sz="3200" dirty="0" smtClean="0">
                <a:latin typeface="+mn-lt"/>
                <a:cs typeface="+mn-cs"/>
              </a:rPr>
              <a:t>P-value</a:t>
            </a:r>
            <a:r>
              <a:rPr lang="en-GB" sz="3200" dirty="0">
                <a:latin typeface="+mn-lt"/>
                <a:cs typeface="+mn-cs"/>
              </a:rPr>
              <a:t>: </a:t>
            </a:r>
            <a:r>
              <a:rPr lang="en-GB" sz="3200" b="1" dirty="0">
                <a:latin typeface="+mn-lt"/>
                <a:cs typeface="+mn-cs"/>
              </a:rPr>
              <a:t>1.00</a:t>
            </a:r>
          </a:p>
          <a:p>
            <a:pPr marL="342900" indent="-342900" fontAlgn="auto">
              <a:spcBef>
                <a:spcPct val="20000"/>
              </a:spcBef>
              <a:spcAft>
                <a:spcPts val="0"/>
              </a:spcAft>
              <a:defRPr/>
            </a:pPr>
            <a:endParaRPr lang="en-GB" sz="3200" b="1" dirty="0">
              <a:latin typeface="+mn-lt"/>
              <a:cs typeface="+mn-cs"/>
            </a:endParaRPr>
          </a:p>
          <a:p>
            <a:pPr marL="342900" indent="-342900" fontAlgn="auto">
              <a:spcBef>
                <a:spcPct val="20000"/>
              </a:spcBef>
              <a:spcAft>
                <a:spcPts val="0"/>
              </a:spcAft>
              <a:buFont typeface="Arial" pitchFamily="34" charset="0"/>
              <a:buChar char="•"/>
              <a:defRPr/>
            </a:pPr>
            <a:r>
              <a:rPr lang="en-GB" sz="3200" dirty="0">
                <a:latin typeface="+mn-lt"/>
                <a:cs typeface="+mn-cs"/>
              </a:rPr>
              <a:t>Interpretation: </a:t>
            </a:r>
            <a:r>
              <a:rPr lang="en-GB" sz="3200" dirty="0">
                <a:solidFill>
                  <a:srgbClr val="C00000"/>
                </a:solidFill>
                <a:latin typeface="+mn-lt"/>
                <a:cs typeface="+mn-cs"/>
              </a:rPr>
              <a:t>Do not reject H</a:t>
            </a:r>
            <a:r>
              <a:rPr lang="en-GB" sz="3200" baseline="-25000" dirty="0">
                <a:solidFill>
                  <a:srgbClr val="C00000"/>
                </a:solidFill>
                <a:latin typeface="+mn-lt"/>
                <a:cs typeface="+mn-cs"/>
              </a:rPr>
              <a:t>0 </a:t>
            </a:r>
            <a:r>
              <a:rPr lang="en-GB" sz="3200" dirty="0">
                <a:latin typeface="+mn-lt"/>
                <a:cs typeface="+mn-cs"/>
              </a:rPr>
              <a:t>(</a:t>
            </a:r>
            <a:r>
              <a:rPr lang="en-GB" sz="3200" dirty="0" smtClean="0">
                <a:latin typeface="+mn-lt"/>
                <a:cs typeface="+mn-cs"/>
              </a:rPr>
              <a:t>No evidence of an  association between treatment group and tumour shrinkage).</a:t>
            </a:r>
            <a:endParaRPr lang="en-GB" sz="3200" dirty="0">
              <a:latin typeface="+mn-lt"/>
              <a:cs typeface="+mn-cs"/>
            </a:endParaRPr>
          </a:p>
          <a:p>
            <a:pPr marL="342900" indent="-342900" fontAlgn="auto">
              <a:spcBef>
                <a:spcPct val="20000"/>
              </a:spcBef>
              <a:spcAft>
                <a:spcPts val="0"/>
              </a:spcAft>
              <a:defRPr/>
            </a:pPr>
            <a:endParaRPr lang="en-GB" sz="3200" dirty="0">
              <a:latin typeface="+mn-lt"/>
              <a:cs typeface="+mn-cs"/>
            </a:endParaRPr>
          </a:p>
        </p:txBody>
      </p:sp>
      <p:graphicFrame>
        <p:nvGraphicFramePr>
          <p:cNvPr id="4" name="Table 3"/>
          <p:cNvGraphicFramePr>
            <a:graphicFrameLocks noGrp="1"/>
          </p:cNvGraphicFramePr>
          <p:nvPr/>
        </p:nvGraphicFramePr>
        <p:xfrm>
          <a:off x="250825" y="1341438"/>
          <a:ext cx="5643602" cy="2286017"/>
        </p:xfrm>
        <a:graphic>
          <a:graphicData uri="http://schemas.openxmlformats.org/drawingml/2006/table">
            <a:tbl>
              <a:tblPr firstRow="1" bandRow="1">
                <a:tableStyleId>{5C22544A-7EE6-4342-B048-85BDC9FD1C3A}</a:tableStyleId>
              </a:tblPr>
              <a:tblGrid>
                <a:gridCol w="2228958"/>
                <a:gridCol w="1320202"/>
                <a:gridCol w="1046125"/>
                <a:gridCol w="1048317"/>
              </a:tblGrid>
              <a:tr h="481917">
                <a:tc rowSpan="2">
                  <a:txBody>
                    <a:bodyPr/>
                    <a:lstStyle/>
                    <a:p>
                      <a:r>
                        <a:rPr lang="en-GB" sz="2000" b="1" kern="1200" dirty="0" smtClean="0">
                          <a:solidFill>
                            <a:schemeClr val="lt1"/>
                          </a:solidFill>
                          <a:latin typeface="+mn-lt"/>
                          <a:ea typeface="+mn-ea"/>
                          <a:cs typeface="+mn-cs"/>
                        </a:rPr>
                        <a:t>Treatment group</a:t>
                      </a:r>
                      <a:endParaRPr lang="en-GB" sz="2000" dirty="0">
                        <a:latin typeface="+mn-lt"/>
                      </a:endParaRPr>
                    </a:p>
                  </a:txBody>
                  <a:tcPr/>
                </a:tc>
                <a:tc gridSpan="2">
                  <a:txBody>
                    <a:bodyPr/>
                    <a:lstStyle/>
                    <a:p>
                      <a:r>
                        <a:rPr lang="en-GB" sz="2000" b="1" kern="1200" dirty="0" smtClean="0">
                          <a:solidFill>
                            <a:schemeClr val="lt1"/>
                          </a:solidFill>
                          <a:latin typeface="+mn-lt"/>
                          <a:ea typeface="+mn-ea"/>
                          <a:cs typeface="+mn-cs"/>
                        </a:rPr>
                        <a:t>Tumour shrinkage</a:t>
                      </a:r>
                      <a:endParaRPr lang="en-GB" sz="2000" dirty="0">
                        <a:latin typeface="+mn-lt"/>
                      </a:endParaRPr>
                    </a:p>
                  </a:txBody>
                  <a:tcPr/>
                </a:tc>
                <a:tc hMerge="1">
                  <a:txBody>
                    <a:bodyPr/>
                    <a:lstStyle/>
                    <a:p>
                      <a:endParaRPr lang="en-GB" dirty="0"/>
                    </a:p>
                  </a:txBody>
                  <a:tcPr/>
                </a:tc>
                <a:tc rowSpan="2">
                  <a:txBody>
                    <a:bodyPr/>
                    <a:lstStyle/>
                    <a:p>
                      <a:pPr algn="ctr"/>
                      <a:r>
                        <a:rPr lang="en-GB" sz="2000" b="1" kern="1200" dirty="0" smtClean="0">
                          <a:solidFill>
                            <a:schemeClr val="lt1"/>
                          </a:solidFill>
                          <a:latin typeface="+mn-lt"/>
                          <a:ea typeface="+mn-ea"/>
                          <a:cs typeface="+mn-cs"/>
                        </a:rPr>
                        <a:t>Total</a:t>
                      </a:r>
                      <a:endParaRPr lang="en-GB" sz="2000" dirty="0">
                        <a:latin typeface="+mn-lt"/>
                      </a:endParaRPr>
                    </a:p>
                  </a:txBody>
                  <a:tcPr/>
                </a:tc>
              </a:tr>
              <a:tr h="451025">
                <a:tc vMerge="1">
                  <a:txBody>
                    <a:bodyPr/>
                    <a:lstStyle/>
                    <a:p>
                      <a:endParaRPr lang="en-GB" dirty="0"/>
                    </a:p>
                  </a:txBody>
                  <a:tcPr/>
                </a:tc>
                <a:tc>
                  <a:txBody>
                    <a:bodyPr/>
                    <a:lstStyle/>
                    <a:p>
                      <a:pPr algn="ctr">
                        <a:lnSpc>
                          <a:spcPts val="1300"/>
                        </a:lnSpc>
                        <a:spcAft>
                          <a:spcPts val="0"/>
                        </a:spcAft>
                      </a:pPr>
                      <a:r>
                        <a:rPr lang="en-GB" sz="2000" dirty="0">
                          <a:solidFill>
                            <a:schemeClr val="bg1"/>
                          </a:solidFill>
                          <a:latin typeface="+mn-lt"/>
                          <a:ea typeface="Arial"/>
                          <a:cs typeface="Times New Roman"/>
                        </a:rPr>
                        <a:t>No</a:t>
                      </a:r>
                    </a:p>
                  </a:txBody>
                  <a:tcPr marL="68580" marR="68580" marT="0" marB="0" anchor="ctr">
                    <a:solidFill>
                      <a:schemeClr val="accent1"/>
                    </a:solidFill>
                  </a:tcPr>
                </a:tc>
                <a:tc>
                  <a:txBody>
                    <a:bodyPr/>
                    <a:lstStyle/>
                    <a:p>
                      <a:pPr algn="ctr">
                        <a:lnSpc>
                          <a:spcPts val="1300"/>
                        </a:lnSpc>
                        <a:spcAft>
                          <a:spcPts val="0"/>
                        </a:spcAft>
                      </a:pPr>
                      <a:r>
                        <a:rPr lang="en-GB" sz="2000" dirty="0">
                          <a:solidFill>
                            <a:schemeClr val="bg1"/>
                          </a:solidFill>
                          <a:latin typeface="+mn-lt"/>
                          <a:ea typeface="Arial"/>
                          <a:cs typeface="Times New Roman"/>
                        </a:rPr>
                        <a:t>Yes</a:t>
                      </a:r>
                    </a:p>
                  </a:txBody>
                  <a:tcPr marL="68580" marR="68580" marT="0" marB="0" anchor="ctr">
                    <a:solidFill>
                      <a:schemeClr val="accent1"/>
                    </a:solidFill>
                  </a:tcPr>
                </a:tc>
                <a:tc vMerge="1">
                  <a:txBody>
                    <a:bodyPr/>
                    <a:lstStyle/>
                    <a:p>
                      <a:endParaRPr lang="en-GB" dirty="0"/>
                    </a:p>
                  </a:txBody>
                  <a:tcPr/>
                </a:tc>
              </a:tr>
              <a:tr h="451025">
                <a:tc>
                  <a:txBody>
                    <a:bodyPr/>
                    <a:lstStyle/>
                    <a:p>
                      <a:pPr algn="ctr">
                        <a:lnSpc>
                          <a:spcPts val="1300"/>
                        </a:lnSpc>
                        <a:spcAft>
                          <a:spcPts val="0"/>
                        </a:spcAft>
                      </a:pPr>
                      <a:r>
                        <a:rPr lang="en-GB" sz="2000" dirty="0">
                          <a:solidFill>
                            <a:srgbClr val="000000"/>
                          </a:solidFill>
                          <a:latin typeface="Arial"/>
                          <a:ea typeface="Arial"/>
                          <a:cs typeface="Times New Roman"/>
                        </a:rPr>
                        <a:t>Treatment</a:t>
                      </a:r>
                    </a:p>
                  </a:txBody>
                  <a:tcPr marL="68580" marR="68580" marT="0" marB="0" anchor="ctr"/>
                </a:tc>
                <a:tc>
                  <a:txBody>
                    <a:bodyPr/>
                    <a:lstStyle/>
                    <a:p>
                      <a:pPr algn="ctr">
                        <a:lnSpc>
                          <a:spcPts val="1300"/>
                        </a:lnSpc>
                        <a:spcAft>
                          <a:spcPts val="0"/>
                        </a:spcAft>
                      </a:pPr>
                      <a:r>
                        <a:rPr lang="en-GB" sz="2000" dirty="0" smtClean="0">
                          <a:solidFill>
                            <a:srgbClr val="000000"/>
                          </a:solidFill>
                          <a:latin typeface="Arial"/>
                          <a:ea typeface="Arial"/>
                          <a:cs typeface="Times New Roman"/>
                        </a:rPr>
                        <a:t>8 </a:t>
                      </a:r>
                      <a:r>
                        <a:rPr lang="en-GB" sz="2000" dirty="0" smtClean="0">
                          <a:solidFill>
                            <a:srgbClr val="FF0000"/>
                          </a:solidFill>
                          <a:latin typeface="Arial"/>
                          <a:ea typeface="Arial"/>
                          <a:cs typeface="Times New Roman"/>
                        </a:rPr>
                        <a:t>7.8</a:t>
                      </a:r>
                      <a:endParaRPr lang="en-GB" sz="2000" dirty="0">
                        <a:solidFill>
                          <a:srgbClr val="000000"/>
                        </a:solidFill>
                        <a:latin typeface="Arial"/>
                        <a:ea typeface="Arial"/>
                        <a:cs typeface="Times New Roman"/>
                      </a:endParaRPr>
                    </a:p>
                  </a:txBody>
                  <a:tcPr marL="68580" marR="68580" marT="0" marB="0" anchor="ctr"/>
                </a:tc>
                <a:tc>
                  <a:txBody>
                    <a:bodyPr/>
                    <a:lstStyle/>
                    <a:p>
                      <a:pPr algn="ctr">
                        <a:lnSpc>
                          <a:spcPts val="1300"/>
                        </a:lnSpc>
                        <a:spcAft>
                          <a:spcPts val="0"/>
                        </a:spcAft>
                      </a:pPr>
                      <a:r>
                        <a:rPr lang="en-GB" sz="2000" dirty="0" smtClean="0">
                          <a:solidFill>
                            <a:srgbClr val="000000"/>
                          </a:solidFill>
                          <a:latin typeface="Arial"/>
                          <a:ea typeface="Arial"/>
                          <a:cs typeface="Times New Roman"/>
                        </a:rPr>
                        <a:t>3 </a:t>
                      </a:r>
                      <a:r>
                        <a:rPr lang="en-GB" sz="2000" dirty="0" smtClean="0">
                          <a:solidFill>
                            <a:srgbClr val="FF0000"/>
                          </a:solidFill>
                          <a:latin typeface="Arial"/>
                          <a:ea typeface="Arial"/>
                          <a:cs typeface="Times New Roman"/>
                        </a:rPr>
                        <a:t>3.2</a:t>
                      </a:r>
                      <a:endParaRPr lang="en-GB" sz="2000" dirty="0">
                        <a:solidFill>
                          <a:srgbClr val="FF0000"/>
                        </a:solidFill>
                        <a:latin typeface="Arial"/>
                        <a:ea typeface="Arial"/>
                        <a:cs typeface="Times New Roman"/>
                      </a:endParaRPr>
                    </a:p>
                  </a:txBody>
                  <a:tcPr marL="68580" marR="68580" marT="0" marB="0" anchor="ctr"/>
                </a:tc>
                <a:tc>
                  <a:txBody>
                    <a:bodyPr/>
                    <a:lstStyle/>
                    <a:p>
                      <a:pPr algn="ctr">
                        <a:lnSpc>
                          <a:spcPts val="1300"/>
                        </a:lnSpc>
                        <a:spcAft>
                          <a:spcPts val="0"/>
                        </a:spcAft>
                      </a:pPr>
                      <a:r>
                        <a:rPr lang="en-GB" sz="2000">
                          <a:solidFill>
                            <a:srgbClr val="000000"/>
                          </a:solidFill>
                          <a:latin typeface="Arial"/>
                          <a:ea typeface="Arial"/>
                          <a:cs typeface="Times New Roman"/>
                        </a:rPr>
                        <a:t>11</a:t>
                      </a:r>
                    </a:p>
                  </a:txBody>
                  <a:tcPr marL="68580" marR="68580" marT="0" marB="0" anchor="ctr"/>
                </a:tc>
              </a:tr>
              <a:tr h="451025">
                <a:tc>
                  <a:txBody>
                    <a:bodyPr/>
                    <a:lstStyle/>
                    <a:p>
                      <a:pPr algn="ctr">
                        <a:lnSpc>
                          <a:spcPts val="1300"/>
                        </a:lnSpc>
                        <a:spcAft>
                          <a:spcPts val="0"/>
                        </a:spcAft>
                      </a:pPr>
                      <a:r>
                        <a:rPr lang="en-GB" sz="2000">
                          <a:solidFill>
                            <a:srgbClr val="000000"/>
                          </a:solidFill>
                          <a:latin typeface="Arial"/>
                          <a:ea typeface="Arial"/>
                          <a:cs typeface="Times New Roman"/>
                        </a:rPr>
                        <a:t>Placebo</a:t>
                      </a:r>
                    </a:p>
                  </a:txBody>
                  <a:tcPr marL="68580" marR="68580" marT="0" marB="0" anchor="ctr"/>
                </a:tc>
                <a:tc>
                  <a:txBody>
                    <a:bodyPr/>
                    <a:lstStyle/>
                    <a:p>
                      <a:pPr algn="ctr">
                        <a:lnSpc>
                          <a:spcPts val="1300"/>
                        </a:lnSpc>
                        <a:spcAft>
                          <a:spcPts val="0"/>
                        </a:spcAft>
                      </a:pPr>
                      <a:r>
                        <a:rPr lang="en-GB" sz="2000" dirty="0" smtClean="0">
                          <a:solidFill>
                            <a:srgbClr val="000000"/>
                          </a:solidFill>
                          <a:latin typeface="Arial"/>
                          <a:ea typeface="Arial"/>
                          <a:cs typeface="Times New Roman"/>
                        </a:rPr>
                        <a:t>9 </a:t>
                      </a:r>
                      <a:r>
                        <a:rPr lang="en-GB" sz="2000" dirty="0" smtClean="0">
                          <a:solidFill>
                            <a:srgbClr val="FF0000"/>
                          </a:solidFill>
                          <a:latin typeface="Arial"/>
                          <a:ea typeface="Arial"/>
                          <a:cs typeface="Times New Roman"/>
                        </a:rPr>
                        <a:t>9.2</a:t>
                      </a:r>
                      <a:endParaRPr lang="en-GB" sz="2000" dirty="0">
                        <a:solidFill>
                          <a:srgbClr val="000000"/>
                        </a:solidFill>
                        <a:latin typeface="Arial"/>
                        <a:ea typeface="Arial"/>
                        <a:cs typeface="Times New Roman"/>
                      </a:endParaRPr>
                    </a:p>
                  </a:txBody>
                  <a:tcPr marL="68580" marR="68580" marT="0" marB="0" anchor="ctr"/>
                </a:tc>
                <a:tc>
                  <a:txBody>
                    <a:bodyPr/>
                    <a:lstStyle/>
                    <a:p>
                      <a:pPr algn="ctr">
                        <a:lnSpc>
                          <a:spcPts val="1300"/>
                        </a:lnSpc>
                        <a:spcAft>
                          <a:spcPts val="0"/>
                        </a:spcAft>
                      </a:pPr>
                      <a:r>
                        <a:rPr lang="en-GB" sz="2000" dirty="0" smtClean="0">
                          <a:solidFill>
                            <a:srgbClr val="000000"/>
                          </a:solidFill>
                          <a:latin typeface="Arial"/>
                          <a:ea typeface="Arial"/>
                          <a:cs typeface="Times New Roman"/>
                        </a:rPr>
                        <a:t>4 </a:t>
                      </a:r>
                      <a:r>
                        <a:rPr lang="en-GB" sz="2000" dirty="0" smtClean="0">
                          <a:solidFill>
                            <a:srgbClr val="FF0000"/>
                          </a:solidFill>
                          <a:latin typeface="Arial"/>
                          <a:ea typeface="Arial"/>
                          <a:cs typeface="Times New Roman"/>
                        </a:rPr>
                        <a:t>3.8</a:t>
                      </a:r>
                      <a:endParaRPr lang="en-GB" sz="2000" dirty="0">
                        <a:solidFill>
                          <a:srgbClr val="000000"/>
                        </a:solidFill>
                        <a:latin typeface="Arial"/>
                        <a:ea typeface="Arial"/>
                        <a:cs typeface="Times New Roman"/>
                      </a:endParaRP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13</a:t>
                      </a:r>
                    </a:p>
                  </a:txBody>
                  <a:tcPr marL="68580" marR="68580" marT="0" marB="0" anchor="ctr"/>
                </a:tc>
              </a:tr>
              <a:tr h="451025">
                <a:tc>
                  <a:txBody>
                    <a:bodyPr/>
                    <a:lstStyle/>
                    <a:p>
                      <a:pPr algn="ctr">
                        <a:lnSpc>
                          <a:spcPts val="1300"/>
                        </a:lnSpc>
                        <a:spcAft>
                          <a:spcPts val="0"/>
                        </a:spcAft>
                      </a:pPr>
                      <a:r>
                        <a:rPr lang="en-GB" sz="2000">
                          <a:solidFill>
                            <a:srgbClr val="000000"/>
                          </a:solidFill>
                          <a:latin typeface="Arial"/>
                          <a:ea typeface="Arial"/>
                          <a:cs typeface="Times New Roman"/>
                        </a:rPr>
                        <a:t>Total</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17</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7</a:t>
                      </a:r>
                    </a:p>
                  </a:txBody>
                  <a:tcPr marL="68580" marR="68580" marT="0" marB="0" anchor="ctr"/>
                </a:tc>
                <a:tc>
                  <a:txBody>
                    <a:bodyPr/>
                    <a:lstStyle/>
                    <a:p>
                      <a:pPr algn="ctr">
                        <a:lnSpc>
                          <a:spcPts val="1300"/>
                        </a:lnSpc>
                        <a:spcAft>
                          <a:spcPts val="0"/>
                        </a:spcAft>
                      </a:pPr>
                      <a:r>
                        <a:rPr lang="en-GB" sz="2000" dirty="0">
                          <a:solidFill>
                            <a:srgbClr val="000000"/>
                          </a:solidFill>
                          <a:latin typeface="Arial"/>
                          <a:ea typeface="Arial"/>
                          <a:cs typeface="Times New Roman"/>
                        </a:rPr>
                        <a:t>24</a:t>
                      </a:r>
                    </a:p>
                  </a:txBody>
                  <a:tcPr marL="68580" marR="68580" marT="0" marB="0" anchor="ctr"/>
                </a:tc>
              </a:tr>
            </a:tbl>
          </a:graphicData>
        </a:graphic>
      </p:graphicFrame>
      <p:sp>
        <p:nvSpPr>
          <p:cNvPr id="7" name="Rectangle 6"/>
          <p:cNvSpPr/>
          <p:nvPr/>
        </p:nvSpPr>
        <p:spPr>
          <a:xfrm>
            <a:off x="2484438" y="2276475"/>
            <a:ext cx="2374900" cy="865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GB" smtClean="0"/>
              <a:t>Chi-square test for trend</a:t>
            </a:r>
            <a:endParaRPr lang="en-GB" smtClean="0"/>
          </a:p>
        </p:txBody>
      </p:sp>
      <p:sp>
        <p:nvSpPr>
          <p:cNvPr id="3" name="Content Placeholder 2"/>
          <p:cNvSpPr txBox="1">
            <a:spLocks/>
          </p:cNvSpPr>
          <p:nvPr/>
        </p:nvSpPr>
        <p:spPr>
          <a:xfrm>
            <a:off x="395536" y="1556792"/>
            <a:ext cx="8507288" cy="4896544"/>
          </a:xfrm>
          <a:prstGeom prst="rect">
            <a:avLst/>
          </a:prstGeom>
        </p:spPr>
        <p:txBody>
          <a:bodyPr rtlCol="0">
            <a:normAutofit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GB" sz="2800" b="1" smtClean="0"/>
              <a:t>E.g. Research question: </a:t>
            </a:r>
            <a:r>
              <a:rPr lang="en-GB" sz="2800" smtClean="0">
                <a:solidFill>
                  <a:srgbClr val="C00000"/>
                </a:solidFill>
              </a:rPr>
              <a:t>Is there a </a:t>
            </a:r>
            <a:r>
              <a:rPr lang="en-GB" sz="2800" u="sng" smtClean="0">
                <a:solidFill>
                  <a:srgbClr val="C00000"/>
                </a:solidFill>
              </a:rPr>
              <a:t>linear</a:t>
            </a:r>
            <a:r>
              <a:rPr lang="en-GB" sz="2800" smtClean="0">
                <a:solidFill>
                  <a:srgbClr val="C00000"/>
                </a:solidFill>
              </a:rPr>
              <a:t> association between tumour grade and the incidence of tumour shrinkage?</a:t>
            </a:r>
          </a:p>
          <a:p>
            <a:pPr eaLnBrk="1" fontAlgn="auto" hangingPunct="1">
              <a:spcAft>
                <a:spcPts val="0"/>
              </a:spcAft>
              <a:buFont typeface="Arial" pitchFamily="34" charset="0"/>
              <a:buChar char="•"/>
              <a:defRPr/>
            </a:pPr>
            <a:endParaRPr lang="en-GB" b="1" smtClean="0"/>
          </a:p>
          <a:p>
            <a:pPr eaLnBrk="1" fontAlgn="auto" hangingPunct="1">
              <a:spcAft>
                <a:spcPts val="0"/>
              </a:spcAft>
              <a:buFont typeface="Arial" pitchFamily="34" charset="0"/>
              <a:buChar char="•"/>
              <a:defRPr/>
            </a:pPr>
            <a:endParaRPr lang="en-GB" b="1" smtClean="0"/>
          </a:p>
          <a:p>
            <a:pPr eaLnBrk="1" fontAlgn="auto" hangingPunct="1">
              <a:spcAft>
                <a:spcPts val="0"/>
              </a:spcAft>
              <a:buFont typeface="Arial" pitchFamily="34" charset="0"/>
              <a:buChar char="•"/>
              <a:defRPr/>
            </a:pPr>
            <a:endParaRPr lang="en-GB" b="1" smtClean="0"/>
          </a:p>
          <a:p>
            <a:pPr eaLnBrk="1" fontAlgn="auto" hangingPunct="1">
              <a:spcAft>
                <a:spcPts val="0"/>
              </a:spcAft>
              <a:buFont typeface="Arial" pitchFamily="34" charset="0"/>
              <a:buChar char="•"/>
              <a:defRPr/>
            </a:pPr>
            <a:endParaRPr lang="en-GB" b="1" smtClean="0"/>
          </a:p>
          <a:p>
            <a:pPr eaLnBrk="1" fontAlgn="auto" hangingPunct="1">
              <a:spcAft>
                <a:spcPts val="0"/>
              </a:spcAft>
              <a:buFont typeface="Arial" pitchFamily="34" charset="0"/>
              <a:buChar char="•"/>
              <a:defRPr/>
            </a:pPr>
            <a:endParaRPr lang="en-GB" b="1" smtClean="0"/>
          </a:p>
          <a:p>
            <a:pPr eaLnBrk="1" fontAlgn="auto" hangingPunct="1">
              <a:spcAft>
                <a:spcPts val="0"/>
              </a:spcAft>
              <a:buFont typeface="Arial" pitchFamily="34" charset="0"/>
              <a:buChar char="•"/>
              <a:defRPr/>
            </a:pPr>
            <a:r>
              <a:rPr lang="en-GB" sz="2800" b="1" smtClean="0"/>
              <a:t>Null hypothesis, </a:t>
            </a:r>
            <a:r>
              <a:rPr lang="en-GB" sz="2800" b="1" smtClean="0">
                <a:solidFill>
                  <a:srgbClr val="C00000"/>
                </a:solidFill>
              </a:rPr>
              <a:t>H</a:t>
            </a:r>
            <a:r>
              <a:rPr lang="en-GB" sz="2800" b="1" baseline="-25000" smtClean="0">
                <a:solidFill>
                  <a:srgbClr val="C00000"/>
                </a:solidFill>
              </a:rPr>
              <a:t>0</a:t>
            </a:r>
            <a:r>
              <a:rPr lang="en-GB" sz="2800" b="1" smtClean="0"/>
              <a:t>: </a:t>
            </a:r>
            <a:r>
              <a:rPr lang="en-GB" sz="2800" smtClean="0"/>
              <a:t>No </a:t>
            </a:r>
            <a:r>
              <a:rPr lang="en-GB" sz="2800" u="sng" smtClean="0"/>
              <a:t>linear</a:t>
            </a:r>
            <a:r>
              <a:rPr lang="en-GB" sz="2800" smtClean="0"/>
              <a:t> association</a:t>
            </a:r>
          </a:p>
          <a:p>
            <a:pPr eaLnBrk="1" fontAlgn="auto" hangingPunct="1">
              <a:spcAft>
                <a:spcPts val="0"/>
              </a:spcAft>
              <a:buFont typeface="Arial" pitchFamily="34" charset="0"/>
              <a:buChar char="•"/>
              <a:defRPr/>
            </a:pPr>
            <a:r>
              <a:rPr lang="en-GB" sz="2800" b="1" smtClean="0"/>
              <a:t>Alternative hypothesis, </a:t>
            </a:r>
            <a:r>
              <a:rPr lang="en-GB" sz="2800" b="1" smtClean="0">
                <a:solidFill>
                  <a:srgbClr val="C00000"/>
                </a:solidFill>
              </a:rPr>
              <a:t>H</a:t>
            </a:r>
            <a:r>
              <a:rPr lang="en-GB" sz="2800" b="1" baseline="-25000" smtClean="0">
                <a:solidFill>
                  <a:srgbClr val="C00000"/>
                </a:solidFill>
              </a:rPr>
              <a:t>1 </a:t>
            </a:r>
            <a:r>
              <a:rPr lang="en-GB" sz="2800" b="1" smtClean="0"/>
              <a:t>: </a:t>
            </a:r>
            <a:r>
              <a:rPr lang="en-GB" sz="2800" smtClean="0"/>
              <a:t>Some </a:t>
            </a:r>
            <a:r>
              <a:rPr lang="en-GB" sz="2800" u="sng" smtClean="0"/>
              <a:t>linear</a:t>
            </a:r>
            <a:r>
              <a:rPr lang="en-GB" sz="2800" smtClean="0"/>
              <a:t> association</a:t>
            </a:r>
            <a:endParaRPr lang="en-GB" sz="2800" dirty="0"/>
          </a:p>
        </p:txBody>
      </p:sp>
      <p:graphicFrame>
        <p:nvGraphicFramePr>
          <p:cNvPr id="4" name="Table 3"/>
          <p:cNvGraphicFramePr>
            <a:graphicFrameLocks noGrp="1"/>
          </p:cNvGraphicFramePr>
          <p:nvPr/>
        </p:nvGraphicFramePr>
        <p:xfrm>
          <a:off x="2071688" y="3005299"/>
          <a:ext cx="4929222" cy="2367917"/>
        </p:xfrm>
        <a:graphic>
          <a:graphicData uri="http://schemas.openxmlformats.org/drawingml/2006/table">
            <a:tbl>
              <a:tblPr firstRow="1" bandRow="1">
                <a:tableStyleId>{5C22544A-7EE6-4342-B048-85BDC9FD1C3A}</a:tableStyleId>
              </a:tblPr>
              <a:tblGrid>
                <a:gridCol w="1791462"/>
                <a:gridCol w="1137496"/>
                <a:gridCol w="1106404"/>
                <a:gridCol w="893860"/>
              </a:tblGrid>
              <a:tr h="513717">
                <a:tc rowSpan="2">
                  <a:txBody>
                    <a:bodyPr/>
                    <a:lstStyle/>
                    <a:p>
                      <a:pPr algn="ctr">
                        <a:lnSpc>
                          <a:spcPts val="1300"/>
                        </a:lnSpc>
                        <a:spcAft>
                          <a:spcPts val="0"/>
                        </a:spcAft>
                      </a:pPr>
                      <a:r>
                        <a:rPr lang="en-GB" sz="2000" b="0" dirty="0">
                          <a:solidFill>
                            <a:schemeClr val="bg1"/>
                          </a:solidFill>
                          <a:latin typeface="+mn-lt"/>
                          <a:ea typeface="Arial"/>
                          <a:cs typeface="Times New Roman"/>
                        </a:rPr>
                        <a:t>Tumour grade</a:t>
                      </a:r>
                    </a:p>
                  </a:txBody>
                  <a:tcPr marL="68580" marR="68580" marT="0" marB="0" anchor="ctr"/>
                </a:tc>
                <a:tc gridSpan="2">
                  <a:txBody>
                    <a:bodyPr/>
                    <a:lstStyle/>
                    <a:p>
                      <a:pPr algn="ctr">
                        <a:lnSpc>
                          <a:spcPts val="1300"/>
                        </a:lnSpc>
                        <a:spcAft>
                          <a:spcPts val="0"/>
                        </a:spcAft>
                      </a:pPr>
                      <a:r>
                        <a:rPr lang="en-GB" sz="2000" b="0" dirty="0">
                          <a:solidFill>
                            <a:schemeClr val="bg1"/>
                          </a:solidFill>
                          <a:latin typeface="+mn-lt"/>
                          <a:ea typeface="Arial"/>
                          <a:cs typeface="Times New Roman"/>
                        </a:rPr>
                        <a:t>Tumour shrinkage</a:t>
                      </a:r>
                    </a:p>
                  </a:txBody>
                  <a:tcPr marL="68580" marR="68580" marT="0" marB="0" anchor="ctr"/>
                </a:tc>
                <a:tc hMerge="1">
                  <a:txBody>
                    <a:bodyPr/>
                    <a:lstStyle/>
                    <a:p>
                      <a:endParaRPr lang="en-GB"/>
                    </a:p>
                  </a:txBody>
                  <a:tcPr/>
                </a:tc>
                <a:tc rowSpan="2">
                  <a:txBody>
                    <a:bodyPr/>
                    <a:lstStyle/>
                    <a:p>
                      <a:pPr algn="ctr">
                        <a:lnSpc>
                          <a:spcPts val="1300"/>
                        </a:lnSpc>
                        <a:spcAft>
                          <a:spcPts val="0"/>
                        </a:spcAft>
                      </a:pPr>
                      <a:r>
                        <a:rPr lang="en-GB" sz="2000" b="0" dirty="0">
                          <a:solidFill>
                            <a:schemeClr val="bg1"/>
                          </a:solidFill>
                          <a:latin typeface="+mn-lt"/>
                          <a:ea typeface="Arial"/>
                          <a:cs typeface="Times New Roman"/>
                        </a:rPr>
                        <a:t>Total</a:t>
                      </a:r>
                    </a:p>
                  </a:txBody>
                  <a:tcPr marL="68580" marR="68580" marT="0" marB="0" anchor="ctr"/>
                </a:tc>
              </a:tr>
              <a:tr h="370840">
                <a:tc vMerge="1">
                  <a:txBody>
                    <a:bodyPr/>
                    <a:lstStyle/>
                    <a:p>
                      <a:endParaRPr lang="en-GB"/>
                    </a:p>
                  </a:txBody>
                  <a:tcPr/>
                </a:tc>
                <a:tc>
                  <a:txBody>
                    <a:bodyPr/>
                    <a:lstStyle/>
                    <a:p>
                      <a:pPr algn="ctr">
                        <a:lnSpc>
                          <a:spcPts val="1300"/>
                        </a:lnSpc>
                        <a:spcAft>
                          <a:spcPts val="0"/>
                        </a:spcAft>
                      </a:pPr>
                      <a:r>
                        <a:rPr lang="en-GB" sz="2000" b="0" dirty="0">
                          <a:solidFill>
                            <a:schemeClr val="bg1"/>
                          </a:solidFill>
                          <a:latin typeface="+mn-lt"/>
                          <a:ea typeface="Arial"/>
                          <a:cs typeface="Times New Roman"/>
                        </a:rPr>
                        <a:t>No</a:t>
                      </a:r>
                    </a:p>
                  </a:txBody>
                  <a:tcPr marL="68580" marR="68580" marT="0" marB="0" anchor="ctr">
                    <a:solidFill>
                      <a:schemeClr val="accent1"/>
                    </a:solidFill>
                  </a:tcPr>
                </a:tc>
                <a:tc>
                  <a:txBody>
                    <a:bodyPr/>
                    <a:lstStyle/>
                    <a:p>
                      <a:pPr algn="ctr">
                        <a:lnSpc>
                          <a:spcPts val="1300"/>
                        </a:lnSpc>
                        <a:spcAft>
                          <a:spcPts val="0"/>
                        </a:spcAft>
                      </a:pPr>
                      <a:r>
                        <a:rPr lang="en-GB" sz="2000" b="0" dirty="0">
                          <a:solidFill>
                            <a:schemeClr val="bg1"/>
                          </a:solidFill>
                          <a:latin typeface="+mn-lt"/>
                          <a:ea typeface="Arial"/>
                          <a:cs typeface="Times New Roman"/>
                        </a:rPr>
                        <a:t>Yes</a:t>
                      </a:r>
                    </a:p>
                  </a:txBody>
                  <a:tcPr marL="68580" marR="68580" marT="0" marB="0" anchor="ctr">
                    <a:solidFill>
                      <a:schemeClr val="accent1"/>
                    </a:solidFill>
                  </a:tcPr>
                </a:tc>
                <a:tc vMerge="1">
                  <a:txBody>
                    <a:bodyPr/>
                    <a:lstStyle/>
                    <a:p>
                      <a:endParaRPr lang="en-GB"/>
                    </a:p>
                  </a:txBody>
                  <a:tcPr/>
                </a:tc>
              </a:tr>
              <a:tr h="370840">
                <a:tc>
                  <a:txBody>
                    <a:bodyPr/>
                    <a:lstStyle/>
                    <a:p>
                      <a:pPr algn="ctr">
                        <a:lnSpc>
                          <a:spcPts val="1300"/>
                        </a:lnSpc>
                        <a:spcAft>
                          <a:spcPts val="0"/>
                        </a:spcAft>
                      </a:pPr>
                      <a:r>
                        <a:rPr lang="en-GB" sz="2000" dirty="0">
                          <a:solidFill>
                            <a:srgbClr val="000000"/>
                          </a:solidFill>
                          <a:latin typeface="+mn-lt"/>
                          <a:ea typeface="Arial"/>
                          <a:cs typeface="Times New Roman"/>
                        </a:rPr>
                        <a:t>2</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18</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5</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23</a:t>
                      </a:r>
                    </a:p>
                  </a:txBody>
                  <a:tcPr marL="68580" marR="68580" marT="0" marB="0" anchor="ctr"/>
                </a:tc>
              </a:tr>
              <a:tr h="370840">
                <a:tc>
                  <a:txBody>
                    <a:bodyPr/>
                    <a:lstStyle/>
                    <a:p>
                      <a:pPr algn="ctr">
                        <a:lnSpc>
                          <a:spcPts val="1300"/>
                        </a:lnSpc>
                        <a:spcAft>
                          <a:spcPts val="0"/>
                        </a:spcAft>
                      </a:pPr>
                      <a:r>
                        <a:rPr lang="en-GB" sz="2000" dirty="0">
                          <a:solidFill>
                            <a:srgbClr val="000000"/>
                          </a:solidFill>
                          <a:latin typeface="+mn-lt"/>
                          <a:ea typeface="Arial"/>
                          <a:cs typeface="Times New Roman"/>
                        </a:rPr>
                        <a:t>3</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15</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14</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27</a:t>
                      </a:r>
                    </a:p>
                  </a:txBody>
                  <a:tcPr marL="68580" marR="68580" marT="0" marB="0" anchor="ctr"/>
                </a:tc>
              </a:tr>
              <a:tr h="370840">
                <a:tc>
                  <a:txBody>
                    <a:bodyPr/>
                    <a:lstStyle/>
                    <a:p>
                      <a:pPr algn="ctr">
                        <a:lnSpc>
                          <a:spcPts val="1300"/>
                        </a:lnSpc>
                        <a:spcAft>
                          <a:spcPts val="0"/>
                        </a:spcAft>
                      </a:pPr>
                      <a:r>
                        <a:rPr lang="en-GB" sz="2000" dirty="0">
                          <a:solidFill>
                            <a:srgbClr val="000000"/>
                          </a:solidFill>
                          <a:latin typeface="+mn-lt"/>
                          <a:ea typeface="Arial"/>
                          <a:cs typeface="Times New Roman"/>
                        </a:rPr>
                        <a:t>4</a:t>
                      </a:r>
                    </a:p>
                  </a:txBody>
                  <a:tcPr marL="68580" marR="68580" marT="0" marB="0" anchor="ctr"/>
                </a:tc>
                <a:tc>
                  <a:txBody>
                    <a:bodyPr/>
                    <a:lstStyle/>
                    <a:p>
                      <a:pPr algn="ctr">
                        <a:lnSpc>
                          <a:spcPts val="1300"/>
                        </a:lnSpc>
                        <a:spcAft>
                          <a:spcPts val="0"/>
                        </a:spcAft>
                      </a:pPr>
                      <a:r>
                        <a:rPr lang="en-GB" sz="2000">
                          <a:solidFill>
                            <a:srgbClr val="000000"/>
                          </a:solidFill>
                          <a:latin typeface="+mn-lt"/>
                          <a:ea typeface="Arial"/>
                          <a:cs typeface="Times New Roman"/>
                        </a:rPr>
                        <a:t>11</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21</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34</a:t>
                      </a:r>
                    </a:p>
                  </a:txBody>
                  <a:tcPr marL="68580" marR="68580" marT="0" marB="0" anchor="ctr"/>
                </a:tc>
              </a:tr>
              <a:tr h="370840">
                <a:tc>
                  <a:txBody>
                    <a:bodyPr/>
                    <a:lstStyle/>
                    <a:p>
                      <a:pPr algn="ctr">
                        <a:lnSpc>
                          <a:spcPts val="1300"/>
                        </a:lnSpc>
                        <a:spcAft>
                          <a:spcPts val="0"/>
                        </a:spcAft>
                      </a:pPr>
                      <a:r>
                        <a:rPr lang="en-GB" sz="2000" dirty="0">
                          <a:solidFill>
                            <a:srgbClr val="000000"/>
                          </a:solidFill>
                          <a:latin typeface="+mn-lt"/>
                          <a:ea typeface="Arial"/>
                          <a:cs typeface="Times New Roman"/>
                        </a:rPr>
                        <a:t>Total</a:t>
                      </a:r>
                    </a:p>
                  </a:txBody>
                  <a:tcPr marL="68580" marR="68580" marT="0" marB="0" anchor="ctr"/>
                </a:tc>
                <a:tc>
                  <a:txBody>
                    <a:bodyPr/>
                    <a:lstStyle/>
                    <a:p>
                      <a:pPr algn="ctr">
                        <a:lnSpc>
                          <a:spcPts val="1300"/>
                        </a:lnSpc>
                        <a:spcAft>
                          <a:spcPts val="0"/>
                        </a:spcAft>
                      </a:pPr>
                      <a:r>
                        <a:rPr lang="en-GB" sz="2000">
                          <a:solidFill>
                            <a:srgbClr val="000000"/>
                          </a:solidFill>
                          <a:latin typeface="+mn-lt"/>
                          <a:ea typeface="Arial"/>
                          <a:cs typeface="Times New Roman"/>
                        </a:rPr>
                        <a:t>44</a:t>
                      </a:r>
                    </a:p>
                  </a:txBody>
                  <a:tcPr marL="68580" marR="68580" marT="0" marB="0" anchor="ctr"/>
                </a:tc>
                <a:tc>
                  <a:txBody>
                    <a:bodyPr/>
                    <a:lstStyle/>
                    <a:p>
                      <a:pPr algn="ctr">
                        <a:lnSpc>
                          <a:spcPts val="1300"/>
                        </a:lnSpc>
                        <a:spcAft>
                          <a:spcPts val="0"/>
                        </a:spcAft>
                      </a:pPr>
                      <a:r>
                        <a:rPr lang="en-GB" sz="2000">
                          <a:solidFill>
                            <a:srgbClr val="000000"/>
                          </a:solidFill>
                          <a:latin typeface="+mn-lt"/>
                          <a:ea typeface="Arial"/>
                          <a:cs typeface="Times New Roman"/>
                        </a:rPr>
                        <a:t>40</a:t>
                      </a:r>
                    </a:p>
                  </a:txBody>
                  <a:tcPr marL="68580" marR="68580" marT="0" marB="0" anchor="ctr"/>
                </a:tc>
                <a:tc>
                  <a:txBody>
                    <a:bodyPr/>
                    <a:lstStyle/>
                    <a:p>
                      <a:pPr algn="ctr">
                        <a:lnSpc>
                          <a:spcPts val="1300"/>
                        </a:lnSpc>
                        <a:spcAft>
                          <a:spcPts val="0"/>
                        </a:spcAft>
                      </a:pPr>
                      <a:r>
                        <a:rPr lang="en-GB" sz="2000" dirty="0">
                          <a:solidFill>
                            <a:srgbClr val="000000"/>
                          </a:solidFill>
                          <a:latin typeface="+mn-lt"/>
                          <a:ea typeface="Arial"/>
                          <a:cs typeface="Times New Roman"/>
                        </a:rPr>
                        <a:t>84</a:t>
                      </a:r>
                    </a:p>
                  </a:txBody>
                  <a:tcPr marL="68580" marR="68580" marT="0" marB="0" anchor="ctr"/>
                </a:tc>
              </a:tr>
            </a:tbl>
          </a:graphicData>
        </a:graphic>
      </p:graphicFrame>
      <p:sp>
        <p:nvSpPr>
          <p:cNvPr id="5" name="Rectangle 4"/>
          <p:cNvSpPr/>
          <p:nvPr/>
        </p:nvSpPr>
        <p:spPr>
          <a:xfrm>
            <a:off x="3851275" y="3873662"/>
            <a:ext cx="2305050" cy="11525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extLst>
      <p:ext uri="{BB962C8B-B14F-4D97-AF65-F5344CB8AC3E}">
        <p14:creationId xmlns:p14="http://schemas.microsoft.com/office/powerpoint/2010/main" val="24315446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GB" smtClean="0"/>
              <a:t>Expected frequencies</a:t>
            </a:r>
            <a:endParaRPr lang="en-GB" dirty="0" smtClean="0"/>
          </a:p>
        </p:txBody>
      </p:sp>
      <p:sp>
        <p:nvSpPr>
          <p:cNvPr id="3" name="Content Placeholder 2"/>
          <p:cNvSpPr txBox="1">
            <a:spLocks/>
          </p:cNvSpPr>
          <p:nvPr/>
        </p:nvSpPr>
        <p:spPr>
          <a:xfrm>
            <a:off x="457200" y="1600200"/>
            <a:ext cx="8229600" cy="4525963"/>
          </a:xfrm>
          <a:prstGeom prst="rect">
            <a:avLst/>
          </a:prstGeom>
        </p:spPr>
        <p:txBody>
          <a:bodyPr rtlCol="0">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endParaRPr lang="en-GB" smtClean="0"/>
          </a:p>
          <a:p>
            <a:pPr eaLnBrk="1" fontAlgn="auto" hangingPunct="1">
              <a:spcAft>
                <a:spcPts val="0"/>
              </a:spcAft>
              <a:buFont typeface="Arial" pitchFamily="34" charset="0"/>
              <a:buChar char="•"/>
              <a:defRPr/>
            </a:pPr>
            <a:endParaRPr lang="en-GB" dirty="0"/>
          </a:p>
        </p:txBody>
      </p:sp>
      <p:graphicFrame>
        <p:nvGraphicFramePr>
          <p:cNvPr id="4" name="Table 3"/>
          <p:cNvGraphicFramePr>
            <a:graphicFrameLocks noGrp="1"/>
          </p:cNvGraphicFramePr>
          <p:nvPr/>
        </p:nvGraphicFramePr>
        <p:xfrm>
          <a:off x="467544" y="2420888"/>
          <a:ext cx="4929222" cy="2367917"/>
        </p:xfrm>
        <a:graphic>
          <a:graphicData uri="http://schemas.openxmlformats.org/drawingml/2006/table">
            <a:tbl>
              <a:tblPr firstRow="1" bandRow="1">
                <a:tableStyleId>{5C22544A-7EE6-4342-B048-85BDC9FD1C3A}</a:tableStyleId>
              </a:tblPr>
              <a:tblGrid>
                <a:gridCol w="1791462"/>
                <a:gridCol w="1137496"/>
                <a:gridCol w="1106404"/>
                <a:gridCol w="893860"/>
              </a:tblGrid>
              <a:tr h="513717">
                <a:tc rowSpan="2">
                  <a:txBody>
                    <a:bodyPr/>
                    <a:lstStyle/>
                    <a:p>
                      <a:pPr algn="ctr">
                        <a:lnSpc>
                          <a:spcPts val="1300"/>
                        </a:lnSpc>
                        <a:spcAft>
                          <a:spcPts val="0"/>
                        </a:spcAft>
                      </a:pPr>
                      <a:r>
                        <a:rPr lang="en-GB" sz="2000" b="0" dirty="0">
                          <a:solidFill>
                            <a:schemeClr val="bg1"/>
                          </a:solidFill>
                          <a:latin typeface="+mn-lt"/>
                          <a:ea typeface="Arial"/>
                          <a:cs typeface="Times New Roman"/>
                        </a:rPr>
                        <a:t>Tumour grade</a:t>
                      </a:r>
                    </a:p>
                  </a:txBody>
                  <a:tcPr marL="68580" marR="68580" marT="0" marB="0" anchor="ctr"/>
                </a:tc>
                <a:tc gridSpan="2">
                  <a:txBody>
                    <a:bodyPr/>
                    <a:lstStyle/>
                    <a:p>
                      <a:pPr algn="ctr">
                        <a:lnSpc>
                          <a:spcPts val="1300"/>
                        </a:lnSpc>
                        <a:spcAft>
                          <a:spcPts val="0"/>
                        </a:spcAft>
                      </a:pPr>
                      <a:r>
                        <a:rPr lang="en-GB" sz="2000" b="0" dirty="0">
                          <a:solidFill>
                            <a:schemeClr val="bg1"/>
                          </a:solidFill>
                          <a:latin typeface="+mn-lt"/>
                          <a:ea typeface="Arial"/>
                          <a:cs typeface="Times New Roman"/>
                        </a:rPr>
                        <a:t>Tumour shrinkage</a:t>
                      </a:r>
                    </a:p>
                  </a:txBody>
                  <a:tcPr marL="68580" marR="68580" marT="0" marB="0" anchor="ctr"/>
                </a:tc>
                <a:tc hMerge="1">
                  <a:txBody>
                    <a:bodyPr/>
                    <a:lstStyle/>
                    <a:p>
                      <a:endParaRPr lang="en-GB"/>
                    </a:p>
                  </a:txBody>
                  <a:tcPr/>
                </a:tc>
                <a:tc rowSpan="2">
                  <a:txBody>
                    <a:bodyPr/>
                    <a:lstStyle/>
                    <a:p>
                      <a:pPr algn="ctr">
                        <a:lnSpc>
                          <a:spcPts val="1300"/>
                        </a:lnSpc>
                        <a:spcAft>
                          <a:spcPts val="0"/>
                        </a:spcAft>
                      </a:pPr>
                      <a:r>
                        <a:rPr lang="en-GB" sz="2000" b="0" dirty="0">
                          <a:solidFill>
                            <a:schemeClr val="bg1"/>
                          </a:solidFill>
                          <a:latin typeface="+mn-lt"/>
                          <a:ea typeface="Arial"/>
                          <a:cs typeface="Times New Roman"/>
                        </a:rPr>
                        <a:t>Total</a:t>
                      </a:r>
                    </a:p>
                  </a:txBody>
                  <a:tcPr marL="68580" marR="68580" marT="0" marB="0" anchor="ctr"/>
                </a:tc>
              </a:tr>
              <a:tr h="370840">
                <a:tc vMerge="1">
                  <a:txBody>
                    <a:bodyPr/>
                    <a:lstStyle/>
                    <a:p>
                      <a:endParaRPr lang="en-GB"/>
                    </a:p>
                  </a:txBody>
                  <a:tcPr/>
                </a:tc>
                <a:tc>
                  <a:txBody>
                    <a:bodyPr/>
                    <a:lstStyle/>
                    <a:p>
                      <a:pPr algn="ctr">
                        <a:lnSpc>
                          <a:spcPts val="1300"/>
                        </a:lnSpc>
                        <a:spcAft>
                          <a:spcPts val="0"/>
                        </a:spcAft>
                      </a:pPr>
                      <a:r>
                        <a:rPr lang="en-GB" sz="2000" b="0" dirty="0">
                          <a:solidFill>
                            <a:schemeClr val="bg1"/>
                          </a:solidFill>
                          <a:latin typeface="+mn-lt"/>
                          <a:ea typeface="Arial"/>
                          <a:cs typeface="Times New Roman"/>
                        </a:rPr>
                        <a:t>No</a:t>
                      </a:r>
                    </a:p>
                  </a:txBody>
                  <a:tcPr marL="68580" marR="68580" marT="0" marB="0" anchor="ctr">
                    <a:solidFill>
                      <a:schemeClr val="accent1"/>
                    </a:solidFill>
                  </a:tcPr>
                </a:tc>
                <a:tc>
                  <a:txBody>
                    <a:bodyPr/>
                    <a:lstStyle/>
                    <a:p>
                      <a:pPr algn="ctr">
                        <a:lnSpc>
                          <a:spcPts val="1300"/>
                        </a:lnSpc>
                        <a:spcAft>
                          <a:spcPts val="0"/>
                        </a:spcAft>
                      </a:pPr>
                      <a:r>
                        <a:rPr lang="en-GB" sz="2000" b="0" dirty="0">
                          <a:solidFill>
                            <a:schemeClr val="bg1"/>
                          </a:solidFill>
                          <a:latin typeface="+mn-lt"/>
                          <a:ea typeface="Arial"/>
                          <a:cs typeface="Times New Roman"/>
                        </a:rPr>
                        <a:t>Yes</a:t>
                      </a:r>
                    </a:p>
                  </a:txBody>
                  <a:tcPr marL="68580" marR="68580" marT="0" marB="0" anchor="ctr">
                    <a:solidFill>
                      <a:schemeClr val="accent1"/>
                    </a:solidFill>
                  </a:tcPr>
                </a:tc>
                <a:tc vMerge="1">
                  <a:txBody>
                    <a:bodyPr/>
                    <a:lstStyle/>
                    <a:p>
                      <a:endParaRPr lang="en-GB"/>
                    </a:p>
                  </a:txBody>
                  <a:tcPr/>
                </a:tc>
              </a:tr>
              <a:tr h="370840">
                <a:tc>
                  <a:txBody>
                    <a:bodyPr/>
                    <a:lstStyle/>
                    <a:p>
                      <a:pPr algn="ctr">
                        <a:lnSpc>
                          <a:spcPts val="1300"/>
                        </a:lnSpc>
                        <a:spcAft>
                          <a:spcPts val="0"/>
                        </a:spcAft>
                      </a:pPr>
                      <a:r>
                        <a:rPr lang="en-GB" sz="2000" b="0" dirty="0">
                          <a:solidFill>
                            <a:srgbClr val="000000"/>
                          </a:solidFill>
                          <a:latin typeface="Arial" pitchFamily="34" charset="0"/>
                          <a:ea typeface="Arial"/>
                          <a:cs typeface="Arial" pitchFamily="34" charset="0"/>
                        </a:rPr>
                        <a:t>2</a:t>
                      </a:r>
                    </a:p>
                  </a:txBody>
                  <a:tcPr marL="68580" marR="68580" marT="0" marB="0" anchor="ctr"/>
                </a:tc>
                <a:tc>
                  <a:txBody>
                    <a:bodyPr/>
                    <a:lstStyle/>
                    <a:p>
                      <a:pPr algn="ctr">
                        <a:lnSpc>
                          <a:spcPts val="1300"/>
                        </a:lnSpc>
                        <a:spcAft>
                          <a:spcPts val="0"/>
                        </a:spcAft>
                      </a:pPr>
                      <a:r>
                        <a:rPr lang="en-GB" sz="2000" b="0" dirty="0" smtClean="0">
                          <a:solidFill>
                            <a:srgbClr val="000000"/>
                          </a:solidFill>
                          <a:latin typeface="Arial" pitchFamily="34" charset="0"/>
                          <a:ea typeface="Arial"/>
                          <a:cs typeface="Arial" pitchFamily="34" charset="0"/>
                        </a:rPr>
                        <a:t>18 </a:t>
                      </a:r>
                      <a:r>
                        <a:rPr lang="en-GB" sz="2000" b="0" dirty="0" smtClean="0">
                          <a:solidFill>
                            <a:srgbClr val="FF0000"/>
                          </a:solidFill>
                          <a:latin typeface="Arial" pitchFamily="34" charset="0"/>
                          <a:ea typeface="Arial"/>
                          <a:cs typeface="Arial" pitchFamily="34" charset="0"/>
                        </a:rPr>
                        <a:t>12.0</a:t>
                      </a:r>
                      <a:endParaRPr lang="en-GB" sz="2000" b="0" dirty="0">
                        <a:solidFill>
                          <a:srgbClr val="000000"/>
                        </a:solidFill>
                        <a:latin typeface="Arial" pitchFamily="34" charset="0"/>
                        <a:ea typeface="Arial"/>
                        <a:cs typeface="Arial" pitchFamily="34" charset="0"/>
                      </a:endParaRPr>
                    </a:p>
                  </a:txBody>
                  <a:tcPr marL="68580" marR="68580" marT="0" marB="0" anchor="ctr"/>
                </a:tc>
                <a:tc>
                  <a:txBody>
                    <a:bodyPr/>
                    <a:lstStyle/>
                    <a:p>
                      <a:pPr algn="ctr">
                        <a:lnSpc>
                          <a:spcPts val="1300"/>
                        </a:lnSpc>
                        <a:spcAft>
                          <a:spcPts val="0"/>
                        </a:spcAft>
                      </a:pPr>
                      <a:r>
                        <a:rPr lang="en-GB" sz="2000" b="0" dirty="0" smtClean="0">
                          <a:solidFill>
                            <a:srgbClr val="000000"/>
                          </a:solidFill>
                          <a:latin typeface="Arial" pitchFamily="34" charset="0"/>
                          <a:ea typeface="Arial"/>
                          <a:cs typeface="Arial" pitchFamily="34" charset="0"/>
                        </a:rPr>
                        <a:t>5 </a:t>
                      </a:r>
                      <a:r>
                        <a:rPr lang="en-GB" sz="2000" b="0" dirty="0" smtClean="0">
                          <a:solidFill>
                            <a:srgbClr val="FF0000"/>
                          </a:solidFill>
                          <a:latin typeface="Arial" pitchFamily="34" charset="0"/>
                          <a:ea typeface="Arial"/>
                          <a:cs typeface="Arial" pitchFamily="34" charset="0"/>
                        </a:rPr>
                        <a:t>11.0</a:t>
                      </a:r>
                      <a:endParaRPr lang="en-GB" sz="2000" b="0" dirty="0">
                        <a:solidFill>
                          <a:srgbClr val="000000"/>
                        </a:solidFill>
                        <a:latin typeface="Arial" pitchFamily="34" charset="0"/>
                        <a:ea typeface="Arial"/>
                        <a:cs typeface="Arial" pitchFamily="34" charset="0"/>
                      </a:endParaRPr>
                    </a:p>
                  </a:txBody>
                  <a:tcPr marL="68580" marR="68580" marT="0" marB="0" anchor="ctr"/>
                </a:tc>
                <a:tc>
                  <a:txBody>
                    <a:bodyPr/>
                    <a:lstStyle/>
                    <a:p>
                      <a:pPr algn="ctr">
                        <a:lnSpc>
                          <a:spcPts val="1300"/>
                        </a:lnSpc>
                        <a:spcAft>
                          <a:spcPts val="0"/>
                        </a:spcAft>
                      </a:pPr>
                      <a:r>
                        <a:rPr lang="en-GB" sz="2000" b="0" dirty="0">
                          <a:solidFill>
                            <a:srgbClr val="000000"/>
                          </a:solidFill>
                          <a:latin typeface="Arial" pitchFamily="34" charset="0"/>
                          <a:ea typeface="Arial"/>
                          <a:cs typeface="Arial" pitchFamily="34" charset="0"/>
                        </a:rPr>
                        <a:t>23</a:t>
                      </a:r>
                    </a:p>
                  </a:txBody>
                  <a:tcPr marL="68580" marR="68580" marT="0" marB="0" anchor="ctr"/>
                </a:tc>
              </a:tr>
              <a:tr h="370840">
                <a:tc>
                  <a:txBody>
                    <a:bodyPr/>
                    <a:lstStyle/>
                    <a:p>
                      <a:pPr algn="ctr">
                        <a:lnSpc>
                          <a:spcPts val="1300"/>
                        </a:lnSpc>
                        <a:spcAft>
                          <a:spcPts val="0"/>
                        </a:spcAft>
                      </a:pPr>
                      <a:r>
                        <a:rPr lang="en-GB" sz="2000" b="0">
                          <a:solidFill>
                            <a:srgbClr val="000000"/>
                          </a:solidFill>
                          <a:latin typeface="Arial" pitchFamily="34" charset="0"/>
                          <a:ea typeface="Arial"/>
                          <a:cs typeface="Arial" pitchFamily="34" charset="0"/>
                        </a:rPr>
                        <a:t>3</a:t>
                      </a:r>
                    </a:p>
                  </a:txBody>
                  <a:tcPr marL="68580" marR="68580" marT="0" marB="0" anchor="ctr"/>
                </a:tc>
                <a:tc>
                  <a:txBody>
                    <a:bodyPr/>
                    <a:lstStyle/>
                    <a:p>
                      <a:pPr algn="ctr">
                        <a:lnSpc>
                          <a:spcPts val="1300"/>
                        </a:lnSpc>
                        <a:spcAft>
                          <a:spcPts val="0"/>
                        </a:spcAft>
                      </a:pPr>
                      <a:r>
                        <a:rPr lang="en-GB" sz="2000" b="0" dirty="0" smtClean="0">
                          <a:solidFill>
                            <a:srgbClr val="000000"/>
                          </a:solidFill>
                          <a:latin typeface="Arial" pitchFamily="34" charset="0"/>
                          <a:ea typeface="Arial"/>
                          <a:cs typeface="Arial" pitchFamily="34" charset="0"/>
                        </a:rPr>
                        <a:t>15 </a:t>
                      </a:r>
                      <a:r>
                        <a:rPr lang="en-GB" sz="2000" b="0" dirty="0" smtClean="0">
                          <a:solidFill>
                            <a:srgbClr val="FF0000"/>
                          </a:solidFill>
                          <a:latin typeface="Arial" pitchFamily="34" charset="0"/>
                          <a:ea typeface="Arial"/>
                          <a:cs typeface="Arial" pitchFamily="34" charset="0"/>
                        </a:rPr>
                        <a:t>14.1</a:t>
                      </a:r>
                      <a:endParaRPr lang="en-GB" sz="2000" b="0" dirty="0">
                        <a:solidFill>
                          <a:srgbClr val="FF0000"/>
                        </a:solidFill>
                        <a:latin typeface="Arial" pitchFamily="34" charset="0"/>
                        <a:ea typeface="Arial"/>
                        <a:cs typeface="Arial" pitchFamily="34" charset="0"/>
                      </a:endParaRPr>
                    </a:p>
                  </a:txBody>
                  <a:tcPr marL="68580" marR="68580" marT="0" marB="0" anchor="ctr"/>
                </a:tc>
                <a:tc>
                  <a:txBody>
                    <a:bodyPr/>
                    <a:lstStyle/>
                    <a:p>
                      <a:pPr algn="ctr">
                        <a:lnSpc>
                          <a:spcPts val="1300"/>
                        </a:lnSpc>
                        <a:spcAft>
                          <a:spcPts val="0"/>
                        </a:spcAft>
                      </a:pPr>
                      <a:r>
                        <a:rPr lang="en-GB" sz="2000" b="0" dirty="0" smtClean="0">
                          <a:solidFill>
                            <a:srgbClr val="000000"/>
                          </a:solidFill>
                          <a:latin typeface="Arial" pitchFamily="34" charset="0"/>
                          <a:ea typeface="Arial"/>
                          <a:cs typeface="Arial" pitchFamily="34" charset="0"/>
                        </a:rPr>
                        <a:t>14 </a:t>
                      </a:r>
                      <a:r>
                        <a:rPr lang="en-GB" sz="2000" b="0" dirty="0" smtClean="0">
                          <a:solidFill>
                            <a:srgbClr val="FF0000"/>
                          </a:solidFill>
                          <a:latin typeface="Arial" pitchFamily="34" charset="0"/>
                          <a:ea typeface="Arial"/>
                          <a:cs typeface="Arial" pitchFamily="34" charset="0"/>
                        </a:rPr>
                        <a:t>12.9</a:t>
                      </a:r>
                      <a:endParaRPr lang="en-GB" sz="2000" b="0" dirty="0">
                        <a:solidFill>
                          <a:srgbClr val="000000"/>
                        </a:solidFill>
                        <a:latin typeface="Arial" pitchFamily="34" charset="0"/>
                        <a:ea typeface="Arial"/>
                        <a:cs typeface="Arial" pitchFamily="34" charset="0"/>
                      </a:endParaRPr>
                    </a:p>
                  </a:txBody>
                  <a:tcPr marL="68580" marR="68580" marT="0" marB="0" anchor="ctr"/>
                </a:tc>
                <a:tc>
                  <a:txBody>
                    <a:bodyPr/>
                    <a:lstStyle/>
                    <a:p>
                      <a:pPr algn="ctr">
                        <a:lnSpc>
                          <a:spcPts val="1300"/>
                        </a:lnSpc>
                        <a:spcAft>
                          <a:spcPts val="0"/>
                        </a:spcAft>
                      </a:pPr>
                      <a:r>
                        <a:rPr lang="en-GB" sz="2000" b="0" dirty="0">
                          <a:solidFill>
                            <a:srgbClr val="000000"/>
                          </a:solidFill>
                          <a:latin typeface="Arial" pitchFamily="34" charset="0"/>
                          <a:ea typeface="Arial"/>
                          <a:cs typeface="Arial" pitchFamily="34" charset="0"/>
                        </a:rPr>
                        <a:t>27</a:t>
                      </a:r>
                    </a:p>
                  </a:txBody>
                  <a:tcPr marL="68580" marR="68580" marT="0" marB="0" anchor="ctr"/>
                </a:tc>
              </a:tr>
              <a:tr h="370840">
                <a:tc>
                  <a:txBody>
                    <a:bodyPr/>
                    <a:lstStyle/>
                    <a:p>
                      <a:pPr algn="ctr">
                        <a:lnSpc>
                          <a:spcPts val="1300"/>
                        </a:lnSpc>
                        <a:spcAft>
                          <a:spcPts val="0"/>
                        </a:spcAft>
                      </a:pPr>
                      <a:r>
                        <a:rPr lang="en-GB" sz="2000" b="0">
                          <a:solidFill>
                            <a:srgbClr val="000000"/>
                          </a:solidFill>
                          <a:latin typeface="Arial" pitchFamily="34" charset="0"/>
                          <a:ea typeface="Arial"/>
                          <a:cs typeface="Arial" pitchFamily="34" charset="0"/>
                        </a:rPr>
                        <a:t>4</a:t>
                      </a:r>
                    </a:p>
                  </a:txBody>
                  <a:tcPr marL="68580" marR="68580" marT="0" marB="0" anchor="ctr"/>
                </a:tc>
                <a:tc>
                  <a:txBody>
                    <a:bodyPr/>
                    <a:lstStyle/>
                    <a:p>
                      <a:pPr algn="ctr">
                        <a:lnSpc>
                          <a:spcPts val="1300"/>
                        </a:lnSpc>
                        <a:spcAft>
                          <a:spcPts val="0"/>
                        </a:spcAft>
                      </a:pPr>
                      <a:r>
                        <a:rPr lang="en-GB" sz="2000" b="0" dirty="0" smtClean="0">
                          <a:solidFill>
                            <a:srgbClr val="000000"/>
                          </a:solidFill>
                          <a:latin typeface="Arial" pitchFamily="34" charset="0"/>
                          <a:ea typeface="Arial"/>
                          <a:cs typeface="Arial" pitchFamily="34" charset="0"/>
                        </a:rPr>
                        <a:t>11 </a:t>
                      </a:r>
                      <a:r>
                        <a:rPr lang="en-GB" sz="2000" b="0" dirty="0" smtClean="0">
                          <a:solidFill>
                            <a:srgbClr val="FF0000"/>
                          </a:solidFill>
                          <a:latin typeface="Arial" pitchFamily="34" charset="0"/>
                          <a:ea typeface="Arial"/>
                          <a:cs typeface="Arial" pitchFamily="34" charset="0"/>
                        </a:rPr>
                        <a:t>17.8</a:t>
                      </a:r>
                      <a:endParaRPr lang="en-GB" sz="2000" b="0" dirty="0">
                        <a:solidFill>
                          <a:srgbClr val="000000"/>
                        </a:solidFill>
                        <a:latin typeface="Arial" pitchFamily="34" charset="0"/>
                        <a:ea typeface="Arial"/>
                        <a:cs typeface="Arial" pitchFamily="34" charset="0"/>
                      </a:endParaRPr>
                    </a:p>
                  </a:txBody>
                  <a:tcPr marL="68580" marR="68580" marT="0" marB="0" anchor="ctr"/>
                </a:tc>
                <a:tc>
                  <a:txBody>
                    <a:bodyPr/>
                    <a:lstStyle/>
                    <a:p>
                      <a:pPr algn="ctr">
                        <a:lnSpc>
                          <a:spcPts val="1300"/>
                        </a:lnSpc>
                        <a:spcAft>
                          <a:spcPts val="0"/>
                        </a:spcAft>
                      </a:pPr>
                      <a:r>
                        <a:rPr lang="en-GB" sz="2000" b="0" dirty="0" smtClean="0">
                          <a:solidFill>
                            <a:srgbClr val="000000"/>
                          </a:solidFill>
                          <a:latin typeface="Arial" pitchFamily="34" charset="0"/>
                          <a:ea typeface="Arial"/>
                          <a:cs typeface="Arial" pitchFamily="34" charset="0"/>
                        </a:rPr>
                        <a:t>21 </a:t>
                      </a:r>
                      <a:r>
                        <a:rPr lang="en-GB" sz="2000" b="0" dirty="0" smtClean="0">
                          <a:solidFill>
                            <a:srgbClr val="FF0000"/>
                          </a:solidFill>
                          <a:latin typeface="Arial" pitchFamily="34" charset="0"/>
                          <a:ea typeface="Arial"/>
                          <a:cs typeface="Arial" pitchFamily="34" charset="0"/>
                        </a:rPr>
                        <a:t>16.2</a:t>
                      </a:r>
                      <a:endParaRPr lang="en-GB" sz="2000" b="0" dirty="0">
                        <a:solidFill>
                          <a:srgbClr val="000000"/>
                        </a:solidFill>
                        <a:latin typeface="Arial" pitchFamily="34" charset="0"/>
                        <a:ea typeface="Arial"/>
                        <a:cs typeface="Arial" pitchFamily="34" charset="0"/>
                      </a:endParaRPr>
                    </a:p>
                  </a:txBody>
                  <a:tcPr marL="68580" marR="68580" marT="0" marB="0" anchor="ctr"/>
                </a:tc>
                <a:tc>
                  <a:txBody>
                    <a:bodyPr/>
                    <a:lstStyle/>
                    <a:p>
                      <a:pPr algn="ctr">
                        <a:lnSpc>
                          <a:spcPts val="1300"/>
                        </a:lnSpc>
                        <a:spcAft>
                          <a:spcPts val="0"/>
                        </a:spcAft>
                      </a:pPr>
                      <a:r>
                        <a:rPr lang="en-GB" sz="2000" b="0" dirty="0">
                          <a:solidFill>
                            <a:srgbClr val="000000"/>
                          </a:solidFill>
                          <a:latin typeface="Arial" pitchFamily="34" charset="0"/>
                          <a:ea typeface="Arial"/>
                          <a:cs typeface="Arial" pitchFamily="34" charset="0"/>
                        </a:rPr>
                        <a:t>34</a:t>
                      </a:r>
                    </a:p>
                  </a:txBody>
                  <a:tcPr marL="68580" marR="68580" marT="0" marB="0" anchor="ctr"/>
                </a:tc>
              </a:tr>
              <a:tr h="370840">
                <a:tc>
                  <a:txBody>
                    <a:bodyPr/>
                    <a:lstStyle/>
                    <a:p>
                      <a:pPr algn="ctr">
                        <a:lnSpc>
                          <a:spcPts val="1300"/>
                        </a:lnSpc>
                        <a:spcAft>
                          <a:spcPts val="0"/>
                        </a:spcAft>
                      </a:pPr>
                      <a:r>
                        <a:rPr lang="en-GB" sz="2000" b="0" dirty="0">
                          <a:solidFill>
                            <a:srgbClr val="000000"/>
                          </a:solidFill>
                          <a:latin typeface="Arial" pitchFamily="34" charset="0"/>
                          <a:ea typeface="Arial"/>
                          <a:cs typeface="Arial" pitchFamily="34" charset="0"/>
                        </a:rPr>
                        <a:t>Total</a:t>
                      </a:r>
                    </a:p>
                  </a:txBody>
                  <a:tcPr marL="68580" marR="68580" marT="0" marB="0" anchor="ctr"/>
                </a:tc>
                <a:tc>
                  <a:txBody>
                    <a:bodyPr/>
                    <a:lstStyle/>
                    <a:p>
                      <a:pPr algn="ctr">
                        <a:lnSpc>
                          <a:spcPts val="1300"/>
                        </a:lnSpc>
                        <a:spcAft>
                          <a:spcPts val="0"/>
                        </a:spcAft>
                      </a:pPr>
                      <a:r>
                        <a:rPr lang="en-GB" sz="2000" b="0">
                          <a:solidFill>
                            <a:srgbClr val="000000"/>
                          </a:solidFill>
                          <a:latin typeface="Arial" pitchFamily="34" charset="0"/>
                          <a:ea typeface="Arial"/>
                          <a:cs typeface="Arial" pitchFamily="34" charset="0"/>
                        </a:rPr>
                        <a:t>44</a:t>
                      </a:r>
                    </a:p>
                  </a:txBody>
                  <a:tcPr marL="68580" marR="68580" marT="0" marB="0" anchor="ctr"/>
                </a:tc>
                <a:tc>
                  <a:txBody>
                    <a:bodyPr/>
                    <a:lstStyle/>
                    <a:p>
                      <a:pPr algn="ctr">
                        <a:lnSpc>
                          <a:spcPts val="1300"/>
                        </a:lnSpc>
                        <a:spcAft>
                          <a:spcPts val="0"/>
                        </a:spcAft>
                      </a:pPr>
                      <a:r>
                        <a:rPr lang="en-GB" sz="2000" b="0">
                          <a:solidFill>
                            <a:srgbClr val="000000"/>
                          </a:solidFill>
                          <a:latin typeface="Arial" pitchFamily="34" charset="0"/>
                          <a:ea typeface="Arial"/>
                          <a:cs typeface="Arial" pitchFamily="34" charset="0"/>
                        </a:rPr>
                        <a:t>40</a:t>
                      </a:r>
                    </a:p>
                  </a:txBody>
                  <a:tcPr marL="68580" marR="68580" marT="0" marB="0" anchor="ctr"/>
                </a:tc>
                <a:tc>
                  <a:txBody>
                    <a:bodyPr/>
                    <a:lstStyle/>
                    <a:p>
                      <a:pPr algn="ctr">
                        <a:lnSpc>
                          <a:spcPts val="1300"/>
                        </a:lnSpc>
                        <a:spcAft>
                          <a:spcPts val="0"/>
                        </a:spcAft>
                      </a:pPr>
                      <a:r>
                        <a:rPr lang="en-GB" sz="2000" b="0" dirty="0">
                          <a:solidFill>
                            <a:srgbClr val="000000"/>
                          </a:solidFill>
                          <a:latin typeface="Arial" pitchFamily="34" charset="0"/>
                          <a:ea typeface="Arial"/>
                          <a:cs typeface="Arial" pitchFamily="34" charset="0"/>
                        </a:rPr>
                        <a:t>84</a:t>
                      </a:r>
                    </a:p>
                  </a:txBody>
                  <a:tcPr marL="68580" marR="68580" marT="0" marB="0" anchor="ctr"/>
                </a:tc>
              </a:tr>
            </a:tbl>
          </a:graphicData>
        </a:graphic>
      </p:graphicFrame>
      <p:sp>
        <p:nvSpPr>
          <p:cNvPr id="5" name="Rectangle 4"/>
          <p:cNvSpPr/>
          <p:nvPr/>
        </p:nvSpPr>
        <p:spPr>
          <a:xfrm>
            <a:off x="2266950" y="3284984"/>
            <a:ext cx="2305050" cy="11525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aphicFrame>
        <p:nvGraphicFramePr>
          <p:cNvPr id="6" name="Object 2"/>
          <p:cNvGraphicFramePr>
            <a:graphicFrameLocks noChangeAspect="1"/>
          </p:cNvGraphicFramePr>
          <p:nvPr/>
        </p:nvGraphicFramePr>
        <p:xfrm>
          <a:off x="395536" y="1484313"/>
          <a:ext cx="2692400" cy="711200"/>
        </p:xfrm>
        <a:graphic>
          <a:graphicData uri="http://schemas.openxmlformats.org/presentationml/2006/ole">
            <mc:AlternateContent xmlns:mc="http://schemas.openxmlformats.org/markup-compatibility/2006">
              <mc:Choice xmlns:v="urn:schemas-microsoft-com:vml" Requires="v">
                <p:oleObj spid="_x0000_s304291" name="Equation" r:id="rId4" imgW="1486314" imgH="393777" progId="Equation.3">
                  <p:embed/>
                </p:oleObj>
              </mc:Choice>
              <mc:Fallback>
                <p:oleObj name="Equation" r:id="rId4" imgW="1486314" imgH="39377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484313"/>
                        <a:ext cx="26924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8"/>
          <p:cNvSpPr txBox="1">
            <a:spLocks noChangeArrowheads="1"/>
          </p:cNvSpPr>
          <p:nvPr/>
        </p:nvSpPr>
        <p:spPr bwMode="auto">
          <a:xfrm>
            <a:off x="1043608" y="5013176"/>
            <a:ext cx="6048375" cy="830262"/>
          </a:xfrm>
          <a:prstGeom prst="rect">
            <a:avLst/>
          </a:prstGeom>
          <a:noFill/>
          <a:ln w="9525">
            <a:noFill/>
            <a:miter lim="800000"/>
            <a:headEnd/>
            <a:tailEnd/>
          </a:ln>
        </p:spPr>
        <p:txBody>
          <a:bodyPr>
            <a:spAutoFit/>
          </a:bodyPr>
          <a:lstStyle/>
          <a:p>
            <a:r>
              <a:rPr lang="en-GB" sz="2400" dirty="0">
                <a:latin typeface="Calibri" pitchFamily="34" charset="0"/>
              </a:rPr>
              <a:t>e.g. </a:t>
            </a:r>
            <a:r>
              <a:rPr lang="en-GB" sz="2400" u="sng" dirty="0" smtClean="0">
                <a:latin typeface="Calibri" pitchFamily="34" charset="0"/>
              </a:rPr>
              <a:t>44</a:t>
            </a:r>
            <a:r>
              <a:rPr lang="en-GB" sz="2400" dirty="0" smtClean="0">
                <a:latin typeface="Calibri" pitchFamily="34" charset="0"/>
              </a:rPr>
              <a:t>  </a:t>
            </a:r>
            <a:r>
              <a:rPr lang="en-GB" sz="2400" dirty="0">
                <a:latin typeface="Calibri" pitchFamily="34" charset="0"/>
              </a:rPr>
              <a:t>x  </a:t>
            </a:r>
            <a:r>
              <a:rPr lang="en-GB" sz="2400" u="sng" dirty="0" smtClean="0">
                <a:latin typeface="Calibri" pitchFamily="34" charset="0"/>
              </a:rPr>
              <a:t>23</a:t>
            </a:r>
            <a:r>
              <a:rPr lang="en-GB" sz="2400" dirty="0" smtClean="0">
                <a:latin typeface="Calibri" pitchFamily="34" charset="0"/>
              </a:rPr>
              <a:t>  </a:t>
            </a:r>
            <a:r>
              <a:rPr lang="en-GB" sz="2400" dirty="0">
                <a:latin typeface="Calibri" pitchFamily="34" charset="0"/>
              </a:rPr>
              <a:t>x </a:t>
            </a:r>
            <a:r>
              <a:rPr lang="en-GB" sz="2400" dirty="0" smtClean="0">
                <a:latin typeface="Calibri" pitchFamily="34" charset="0"/>
              </a:rPr>
              <a:t>84 </a:t>
            </a:r>
            <a:r>
              <a:rPr lang="en-GB" sz="2400" dirty="0">
                <a:latin typeface="Calibri" pitchFamily="34" charset="0"/>
              </a:rPr>
              <a:t>=  </a:t>
            </a:r>
            <a:r>
              <a:rPr lang="en-GB" sz="2400" u="sng" dirty="0" smtClean="0">
                <a:latin typeface="Calibri" pitchFamily="34" charset="0"/>
              </a:rPr>
              <a:t>44 </a:t>
            </a:r>
            <a:r>
              <a:rPr lang="en-GB" sz="2400" u="sng" dirty="0">
                <a:latin typeface="Calibri" pitchFamily="34" charset="0"/>
              </a:rPr>
              <a:t>x </a:t>
            </a:r>
            <a:r>
              <a:rPr lang="en-GB" sz="2400" u="sng" dirty="0" smtClean="0">
                <a:latin typeface="Calibri" pitchFamily="34" charset="0"/>
              </a:rPr>
              <a:t>23</a:t>
            </a:r>
            <a:r>
              <a:rPr lang="en-GB" sz="2400" dirty="0" smtClean="0">
                <a:latin typeface="Calibri" pitchFamily="34" charset="0"/>
              </a:rPr>
              <a:t> </a:t>
            </a:r>
            <a:r>
              <a:rPr lang="en-GB" sz="2400" dirty="0">
                <a:latin typeface="Calibri" pitchFamily="34" charset="0"/>
              </a:rPr>
              <a:t>= </a:t>
            </a:r>
            <a:r>
              <a:rPr lang="en-GB" sz="2400" dirty="0" smtClean="0">
                <a:latin typeface="Calibri" pitchFamily="34" charset="0"/>
              </a:rPr>
              <a:t>12.0</a:t>
            </a:r>
            <a:endParaRPr lang="en-GB" sz="2400" u="sng" dirty="0">
              <a:latin typeface="Calibri" pitchFamily="34" charset="0"/>
            </a:endParaRPr>
          </a:p>
          <a:p>
            <a:r>
              <a:rPr lang="en-GB" sz="2400" dirty="0">
                <a:latin typeface="Calibri" pitchFamily="34" charset="0"/>
              </a:rPr>
              <a:t>        </a:t>
            </a:r>
            <a:r>
              <a:rPr lang="en-GB" sz="2400" dirty="0" smtClean="0">
                <a:latin typeface="Calibri" pitchFamily="34" charset="0"/>
              </a:rPr>
              <a:t>84      84                  84</a:t>
            </a:r>
            <a:endParaRPr lang="en-GB" sz="2400" dirty="0">
              <a:latin typeface="Calibri" pitchFamily="34" charset="0"/>
            </a:endParaRPr>
          </a:p>
        </p:txBody>
      </p:sp>
      <p:sp>
        <p:nvSpPr>
          <p:cNvPr id="8" name="Oval 7"/>
          <p:cNvSpPr/>
          <p:nvPr/>
        </p:nvSpPr>
        <p:spPr>
          <a:xfrm>
            <a:off x="2699793" y="3284662"/>
            <a:ext cx="576064" cy="3603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9" name="Straight Arrow Connector 8"/>
          <p:cNvCxnSpPr/>
          <p:nvPr/>
        </p:nvCxnSpPr>
        <p:spPr>
          <a:xfrm>
            <a:off x="3132163" y="3645346"/>
            <a:ext cx="287337" cy="12969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022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692696"/>
            <a:ext cx="6144344" cy="6144344"/>
          </a:xfrm>
          <a:prstGeom prst="rect">
            <a:avLst/>
          </a:prstGeom>
        </p:spPr>
      </p:pic>
      <p:sp>
        <p:nvSpPr>
          <p:cNvPr id="2" name="Title 1"/>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GB" smtClean="0"/>
              <a:t>Chi-square test for trend</a:t>
            </a:r>
            <a:endParaRPr lang="en-GB" smtClean="0"/>
          </a:p>
        </p:txBody>
      </p:sp>
    </p:spTree>
    <p:extLst>
      <p:ext uri="{BB962C8B-B14F-4D97-AF65-F5344CB8AC3E}">
        <p14:creationId xmlns:p14="http://schemas.microsoft.com/office/powerpoint/2010/main" val="37076913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403350" y="4149725"/>
            <a:ext cx="280828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857375" y="2581275"/>
            <a:ext cx="2571750" cy="2071688"/>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1"/>
          <p:cNvPicPr>
            <a:picLocks noChangeAspect="1" noChangeArrowheads="1"/>
          </p:cNvPicPr>
          <p:nvPr/>
        </p:nvPicPr>
        <p:blipFill>
          <a:blip r:embed="rId4" cstate="print"/>
          <a:srcRect t="10001" r="3957"/>
          <a:stretch>
            <a:fillRect/>
          </a:stretch>
        </p:blipFill>
        <p:spPr bwMode="auto">
          <a:xfrm>
            <a:off x="431800" y="1484313"/>
            <a:ext cx="5003800" cy="4681537"/>
          </a:xfrm>
          <a:prstGeom prst="rect">
            <a:avLst/>
          </a:prstGeom>
          <a:noFill/>
          <a:ln w="9525">
            <a:noFill/>
            <a:miter lim="800000"/>
            <a:headEnd/>
            <a:tailEnd/>
          </a:ln>
        </p:spPr>
      </p:pic>
      <p:pic>
        <p:nvPicPr>
          <p:cNvPr id="5" name="Picture 14"/>
          <p:cNvPicPr>
            <a:picLocks noChangeAspect="1" noChangeArrowheads="1"/>
          </p:cNvPicPr>
          <p:nvPr/>
        </p:nvPicPr>
        <p:blipFill>
          <a:blip r:embed="rId5" cstate="print"/>
          <a:srcRect/>
          <a:stretch>
            <a:fillRect/>
          </a:stretch>
        </p:blipFill>
        <p:spPr bwMode="auto">
          <a:xfrm>
            <a:off x="215900" y="1484313"/>
            <a:ext cx="8748713" cy="5068887"/>
          </a:xfrm>
          <a:prstGeom prst="rect">
            <a:avLst/>
          </a:prstGeom>
          <a:noFill/>
          <a:ln w="9525">
            <a:noFill/>
            <a:miter lim="800000"/>
            <a:headEnd/>
            <a:tailEnd/>
          </a:ln>
        </p:spPr>
      </p:pic>
      <p:sp>
        <p:nvSpPr>
          <p:cNvPr id="6" name="Title 1"/>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GB" smtClean="0"/>
              <a:t>Chi-square test for trend - results</a:t>
            </a:r>
            <a:endParaRPr lang="en-GB" smtClean="0"/>
          </a:p>
        </p:txBody>
      </p:sp>
      <p:graphicFrame>
        <p:nvGraphicFramePr>
          <p:cNvPr id="7" name="Object 13"/>
          <p:cNvGraphicFramePr>
            <a:graphicFrameLocks noChangeAspect="1"/>
          </p:cNvGraphicFramePr>
          <p:nvPr/>
        </p:nvGraphicFramePr>
        <p:xfrm>
          <a:off x="6450603" y="1844824"/>
          <a:ext cx="2009829" cy="657578"/>
        </p:xfrm>
        <a:graphic>
          <a:graphicData uri="http://schemas.openxmlformats.org/presentationml/2006/ole">
            <mc:AlternateContent xmlns:mc="http://schemas.openxmlformats.org/markup-compatibility/2006">
              <mc:Choice xmlns:v="urn:schemas-microsoft-com:vml" Requires="v">
                <p:oleObj spid="_x0000_s305314" name="Equation" r:id="rId6" imgW="698339" imgH="228738" progId="Equation.3">
                  <p:embed/>
                </p:oleObj>
              </mc:Choice>
              <mc:Fallback>
                <p:oleObj name="Equation" r:id="rId6" imgW="698339" imgH="22873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0603" y="1844824"/>
                        <a:ext cx="2009829" cy="657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4067944" y="3284984"/>
            <a:ext cx="2562320" cy="584776"/>
          </a:xfrm>
          <a:prstGeom prst="rect">
            <a:avLst/>
          </a:prstGeom>
          <a:noFill/>
          <a:ln w="9525">
            <a:noFill/>
            <a:miter lim="800000"/>
            <a:headEnd/>
            <a:tailEnd/>
          </a:ln>
        </p:spPr>
        <p:txBody>
          <a:bodyPr wrap="none">
            <a:spAutoFit/>
          </a:bodyPr>
          <a:lstStyle/>
          <a:p>
            <a:r>
              <a:rPr lang="en-GB" sz="3200" dirty="0">
                <a:latin typeface="Calibri" pitchFamily="34" charset="0"/>
              </a:rPr>
              <a:t>P-value: </a:t>
            </a:r>
            <a:r>
              <a:rPr lang="en-GB" sz="3200" b="1" dirty="0" smtClean="0">
                <a:latin typeface="Calibri" pitchFamily="34" charset="0"/>
              </a:rPr>
              <a:t>0.001</a:t>
            </a:r>
            <a:endParaRPr lang="en-GB" sz="3200" b="1" dirty="0">
              <a:latin typeface="Calibri" pitchFamily="34" charset="0"/>
            </a:endParaRPr>
          </a:p>
        </p:txBody>
      </p:sp>
      <p:sp>
        <p:nvSpPr>
          <p:cNvPr id="9" name="Rectangle 8"/>
          <p:cNvSpPr>
            <a:spLocks noChangeArrowheads="1"/>
          </p:cNvSpPr>
          <p:nvPr/>
        </p:nvSpPr>
        <p:spPr bwMode="auto">
          <a:xfrm>
            <a:off x="4067944" y="3995792"/>
            <a:ext cx="4752528" cy="1384995"/>
          </a:xfrm>
          <a:prstGeom prst="rect">
            <a:avLst/>
          </a:prstGeom>
          <a:noFill/>
          <a:ln w="9525">
            <a:noFill/>
            <a:miter lim="800000"/>
            <a:headEnd/>
            <a:tailEnd/>
          </a:ln>
        </p:spPr>
        <p:txBody>
          <a:bodyPr wrap="square">
            <a:spAutoFit/>
          </a:bodyPr>
          <a:lstStyle/>
          <a:p>
            <a:r>
              <a:rPr lang="en-GB" sz="2800" dirty="0">
                <a:solidFill>
                  <a:srgbClr val="C00000"/>
                </a:solidFill>
                <a:latin typeface="Calibri" pitchFamily="34" charset="0"/>
              </a:rPr>
              <a:t>Reject H</a:t>
            </a:r>
            <a:r>
              <a:rPr lang="en-GB" sz="2800" baseline="-25000" dirty="0">
                <a:solidFill>
                  <a:srgbClr val="C00000"/>
                </a:solidFill>
                <a:latin typeface="Calibri" pitchFamily="34" charset="0"/>
              </a:rPr>
              <a:t>0 </a:t>
            </a:r>
            <a:r>
              <a:rPr lang="en-GB" sz="2800" dirty="0" smtClean="0">
                <a:latin typeface="Calibri" pitchFamily="34" charset="0"/>
              </a:rPr>
              <a:t>(evidence of a </a:t>
            </a:r>
            <a:r>
              <a:rPr lang="en-GB" sz="2800" dirty="0">
                <a:latin typeface="Calibri" pitchFamily="34" charset="0"/>
              </a:rPr>
              <a:t>linear </a:t>
            </a:r>
            <a:r>
              <a:rPr lang="en-GB" sz="2800" dirty="0" smtClean="0">
                <a:latin typeface="Calibri" pitchFamily="34" charset="0"/>
              </a:rPr>
              <a:t>association between tumour grade and tumour shrinkage) </a:t>
            </a:r>
            <a:endParaRPr lang="en-GB" sz="2800" dirty="0">
              <a:latin typeface="Calibri" pitchFamily="34" charset="0"/>
            </a:endParaRPr>
          </a:p>
        </p:txBody>
      </p:sp>
      <p:sp>
        <p:nvSpPr>
          <p:cNvPr id="10" name="Content Placeholder 2"/>
          <p:cNvSpPr txBox="1">
            <a:spLocks/>
          </p:cNvSpPr>
          <p:nvPr/>
        </p:nvSpPr>
        <p:spPr bwMode="auto">
          <a:xfrm>
            <a:off x="4067944" y="2492896"/>
            <a:ext cx="1512168" cy="575518"/>
          </a:xfrm>
          <a:prstGeom prst="rect">
            <a:avLst/>
          </a:prstGeom>
          <a:noFill/>
          <a:ln w="9525">
            <a:noFill/>
            <a:miter lim="800000"/>
            <a:headEnd/>
            <a:tailEnd/>
          </a:ln>
        </p:spPr>
        <p:txBody>
          <a:bodyPr/>
          <a:lstStyle/>
          <a:p>
            <a:pPr marL="342900" indent="-342900">
              <a:spcBef>
                <a:spcPct val="20000"/>
              </a:spcBef>
            </a:pPr>
            <a:r>
              <a:rPr lang="en-GB" sz="3200" dirty="0" smtClean="0">
                <a:latin typeface="Calibri" pitchFamily="34" charset="0"/>
              </a:rPr>
              <a:t>DF = 1</a:t>
            </a:r>
            <a:endParaRPr lang="en-GB" sz="3200" b="1" dirty="0">
              <a:latin typeface="Calibri" pitchFamily="34" charset="0"/>
            </a:endParaRPr>
          </a:p>
          <a:p>
            <a:pPr marL="342900" indent="-342900">
              <a:spcBef>
                <a:spcPct val="20000"/>
              </a:spcBef>
              <a:buFont typeface="Arial" charset="0"/>
              <a:buChar char="•"/>
            </a:pPr>
            <a:endParaRPr lang="en-GB" sz="3200" dirty="0" smtClean="0">
              <a:latin typeface="Calibri" pitchFamily="34" charset="0"/>
            </a:endParaRPr>
          </a:p>
          <a:p>
            <a:pPr marL="342900" indent="-342900">
              <a:spcBef>
                <a:spcPct val="20000"/>
              </a:spcBef>
              <a:buFont typeface="Arial" charset="0"/>
              <a:buChar char="•"/>
            </a:pPr>
            <a:endParaRPr lang="en-GB" sz="3200" dirty="0">
              <a:latin typeface="Calibri" pitchFamily="34" charset="0"/>
            </a:endParaRPr>
          </a:p>
        </p:txBody>
      </p:sp>
      <p:sp>
        <p:nvSpPr>
          <p:cNvPr id="11" name="Content Placeholder 2"/>
          <p:cNvSpPr txBox="1">
            <a:spLocks/>
          </p:cNvSpPr>
          <p:nvPr/>
        </p:nvSpPr>
        <p:spPr bwMode="auto">
          <a:xfrm>
            <a:off x="4067944" y="1916832"/>
            <a:ext cx="4052888" cy="575518"/>
          </a:xfrm>
          <a:prstGeom prst="rect">
            <a:avLst/>
          </a:prstGeom>
          <a:noFill/>
          <a:ln w="9525">
            <a:noFill/>
            <a:miter lim="800000"/>
            <a:headEnd/>
            <a:tailEnd/>
          </a:ln>
        </p:spPr>
        <p:txBody>
          <a:bodyPr/>
          <a:lstStyle/>
          <a:p>
            <a:pPr marL="342900" indent="-342900">
              <a:spcBef>
                <a:spcPct val="20000"/>
              </a:spcBef>
            </a:pPr>
            <a:r>
              <a:rPr lang="en-GB" sz="3200" dirty="0" smtClean="0">
                <a:latin typeface="Calibri" pitchFamily="34" charset="0"/>
              </a:rPr>
              <a:t>Test statistic:</a:t>
            </a:r>
            <a:endParaRPr lang="en-GB" sz="3200" b="1" dirty="0">
              <a:latin typeface="Calibri" pitchFamily="34" charset="0"/>
            </a:endParaRPr>
          </a:p>
          <a:p>
            <a:pPr marL="342900" indent="-342900">
              <a:spcBef>
                <a:spcPct val="20000"/>
              </a:spcBef>
              <a:buFont typeface="Arial" charset="0"/>
              <a:buChar char="•"/>
            </a:pPr>
            <a:endParaRPr lang="en-GB" sz="3200" dirty="0" smtClean="0">
              <a:latin typeface="Calibri" pitchFamily="34" charset="0"/>
            </a:endParaRPr>
          </a:p>
          <a:p>
            <a:pPr marL="342900" indent="-342900">
              <a:spcBef>
                <a:spcPct val="20000"/>
              </a:spcBef>
              <a:buFont typeface="Arial" charset="0"/>
              <a:buChar char="•"/>
            </a:pPr>
            <a:endParaRPr lang="en-GB" sz="3200" dirty="0">
              <a:latin typeface="Calibri" pitchFamily="34" charset="0"/>
            </a:endParaRPr>
          </a:p>
        </p:txBody>
      </p:sp>
    </p:spTree>
    <p:extLst>
      <p:ext uri="{BB962C8B-B14F-4D97-AF65-F5344CB8AC3E}">
        <p14:creationId xmlns:p14="http://schemas.microsoft.com/office/powerpoint/2010/main" val="13650417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GB" dirty="0" smtClean="0"/>
              <a:t>Summary – categorical variables</a:t>
            </a:r>
            <a:endParaRPr lang="en-GB" dirty="0"/>
          </a:p>
        </p:txBody>
      </p:sp>
      <p:sp>
        <p:nvSpPr>
          <p:cNvPr id="5" name="Content Placeholder 2"/>
          <p:cNvSpPr>
            <a:spLocks noGrp="1"/>
          </p:cNvSpPr>
          <p:nvPr>
            <p:ph idx="1"/>
          </p:nvPr>
        </p:nvSpPr>
        <p:spPr>
          <a:xfrm>
            <a:off x="457200" y="1412776"/>
            <a:ext cx="8229600" cy="5445224"/>
          </a:xfrm>
        </p:spPr>
        <p:txBody>
          <a:bodyPr/>
          <a:lstStyle/>
          <a:p>
            <a:pPr eaLnBrk="1" hangingPunct="1"/>
            <a:r>
              <a:rPr lang="en-GB" sz="2200" b="1" dirty="0" smtClean="0"/>
              <a:t>Chi-square test</a:t>
            </a:r>
            <a:endParaRPr lang="en-GB" sz="2200" dirty="0" smtClean="0"/>
          </a:p>
          <a:p>
            <a:pPr eaLnBrk="1" hangingPunct="1">
              <a:buNone/>
            </a:pPr>
            <a:r>
              <a:rPr lang="en-GB" sz="2200" dirty="0" smtClean="0"/>
              <a:t>	Use when we have two categorical variables, each with </a:t>
            </a:r>
            <a:r>
              <a:rPr lang="en-GB" sz="2200" u="sng" dirty="0" smtClean="0"/>
              <a:t>two or more levels</a:t>
            </a:r>
            <a:r>
              <a:rPr lang="en-GB" sz="2200" dirty="0" smtClean="0"/>
              <a:t>, and our </a:t>
            </a:r>
            <a:r>
              <a:rPr lang="en-GB" sz="2200" u="sng" dirty="0" smtClean="0"/>
              <a:t>expected frequencies </a:t>
            </a:r>
            <a:r>
              <a:rPr lang="en-GB" sz="2200" b="1" u="sng" dirty="0" smtClean="0"/>
              <a:t>are not</a:t>
            </a:r>
            <a:r>
              <a:rPr lang="en-GB" sz="2200" u="sng" dirty="0" smtClean="0"/>
              <a:t> too small</a:t>
            </a:r>
            <a:r>
              <a:rPr lang="en-GB" sz="2200" dirty="0" smtClean="0"/>
              <a:t>. </a:t>
            </a:r>
            <a:endParaRPr lang="en-GB" sz="1500" dirty="0" smtClean="0"/>
          </a:p>
          <a:p>
            <a:pPr lvl="1" eaLnBrk="1" hangingPunct="1">
              <a:buNone/>
            </a:pPr>
            <a:endParaRPr lang="en-GB" sz="1500" dirty="0" smtClean="0"/>
          </a:p>
          <a:p>
            <a:pPr eaLnBrk="1" hangingPunct="1"/>
            <a:r>
              <a:rPr lang="en-GB" sz="2200" b="1" dirty="0" smtClean="0"/>
              <a:t>Fishers exact test</a:t>
            </a:r>
          </a:p>
          <a:p>
            <a:pPr eaLnBrk="1" hangingPunct="1">
              <a:buNone/>
            </a:pPr>
            <a:r>
              <a:rPr lang="en-GB" sz="2200" b="1" dirty="0" smtClean="0"/>
              <a:t>	</a:t>
            </a:r>
            <a:r>
              <a:rPr lang="en-GB" sz="2200" dirty="0" smtClean="0"/>
              <a:t>Use when we have two categorical variables, each with </a:t>
            </a:r>
            <a:r>
              <a:rPr lang="en-GB" sz="2200" u="sng" dirty="0" smtClean="0"/>
              <a:t>two levels</a:t>
            </a:r>
            <a:r>
              <a:rPr lang="en-GB" sz="2200" dirty="0" smtClean="0"/>
              <a:t>, and our </a:t>
            </a:r>
            <a:r>
              <a:rPr lang="en-GB" sz="2200" u="sng" dirty="0" smtClean="0"/>
              <a:t>expected frequencies </a:t>
            </a:r>
            <a:r>
              <a:rPr lang="en-GB" sz="2200" b="1" u="sng" dirty="0" smtClean="0"/>
              <a:t>are</a:t>
            </a:r>
            <a:r>
              <a:rPr lang="en-GB" sz="2200" u="sng" dirty="0" smtClean="0"/>
              <a:t> small</a:t>
            </a:r>
            <a:r>
              <a:rPr lang="en-GB" sz="2200" dirty="0" smtClean="0"/>
              <a:t>. </a:t>
            </a:r>
          </a:p>
          <a:p>
            <a:pPr lvl="1" eaLnBrk="1" hangingPunct="1">
              <a:buFont typeface="Arial" charset="0"/>
              <a:buNone/>
            </a:pPr>
            <a:r>
              <a:rPr lang="en-GB" sz="2200" dirty="0" smtClean="0"/>
              <a:t> </a:t>
            </a:r>
          </a:p>
          <a:p>
            <a:pPr eaLnBrk="1" hangingPunct="1">
              <a:lnSpc>
                <a:spcPct val="50000"/>
              </a:lnSpc>
            </a:pPr>
            <a:r>
              <a:rPr lang="en-GB" sz="2200" b="1" dirty="0" smtClean="0"/>
              <a:t>Chi</a:t>
            </a:r>
            <a:r>
              <a:rPr lang="en-GB" sz="2200" b="1" dirty="0" smtClean="0"/>
              <a:t>-square test for trend</a:t>
            </a:r>
          </a:p>
          <a:p>
            <a:pPr eaLnBrk="1" hangingPunct="1">
              <a:buNone/>
            </a:pPr>
            <a:r>
              <a:rPr lang="en-GB" sz="2200" b="1" dirty="0" smtClean="0"/>
              <a:t>	</a:t>
            </a:r>
            <a:r>
              <a:rPr lang="en-GB" sz="2200" dirty="0" smtClean="0"/>
              <a:t>Use when we have two categorical variables, where </a:t>
            </a:r>
            <a:r>
              <a:rPr lang="en-GB" sz="2200" u="sng" dirty="0" smtClean="0"/>
              <a:t>one or both are naturally ordered</a:t>
            </a:r>
            <a:r>
              <a:rPr lang="en-GB" sz="2200" dirty="0" smtClean="0"/>
              <a:t> and the </a:t>
            </a:r>
            <a:r>
              <a:rPr lang="en-GB" sz="2200" u="sng" dirty="0" smtClean="0"/>
              <a:t>ordered variable has at least three levels</a:t>
            </a:r>
            <a:r>
              <a:rPr lang="en-GB" sz="2200" dirty="0" smtClean="0"/>
              <a:t>, and our </a:t>
            </a:r>
            <a:r>
              <a:rPr lang="en-GB" sz="2200" u="sng" dirty="0" smtClean="0"/>
              <a:t>expected frequencies </a:t>
            </a:r>
            <a:r>
              <a:rPr lang="en-GB" sz="2200" b="1" u="sng" dirty="0" smtClean="0"/>
              <a:t>are not</a:t>
            </a:r>
            <a:r>
              <a:rPr lang="en-GB" sz="2200" u="sng" dirty="0" smtClean="0"/>
              <a:t> too small</a:t>
            </a:r>
            <a:r>
              <a:rPr lang="en-GB" sz="2200" dirty="0" smtClean="0"/>
              <a:t>. </a:t>
            </a:r>
            <a:endParaRPr lang="en-GB" sz="2200" dirty="0" smtClean="0"/>
          </a:p>
          <a:p>
            <a:pPr eaLnBrk="1" hangingPunct="1">
              <a:buNone/>
            </a:pPr>
            <a:endParaRPr lang="en-GB" sz="1500" dirty="0"/>
          </a:p>
          <a:p>
            <a:pPr eaLnBrk="1" hangingPunct="1"/>
            <a:r>
              <a:rPr lang="en-GB" sz="2200" b="1" dirty="0" err="1" smtClean="0"/>
              <a:t>McNemar’s</a:t>
            </a:r>
            <a:r>
              <a:rPr lang="en-GB" sz="2200" b="1" dirty="0" smtClean="0"/>
              <a:t> test</a:t>
            </a:r>
            <a:endParaRPr lang="en-GB" sz="2200" b="1" dirty="0"/>
          </a:p>
          <a:p>
            <a:pPr eaLnBrk="1" hangingPunct="1">
              <a:buNone/>
            </a:pPr>
            <a:r>
              <a:rPr lang="en-GB" sz="2200" b="1" dirty="0"/>
              <a:t>	</a:t>
            </a:r>
            <a:r>
              <a:rPr lang="en-GB" sz="2200" dirty="0"/>
              <a:t>Use </a:t>
            </a:r>
            <a:r>
              <a:rPr lang="en-GB" sz="2200" dirty="0" smtClean="0"/>
              <a:t>when we have two categorical </a:t>
            </a:r>
            <a:r>
              <a:rPr lang="en-GB" sz="2200" u="sng" dirty="0" smtClean="0"/>
              <a:t>paired</a:t>
            </a:r>
            <a:r>
              <a:rPr lang="en-GB" sz="2200" dirty="0" smtClean="0"/>
              <a:t> variables.</a:t>
            </a:r>
            <a:endParaRPr lang="en-GB" sz="2200" dirty="0"/>
          </a:p>
          <a:p>
            <a:pPr eaLnBrk="1" hangingPunct="1">
              <a:buNone/>
            </a:pPr>
            <a:endParaRPr lang="en-GB" sz="2200" dirty="0" smtClean="0"/>
          </a:p>
          <a:p>
            <a:pPr eaLnBrk="1" hangingPunct="1">
              <a:buNone/>
            </a:pPr>
            <a:endParaRPr lang="en-GB" sz="2200" dirty="0" smtClean="0"/>
          </a:p>
        </p:txBody>
      </p:sp>
    </p:spTree>
    <p:extLst>
      <p:ext uri="{BB962C8B-B14F-4D97-AF65-F5344CB8AC3E}">
        <p14:creationId xmlns:p14="http://schemas.microsoft.com/office/powerpoint/2010/main" val="329800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57540</TotalTime>
  <Words>13307</Words>
  <Application>Microsoft Macintosh PowerPoint</Application>
  <PresentationFormat>On-screen Show (4:3)</PresentationFormat>
  <Paragraphs>1491</Paragraphs>
  <Slides>105</Slides>
  <Notes>86</Notes>
  <HiddenSlides>3</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105</vt:i4>
      </vt:variant>
    </vt:vector>
  </HeadingPairs>
  <TitlesOfParts>
    <vt:vector size="111" baseType="lpstr">
      <vt:lpstr>Office Theme</vt:lpstr>
      <vt:lpstr>Equation</vt:lpstr>
      <vt:lpstr>Microsoft Equation</vt:lpstr>
      <vt:lpstr>Microsoft Word Document</vt:lpstr>
      <vt:lpstr>Picture (Enhanced Metafile)</vt:lpstr>
      <vt:lpstr>Microsoft Word 97 - 2004 Document</vt:lpstr>
      <vt:lpstr>Introduction to Statistical Analysis (using Shiny Apps)</vt:lpstr>
      <vt:lpstr>PowerPoint Presentation</vt:lpstr>
      <vt:lpstr>The point of statistics</vt:lpstr>
      <vt:lpstr>Beginning a study</vt:lpstr>
      <vt:lpstr>Generalisability</vt:lpstr>
      <vt:lpstr>Data - types</vt:lpstr>
      <vt:lpstr>PowerPoint Presentation</vt:lpstr>
      <vt:lpstr>PowerPoint Presentation</vt:lpstr>
      <vt:lpstr>Discrete</vt:lpstr>
      <vt:lpstr>PowerPoint Presentation</vt:lpstr>
      <vt:lpstr>Data - types</vt:lpstr>
      <vt:lpstr>Measurements: Dependent / Independent?</vt:lpstr>
      <vt:lpstr>Continuous Data – Distribution</vt:lpstr>
      <vt:lpstr>Continuous Data – Distribution?</vt:lpstr>
      <vt:lpstr>Continuous Data – Descriptive Statistics</vt:lpstr>
      <vt:lpstr>Continuous Data – Descriptive Statistics</vt:lpstr>
      <vt:lpstr>Continuous Data – Descriptive Statistics (Example)</vt:lpstr>
      <vt:lpstr>Continuous Data – Descriptive Statistics (Example)</vt:lpstr>
      <vt:lpstr>Categorical Data</vt:lpstr>
      <vt:lpstr>Standard Deviation and Standard Error</vt:lpstr>
      <vt:lpstr>Confidence intervals for the mean</vt:lpstr>
      <vt:lpstr>Confidence intervals</vt:lpstr>
      <vt:lpstr>Hypothesis tests – basic set-up</vt:lpstr>
      <vt:lpstr>Hypothesis tests – Example</vt:lpstr>
      <vt:lpstr>Hypothesis tests – Errors </vt:lpstr>
      <vt:lpstr>When to use which test</vt:lpstr>
      <vt:lpstr>Tests for continuous variables T-tests</vt:lpstr>
      <vt:lpstr>Statistical tests – continuous variables</vt:lpstr>
      <vt:lpstr>T-distributions</vt:lpstr>
      <vt:lpstr>One-sample t-test: does mean = X?</vt:lpstr>
      <vt:lpstr>One-sample t-test: does mean = X?</vt:lpstr>
      <vt:lpstr>One-sample t-test – the data</vt:lpstr>
      <vt:lpstr>One-sample t-test – key assumptions</vt:lpstr>
      <vt:lpstr>One-sample t-test - results</vt:lpstr>
      <vt:lpstr>One-sample t-test - results</vt:lpstr>
      <vt:lpstr>One-sample t-test - results</vt:lpstr>
      <vt:lpstr>One-sample t-test results</vt:lpstr>
      <vt:lpstr>Two-sample t-test</vt:lpstr>
      <vt:lpstr>Independent two-sample t-test Does mean of group A = mean of group B?</vt:lpstr>
      <vt:lpstr>Independent two-sample t-test Does mean of group A = mean of group B?</vt:lpstr>
      <vt:lpstr>PowerPoint Presentation</vt:lpstr>
      <vt:lpstr>Independent two-sample t-test – key assumptions</vt:lpstr>
      <vt:lpstr>Independent two-sample t-test -More key assumptions...</vt:lpstr>
      <vt:lpstr>Independent two-sample t-test - results</vt:lpstr>
      <vt:lpstr>PowerPoint Presentation</vt:lpstr>
      <vt:lpstr>Paired two-sample t-test: Does the mean difference = 0?</vt:lpstr>
      <vt:lpstr>Paired two-sample t-test: Does the mean difference = 0?</vt:lpstr>
      <vt:lpstr>Paired two-sample t-test –  Null hypothesis</vt:lpstr>
      <vt:lpstr>PowerPoint Presentation</vt:lpstr>
      <vt:lpstr>Paired two-sample t-test – key assumptions</vt:lpstr>
      <vt:lpstr>Paired two-sample t-test - results</vt:lpstr>
      <vt:lpstr>Paired two-sample t-test - results</vt:lpstr>
      <vt:lpstr>What if normality is not reasonable?</vt:lpstr>
      <vt:lpstr>Summary – continuous variables</vt:lpstr>
      <vt:lpstr>Summary – t-test</vt:lpstr>
      <vt:lpstr>T-tests practical</vt:lpstr>
      <vt:lpstr>Tests for continuous variables non-parametric methods</vt:lpstr>
      <vt:lpstr>When to use which test</vt:lpstr>
      <vt:lpstr>Mann-Whitney U test </vt:lpstr>
      <vt:lpstr>Misunderstood test</vt:lpstr>
      <vt:lpstr>Method</vt:lpstr>
      <vt:lpstr>Example</vt:lpstr>
      <vt:lpstr>Example</vt:lpstr>
      <vt:lpstr>PowerPoint Presentation</vt:lpstr>
      <vt:lpstr>Advantages and limitations</vt:lpstr>
      <vt:lpstr>PowerPoint Presentation</vt:lpstr>
      <vt:lpstr>Sign Test</vt:lpstr>
      <vt:lpstr>Sign Test</vt:lpstr>
      <vt:lpstr>Method</vt:lpstr>
      <vt:lpstr>One-Sample Example</vt:lpstr>
      <vt:lpstr>One-Sample Example</vt:lpstr>
      <vt:lpstr>Two-Sample Example</vt:lpstr>
      <vt:lpstr>Two-Sample Example</vt:lpstr>
      <vt:lpstr>Presentation of the Results</vt:lpstr>
      <vt:lpstr>Advantages and Limitations</vt:lpstr>
      <vt:lpstr>When to Use Which Test</vt:lpstr>
      <vt:lpstr>Wilcoxon Signed Rank Test</vt:lpstr>
      <vt:lpstr>Method</vt:lpstr>
      <vt:lpstr>Example</vt:lpstr>
      <vt:lpstr>Example</vt:lpstr>
      <vt:lpstr>Results</vt:lpstr>
      <vt:lpstr>Advantages and Limitations</vt:lpstr>
      <vt:lpstr>Summary-Two Independent Samples</vt:lpstr>
      <vt:lpstr>Summary-Paired Groups</vt:lpstr>
      <vt:lpstr>Tests for categorical variables</vt:lpstr>
      <vt:lpstr>Associations between categorical variables</vt:lpstr>
      <vt:lpstr>Chi-square test</vt:lpstr>
      <vt:lpstr>Chi-square test</vt:lpstr>
      <vt:lpstr>Chi-square test</vt:lpstr>
      <vt:lpstr>Chi-square test</vt:lpstr>
      <vt:lpstr>Limitations of the chi-square test</vt:lpstr>
      <vt:lpstr>Same question, smaller sample size</vt:lpstr>
      <vt:lpstr>Expected frequencies</vt:lpstr>
      <vt:lpstr>Fisher's exact test - results</vt:lpstr>
      <vt:lpstr>PowerPoint Presentation</vt:lpstr>
      <vt:lpstr>PowerPoint Presentation</vt:lpstr>
      <vt:lpstr>PowerPoint Presentation</vt:lpstr>
      <vt:lpstr>PowerPoint Presentation</vt:lpstr>
      <vt:lpstr>Summary – categorical variables</vt:lpstr>
      <vt:lpstr>Summary – contingency tables</vt:lpstr>
      <vt:lpstr>Contingency table  practical</vt:lpstr>
      <vt:lpstr>Summary</vt:lpstr>
      <vt:lpstr>References</vt:lpstr>
      <vt:lpstr>PowerPoint Presentation</vt:lpstr>
      <vt:lpstr>Finally…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Sarah Vowler</cp:lastModifiedBy>
  <cp:revision>1312</cp:revision>
  <cp:lastPrinted>2012-01-17T15:17:51Z</cp:lastPrinted>
  <dcterms:created xsi:type="dcterms:W3CDTF">2011-11-28T10:50:58Z</dcterms:created>
  <dcterms:modified xsi:type="dcterms:W3CDTF">2015-11-16T01:06:12Z</dcterms:modified>
</cp:coreProperties>
</file>