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068A46-C829-43BD-A837-3EA039EC4BBE}">
          <p14:sldIdLst>
            <p14:sldId id="256"/>
            <p14:sldId id="257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8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bhatti/financial-sentiment-analy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235" y="1364410"/>
            <a:ext cx="8639895" cy="2387600"/>
          </a:xfrm>
        </p:spPr>
        <p:txBody>
          <a:bodyPr/>
          <a:lstStyle/>
          <a:p>
            <a:r>
              <a:rPr lang="en-IN" sz="4400" dirty="0"/>
              <a:t>24S AI Infrastructure and Arch. - 02 </a:t>
            </a:r>
            <a:br>
              <a:rPr lang="en-IN" sz="4400" dirty="0"/>
            </a:br>
            <a:r>
              <a:rPr lang="en-IN" sz="4400" dirty="0"/>
              <a:t>#4 Sentiment Analysis // Azure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493" y="3171732"/>
            <a:ext cx="9500507" cy="806675"/>
          </a:xfrm>
        </p:spPr>
        <p:txBody>
          <a:bodyPr/>
          <a:lstStyle/>
          <a:p>
            <a:r>
              <a:rPr lang="en-US" dirty="0"/>
              <a:t>Gurinder Singh Sandhu</a:t>
            </a:r>
          </a:p>
          <a:p>
            <a:r>
              <a:rPr lang="en-US" dirty="0"/>
              <a:t>Student ID: 200553737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022DE4-6B7D-494F-BEF1-433F17DE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42" y="1451974"/>
            <a:ext cx="8811855" cy="44202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211F7F-4434-4D71-BA7E-F032F5C943D2}"/>
              </a:ext>
            </a:extLst>
          </p:cNvPr>
          <p:cNvSpPr/>
          <p:nvPr/>
        </p:nvSpPr>
        <p:spPr>
          <a:xfrm>
            <a:off x="3652313" y="734217"/>
            <a:ext cx="3692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Entering Access key from Azure blob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ADF248-BDF0-4F15-A0BE-959A87B1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4" y="842682"/>
            <a:ext cx="7357195" cy="59159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4AD280-CDFD-4285-8448-8ACC8FF2A105}"/>
              </a:ext>
            </a:extLst>
          </p:cNvPr>
          <p:cNvSpPr/>
          <p:nvPr/>
        </p:nvSpPr>
        <p:spPr>
          <a:xfrm>
            <a:off x="1962068" y="348734"/>
            <a:ext cx="5853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Select the blob required, in our case it is sentiment-analysis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99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E9087D-48B8-4405-B8E0-CFA98060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45" y="1436765"/>
            <a:ext cx="8364580" cy="4677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880B85-A822-4D41-8C71-005BCB86AF10}"/>
              </a:ext>
            </a:extLst>
          </p:cNvPr>
          <p:cNvSpPr/>
          <p:nvPr/>
        </p:nvSpPr>
        <p:spPr>
          <a:xfrm>
            <a:off x="2800666" y="744071"/>
            <a:ext cx="426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csv file is imported in Power BI, finally.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72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F0EDF-AC37-4E98-B0F2-DB390EFB2EEF}"/>
              </a:ext>
            </a:extLst>
          </p:cNvPr>
          <p:cNvSpPr/>
          <p:nvPr/>
        </p:nvSpPr>
        <p:spPr>
          <a:xfrm>
            <a:off x="3304995" y="277016"/>
            <a:ext cx="3857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Creating Visualizations in Power BI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50EB3-49BD-4429-851F-CDF3AC4E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23" y="928002"/>
            <a:ext cx="8875163" cy="50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5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Gurinder Singh Sandhu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collection Phase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5E7ABB-63D5-4569-A872-CDFD30FD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2" y="1765511"/>
            <a:ext cx="4343316" cy="45318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4FC8A4-86A6-4AF1-AE10-804C67AF927D}"/>
              </a:ext>
            </a:extLst>
          </p:cNvPr>
          <p:cNvSpPr/>
          <p:nvPr/>
        </p:nvSpPr>
        <p:spPr>
          <a:xfrm>
            <a:off x="5714999" y="29673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Link of dataset used:</a:t>
            </a:r>
            <a:endParaRPr lang="en-IN" dirty="0">
              <a:hlinkClick r:id="rId3"/>
            </a:endParaRPr>
          </a:p>
          <a:p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https://www.kaggle.com/datasets/sbhatti/financial-sentiment-analysis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010112-55A1-490D-A386-368A1974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666" y="4954890"/>
            <a:ext cx="1209844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5136C-2FBD-47C3-A986-1E773EB5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2" y="1705518"/>
            <a:ext cx="4953691" cy="29150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4C8EF8-5984-47B4-8A0C-238D1E793DBC}"/>
              </a:ext>
            </a:extLst>
          </p:cNvPr>
          <p:cNvSpPr/>
          <p:nvPr/>
        </p:nvSpPr>
        <p:spPr>
          <a:xfrm>
            <a:off x="5719482" y="4567629"/>
            <a:ext cx="5576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AC8ED2-23C9-48D6-956D-2C90BABD410B}"/>
              </a:ext>
            </a:extLst>
          </p:cNvPr>
          <p:cNvSpPr/>
          <p:nvPr/>
        </p:nvSpPr>
        <p:spPr>
          <a:xfrm>
            <a:off x="950258" y="230885"/>
            <a:ext cx="9735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removed the “Sentiment” column as that is what we will be predicting in our Sentiment analysis assignment.</a:t>
            </a:r>
          </a:p>
          <a:p>
            <a:r>
              <a:rPr lang="en-US" dirty="0"/>
              <a:t>Then we checked for any null/</a:t>
            </a:r>
            <a:r>
              <a:rPr lang="en-US" dirty="0" err="1"/>
              <a:t>na</a:t>
            </a:r>
            <a:r>
              <a:rPr lang="en-US" dirty="0"/>
              <a:t> values and tried to remove them.</a:t>
            </a:r>
          </a:p>
        </p:txBody>
      </p:sp>
    </p:spTree>
    <p:extLst>
      <p:ext uri="{BB962C8B-B14F-4D97-AF65-F5344CB8AC3E}">
        <p14:creationId xmlns:p14="http://schemas.microsoft.com/office/powerpoint/2010/main" val="242569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453445-A122-4ECA-8F35-818B0FF80701}"/>
              </a:ext>
            </a:extLst>
          </p:cNvPr>
          <p:cNvSpPr/>
          <p:nvPr/>
        </p:nvSpPr>
        <p:spPr>
          <a:xfrm>
            <a:off x="878541" y="2212085"/>
            <a:ext cx="97356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VADER( Valence Aware Dictionary for Sentiment Reasoning) is an NLTK module that provides sentiment scores based on the words used. It is a rule-based sentiment analyzer in which the terms are generally labeled as per their semantic orientation as either positive or negative.</a:t>
            </a:r>
          </a:p>
          <a:p>
            <a:r>
              <a:rPr lang="en-US" dirty="0"/>
              <a:t>First, we will create a sentiment intensity analyzer to categorize our dataset. Then, we use the polarity scores method to determine the sentiment.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2B39F-7AAA-406C-8A37-41E38C25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4265376"/>
            <a:ext cx="5458587" cy="20386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F0D4E0-3BAF-4E13-B289-069DD7FB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821" y="89084"/>
            <a:ext cx="9779183" cy="1325563"/>
          </a:xfrm>
        </p:spPr>
        <p:txBody>
          <a:bodyPr/>
          <a:lstStyle/>
          <a:p>
            <a:r>
              <a:rPr lang="en-IN" dirty="0"/>
              <a:t>Sentiment Analysis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5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72BFBEA9-5C5A-47F3-97B3-1E5AA8920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8" y="375663"/>
            <a:ext cx="1061925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Polarity_scores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function returns the sentiment strength based on the given input statement/text.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text= "Bobby is an amazing guy"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sia.polarity_scores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(text)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{‘compound’: 0.5859, ‘neg’: 0.0, ‘neu’: 0.513, ‘pos’: 0.487}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observe that the above statement is neutral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text= "The food delivered was really very bad"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sia.polarity_scores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(text)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{‘compound’: -0.6214, ‘neg’: 0.404, ‘neu’: 0.596, ‘pos’: 0.0}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example statement is a negative one.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2BFAB-5A39-4CBE-829A-DA3B05787C72}"/>
              </a:ext>
            </a:extLst>
          </p:cNvPr>
          <p:cNvSpPr/>
          <p:nvPr/>
        </p:nvSpPr>
        <p:spPr>
          <a:xfrm>
            <a:off x="322728" y="2944470"/>
            <a:ext cx="9789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us now create a new column in our CSV file that stores the polarity scores of each review.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CF64B-F0CE-489A-B7A3-B7F88FA1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0" y="3429000"/>
            <a:ext cx="7259063" cy="4858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270A00-D8F1-422C-ABA8-950BA140567F}"/>
              </a:ext>
            </a:extLst>
          </p:cNvPr>
          <p:cNvSpPr/>
          <p:nvPr/>
        </p:nvSpPr>
        <p:spPr>
          <a:xfrm>
            <a:off x="242048" y="4445204"/>
            <a:ext cx="11062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Similarly, we then create three different columns each for compound scores, positive scores, and negative scores.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F8815-8B57-4526-80A7-4F6D8C8FA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2" y="5082206"/>
            <a:ext cx="740195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F99602-BECF-407C-8227-35C578C91D36}"/>
              </a:ext>
            </a:extLst>
          </p:cNvPr>
          <p:cNvSpPr/>
          <p:nvPr/>
        </p:nvSpPr>
        <p:spPr>
          <a:xfrm>
            <a:off x="636493" y="676400"/>
            <a:ext cx="10273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 then create a new column named type, which indicates whether the review is pos, neg, or neutral.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4C583-4724-457C-AB33-22CDE228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3" y="1366741"/>
            <a:ext cx="4706007" cy="1381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FDD11-97A0-4628-96F7-A9648705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3" y="3901983"/>
            <a:ext cx="6849431" cy="26578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E75B58-8140-4BC5-84F9-E3A26CBBA612}"/>
              </a:ext>
            </a:extLst>
          </p:cNvPr>
          <p:cNvSpPr/>
          <p:nvPr/>
        </p:nvSpPr>
        <p:spPr>
          <a:xfrm>
            <a:off x="779928" y="3429000"/>
            <a:ext cx="10273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853442-25B5-46CF-9FDD-B872F18EC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3" y="2639453"/>
            <a:ext cx="3258005" cy="685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55302A-4D16-4123-89A1-26C75D9FA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502" y="2444455"/>
            <a:ext cx="480127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0BB406-B175-4708-9ABD-83807603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6" y="1360177"/>
            <a:ext cx="9601141" cy="41376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0CF5C8-B511-4119-A268-F99FD3EFFC80}"/>
              </a:ext>
            </a:extLst>
          </p:cNvPr>
          <p:cNvSpPr/>
          <p:nvPr/>
        </p:nvSpPr>
        <p:spPr>
          <a:xfrm>
            <a:off x="1792941" y="407461"/>
            <a:ext cx="9687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Uploading the Final CSV File to Azure Blob Storage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56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49746F-C94F-48A6-BDC5-D29D67BC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1996811"/>
            <a:ext cx="11143129" cy="28643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39B285-F3C4-479E-8BDD-3136A9646871}"/>
              </a:ext>
            </a:extLst>
          </p:cNvPr>
          <p:cNvSpPr/>
          <p:nvPr/>
        </p:nvSpPr>
        <p:spPr>
          <a:xfrm>
            <a:off x="1443318" y="1043956"/>
            <a:ext cx="9687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The CSV file is stored in sentiment-analysis container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16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45BF60-6827-467F-8314-F1E096D5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6" y="1646428"/>
            <a:ext cx="8846593" cy="4512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920D3C-AF77-4E5C-89A6-00922B2BE806}"/>
              </a:ext>
            </a:extLst>
          </p:cNvPr>
          <p:cNvSpPr/>
          <p:nvPr/>
        </p:nvSpPr>
        <p:spPr>
          <a:xfrm>
            <a:off x="2217961" y="699247"/>
            <a:ext cx="6574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Connecting Azure Blob Storage to Power BI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3559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392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Tenorite</vt:lpstr>
      <vt:lpstr>Office Theme</vt:lpstr>
      <vt:lpstr>24S AI Infrastructure and Arch. - 02  #4 Sentiment Analysis // Azure </vt:lpstr>
      <vt:lpstr>Data collection Phase</vt:lpstr>
      <vt:lpstr>PowerPoint Presentation</vt:lpstr>
      <vt:lpstr>Sentiment Analysis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2024-07-25T23:04:47Z</dcterms:created>
  <dcterms:modified xsi:type="dcterms:W3CDTF">2024-07-26T05:44:49Z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