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23" r:id="rId2"/>
    <p:sldMasterId id="2147483735" r:id="rId3"/>
    <p:sldMasterId id="2147483748" r:id="rId4"/>
    <p:sldMasterId id="2147483812" r:id="rId5"/>
  </p:sldMasterIdLst>
  <p:notesMasterIdLst>
    <p:notesMasterId r:id="rId26"/>
  </p:notesMasterIdLst>
  <p:handoutMasterIdLst>
    <p:handoutMasterId r:id="rId27"/>
  </p:handoutMasterIdLst>
  <p:sldIdLst>
    <p:sldId id="354" r:id="rId6"/>
    <p:sldId id="580" r:id="rId7"/>
    <p:sldId id="58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39" r:id="rId16"/>
    <p:sldId id="640" r:id="rId17"/>
    <p:sldId id="641" r:id="rId18"/>
    <p:sldId id="642" r:id="rId19"/>
    <p:sldId id="643" r:id="rId20"/>
    <p:sldId id="644" r:id="rId21"/>
    <p:sldId id="645" r:id="rId22"/>
    <p:sldId id="646" r:id="rId23"/>
    <p:sldId id="284" r:id="rId24"/>
    <p:sldId id="35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CCECFF"/>
    <a:srgbClr val="FFBE9D"/>
    <a:srgbClr val="FFCC66"/>
    <a:srgbClr val="CEDEE0"/>
    <a:srgbClr val="FF3300"/>
    <a:srgbClr val="FFFF99"/>
    <a:srgbClr val="C8D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87818" autoAdjust="0"/>
  </p:normalViewPr>
  <p:slideViewPr>
    <p:cSldViewPr snapToGrid="0">
      <p:cViewPr varScale="1">
        <p:scale>
          <a:sx n="65" d="100"/>
          <a:sy n="65" d="100"/>
        </p:scale>
        <p:origin x="1388" y="48"/>
      </p:cViewPr>
      <p:guideLst>
        <p:guide orient="horz" pos="1056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 snapToGrid="0"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E0774-68AC-4744-99FF-248F581EB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66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566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8E3550E-D2D3-402C-9457-0E10A955C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0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73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58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22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25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3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5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10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60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4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8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20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9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26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0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7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2B6A92-7445-40BB-963F-491D0C49E150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AC7136-1D83-4ABA-9EC9-EB26B764D8ED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B708F9-9709-44CE-9830-C6E1155F91CA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HP\CU\CU-logo-1.jpg"/>
          <p:cNvPicPr>
            <a:picLocks noChangeAspect="1" noChangeArrowheads="1"/>
          </p:cNvPicPr>
          <p:nvPr/>
        </p:nvPicPr>
        <p:blipFill>
          <a:blip r:embed="rId2" cstate="print"/>
          <a:srcRect l="8453" t="5315" r="9589" b="6998"/>
          <a:stretch>
            <a:fillRect/>
          </a:stretch>
        </p:blipFill>
        <p:spPr bwMode="auto">
          <a:xfrm>
            <a:off x="76200" y="76200"/>
            <a:ext cx="8778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6248400" y="645795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C00000"/>
                </a:solidFill>
                <a:latin typeface="Impact" pitchFamily="34" charset="0"/>
                <a:cs typeface="Arial" charset="0"/>
              </a:rPr>
              <a:t>Chandigarh</a:t>
            </a:r>
            <a:r>
              <a:rPr lang="en-US" sz="2000" dirty="0">
                <a:solidFill>
                  <a:prstClr val="black"/>
                </a:solidFill>
                <a:latin typeface="Impact" pitchFamily="34" charset="0"/>
                <a:cs typeface="Arial" charset="0"/>
              </a:rPr>
              <a:t> University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36888" y="87313"/>
            <a:ext cx="3440112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cs typeface="Arial" charset="0"/>
              </a:rPr>
              <a:t>University Institute of Engineering</a:t>
            </a:r>
            <a:endParaRPr lang="en-US" sz="170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8600" y="6505575"/>
            <a:ext cx="2362200" cy="306388"/>
          </a:xfrm>
          <a:prstGeom prst="rect">
            <a:avLst/>
          </a:prstGeom>
          <a:noFill/>
          <a:ln w="3175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  <a:cs typeface="Arial" charset="0"/>
              </a:rPr>
              <a:t>Department of CCE &amp; CSE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393-917F-4054-93B6-7DA78DEB40E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5D50-9176-4092-B3D9-9050EBD447CB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D0A9-76E1-4D81-842C-E632E860F2D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C9D7-448C-49BC-9766-600E12BC6E1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E0C9-E492-4781-8FC7-91B1CE825771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C15E-A3FA-41C2-93D3-10DB1EA58B1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9C121-D11B-46BC-A572-55EB4A10839E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D878-920E-4C9A-A55E-00A7B058F33A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A12-00F3-4BAA-AC31-8FBDD4FC3B92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A1F9-9D41-4F95-9EAC-5573F47AFC20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E79-6491-40FD-BAE1-A25C083822F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0154-5EE8-490B-AD6D-56E8A7387D1F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940F2-953F-4D2B-BB47-351C55C4ED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BDBD5-1402-41B3-907F-9425E9047A3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9245D-7D24-4A87-919D-1CDE444EC1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4C01F-FBAC-433D-99C0-76F5112EE2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77052-AC08-4A3A-A9E1-F9F4080DCC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6A71-7F14-4802-9DEB-9AB432F5F1C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CDC70-360E-49EB-81BC-E5C701F797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D9D20-A4E1-4FF2-91D5-63B7B56D23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17AF0-9803-4EE9-847B-03353558E14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977-EB9E-447F-8B96-8D40364342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69F5C-6A55-4EB4-BE46-EA3168D964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7B81-5F57-451D-8D2F-B966C337E3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14C6-8D07-4A9D-9C4C-DA0C3F8AD3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09039-C4D6-431A-B07F-78F4039010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97A05-15B9-4D01-84D7-0BCBEB15DA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16BA8-2ABC-4110-A75B-F43E5ECD7F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20985-FB9F-4868-9269-566F05688E9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33E3A-DDDB-4262-B887-A83EDEB4DE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5F580-2B41-40A5-843E-7E9400FA53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2972C-8211-4017-9662-C131DD0E00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AE8AE-0E7E-41F0-A168-449873640EF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09372-F098-4C71-A392-AD291CF159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0DDDD-ABCA-4BD2-A5CF-42C966C52B0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HP\CU\CU-logo-1.jpg"/>
          <p:cNvPicPr>
            <a:picLocks noChangeAspect="1" noChangeArrowheads="1"/>
          </p:cNvPicPr>
          <p:nvPr userDrawn="1"/>
        </p:nvPicPr>
        <p:blipFill>
          <a:blip r:embed="rId2" cstate="print"/>
          <a:srcRect l="8453" t="5315" r="9589" b="6998"/>
          <a:stretch>
            <a:fillRect/>
          </a:stretch>
        </p:blipFill>
        <p:spPr bwMode="auto">
          <a:xfrm>
            <a:off x="76200" y="76200"/>
            <a:ext cx="8778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6248400" y="645795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C00000"/>
                </a:solidFill>
                <a:latin typeface="Impact" pitchFamily="34" charset="0"/>
                <a:cs typeface="Arial" charset="0"/>
              </a:rPr>
              <a:t>Chandigarh</a:t>
            </a:r>
            <a:r>
              <a:rPr lang="en-US" sz="2000" dirty="0">
                <a:solidFill>
                  <a:prstClr val="black"/>
                </a:solidFill>
                <a:latin typeface="Impact" pitchFamily="34" charset="0"/>
                <a:cs typeface="Arial" charset="0"/>
              </a:rPr>
              <a:t> University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36888" y="87313"/>
            <a:ext cx="3440112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cs typeface="Arial" charset="0"/>
              </a:rPr>
              <a:t>University Institute of Engineering</a:t>
            </a:r>
            <a:endParaRPr lang="en-US" sz="170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28600" y="6505575"/>
            <a:ext cx="2362200" cy="306388"/>
          </a:xfrm>
          <a:prstGeom prst="rect">
            <a:avLst/>
          </a:prstGeom>
          <a:noFill/>
          <a:ln w="3175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  <a:cs typeface="Arial" charset="0"/>
              </a:rPr>
              <a:t>Department of CCE &amp; CSE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5C310-1D4C-4380-8690-02934A8C02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BDBD5-1402-41B3-907F-9425E9047A3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05F5-F01B-4353-BB98-4BAE8804ED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4C01F-FBAC-433D-99C0-76F5112EE2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9B520-E471-4660-A013-FE026B589BAF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DD8D-A75D-4184-A4DF-15BAF07B4E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6A71-7F14-4802-9DEB-9AB432F5F1C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4EAE2-1AA1-4EAC-97D3-F288F8D199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D9D20-A4E1-4FF2-91D5-63B7B56D23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6DF23-27FE-4C88-BE01-4CA6DB57B5B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69F5C-6A55-4EB4-BE46-EA3168D964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C0A3-C4B2-4781-A02E-4C65837304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14C6-8D07-4A9D-9C4C-DA0C3F8AD3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E4F14-896A-4034-A360-36ED1E69BB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97A05-15B9-4D01-84D7-0BCBEB15DA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13A2C-F5FD-495C-9DE6-66166C5AE6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20985-FB9F-4868-9269-566F05688E9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11202-A487-43D1-BB57-7755F34EC6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5F580-2B41-40A5-843E-7E9400FA53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36D8D-E17F-4F49-86A2-439E2F254D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AE8AE-0E7E-41F0-A168-449873640EF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863-F532-4806-ADA4-F936382CBC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0DDDD-ABCA-4BD2-A5CF-42C966C52B0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HP\CU\CU-logo-1.jpg"/>
          <p:cNvPicPr>
            <a:picLocks noChangeAspect="1" noChangeArrowheads="1"/>
          </p:cNvPicPr>
          <p:nvPr userDrawn="1"/>
        </p:nvPicPr>
        <p:blipFill>
          <a:blip r:embed="rId2" cstate="print"/>
          <a:srcRect l="8453" t="5315" r="9589" b="6998"/>
          <a:stretch>
            <a:fillRect/>
          </a:stretch>
        </p:blipFill>
        <p:spPr bwMode="auto">
          <a:xfrm>
            <a:off x="76200" y="76200"/>
            <a:ext cx="8778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6248400" y="645795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C00000"/>
                </a:solidFill>
                <a:latin typeface="Impact" pitchFamily="34" charset="0"/>
                <a:cs typeface="Arial" charset="0"/>
              </a:rPr>
              <a:t>Chandigarh</a:t>
            </a:r>
            <a:r>
              <a:rPr lang="en-US" sz="2000" dirty="0">
                <a:solidFill>
                  <a:prstClr val="black"/>
                </a:solidFill>
                <a:latin typeface="Impact" pitchFamily="34" charset="0"/>
                <a:cs typeface="Arial" charset="0"/>
              </a:rPr>
              <a:t> University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36888" y="87313"/>
            <a:ext cx="3440112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cs typeface="Arial" charset="0"/>
              </a:rPr>
              <a:t>University Institute of Engineering</a:t>
            </a:r>
            <a:endParaRPr lang="en-US" sz="170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28600" y="6505575"/>
            <a:ext cx="2362200" cy="306388"/>
          </a:xfrm>
          <a:prstGeom prst="rect">
            <a:avLst/>
          </a:prstGeom>
          <a:noFill/>
          <a:ln w="3175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  <a:cs typeface="Arial" charset="0"/>
              </a:rPr>
              <a:t>Department of CCE &amp; CSE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05120A-2EC3-49C0-B259-E81A7DE75342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393-917F-4054-93B6-7DA78DEB40E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71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5D50-9176-4092-B3D9-9050EBD447CB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3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D0A9-76E1-4D81-842C-E632E860F2D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000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C9D7-448C-49BC-9766-600E12BC6E1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470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E0C9-E492-4781-8FC7-91B1CE825771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2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C15E-A3FA-41C2-93D3-10DB1EA58B1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176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D878-920E-4C9A-A55E-00A7B058F33A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0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A12-00F3-4BAA-AC31-8FBDD4FC3B92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632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A1F9-9D41-4F95-9EAC-5573F47AFC20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568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E79-6491-40FD-BAE1-A25C083822F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BA684C-0BF2-4CC7-AAA6-F8831293C846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0154-5EE8-490B-AD6D-56E8A7387D1F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946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2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03DB-E14A-4C83-88F8-ECF6C9F0888F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CEAFA0-2A19-47E4-898C-AE6A7AF1B673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AF9F2-F480-4F65-B298-CC588BB25F0F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B94FBF7-E42E-4366-A448-9B3500421553}" type="datetime1">
              <a:rPr lang="en-US" smtClean="0"/>
              <a:pPr/>
              <a:t>1/15/2024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7" name="Picture 23" descr="IEC_BG0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350"/>
            <a:ext cx="9144000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7620000" y="6583363"/>
            <a:ext cx="152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75000"/>
                    <a:alpha val="55000"/>
                  </a:schemeClr>
                </a:solidFill>
                <a:latin typeface="Arial" charset="0"/>
              </a:rPr>
              <a:t>Slide </a:t>
            </a:r>
            <a:fld id="{E245C5A5-62DE-42E0-A875-D46D973EBBF8}" type="slidenum">
              <a:rPr lang="en-US" sz="1200" b="1">
                <a:solidFill>
                  <a:schemeClr val="bg1">
                    <a:lumMod val="75000"/>
                    <a:alpha val="55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sz="1200" b="1" dirty="0">
                <a:solidFill>
                  <a:schemeClr val="bg1">
                    <a:lumMod val="75000"/>
                    <a:alpha val="55000"/>
                  </a:schemeClr>
                </a:solidFill>
                <a:latin typeface="Arial" charset="0"/>
              </a:rPr>
              <a:t> of 35</a:t>
            </a:r>
          </a:p>
        </p:txBody>
      </p:sp>
      <p:pic>
        <p:nvPicPr>
          <p:cNvPr id="9" name="Picture 4" descr="microsoft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229600" y="152400"/>
            <a:ext cx="914400" cy="762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65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A5B7-C1C9-4EE8-A3ED-BC349C43856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9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B85EB2-E4C9-476C-8F25-C999DB5BB0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E06EF26-0A6D-462D-BDEC-22DE278E0D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8A908C-71FE-43B0-B979-48B8E76A98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E06EF26-0A6D-462D-BDEC-22DE278E0D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FBF7-E42E-4366-A448-9B3500421553}" type="datetime1">
              <a:rPr lang="en-US" smtClean="0"/>
              <a:pPr/>
              <a:t>1/15/2024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7" name="Picture 2" descr="http://www.cuchd.in/about/images/chandigarh-university-seal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840229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752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0gnToak2-g" TargetMode="External"/><Relationship Id="rId3" Type="http://schemas.openxmlformats.org/officeDocument/2006/relationships/hyperlink" Target="https://www.geeksforgeeks.org/the-c-standard-template-library-stl/?ref=gcse" TargetMode="External"/><Relationship Id="rId7" Type="http://schemas.openxmlformats.org/officeDocument/2006/relationships/hyperlink" Target="https://www.youtube.com/watch?v=BKBXM7ypQG0&amp;list=PL1w8k37X_6L9NXrP1D31hDTKcdAPIL0c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1.xml"/><Relationship Id="rId6" Type="http://schemas.openxmlformats.org/officeDocument/2006/relationships/hyperlink" Target="https://www.youtube.com/watch?v=c9iREsYpayk" TargetMode="External"/><Relationship Id="rId5" Type="http://schemas.openxmlformats.org/officeDocument/2006/relationships/hyperlink" Target="https://www.scaler.com/topics/cpp/templates-in-cpp/" TargetMode="External"/><Relationship Id="rId4" Type="http://schemas.openxmlformats.org/officeDocument/2006/relationships/hyperlink" Target="https://www.geeksforgeeks.org/templates-cpp/" TargetMode="External"/><Relationship Id="rId9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06076" y="5768261"/>
            <a:ext cx="4867312" cy="1120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Introduction to templates, types of templates, different ways to create templates in C++. Standard Template Library: Queue, Vector, </a:t>
            </a:r>
            <a:r>
              <a:rPr lang="en-US" sz="2000" b="1" dirty="0" err="1">
                <a:solidFill>
                  <a:schemeClr val="tx1"/>
                </a:solidFill>
              </a:rPr>
              <a:t>Map</a:t>
            </a:r>
            <a:r>
              <a:rPr lang="en-US" sz="2000" b="1" dirty="0" err="1"/>
              <a:t>templates</a:t>
            </a:r>
            <a:r>
              <a:rPr lang="en-US" sz="2000" b="1" dirty="0"/>
              <a:t> </a:t>
            </a:r>
            <a:r>
              <a:rPr lang="en-US" dirty="0"/>
              <a:t>in C++.</a:t>
            </a:r>
          </a:p>
          <a:p>
            <a:r>
              <a:rPr lang="en-IN" dirty="0"/>
              <a:t>Standard Template Library: Queue, Vector, Map</a:t>
            </a:r>
            <a:endParaRPr lang="en-US" dirty="0"/>
          </a:p>
          <a:p>
            <a:r>
              <a:rPr lang="en-IN" dirty="0"/>
              <a:t>Standard Template Library: Queue, Vector, Map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77307" y="5298762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ID" sz="135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ID" sz="135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9CE43-2B94-49D3-9948-A297B0FB5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3" y="1791992"/>
            <a:ext cx="7413179" cy="240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Aft>
                <a:spcPct val="35000"/>
              </a:spcAft>
            </a:pP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Institute of Computing</a:t>
            </a:r>
          </a:p>
          <a:p>
            <a:pPr algn="ctr" defTabSz="466725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BCA/BCA(ARVR)/B.Sc.(CS)</a:t>
            </a:r>
          </a:p>
          <a:p>
            <a:pPr algn="ctr" defTabSz="466725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22CAH-151/22CAH-171/22SCH-151</a:t>
            </a:r>
          </a:p>
          <a:p>
            <a:pPr algn="r" defTabSz="466725">
              <a:lnSpc>
                <a:spcPct val="90000"/>
              </a:lnSpc>
            </a:pPr>
            <a:r>
              <a:rPr lang="en-US" sz="2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UNIT-3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7FE45-AB56-4709-A7D9-2B9B0479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5" name="Picture 2" descr="C:\Users\OM\Downloads\naac-sticker.png">
            <a:extLst>
              <a:ext uri="{FF2B5EF4-FFF2-40B4-BE49-F238E27FC236}">
                <a16:creationId xmlns:a16="http://schemas.microsoft.com/office/drawing/2014/main" id="{172032C1-EDE5-49C1-A0ED-B27D8513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b="23807"/>
          <a:stretch>
            <a:fillRect/>
          </a:stretch>
        </p:blipFill>
        <p:spPr bwMode="auto">
          <a:xfrm>
            <a:off x="7246961" y="887959"/>
            <a:ext cx="1886802" cy="5117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09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75" y="479566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sper"/>
              </a:rPr>
              <a:t>Function Templates with Parameters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1337481"/>
            <a:ext cx="7891096" cy="538399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#include &lt;</a:t>
            </a:r>
            <a:r>
              <a:rPr lang="en-IN" dirty="0" err="1"/>
              <a:t>iostream</a:t>
            </a:r>
            <a:r>
              <a:rPr lang="en-IN" dirty="0"/>
              <a:t>&gt;  </a:t>
            </a:r>
          </a:p>
          <a:p>
            <a:r>
              <a:rPr lang="en-IN" b="1" dirty="0"/>
              <a:t>using</a:t>
            </a:r>
            <a:r>
              <a:rPr lang="en-IN" dirty="0"/>
              <a:t> </a:t>
            </a:r>
            <a:r>
              <a:rPr lang="en-IN" b="1" dirty="0"/>
              <a:t>namespace</a:t>
            </a:r>
            <a:r>
              <a:rPr lang="en-IN" dirty="0"/>
              <a:t> </a:t>
            </a:r>
            <a:r>
              <a:rPr lang="en-IN" dirty="0" err="1"/>
              <a:t>std</a:t>
            </a:r>
            <a:r>
              <a:rPr lang="en-IN" dirty="0"/>
              <a:t>;  </a:t>
            </a:r>
          </a:p>
          <a:p>
            <a:r>
              <a:rPr lang="en-IN" b="1" dirty="0"/>
              <a:t>template</a:t>
            </a:r>
            <a:r>
              <a:rPr lang="en-IN" dirty="0"/>
              <a:t>&lt;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X,</a:t>
            </a:r>
            <a:r>
              <a:rPr lang="en-IN" b="1" dirty="0" err="1"/>
              <a:t>class</a:t>
            </a:r>
            <a:r>
              <a:rPr lang="en-IN" dirty="0"/>
              <a:t> Y&gt; </a:t>
            </a:r>
            <a:r>
              <a:rPr lang="en-IN" b="1" dirty="0"/>
              <a:t>void</a:t>
            </a:r>
            <a:r>
              <a:rPr lang="en-IN" dirty="0"/>
              <a:t> fun(X </a:t>
            </a:r>
            <a:r>
              <a:rPr lang="en-IN" dirty="0" err="1"/>
              <a:t>a,Y</a:t>
            </a:r>
            <a:r>
              <a:rPr lang="en-IN" dirty="0"/>
              <a:t> b)  </a:t>
            </a:r>
          </a:p>
          <a:p>
            <a:r>
              <a:rPr lang="en-IN" dirty="0"/>
              <a:t>{  </a:t>
            </a:r>
          </a:p>
          <a:p>
            <a:r>
              <a:rPr lang="en-IN" dirty="0"/>
              <a:t>    </a:t>
            </a:r>
            <a:r>
              <a:rPr lang="en-IN" dirty="0" err="1"/>
              <a:t>std</a:t>
            </a:r>
            <a:r>
              <a:rPr lang="en-IN" dirty="0"/>
              <a:t>::</a:t>
            </a:r>
            <a:r>
              <a:rPr lang="en-IN" dirty="0" err="1"/>
              <a:t>cout</a:t>
            </a:r>
            <a:r>
              <a:rPr lang="en-IN" dirty="0"/>
              <a:t> &lt;&lt; "Value of a is : " &lt;&lt;a&lt;&lt; </a:t>
            </a:r>
            <a:r>
              <a:rPr lang="en-IN" dirty="0" err="1"/>
              <a:t>std</a:t>
            </a:r>
            <a:r>
              <a:rPr lang="en-IN" dirty="0"/>
              <a:t>::</a:t>
            </a:r>
            <a:r>
              <a:rPr lang="en-IN" dirty="0" err="1"/>
              <a:t>endl</a:t>
            </a:r>
            <a:r>
              <a:rPr lang="en-IN" dirty="0"/>
              <a:t>;  </a:t>
            </a:r>
          </a:p>
          <a:p>
            <a:r>
              <a:rPr lang="en-IN" dirty="0"/>
              <a:t>    </a:t>
            </a:r>
            <a:r>
              <a:rPr lang="en-IN" dirty="0" err="1"/>
              <a:t>std</a:t>
            </a:r>
            <a:r>
              <a:rPr lang="en-IN" dirty="0"/>
              <a:t>::</a:t>
            </a:r>
            <a:r>
              <a:rPr lang="en-IN" dirty="0" err="1"/>
              <a:t>cout</a:t>
            </a:r>
            <a:r>
              <a:rPr lang="en-IN" dirty="0"/>
              <a:t> &lt;&lt; "Value of b is : " &lt;&lt;b&lt;&lt; </a:t>
            </a:r>
            <a:r>
              <a:rPr lang="en-IN" dirty="0" err="1"/>
              <a:t>std</a:t>
            </a:r>
            <a:r>
              <a:rPr lang="en-IN" dirty="0"/>
              <a:t>::</a:t>
            </a:r>
            <a:r>
              <a:rPr lang="en-IN" dirty="0" err="1"/>
              <a:t>endl</a:t>
            </a:r>
            <a:r>
              <a:rPr lang="en-IN" dirty="0"/>
              <a:t>;  </a:t>
            </a:r>
          </a:p>
          <a:p>
            <a:r>
              <a:rPr lang="en-IN" dirty="0"/>
              <a:t>}  </a:t>
            </a:r>
          </a:p>
          <a:p>
            <a:r>
              <a:rPr lang="en-IN" dirty="0"/>
              <a:t>  </a:t>
            </a:r>
          </a:p>
          <a:p>
            <a:r>
              <a:rPr lang="en-IN" b="1" dirty="0" err="1"/>
              <a:t>int</a:t>
            </a:r>
            <a:r>
              <a:rPr lang="en-IN" dirty="0"/>
              <a:t> main()  </a:t>
            </a:r>
          </a:p>
          <a:p>
            <a:r>
              <a:rPr lang="en-IN" dirty="0"/>
              <a:t>{  </a:t>
            </a:r>
          </a:p>
          <a:p>
            <a:r>
              <a:rPr lang="en-IN" dirty="0"/>
              <a:t>   fun(15,12.3);  </a:t>
            </a:r>
          </a:p>
          <a:p>
            <a:r>
              <a:rPr lang="en-IN" dirty="0"/>
              <a:t>   </a:t>
            </a:r>
          </a:p>
          <a:p>
            <a:r>
              <a:rPr lang="en-IN" dirty="0"/>
              <a:t>   </a:t>
            </a:r>
            <a:r>
              <a:rPr lang="en-IN" b="1" dirty="0"/>
              <a:t>return</a:t>
            </a:r>
            <a:r>
              <a:rPr lang="en-IN" dirty="0"/>
              <a:t> 0;  </a:t>
            </a:r>
          </a:p>
          <a:p>
            <a:r>
              <a:rPr lang="en-IN" dirty="0"/>
              <a:t>} 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46433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66" y="484309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sper"/>
              </a:rPr>
              <a:t>Function Templates with Parameters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984309"/>
            <a:ext cx="7891096" cy="573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Output: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 the above example, we use two generic types in the template function, i.e., X and 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90216" y="1651241"/>
            <a:ext cx="4567734" cy="10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5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7387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sper"/>
              </a:rPr>
              <a:t>Class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1473958"/>
            <a:ext cx="7891096" cy="4882393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We can define a template for a class. For example, a class template can be created for the array class that can accept the array of various types such as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array, float array or double array.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template&lt;class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Ttype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&gt; 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. 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. 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} 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Ttype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is a placeholder name which will be determined when the class is instantiated. We can define more than one generic data type using a comma-separated list. The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Ttype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can be used inside the class body.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19401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7387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sper"/>
              </a:rPr>
              <a:t>Class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1473958"/>
            <a:ext cx="7891096" cy="488239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Now, we create an instance of a class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&lt;type&gt;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It is the name of the class.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type: It is the type of the data that the class is operating on.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It is the name of the object.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7631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7387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sper"/>
              </a:rPr>
              <a:t>Class Templates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54320"/>
            <a:ext cx="7891096" cy="538404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&gt;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using namespace std;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template&lt;class T&gt;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class A 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public: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T num1 = 5;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T num2 = 6;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void add()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{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std::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&lt;&lt; "Addition of num1 and num2 : " &lt;&lt; num1+num2&lt;&lt;std::endl;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}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};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main()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A&lt;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&gt; d;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d.add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return 0;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} </a:t>
            </a:r>
            <a:endParaRPr lang="en-IN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86376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66" y="484309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sper"/>
              </a:rPr>
              <a:t>Class Templates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984309"/>
            <a:ext cx="7891096" cy="573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Output: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 the above example, we create a template for class A. Inside the main() method, we create the instance of class A named as, 'd'.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765039" y="1651241"/>
            <a:ext cx="3939725" cy="10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74" y="751559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sper"/>
              </a:rPr>
              <a:t>Class Templates with Multiple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95" y="1739853"/>
            <a:ext cx="7891096" cy="4295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We can use more than one generic data type in a class template, and each generic data type is separated by the comma.</a:t>
            </a:r>
          </a:p>
          <a:p>
            <a:pPr marL="0" indent="0">
              <a:buNone/>
            </a:pPr>
            <a:r>
              <a:rPr lang="en-IN" b="1" dirty="0"/>
              <a:t>Syntax</a:t>
            </a:r>
          </a:p>
          <a:p>
            <a:pPr marL="0" indent="0">
              <a:buNone/>
            </a:pPr>
            <a:r>
              <a:rPr lang="en-IN" b="1" dirty="0"/>
              <a:t>	template</a:t>
            </a:r>
            <a:r>
              <a:rPr lang="en-IN" dirty="0"/>
              <a:t>&lt;</a:t>
            </a:r>
            <a:r>
              <a:rPr lang="en-IN" b="1" dirty="0"/>
              <a:t>class</a:t>
            </a:r>
            <a:r>
              <a:rPr lang="en-IN" dirty="0"/>
              <a:t> T1, </a:t>
            </a:r>
            <a:r>
              <a:rPr lang="en-IN" b="1" dirty="0"/>
              <a:t>class</a:t>
            </a:r>
            <a:r>
              <a:rPr lang="en-IN" dirty="0"/>
              <a:t> T2, ......&gt; 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class_name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// Body of the class.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9625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140" y="479495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sper"/>
              </a:rPr>
              <a:t>Class Templates with parameter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54" y="1146428"/>
            <a:ext cx="7891096" cy="571157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&gt;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using namespace std;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template&lt;class T1, class T2&gt;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class A 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{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T1 a;   T2 b;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public: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A(T1 x,T2 y)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{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a = x;   b = y;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}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void display()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{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      std::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&lt;&lt; "Values of a and b are : " &lt;&lt; a&lt;&lt;" ,"&lt;&lt;b&lt;&lt;std::endl;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}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};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main()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{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A&lt;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int,float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&gt; d(5,6.5); 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d.display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return 0;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} </a:t>
            </a:r>
            <a:endParaRPr lang="en-IN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8862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66" y="484309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sper"/>
              </a:rPr>
              <a:t>Class Templates with parameter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54" y="1284560"/>
            <a:ext cx="7891096" cy="573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Output: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66355" y="1957814"/>
            <a:ext cx="4075137" cy="112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2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7521"/>
            <a:ext cx="7886700" cy="959645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r>
              <a:rPr lang="en-US" sz="2100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sz="2100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282" y="1814512"/>
            <a:ext cx="5647687" cy="40838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75" dirty="0">
                <a:latin typeface="Casper"/>
              </a:rPr>
              <a:t>Reference Books</a:t>
            </a:r>
          </a:p>
          <a:p>
            <a:pPr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[1] Programming in C by Reema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Thareja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[2] Programming in ANSI C by E.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Tata McGraw Hill.</a:t>
            </a:r>
          </a:p>
          <a:p>
            <a:pPr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[3] Programming with C 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Schaum's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Outline Series) by Byron Gottfried  Jitender Chhabra, Tata McGraw Hill.</a:t>
            </a:r>
          </a:p>
          <a:p>
            <a:pPr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[4] The C Programming Language by Brian W. Kernighan, Dennis Ritchie, Pearson education.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Websites:</a:t>
            </a:r>
          </a:p>
          <a:p>
            <a:pPr marL="257175" indent="-257175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350" dirty="0">
                <a:hlinkClick r:id="rId3"/>
              </a:rPr>
              <a:t>https://www.geeksforgeeks.org/the-c-standard-template-library-stl/?ref=gcse</a:t>
            </a:r>
            <a:endParaRPr lang="en-US" sz="1350" dirty="0"/>
          </a:p>
          <a:p>
            <a:pPr marL="257175" indent="-257175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350" dirty="0">
                <a:hlinkClick r:id="rId4"/>
              </a:rPr>
              <a:t>https://www.geeksforgeeks.org/templates-cpp/</a:t>
            </a:r>
            <a:endParaRPr lang="en-US" sz="1350" dirty="0"/>
          </a:p>
          <a:p>
            <a:pPr marL="257175" indent="-257175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350" dirty="0">
                <a:hlinkClick r:id="rId5"/>
              </a:rPr>
              <a:t>https://www.scaler.com/topics/cpp/templates-in-cpp/</a:t>
            </a:r>
            <a:endParaRPr lang="en-US" sz="1350" dirty="0"/>
          </a:p>
          <a:p>
            <a:pPr marL="0" indent="0" algn="just">
              <a:lnSpc>
                <a:spcPct val="107000"/>
              </a:lnSpc>
              <a:buNone/>
            </a:pPr>
            <a:endParaRPr lang="en-IN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50" b="1" dirty="0"/>
              <a:t>YouTube Links:</a:t>
            </a:r>
          </a:p>
          <a:p>
            <a:pPr marL="0" indent="0">
              <a:buNone/>
            </a:pPr>
            <a:r>
              <a:rPr lang="en-IN" sz="1800" u="sng" dirty="0">
                <a:hlinkClick r:id="rId6"/>
              </a:rPr>
              <a:t>https://www.youtube.com/watch?v=c9iREsYpayk</a:t>
            </a:r>
            <a:endParaRPr lang="en-IN" sz="1800" u="sng" dirty="0"/>
          </a:p>
          <a:p>
            <a:pPr marL="0" indent="0">
              <a:buNone/>
            </a:pPr>
            <a:r>
              <a:rPr lang="en-IN" sz="1950" dirty="0">
                <a:hlinkClick r:id="rId7"/>
              </a:rPr>
              <a:t>https://www.youtube.com/watch?v=BKBXM7ypQG0&amp;list=PL1w8k37X_6L9NXrP1D31hDTKcdAPIL0cG</a:t>
            </a:r>
            <a:endParaRPr lang="en-IN" sz="1950" dirty="0"/>
          </a:p>
          <a:p>
            <a:pPr marL="0" indent="0">
              <a:buNone/>
            </a:pPr>
            <a:r>
              <a:rPr lang="en-IN" sz="1950" dirty="0">
                <a:hlinkClick r:id="rId8"/>
              </a:rPr>
              <a:t>https://www.youtube.com/watch?v=m0gnToak2-g</a:t>
            </a:r>
            <a:endParaRPr lang="en-IN" sz="1950" dirty="0"/>
          </a:p>
          <a:p>
            <a:pPr marL="0" indent="0">
              <a:buNone/>
            </a:pPr>
            <a:r>
              <a:rPr lang="en-IN" sz="1950" dirty="0"/>
              <a:t> </a:t>
            </a:r>
            <a:endParaRPr lang="en-US" sz="1200" u="sng" dirty="0">
              <a:solidFill>
                <a:schemeClr val="accent1">
                  <a:lumMod val="60000"/>
                  <a:lumOff val="40000"/>
                </a:schemeClr>
              </a:solidFill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2209800"/>
            <a:ext cx="5372100" cy="3276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628650" y="1127521"/>
            <a:ext cx="7886700" cy="9477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34" y="2107442"/>
            <a:ext cx="2514600" cy="293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10238" y="2878336"/>
            <a:ext cx="3095625" cy="1890713"/>
          </a:xfrm>
        </p:spPr>
        <p:txBody>
          <a:bodyPr>
            <a:normAutofit fontScale="92500" lnSpcReduction="10000"/>
          </a:bodyPr>
          <a:lstStyle/>
          <a:p>
            <a:endParaRPr lang="en-IN" b="1" dirty="0">
              <a:latin typeface="Casp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sper"/>
              </a:rPr>
              <a:t>Introduction to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sper"/>
              </a:rPr>
              <a:t>Types of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sper"/>
              </a:rPr>
              <a:t>Introduction to STL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sper"/>
              </a:rPr>
              <a:t>STL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sper"/>
              </a:rPr>
              <a:t>Classification of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sper"/>
            </a:endParaRPr>
          </a:p>
          <a:p>
            <a:pPr marL="214313" indent="-214313"/>
            <a:endParaRPr lang="en-IN" b="1" dirty="0">
              <a:latin typeface="Casper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b="1" dirty="0">
              <a:latin typeface="Casp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5624513"/>
            <a:ext cx="2057400" cy="273844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513617" y="1985777"/>
            <a:ext cx="334242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3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CONTENTS</a:t>
            </a:r>
            <a:br>
              <a:rPr lang="en-US" sz="1500" b="1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3792" y="2878336"/>
            <a:ext cx="3242072" cy="1890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8412957" y="5600701"/>
            <a:ext cx="333375" cy="3167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5165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857250"/>
            <a:ext cx="9144000" cy="351518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prstClr val="white"/>
                </a:solidFill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857250"/>
            <a:ext cx="1371600" cy="137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857250"/>
            <a:ext cx="497979" cy="4979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5578198"/>
            <a:ext cx="418759" cy="4187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4704517"/>
            <a:ext cx="1296233" cy="129623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544060"/>
            <a:ext cx="8043861" cy="9233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767959"/>
            <a:ext cx="182284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767959"/>
            <a:ext cx="182284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78141" y="971550"/>
            <a:ext cx="307922" cy="1209675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31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sper"/>
              </a:rPr>
              <a:t>Introduction to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1938704"/>
            <a:ext cx="7891096" cy="3771899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N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A C++ template is a powerful feature added to C++. It allows you to define the generic classes and generic functions and thus provides support for generic programming.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Generic programming is a technique where generic types are used as parameters in algorithms so that they can work for a variety of data types.</a:t>
            </a:r>
            <a:endParaRPr lang="en-IN" sz="7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3653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sper"/>
              </a:rPr>
              <a:t>Types of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1938704"/>
            <a:ext cx="7891096" cy="37718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Templates can be represented in two ways: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•	Function templates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•	Class templates 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555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  <p:pic>
        <p:nvPicPr>
          <p:cNvPr id="6" name="Picture 5" descr="C++ Template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37" y="3439899"/>
            <a:ext cx="4449169" cy="243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sper"/>
              </a:rPr>
              <a:t>Function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1938704"/>
            <a:ext cx="7891096" cy="3771899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N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We can define a template for a function. For example, if we have an add() function, we can create versions of the add function for adding the </a:t>
            </a:r>
            <a:r>
              <a:rPr lang="en-US" sz="555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, float or double type values.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Function Template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O Generic functions use the concept of a function template. Generic functions define a set of operations that can be applied to the various types of data.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O The type of the data that the function will operate on depends on the type of the data passed as a parameter.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O For example, Quick sorting algorithm is implemented using a generic function, it can be implemented to an array of integers or array of floats.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O A Generic function is created by using the keyword template. The template defines what function will do.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521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sper"/>
              </a:rPr>
              <a:t>Function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1938704"/>
            <a:ext cx="7891096" cy="3771899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N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Syntax of Function Template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template &lt; class </a:t>
            </a:r>
            <a:r>
              <a:rPr lang="en-US" sz="5550" dirty="0" err="1">
                <a:latin typeface="Times New Roman" pitchFamily="18" charset="0"/>
                <a:cs typeface="Times New Roman" pitchFamily="18" charset="0"/>
              </a:rPr>
              <a:t>Ttype</a:t>
            </a: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550" dirty="0" err="1">
                <a:latin typeface="Times New Roman" pitchFamily="18" charset="0"/>
                <a:cs typeface="Times New Roman" pitchFamily="18" charset="0"/>
              </a:rPr>
              <a:t>ret_type</a:t>
            </a: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550" dirty="0" err="1">
                <a:latin typeface="Times New Roman" pitchFamily="18" charset="0"/>
                <a:cs typeface="Times New Roman" pitchFamily="18" charset="0"/>
              </a:rPr>
              <a:t>func_name</a:t>
            </a: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5550" dirty="0" err="1">
                <a:latin typeface="Times New Roman" pitchFamily="18" charset="0"/>
                <a:cs typeface="Times New Roman" pitchFamily="18" charset="0"/>
              </a:rPr>
              <a:t>parameter_list</a:t>
            </a: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) 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    // body of function. 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} 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5550" dirty="0" err="1">
                <a:latin typeface="Times New Roman" pitchFamily="18" charset="0"/>
                <a:cs typeface="Times New Roman" pitchFamily="18" charset="0"/>
              </a:rPr>
              <a:t>Ttype</a:t>
            </a: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: It is a placeholder name for a data type used by the function. It is used within the function definition. It is only a placeholder that the compiler will automatically replace this placeholder with the actual data type.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5550" dirty="0">
                <a:latin typeface="Times New Roman" pitchFamily="18" charset="0"/>
                <a:cs typeface="Times New Roman" pitchFamily="18" charset="0"/>
              </a:rPr>
              <a:t>class: A class keyword is used to specify a generic type in a template declaration.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83220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31" y="317376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sper"/>
              </a:rPr>
              <a:t>Function Templates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984309"/>
            <a:ext cx="7891096" cy="5737167"/>
          </a:xfrm>
        </p:spPr>
        <p:txBody>
          <a:bodyPr>
            <a:normAutofit fontScale="40000" lnSpcReduction="20000"/>
          </a:bodyPr>
          <a:lstStyle/>
          <a:p>
            <a:r>
              <a:rPr lang="en-IN" sz="4000" dirty="0"/>
              <a:t>#include &lt;</a:t>
            </a:r>
            <a:r>
              <a:rPr lang="en-IN" sz="4000" dirty="0" err="1"/>
              <a:t>iostream</a:t>
            </a:r>
            <a:r>
              <a:rPr lang="en-IN" sz="4000" dirty="0"/>
              <a:t>&gt;  </a:t>
            </a:r>
          </a:p>
          <a:p>
            <a:r>
              <a:rPr lang="en-IN" sz="4000" b="1" dirty="0"/>
              <a:t>using</a:t>
            </a:r>
            <a:r>
              <a:rPr lang="en-IN" sz="4000" dirty="0"/>
              <a:t> </a:t>
            </a:r>
            <a:r>
              <a:rPr lang="en-IN" sz="4000" b="1" dirty="0"/>
              <a:t>namespace</a:t>
            </a:r>
            <a:r>
              <a:rPr lang="en-IN" sz="4000" dirty="0"/>
              <a:t> </a:t>
            </a:r>
            <a:r>
              <a:rPr lang="en-IN" sz="4000" dirty="0" err="1"/>
              <a:t>std</a:t>
            </a:r>
            <a:r>
              <a:rPr lang="en-IN" sz="4000" dirty="0"/>
              <a:t>;  </a:t>
            </a:r>
          </a:p>
          <a:p>
            <a:r>
              <a:rPr lang="en-IN" sz="4000" b="1" dirty="0"/>
              <a:t>template</a:t>
            </a:r>
            <a:r>
              <a:rPr lang="en-IN" sz="4000" dirty="0"/>
              <a:t>&lt;</a:t>
            </a:r>
            <a:r>
              <a:rPr lang="en-IN" sz="4000" b="1" dirty="0"/>
              <a:t>class</a:t>
            </a:r>
            <a:r>
              <a:rPr lang="en-IN" sz="4000" dirty="0"/>
              <a:t> T&gt; T add(T &amp;</a:t>
            </a:r>
            <a:r>
              <a:rPr lang="en-IN" sz="4000" dirty="0" err="1"/>
              <a:t>a,T</a:t>
            </a:r>
            <a:r>
              <a:rPr lang="en-IN" sz="4000" dirty="0"/>
              <a:t> &amp;b)  </a:t>
            </a:r>
          </a:p>
          <a:p>
            <a:r>
              <a:rPr lang="en-IN" sz="4000" dirty="0"/>
              <a:t>{  </a:t>
            </a:r>
          </a:p>
          <a:p>
            <a:r>
              <a:rPr lang="en-IN" sz="4000" dirty="0"/>
              <a:t>    T result = </a:t>
            </a:r>
            <a:r>
              <a:rPr lang="en-IN" sz="4000" dirty="0" err="1"/>
              <a:t>a+b</a:t>
            </a:r>
            <a:r>
              <a:rPr lang="en-IN" sz="4000" dirty="0"/>
              <a:t>;  </a:t>
            </a:r>
          </a:p>
          <a:p>
            <a:r>
              <a:rPr lang="en-IN" sz="4000" dirty="0"/>
              <a:t>    </a:t>
            </a:r>
            <a:r>
              <a:rPr lang="en-IN" sz="4000" b="1" dirty="0"/>
              <a:t>return</a:t>
            </a:r>
            <a:r>
              <a:rPr lang="en-IN" sz="4000" dirty="0"/>
              <a:t> result;  </a:t>
            </a:r>
          </a:p>
          <a:p>
            <a:r>
              <a:rPr lang="en-IN" sz="4000" dirty="0"/>
              <a:t>      </a:t>
            </a:r>
          </a:p>
          <a:p>
            <a:r>
              <a:rPr lang="en-IN" sz="4000" dirty="0"/>
              <a:t>}  </a:t>
            </a:r>
          </a:p>
          <a:p>
            <a:r>
              <a:rPr lang="en-IN" sz="4000" b="1" dirty="0" err="1"/>
              <a:t>int</a:t>
            </a:r>
            <a:r>
              <a:rPr lang="en-IN" sz="4000" dirty="0"/>
              <a:t> main()  </a:t>
            </a:r>
          </a:p>
          <a:p>
            <a:r>
              <a:rPr lang="en-IN" sz="4000" dirty="0"/>
              <a:t>{  </a:t>
            </a:r>
          </a:p>
          <a:p>
            <a:r>
              <a:rPr lang="en-IN" sz="4000" dirty="0"/>
              <a:t>  </a:t>
            </a:r>
            <a:r>
              <a:rPr lang="en-IN" sz="4000" b="1" dirty="0" err="1"/>
              <a:t>int</a:t>
            </a:r>
            <a:r>
              <a:rPr lang="en-IN" sz="4000" dirty="0"/>
              <a:t> </a:t>
            </a:r>
            <a:r>
              <a:rPr lang="en-IN" sz="4000" dirty="0" err="1"/>
              <a:t>i</a:t>
            </a:r>
            <a:r>
              <a:rPr lang="en-IN" sz="4000" dirty="0"/>
              <a:t> =2;  </a:t>
            </a:r>
          </a:p>
          <a:p>
            <a:r>
              <a:rPr lang="en-IN" sz="4000" dirty="0"/>
              <a:t>  </a:t>
            </a:r>
            <a:r>
              <a:rPr lang="en-IN" sz="4000" b="1" dirty="0" err="1"/>
              <a:t>int</a:t>
            </a:r>
            <a:r>
              <a:rPr lang="en-IN" sz="4000" dirty="0"/>
              <a:t> j =3;  </a:t>
            </a:r>
          </a:p>
          <a:p>
            <a:r>
              <a:rPr lang="en-IN" sz="4000" dirty="0"/>
              <a:t>  </a:t>
            </a:r>
            <a:r>
              <a:rPr lang="en-IN" sz="4000" b="1" dirty="0"/>
              <a:t>float</a:t>
            </a:r>
            <a:r>
              <a:rPr lang="en-IN" sz="4000" dirty="0"/>
              <a:t> m = 2.3;  </a:t>
            </a:r>
          </a:p>
          <a:p>
            <a:r>
              <a:rPr lang="en-IN" sz="4000" dirty="0"/>
              <a:t>  </a:t>
            </a:r>
            <a:r>
              <a:rPr lang="en-IN" sz="4000" b="1" dirty="0"/>
              <a:t>float</a:t>
            </a:r>
            <a:r>
              <a:rPr lang="en-IN" sz="4000" dirty="0"/>
              <a:t> n = 1.2;  </a:t>
            </a:r>
          </a:p>
          <a:p>
            <a:r>
              <a:rPr lang="en-IN" sz="4000" dirty="0"/>
              <a:t>  </a:t>
            </a:r>
            <a:r>
              <a:rPr lang="en-IN" sz="4000" dirty="0" err="1"/>
              <a:t>cout</a:t>
            </a:r>
            <a:r>
              <a:rPr lang="en-IN" sz="4000" dirty="0"/>
              <a:t>&lt;&lt;"Addition of </a:t>
            </a:r>
            <a:r>
              <a:rPr lang="en-IN" sz="4000" dirty="0" err="1"/>
              <a:t>i</a:t>
            </a:r>
            <a:r>
              <a:rPr lang="en-IN" sz="4000" dirty="0"/>
              <a:t> and j is :"&lt;&lt;add(</a:t>
            </a:r>
            <a:r>
              <a:rPr lang="en-IN" sz="4000" dirty="0" err="1"/>
              <a:t>i,j</a:t>
            </a:r>
            <a:r>
              <a:rPr lang="en-IN" sz="4000" dirty="0"/>
              <a:t>);  </a:t>
            </a:r>
          </a:p>
          <a:p>
            <a:r>
              <a:rPr lang="en-IN" sz="4000" dirty="0"/>
              <a:t>  </a:t>
            </a:r>
            <a:r>
              <a:rPr lang="en-IN" sz="4000" dirty="0" err="1"/>
              <a:t>cout</a:t>
            </a:r>
            <a:r>
              <a:rPr lang="en-IN" sz="4000" dirty="0"/>
              <a:t>&lt;&lt;'\n';  </a:t>
            </a:r>
          </a:p>
          <a:p>
            <a:r>
              <a:rPr lang="en-IN" sz="4000" dirty="0"/>
              <a:t>  </a:t>
            </a:r>
            <a:r>
              <a:rPr lang="en-IN" sz="4000" dirty="0" err="1"/>
              <a:t>cout</a:t>
            </a:r>
            <a:r>
              <a:rPr lang="en-IN" sz="4000" dirty="0"/>
              <a:t>&lt;&lt;"Addition of m and n is :"&lt;&lt;add(</a:t>
            </a:r>
            <a:r>
              <a:rPr lang="en-IN" sz="4000" dirty="0" err="1"/>
              <a:t>m,n</a:t>
            </a:r>
            <a:r>
              <a:rPr lang="en-IN" sz="4000" dirty="0"/>
              <a:t>);  </a:t>
            </a:r>
          </a:p>
          <a:p>
            <a:r>
              <a:rPr lang="en-IN" sz="4000" dirty="0"/>
              <a:t>  </a:t>
            </a:r>
            <a:r>
              <a:rPr lang="en-IN" sz="4000" b="1" dirty="0"/>
              <a:t>return</a:t>
            </a:r>
            <a:r>
              <a:rPr lang="en-IN" sz="4000" dirty="0"/>
              <a:t> 0;  </a:t>
            </a:r>
          </a:p>
          <a:p>
            <a:r>
              <a:rPr lang="en-IN" sz="4000" dirty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5829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31" y="317376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sper"/>
              </a:rPr>
              <a:t>Function Templates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984309"/>
            <a:ext cx="7891096" cy="573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Output: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In the above example, we create the function template which can perform the addition operation on any type either it can be integer, float or double.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66590" y="1518810"/>
            <a:ext cx="37909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5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74" y="751559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sper"/>
              </a:rPr>
              <a:t>Function Templates with Multiple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95" y="1739853"/>
            <a:ext cx="7891096" cy="4295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We can use more than one generic type in the template function by using the comma to separate the list.</a:t>
            </a:r>
          </a:p>
          <a:p>
            <a:pPr marL="0" indent="0">
              <a:buNone/>
            </a:pPr>
            <a:r>
              <a:rPr lang="en-IN" b="1" dirty="0"/>
              <a:t>Syntax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template</a:t>
            </a:r>
            <a:r>
              <a:rPr lang="en-IN" dirty="0"/>
              <a:t>&lt;</a:t>
            </a:r>
            <a:r>
              <a:rPr lang="en-IN" b="1" dirty="0"/>
              <a:t>class</a:t>
            </a:r>
            <a:r>
              <a:rPr lang="en-IN" dirty="0"/>
              <a:t> T1, </a:t>
            </a:r>
            <a:r>
              <a:rPr lang="en-IN" b="1" dirty="0"/>
              <a:t>class</a:t>
            </a:r>
            <a:r>
              <a:rPr lang="en-IN" dirty="0"/>
              <a:t> T2,.....&gt;  </a:t>
            </a:r>
          </a:p>
          <a:p>
            <a:pPr marL="0" indent="0">
              <a:buNone/>
            </a:pPr>
            <a:r>
              <a:rPr lang="en-IN" sz="2400" dirty="0"/>
              <a:t>return_type function_name (arguments of type T1, T2....)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// body of function.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08583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finalGRID</Template>
  <TotalTime>7083</TotalTime>
  <Words>1397</Words>
  <Application>Microsoft Office PowerPoint</Application>
  <PresentationFormat>On-screen Show (4:3)</PresentationFormat>
  <Paragraphs>232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Arial</vt:lpstr>
      <vt:lpstr>Calibri</vt:lpstr>
      <vt:lpstr>Calibri Light</vt:lpstr>
      <vt:lpstr>Casper</vt:lpstr>
      <vt:lpstr>Casper Bold</vt:lpstr>
      <vt:lpstr>Impact</vt:lpstr>
      <vt:lpstr>Karla</vt:lpstr>
      <vt:lpstr>Raleway ExtraBold</vt:lpstr>
      <vt:lpstr>Symbol</vt:lpstr>
      <vt:lpstr>Times New Roman</vt:lpstr>
      <vt:lpstr>2_Office Theme</vt:lpstr>
      <vt:lpstr>Office Theme</vt:lpstr>
      <vt:lpstr>1_Office Theme</vt:lpstr>
      <vt:lpstr>3_Office Theme</vt:lpstr>
      <vt:lpstr>Theme1</vt:lpstr>
      <vt:lpstr>CorelDRAW</vt:lpstr>
      <vt:lpstr>PowerPoint Presentation</vt:lpstr>
      <vt:lpstr>CONTENTS </vt:lpstr>
      <vt:lpstr>Introduction to Template</vt:lpstr>
      <vt:lpstr>Types of template</vt:lpstr>
      <vt:lpstr>Function Templates</vt:lpstr>
      <vt:lpstr>Function Templates</vt:lpstr>
      <vt:lpstr>Function Templates Example</vt:lpstr>
      <vt:lpstr>Function Templates Example</vt:lpstr>
      <vt:lpstr>Function Templates with Multiple Parameters</vt:lpstr>
      <vt:lpstr>Function Templates with Parameters Example</vt:lpstr>
      <vt:lpstr>Function Templates with Parameters Example</vt:lpstr>
      <vt:lpstr>Class Templates</vt:lpstr>
      <vt:lpstr>Class Templates</vt:lpstr>
      <vt:lpstr>Class Templates Example</vt:lpstr>
      <vt:lpstr>Class Templates Example</vt:lpstr>
      <vt:lpstr>Class Templates with Multiple Parameters</vt:lpstr>
      <vt:lpstr>Class Templates with parameter Example</vt:lpstr>
      <vt:lpstr>Class Templates with parameter Example</vt:lpstr>
      <vt:lpstr>REFERENCES   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pallavij</dc:creator>
  <cp:lastModifiedBy>komal mishra</cp:lastModifiedBy>
  <cp:revision>1392</cp:revision>
  <dcterms:created xsi:type="dcterms:W3CDTF">2004-09-03T08:53:39Z</dcterms:created>
  <dcterms:modified xsi:type="dcterms:W3CDTF">2024-01-15T06:52:18Z</dcterms:modified>
</cp:coreProperties>
</file>