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23" r:id="rId2"/>
    <p:sldMasterId id="2147483735" r:id="rId3"/>
    <p:sldMasterId id="2147483748" r:id="rId4"/>
    <p:sldMasterId id="2147483812" r:id="rId5"/>
  </p:sldMasterIdLst>
  <p:notesMasterIdLst>
    <p:notesMasterId r:id="rId22"/>
  </p:notesMasterIdLst>
  <p:handoutMasterIdLst>
    <p:handoutMasterId r:id="rId23"/>
  </p:handoutMasterIdLst>
  <p:sldIdLst>
    <p:sldId id="354" r:id="rId6"/>
    <p:sldId id="580" r:id="rId7"/>
    <p:sldId id="647" r:id="rId8"/>
    <p:sldId id="648" r:id="rId9"/>
    <p:sldId id="649" r:id="rId10"/>
    <p:sldId id="650" r:id="rId11"/>
    <p:sldId id="651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284" r:id="rId20"/>
    <p:sldId id="35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CCECFF"/>
    <a:srgbClr val="FFBE9D"/>
    <a:srgbClr val="FFCC66"/>
    <a:srgbClr val="CEDEE0"/>
    <a:srgbClr val="FF3300"/>
    <a:srgbClr val="FFFF99"/>
    <a:srgbClr val="C8D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87818" autoAdjust="0"/>
  </p:normalViewPr>
  <p:slideViewPr>
    <p:cSldViewPr snapToGrid="0">
      <p:cViewPr varScale="1">
        <p:scale>
          <a:sx n="65" d="100"/>
          <a:sy n="65" d="100"/>
        </p:scale>
        <p:origin x="1388" y="48"/>
      </p:cViewPr>
      <p:guideLst>
        <p:guide orient="horz" pos="1056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 snapToGrid="0"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D818A-DE61-492C-9F49-4330F19690E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2067E99-1C3B-406E-B0E9-FC347F914FA8}">
      <dgm:prSet phldrT="[Text]" custT="1"/>
      <dgm:spPr/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In this lecture we have discussed about Writing of file.</a:t>
          </a:r>
          <a:endParaRPr lang="en-IN" sz="2400" b="1" dirty="0">
            <a:solidFill>
              <a:schemeClr val="bg2">
                <a:lumMod val="10000"/>
              </a:schemeClr>
            </a:solidFill>
          </a:endParaRPr>
        </a:p>
      </dgm:t>
    </dgm:pt>
    <dgm:pt modelId="{E295694A-E3FF-4E4D-B786-E47583760C4E}" type="parTrans" cxnId="{AAE49CDE-EE1C-4041-8DCB-69A3B80087AD}">
      <dgm:prSet/>
      <dgm:spPr/>
      <dgm:t>
        <a:bodyPr/>
        <a:lstStyle/>
        <a:p>
          <a:endParaRPr lang="en-IN"/>
        </a:p>
      </dgm:t>
    </dgm:pt>
    <dgm:pt modelId="{E2FCE763-C2C6-41BB-BE42-2FC9B40C0439}" type="sibTrans" cxnId="{AAE49CDE-EE1C-4041-8DCB-69A3B80087AD}">
      <dgm:prSet/>
      <dgm:spPr/>
      <dgm:t>
        <a:bodyPr/>
        <a:lstStyle/>
        <a:p>
          <a:endParaRPr lang="en-IN"/>
        </a:p>
      </dgm:t>
    </dgm:pt>
    <dgm:pt modelId="{A7DE4063-2DA9-4CA0-9DDC-11769B7332D8}">
      <dgm:prSet phldrT="[Text]" custT="1"/>
      <dgm:spPr/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</a:rPr>
            <a:t>We have discussed about Reading of file</a:t>
          </a:r>
          <a:endParaRPr lang="en-IN" sz="2400" b="1" dirty="0">
            <a:solidFill>
              <a:schemeClr val="bg2">
                <a:lumMod val="10000"/>
              </a:schemeClr>
            </a:solidFill>
          </a:endParaRPr>
        </a:p>
      </dgm:t>
    </dgm:pt>
    <dgm:pt modelId="{ED3D644F-FD3E-48AA-A0DA-12CED9DB591C}" type="parTrans" cxnId="{CB715DCB-B8A2-400C-A562-D0851701E2C1}">
      <dgm:prSet/>
      <dgm:spPr/>
      <dgm:t>
        <a:bodyPr/>
        <a:lstStyle/>
        <a:p>
          <a:endParaRPr lang="en-IN"/>
        </a:p>
      </dgm:t>
    </dgm:pt>
    <dgm:pt modelId="{EA51BD59-3F69-42AA-902C-6B9694E16D92}" type="sibTrans" cxnId="{CB715DCB-B8A2-400C-A562-D0851701E2C1}">
      <dgm:prSet/>
      <dgm:spPr/>
      <dgm:t>
        <a:bodyPr/>
        <a:lstStyle/>
        <a:p>
          <a:endParaRPr lang="en-IN"/>
        </a:p>
      </dgm:t>
    </dgm:pt>
    <dgm:pt modelId="{A01C6F03-8F64-4572-A415-227584B1F1D4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rPr>
            <a:t>Discussed about Random Access to files</a:t>
          </a:r>
        </a:p>
      </dgm:t>
    </dgm:pt>
    <dgm:pt modelId="{4DA968A8-0948-417F-9134-FA754EAB92DA}" type="parTrans" cxnId="{9495434F-F7C9-45D7-B8C6-CCE0B7994591}">
      <dgm:prSet/>
      <dgm:spPr/>
      <dgm:t>
        <a:bodyPr/>
        <a:lstStyle/>
        <a:p>
          <a:endParaRPr lang="en-IN"/>
        </a:p>
      </dgm:t>
    </dgm:pt>
    <dgm:pt modelId="{14056E56-91CB-4AD0-BDAA-2A69C7D39824}" type="sibTrans" cxnId="{9495434F-F7C9-45D7-B8C6-CCE0B7994591}">
      <dgm:prSet/>
      <dgm:spPr/>
      <dgm:t>
        <a:bodyPr/>
        <a:lstStyle/>
        <a:p>
          <a:endParaRPr lang="en-IN"/>
        </a:p>
      </dgm:t>
    </dgm:pt>
    <dgm:pt modelId="{097EF926-1259-452F-A448-711C22076917}" type="pres">
      <dgm:prSet presAssocID="{A30D818A-DE61-492C-9F49-4330F19690E3}" presName="diagram" presStyleCnt="0">
        <dgm:presLayoutVars>
          <dgm:dir/>
          <dgm:resizeHandles val="exact"/>
        </dgm:presLayoutVars>
      </dgm:prSet>
      <dgm:spPr/>
    </dgm:pt>
    <dgm:pt modelId="{2F0A59F6-A053-4340-A4F0-E60DDF039046}" type="pres">
      <dgm:prSet presAssocID="{72067E99-1C3B-406E-B0E9-FC347F914FA8}" presName="node" presStyleLbl="node1" presStyleIdx="0" presStyleCnt="3" custLinFactNeighborX="-5593" custLinFactNeighborY="843">
        <dgm:presLayoutVars>
          <dgm:bulletEnabled val="1"/>
        </dgm:presLayoutVars>
      </dgm:prSet>
      <dgm:spPr/>
    </dgm:pt>
    <dgm:pt modelId="{B7110241-4B56-449E-BE7E-CE03E41DECBD}" type="pres">
      <dgm:prSet presAssocID="{E2FCE763-C2C6-41BB-BE42-2FC9B40C0439}" presName="sibTrans" presStyleCnt="0"/>
      <dgm:spPr/>
    </dgm:pt>
    <dgm:pt modelId="{DE45F2CF-0A49-462B-B901-AD08FACBBB0E}" type="pres">
      <dgm:prSet presAssocID="{A7DE4063-2DA9-4CA0-9DDC-11769B7332D8}" presName="node" presStyleLbl="node1" presStyleIdx="1" presStyleCnt="3">
        <dgm:presLayoutVars>
          <dgm:bulletEnabled val="1"/>
        </dgm:presLayoutVars>
      </dgm:prSet>
      <dgm:spPr/>
    </dgm:pt>
    <dgm:pt modelId="{E15D8264-6CE6-4D91-B2D2-1EAC00783183}" type="pres">
      <dgm:prSet presAssocID="{EA51BD59-3F69-42AA-902C-6B9694E16D92}" presName="sibTrans" presStyleCnt="0"/>
      <dgm:spPr/>
    </dgm:pt>
    <dgm:pt modelId="{125214B9-F360-433C-AD02-087D02D43A08}" type="pres">
      <dgm:prSet presAssocID="{A01C6F03-8F64-4572-A415-227584B1F1D4}" presName="node" presStyleLbl="node1" presStyleIdx="2" presStyleCnt="3">
        <dgm:presLayoutVars>
          <dgm:bulletEnabled val="1"/>
        </dgm:presLayoutVars>
      </dgm:prSet>
      <dgm:spPr/>
    </dgm:pt>
  </dgm:ptLst>
  <dgm:cxnLst>
    <dgm:cxn modelId="{7DDA5D15-540F-4782-AC07-9170D87AA5BA}" type="presOf" srcId="{A7DE4063-2DA9-4CA0-9DDC-11769B7332D8}" destId="{DE45F2CF-0A49-462B-B901-AD08FACBBB0E}" srcOrd="0" destOrd="0" presId="urn:microsoft.com/office/officeart/2005/8/layout/default"/>
    <dgm:cxn modelId="{537F3816-8AD7-4A36-A251-136F9CB6EDBD}" type="presOf" srcId="{A01C6F03-8F64-4572-A415-227584B1F1D4}" destId="{125214B9-F360-433C-AD02-087D02D43A08}" srcOrd="0" destOrd="0" presId="urn:microsoft.com/office/officeart/2005/8/layout/default"/>
    <dgm:cxn modelId="{9495434F-F7C9-45D7-B8C6-CCE0B7994591}" srcId="{A30D818A-DE61-492C-9F49-4330F19690E3}" destId="{A01C6F03-8F64-4572-A415-227584B1F1D4}" srcOrd="2" destOrd="0" parTransId="{4DA968A8-0948-417F-9134-FA754EAB92DA}" sibTransId="{14056E56-91CB-4AD0-BDAA-2A69C7D39824}"/>
    <dgm:cxn modelId="{ECCE3782-0BA7-4D11-9D3C-49385FC334F5}" type="presOf" srcId="{72067E99-1C3B-406E-B0E9-FC347F914FA8}" destId="{2F0A59F6-A053-4340-A4F0-E60DDF039046}" srcOrd="0" destOrd="0" presId="urn:microsoft.com/office/officeart/2005/8/layout/default"/>
    <dgm:cxn modelId="{CB715DCB-B8A2-400C-A562-D0851701E2C1}" srcId="{A30D818A-DE61-492C-9F49-4330F19690E3}" destId="{A7DE4063-2DA9-4CA0-9DDC-11769B7332D8}" srcOrd="1" destOrd="0" parTransId="{ED3D644F-FD3E-48AA-A0DA-12CED9DB591C}" sibTransId="{EA51BD59-3F69-42AA-902C-6B9694E16D92}"/>
    <dgm:cxn modelId="{D00252CB-9D61-4788-A959-DB99FAB8CBDB}" type="presOf" srcId="{A30D818A-DE61-492C-9F49-4330F19690E3}" destId="{097EF926-1259-452F-A448-711C22076917}" srcOrd="0" destOrd="0" presId="urn:microsoft.com/office/officeart/2005/8/layout/default"/>
    <dgm:cxn modelId="{AAE49CDE-EE1C-4041-8DCB-69A3B80087AD}" srcId="{A30D818A-DE61-492C-9F49-4330F19690E3}" destId="{72067E99-1C3B-406E-B0E9-FC347F914FA8}" srcOrd="0" destOrd="0" parTransId="{E295694A-E3FF-4E4D-B786-E47583760C4E}" sibTransId="{E2FCE763-C2C6-41BB-BE42-2FC9B40C0439}"/>
    <dgm:cxn modelId="{699A32D2-8395-47D4-BE2B-5B8EF202D093}" type="presParOf" srcId="{097EF926-1259-452F-A448-711C22076917}" destId="{2F0A59F6-A053-4340-A4F0-E60DDF039046}" srcOrd="0" destOrd="0" presId="urn:microsoft.com/office/officeart/2005/8/layout/default"/>
    <dgm:cxn modelId="{02491696-24B3-49AC-8F8C-9C3FB5FD4A79}" type="presParOf" srcId="{097EF926-1259-452F-A448-711C22076917}" destId="{B7110241-4B56-449E-BE7E-CE03E41DECBD}" srcOrd="1" destOrd="0" presId="urn:microsoft.com/office/officeart/2005/8/layout/default"/>
    <dgm:cxn modelId="{74690019-F115-4FDC-B1CB-756CF730DB81}" type="presParOf" srcId="{097EF926-1259-452F-A448-711C22076917}" destId="{DE45F2CF-0A49-462B-B901-AD08FACBBB0E}" srcOrd="2" destOrd="0" presId="urn:microsoft.com/office/officeart/2005/8/layout/default"/>
    <dgm:cxn modelId="{5AB02E86-EE83-4357-B54B-6448622334B5}" type="presParOf" srcId="{097EF926-1259-452F-A448-711C22076917}" destId="{E15D8264-6CE6-4D91-B2D2-1EAC00783183}" srcOrd="3" destOrd="0" presId="urn:microsoft.com/office/officeart/2005/8/layout/default"/>
    <dgm:cxn modelId="{CEF43F2E-179B-44AB-B9A4-9CF127E089EE}" type="presParOf" srcId="{097EF926-1259-452F-A448-711C22076917}" destId="{125214B9-F360-433C-AD02-087D02D43A0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A59F6-A053-4340-A4F0-E60DDF039046}">
      <dsp:nvSpPr>
        <dsp:cNvPr id="0" name=""/>
        <dsp:cNvSpPr/>
      </dsp:nvSpPr>
      <dsp:spPr>
        <a:xfrm>
          <a:off x="0" y="16746"/>
          <a:ext cx="3124704" cy="18748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In this lecture we have discussed about Writing of file.</a:t>
          </a:r>
          <a:endParaRPr lang="en-IN" sz="24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0" y="16746"/>
        <a:ext cx="3124704" cy="1874822"/>
      </dsp:txXfrm>
    </dsp:sp>
    <dsp:sp modelId="{DE45F2CF-0A49-462B-B901-AD08FACBBB0E}">
      <dsp:nvSpPr>
        <dsp:cNvPr id="0" name=""/>
        <dsp:cNvSpPr/>
      </dsp:nvSpPr>
      <dsp:spPr>
        <a:xfrm>
          <a:off x="3492729" y="941"/>
          <a:ext cx="3124704" cy="18748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</a:rPr>
            <a:t>We have discussed about Reading of file</a:t>
          </a:r>
          <a:endParaRPr lang="en-IN" sz="2400" b="1" kern="1200" dirty="0">
            <a:solidFill>
              <a:schemeClr val="bg2">
                <a:lumMod val="10000"/>
              </a:schemeClr>
            </a:solidFill>
          </a:endParaRPr>
        </a:p>
      </dsp:txBody>
      <dsp:txXfrm>
        <a:off x="3492729" y="941"/>
        <a:ext cx="3124704" cy="1874822"/>
      </dsp:txXfrm>
    </dsp:sp>
    <dsp:sp modelId="{125214B9-F360-433C-AD02-087D02D43A08}">
      <dsp:nvSpPr>
        <dsp:cNvPr id="0" name=""/>
        <dsp:cNvSpPr/>
      </dsp:nvSpPr>
      <dsp:spPr>
        <a:xfrm>
          <a:off x="1774141" y="2188235"/>
          <a:ext cx="3124704" cy="187482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rPr>
            <a:t>Discussed about Random Access to files</a:t>
          </a:r>
        </a:p>
      </dsp:txBody>
      <dsp:txXfrm>
        <a:off x="1774141" y="2188235"/>
        <a:ext cx="3124704" cy="1874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8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E0774-68AC-4744-99FF-248F581EB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66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6566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8E3550E-D2D3-402C-9457-0E10A955C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0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3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06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06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1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73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3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2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8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4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3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87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3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2B6A92-7445-40BB-963F-491D0C49E150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AC7136-1D83-4ABA-9EC9-EB26B764D8ED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B708F9-9709-44CE-9830-C6E1155F91CA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HP\CU\CU-logo-1.jpg"/>
          <p:cNvPicPr>
            <a:picLocks noChangeAspect="1" noChangeArrowheads="1"/>
          </p:cNvPicPr>
          <p:nvPr/>
        </p:nvPicPr>
        <p:blipFill>
          <a:blip r:embed="rId2" cstate="print"/>
          <a:srcRect l="8453" t="5315" r="9589" b="6998"/>
          <a:stretch>
            <a:fillRect/>
          </a:stretch>
        </p:blipFill>
        <p:spPr bwMode="auto">
          <a:xfrm>
            <a:off x="76200" y="76200"/>
            <a:ext cx="8778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6248400" y="645795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C00000"/>
                </a:solidFill>
                <a:latin typeface="Impact" pitchFamily="34" charset="0"/>
                <a:cs typeface="Arial" charset="0"/>
              </a:rPr>
              <a:t>Chandigarh</a:t>
            </a:r>
            <a:r>
              <a:rPr lang="en-US" sz="2000" dirty="0">
                <a:solidFill>
                  <a:prstClr val="black"/>
                </a:solidFill>
                <a:latin typeface="Impact" pitchFamily="34" charset="0"/>
                <a:cs typeface="Arial" charset="0"/>
              </a:rPr>
              <a:t> University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36888" y="87313"/>
            <a:ext cx="3440112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cs typeface="Arial" charset="0"/>
              </a:rPr>
              <a:t>University Institute of Engineering</a:t>
            </a:r>
            <a:endParaRPr lang="en-US" sz="1700" b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8600" y="6505575"/>
            <a:ext cx="2362200" cy="306388"/>
          </a:xfrm>
          <a:prstGeom prst="rect">
            <a:avLst/>
          </a:prstGeom>
          <a:noFill/>
          <a:ln w="3175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  <a:cs typeface="Arial" charset="0"/>
              </a:rPr>
              <a:t>Department of CCE &amp; CSE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393-917F-4054-93B6-7DA78DEB40E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5D50-9176-4092-B3D9-9050EBD447CB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D0A9-76E1-4D81-842C-E632E860F2D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C9D7-448C-49BC-9766-600E12BC6E1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E0C9-E492-4781-8FC7-91B1CE825771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C15E-A3FA-41C2-93D3-10DB1EA58B1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9C121-D11B-46BC-A572-55EB4A10839E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D878-920E-4C9A-A55E-00A7B058F33A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A12-00F3-4BAA-AC31-8FBDD4FC3B92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A1F9-9D41-4F95-9EAC-5573F47AFC20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E79-6491-40FD-BAE1-A25C083822F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0154-5EE8-490B-AD6D-56E8A7387D1F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940F2-953F-4D2B-BB47-351C55C4ED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BDBD5-1402-41B3-907F-9425E9047A3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9245D-7D24-4A87-919D-1CDE444EC1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4C01F-FBAC-433D-99C0-76F5112EE2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77052-AC08-4A3A-A9E1-F9F4080DCC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6A71-7F14-4802-9DEB-9AB432F5F1C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CDC70-360E-49EB-81BC-E5C701F797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D9D20-A4E1-4FF2-91D5-63B7B56D23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17AF0-9803-4EE9-847B-03353558E14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5A977-EB9E-447F-8B96-8D40364342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69F5C-6A55-4EB4-BE46-EA3168D964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7B81-5F57-451D-8D2F-B966C337E3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14C6-8D07-4A9D-9C4C-DA0C3F8AD38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09039-C4D6-431A-B07F-78F4039010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97A05-15B9-4D01-84D7-0BCBEB15DAC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16BA8-2ABC-4110-A75B-F43E5ECD7F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20985-FB9F-4868-9269-566F05688E9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33E3A-DDDB-4262-B887-A83EDEB4DE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5F580-2B41-40A5-843E-7E9400FA539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2972C-8211-4017-9662-C131DD0E00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AE8AE-0E7E-41F0-A168-449873640EF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09372-F098-4C71-A392-AD291CF159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0DDDD-ABCA-4BD2-A5CF-42C966C52B0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HP\CU\CU-logo-1.jpg"/>
          <p:cNvPicPr>
            <a:picLocks noChangeAspect="1" noChangeArrowheads="1"/>
          </p:cNvPicPr>
          <p:nvPr userDrawn="1"/>
        </p:nvPicPr>
        <p:blipFill>
          <a:blip r:embed="rId2" cstate="print"/>
          <a:srcRect l="8453" t="5315" r="9589" b="6998"/>
          <a:stretch>
            <a:fillRect/>
          </a:stretch>
        </p:blipFill>
        <p:spPr bwMode="auto">
          <a:xfrm>
            <a:off x="76200" y="76200"/>
            <a:ext cx="8778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6248400" y="645795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C00000"/>
                </a:solidFill>
                <a:latin typeface="Impact" pitchFamily="34" charset="0"/>
                <a:cs typeface="Arial" charset="0"/>
              </a:rPr>
              <a:t>Chandigarh</a:t>
            </a:r>
            <a:r>
              <a:rPr lang="en-US" sz="2000" dirty="0">
                <a:solidFill>
                  <a:prstClr val="black"/>
                </a:solidFill>
                <a:latin typeface="Impact" pitchFamily="34" charset="0"/>
                <a:cs typeface="Arial" charset="0"/>
              </a:rPr>
              <a:t> University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36888" y="87313"/>
            <a:ext cx="3440112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cs typeface="Arial" charset="0"/>
              </a:rPr>
              <a:t>University Institute of Engineering</a:t>
            </a:r>
            <a:endParaRPr lang="en-US" sz="1700" b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28600" y="6505575"/>
            <a:ext cx="2362200" cy="306388"/>
          </a:xfrm>
          <a:prstGeom prst="rect">
            <a:avLst/>
          </a:prstGeom>
          <a:noFill/>
          <a:ln w="3175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  <a:cs typeface="Arial" charset="0"/>
              </a:rPr>
              <a:t>Department of CCE &amp; CSE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5C310-1D4C-4380-8690-02934A8C02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BDBD5-1402-41B3-907F-9425E9047A3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05F5-F01B-4353-BB98-4BAE8804ED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4C01F-FBAC-433D-99C0-76F5112EE2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9B520-E471-4660-A013-FE026B589BAF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DD8D-A75D-4184-A4DF-15BAF07B4E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6A71-7F14-4802-9DEB-9AB432F5F1C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4EAE2-1AA1-4EAC-97D3-F288F8D199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D9D20-A4E1-4FF2-91D5-63B7B56D23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6DF23-27FE-4C88-BE01-4CA6DB57B5B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69F5C-6A55-4EB4-BE46-EA3168D964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FC0A3-C4B2-4781-A02E-4C65837304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14C6-8D07-4A9D-9C4C-DA0C3F8AD38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E4F14-896A-4034-A360-36ED1E69BB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97A05-15B9-4D01-84D7-0BCBEB15DAC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13A2C-F5FD-495C-9DE6-66166C5AE6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20985-FB9F-4868-9269-566F05688E9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11202-A487-43D1-BB57-7755F34EC6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5F580-2B41-40A5-843E-7E9400FA539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36D8D-E17F-4F49-86A2-439E2F254D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AE8AE-0E7E-41F0-A168-449873640EF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863-F532-4806-ADA4-F936382CBC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0DDDD-ABCA-4BD2-A5CF-42C966C52B0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HP\CU\CU-logo-1.jpg"/>
          <p:cNvPicPr>
            <a:picLocks noChangeAspect="1" noChangeArrowheads="1"/>
          </p:cNvPicPr>
          <p:nvPr userDrawn="1"/>
        </p:nvPicPr>
        <p:blipFill>
          <a:blip r:embed="rId2" cstate="print"/>
          <a:srcRect l="8453" t="5315" r="9589" b="6998"/>
          <a:stretch>
            <a:fillRect/>
          </a:stretch>
        </p:blipFill>
        <p:spPr bwMode="auto">
          <a:xfrm>
            <a:off x="76200" y="76200"/>
            <a:ext cx="8778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6248400" y="645795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C00000"/>
                </a:solidFill>
                <a:latin typeface="Impact" pitchFamily="34" charset="0"/>
                <a:cs typeface="Arial" charset="0"/>
              </a:rPr>
              <a:t>Chandigarh</a:t>
            </a:r>
            <a:r>
              <a:rPr lang="en-US" sz="2000" dirty="0">
                <a:solidFill>
                  <a:prstClr val="black"/>
                </a:solidFill>
                <a:latin typeface="Impact" pitchFamily="34" charset="0"/>
                <a:cs typeface="Arial" charset="0"/>
              </a:rPr>
              <a:t> University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36888" y="87313"/>
            <a:ext cx="3440112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black"/>
                </a:solidFill>
                <a:cs typeface="Arial" charset="0"/>
              </a:rPr>
              <a:t>University Institute of Engineering</a:t>
            </a:r>
            <a:endParaRPr lang="en-US" sz="1700" b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228600" y="6505575"/>
            <a:ext cx="2362200" cy="306388"/>
          </a:xfrm>
          <a:prstGeom prst="rect">
            <a:avLst/>
          </a:prstGeom>
          <a:noFill/>
          <a:ln w="3175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  <a:cs typeface="Arial" charset="0"/>
              </a:rPr>
              <a:t>Department of CCE &amp; CSE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05120A-2EC3-49C0-B259-E81A7DE75342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393-917F-4054-93B6-7DA78DEB40E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71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5D50-9176-4092-B3D9-9050EBD447CB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3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D0A9-76E1-4D81-842C-E632E860F2D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000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C9D7-448C-49BC-9766-600E12BC6E1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470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E0C9-E492-4781-8FC7-91B1CE825771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2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C15E-A3FA-41C2-93D3-10DB1EA58B1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176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D878-920E-4C9A-A55E-00A7B058F33A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0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A12-00F3-4BAA-AC31-8FBDD4FC3B92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632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A1F9-9D41-4F95-9EAC-5573F47AFC20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568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CE79-6491-40FD-BAE1-A25C083822F4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BA684C-0BF2-4CC7-AAA6-F8831293C846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0154-5EE8-490B-AD6D-56E8A7387D1F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946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2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CB03DB-E14A-4C83-88F8-ECF6C9F0888F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CEAFA0-2A19-47E4-898C-AE6A7AF1B673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AF9F2-F480-4F65-B298-CC588BB25F0F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B94FBF7-E42E-4366-A448-9B3500421553}" type="datetime1">
              <a:rPr lang="en-US" smtClean="0"/>
              <a:pPr/>
              <a:t>1/15/2024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7" name="Picture 23" descr="IEC_BG0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350"/>
            <a:ext cx="9144000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7620000" y="6583363"/>
            <a:ext cx="152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>
                    <a:lumMod val="75000"/>
                    <a:alpha val="55000"/>
                  </a:schemeClr>
                </a:solidFill>
                <a:latin typeface="Arial" charset="0"/>
              </a:rPr>
              <a:t>Slide </a:t>
            </a:r>
            <a:fld id="{E245C5A5-62DE-42E0-A875-D46D973EBBF8}" type="slidenum">
              <a:rPr lang="en-US" sz="1200" b="1">
                <a:solidFill>
                  <a:schemeClr val="bg1">
                    <a:lumMod val="75000"/>
                    <a:alpha val="55000"/>
                  </a:schemeClr>
                </a:solidFill>
                <a:latin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sz="1200" b="1" dirty="0">
                <a:solidFill>
                  <a:schemeClr val="bg1">
                    <a:lumMod val="75000"/>
                    <a:alpha val="55000"/>
                  </a:schemeClr>
                </a:solidFill>
                <a:latin typeface="Arial" charset="0"/>
              </a:rPr>
              <a:t> of 35</a:t>
            </a:r>
          </a:p>
        </p:txBody>
      </p:sp>
      <p:pic>
        <p:nvPicPr>
          <p:cNvPr id="9" name="Picture 4" descr="microsoft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229600" y="152400"/>
            <a:ext cx="914400" cy="762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650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A5B7-C1C9-4EE8-A3ED-BC349C438569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9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B85EB2-E4C9-476C-8F25-C999DB5BB0C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E06EF26-0A6D-462D-BDEC-22DE278E0D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8A908C-71FE-43B0-B979-48B8E76A98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1/15/2024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E06EF26-0A6D-462D-BDEC-22DE278E0D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FBF7-E42E-4366-A448-9B3500421553}" type="datetime1">
              <a:rPr lang="en-US" smtClean="0"/>
              <a:pPr/>
              <a:t>1/15/2024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pic>
        <p:nvPicPr>
          <p:cNvPr id="7" name="Picture 2" descr="http://www.cuchd.in/about/images/chandigarh-university-seal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840229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752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0gnToak2-g" TargetMode="External"/><Relationship Id="rId3" Type="http://schemas.openxmlformats.org/officeDocument/2006/relationships/hyperlink" Target="https://www.geeksforgeeks.org/the-c-standard-template-library-stl/?ref=gcse" TargetMode="External"/><Relationship Id="rId7" Type="http://schemas.openxmlformats.org/officeDocument/2006/relationships/hyperlink" Target="https://www.youtube.com/watch?v=BKBXM7ypQG0&amp;list=PL1w8k37X_6L9NXrP1D31hDTKcdAPIL0c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Relationship Id="rId6" Type="http://schemas.openxmlformats.org/officeDocument/2006/relationships/hyperlink" Target="https://www.youtube.com/watch?v=c9iREsYpayk" TargetMode="External"/><Relationship Id="rId5" Type="http://schemas.openxmlformats.org/officeDocument/2006/relationships/hyperlink" Target="https://www.scaler.com/topics/cpp/templates-in-cpp/" TargetMode="External"/><Relationship Id="rId4" Type="http://schemas.openxmlformats.org/officeDocument/2006/relationships/hyperlink" Target="https://www.geeksforgeeks.org/templates-cpp/" TargetMode="External"/><Relationship Id="rId9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06076" y="5768261"/>
            <a:ext cx="4867312" cy="1120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Introduction to templates, types of templates, different ways to create templates in C++. Standard Template Library: Queue, Vector, </a:t>
            </a:r>
            <a:r>
              <a:rPr lang="en-US" sz="2000" b="1" dirty="0" err="1">
                <a:solidFill>
                  <a:schemeClr val="tx1"/>
                </a:solidFill>
              </a:rPr>
              <a:t>Map</a:t>
            </a:r>
            <a:r>
              <a:rPr lang="en-US" sz="2000" b="1" dirty="0" err="1"/>
              <a:t>templates</a:t>
            </a:r>
            <a:r>
              <a:rPr lang="en-US" sz="2000" b="1" dirty="0"/>
              <a:t> </a:t>
            </a:r>
            <a:r>
              <a:rPr lang="en-US" dirty="0"/>
              <a:t>in C++.</a:t>
            </a:r>
          </a:p>
          <a:p>
            <a:r>
              <a:rPr lang="en-IN" dirty="0"/>
              <a:t>Standard Template Library: Queue, Vector, Map</a:t>
            </a:r>
            <a:endParaRPr lang="en-US" dirty="0"/>
          </a:p>
          <a:p>
            <a:r>
              <a:rPr lang="en-IN" dirty="0"/>
              <a:t>Standard Template Library: Queue, Vector, Map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77307" y="5298762"/>
            <a:ext cx="34289" cy="4604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7130143" y="5312160"/>
            <a:ext cx="968829" cy="868205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ID" sz="135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91" y="3198541"/>
          <a:ext cx="2477292" cy="236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1" y="3198541"/>
                        <a:ext cx="2477292" cy="2361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5284078" y="808530"/>
            <a:ext cx="3859922" cy="438933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ID" sz="135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93056" y="2376394"/>
            <a:ext cx="5122069" cy="118550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161019" y="5371921"/>
            <a:ext cx="36964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9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2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64336" y="5389985"/>
            <a:ext cx="34289" cy="2779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9CE43-2B94-49D3-9948-A297B0FB5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3" y="1791992"/>
            <a:ext cx="7413179" cy="240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725">
              <a:lnSpc>
                <a:spcPct val="90000"/>
              </a:lnSpc>
              <a:spcAft>
                <a:spcPct val="35000"/>
              </a:spcAft>
            </a:pP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Institute of Computing</a:t>
            </a:r>
          </a:p>
          <a:p>
            <a:pPr algn="ctr" defTabSz="466725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BCA/BCA(ARVR)/B.Sc.(CS)</a:t>
            </a:r>
          </a:p>
          <a:p>
            <a:pPr algn="ctr" defTabSz="466725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22CAH-151/22CAH-171/22SCH-151</a:t>
            </a:r>
          </a:p>
          <a:p>
            <a:pPr algn="r" defTabSz="466725">
              <a:lnSpc>
                <a:spcPct val="90000"/>
              </a:lnSpc>
            </a:pPr>
            <a:r>
              <a:rPr lang="en-US" sz="2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UNIT-3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7FE45-AB56-4709-A7D9-2B9B0479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5" name="Picture 2" descr="C:\Users\OM\Downloads\naac-sticker.png">
            <a:extLst>
              <a:ext uri="{FF2B5EF4-FFF2-40B4-BE49-F238E27FC236}">
                <a16:creationId xmlns:a16="http://schemas.microsoft.com/office/drawing/2014/main" id="{172032C1-EDE5-49C1-A0ED-B27D8513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b="23807"/>
          <a:stretch>
            <a:fillRect/>
          </a:stretch>
        </p:blipFill>
        <p:spPr bwMode="auto">
          <a:xfrm>
            <a:off x="7246961" y="887959"/>
            <a:ext cx="1886802" cy="5117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098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B594-F373-4FAE-A658-17A4132B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5901"/>
            <a:ext cx="7886700" cy="400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Q2:</a:t>
            </a:r>
            <a:r>
              <a:rPr lang="en-US" dirty="0"/>
              <a:t>Which function is used to position back from the end of file object?</a:t>
            </a:r>
          </a:p>
          <a:p>
            <a:pPr marL="0" indent="0">
              <a:buNone/>
            </a:pPr>
            <a:r>
              <a:rPr lang="en-US" dirty="0"/>
              <a:t>a) </a:t>
            </a:r>
            <a:r>
              <a:rPr lang="en-US" dirty="0" err="1"/>
              <a:t>seekg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b) </a:t>
            </a:r>
            <a:r>
              <a:rPr lang="en-US" dirty="0" err="1"/>
              <a:t>seekp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c) both </a:t>
            </a:r>
            <a:r>
              <a:rPr lang="en-US" dirty="0" err="1"/>
              <a:t>seekg</a:t>
            </a:r>
            <a:r>
              <a:rPr lang="en-US" dirty="0"/>
              <a:t> &amp; </a:t>
            </a:r>
            <a:r>
              <a:rPr lang="en-US" dirty="0" err="1"/>
              <a:t>seekp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d) </a:t>
            </a:r>
            <a:r>
              <a:rPr lang="en-US" dirty="0" err="1"/>
              <a:t>seekf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Answer: a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9BC22-1010-4A54-ACD6-4D30AA9A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31274-42AE-4010-AC1C-B912B35F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8082F-0FE2-46F7-B5F0-242E08DCB58C}"/>
              </a:ext>
            </a:extLst>
          </p:cNvPr>
          <p:cNvSpPr/>
          <p:nvPr/>
        </p:nvSpPr>
        <p:spPr>
          <a:xfrm>
            <a:off x="785812" y="1531342"/>
            <a:ext cx="5879306" cy="2911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not possible to combine two or more file opening mode in open () method.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TRUE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FALSE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May Be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Can't Say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Ans : B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6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BE98-18FB-4FB3-8B9F-0C785ABE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 Questions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94DC-3131-4CF1-80DA-F51EC2FB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9F1566-03CD-417B-B4D0-B0BF250D4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44" y="1983581"/>
            <a:ext cx="7886700" cy="364093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650" dirty="0">
                <a:solidFill>
                  <a:srgbClr val="C00000"/>
                </a:solidFill>
              </a:rPr>
              <a:t>1. Which of these is the correct statement about </a:t>
            </a:r>
            <a:r>
              <a:rPr lang="en-US" sz="4650" dirty="0" err="1">
                <a:solidFill>
                  <a:srgbClr val="C00000"/>
                </a:solidFill>
              </a:rPr>
              <a:t>eof</a:t>
            </a:r>
            <a:r>
              <a:rPr lang="en-US" sz="4650" dirty="0">
                <a:solidFill>
                  <a:srgbClr val="C00000"/>
                </a:solidFill>
              </a:rPr>
              <a:t>() ?</a:t>
            </a:r>
          </a:p>
          <a:p>
            <a:pPr marL="0" indent="0">
              <a:buNone/>
            </a:pPr>
            <a:endParaRPr lang="en-US" sz="465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4650" dirty="0">
                <a:solidFill>
                  <a:srgbClr val="C00000"/>
                </a:solidFill>
              </a:rPr>
              <a:t>A. Returns true if a file open for reading has reached the next character.</a:t>
            </a:r>
          </a:p>
          <a:p>
            <a:pPr marL="0" indent="0">
              <a:buNone/>
            </a:pPr>
            <a:r>
              <a:rPr lang="en-US" sz="4650" dirty="0">
                <a:solidFill>
                  <a:srgbClr val="C00000"/>
                </a:solidFill>
              </a:rPr>
              <a:t>B. Returns true if a file open for reading has reached the next word.</a:t>
            </a:r>
          </a:p>
          <a:p>
            <a:pPr marL="0" indent="0">
              <a:buNone/>
            </a:pPr>
            <a:r>
              <a:rPr lang="en-US" sz="4650" dirty="0">
                <a:solidFill>
                  <a:srgbClr val="C00000"/>
                </a:solidFill>
              </a:rPr>
              <a:t>C. Returns true if a file open for reading has reached the end.</a:t>
            </a:r>
          </a:p>
          <a:p>
            <a:pPr marL="0" indent="0">
              <a:buNone/>
            </a:pPr>
            <a:r>
              <a:rPr lang="en-US" sz="4650" dirty="0">
                <a:solidFill>
                  <a:srgbClr val="C00000"/>
                </a:solidFill>
              </a:rPr>
              <a:t>D. Returns true if a file open for reading has reached the middle.</a:t>
            </a:r>
          </a:p>
          <a:p>
            <a:pPr marL="0" indent="0">
              <a:buNone/>
            </a:pPr>
            <a:br>
              <a:rPr lang="en-US" sz="4650" dirty="0">
                <a:solidFill>
                  <a:srgbClr val="C00000"/>
                </a:solidFill>
              </a:rPr>
            </a:br>
            <a:endParaRPr lang="en-US" sz="465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4650" dirty="0">
                <a:solidFill>
                  <a:srgbClr val="C00000"/>
                </a:solidFill>
              </a:rPr>
              <a:t>2. Which of the following true about FILE *</a:t>
            </a:r>
            <a:r>
              <a:rPr lang="en-US" sz="4650" dirty="0" err="1">
                <a:solidFill>
                  <a:srgbClr val="C00000"/>
                </a:solidFill>
              </a:rPr>
              <a:t>fp</a:t>
            </a:r>
            <a:endParaRPr lang="en-US" sz="465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4650" dirty="0">
                <a:solidFill>
                  <a:srgbClr val="C00000"/>
                </a:solidFill>
              </a:rPr>
              <a:t>A. FILE is a structure and </a:t>
            </a:r>
            <a:r>
              <a:rPr lang="en-US" sz="4650" dirty="0" err="1">
                <a:solidFill>
                  <a:srgbClr val="C00000"/>
                </a:solidFill>
              </a:rPr>
              <a:t>fp</a:t>
            </a:r>
            <a:r>
              <a:rPr lang="en-US" sz="4650" dirty="0">
                <a:solidFill>
                  <a:srgbClr val="C00000"/>
                </a:solidFill>
              </a:rPr>
              <a:t> is a pointer to the structure of FILE type</a:t>
            </a:r>
          </a:p>
          <a:p>
            <a:pPr marL="0" indent="0">
              <a:buNone/>
            </a:pPr>
            <a:r>
              <a:rPr lang="en-US" sz="4650" dirty="0">
                <a:solidFill>
                  <a:srgbClr val="C00000"/>
                </a:solidFill>
              </a:rPr>
              <a:t>B. FILE is a buffered stream</a:t>
            </a:r>
          </a:p>
          <a:p>
            <a:pPr marL="0" indent="0">
              <a:buNone/>
            </a:pPr>
            <a:r>
              <a:rPr lang="en-US" sz="4650" dirty="0">
                <a:solidFill>
                  <a:srgbClr val="C00000"/>
                </a:solidFill>
              </a:rPr>
              <a:t>C. FILE is a keyword in C for representing files and </a:t>
            </a:r>
            <a:r>
              <a:rPr lang="en-US" sz="4650" dirty="0" err="1">
                <a:solidFill>
                  <a:srgbClr val="C00000"/>
                </a:solidFill>
              </a:rPr>
              <a:t>fp</a:t>
            </a:r>
            <a:r>
              <a:rPr lang="en-US" sz="4650" dirty="0">
                <a:solidFill>
                  <a:srgbClr val="C00000"/>
                </a:solidFill>
              </a:rPr>
              <a:t> is a variable of FILE type</a:t>
            </a:r>
          </a:p>
          <a:p>
            <a:pPr marL="0" indent="0">
              <a:buNone/>
            </a:pPr>
            <a:r>
              <a:rPr lang="en-US" sz="4650" dirty="0">
                <a:solidFill>
                  <a:srgbClr val="C00000"/>
                </a:solidFill>
              </a:rPr>
              <a:t>D. FILE is a stream</a:t>
            </a:r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3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124EF-F8EA-4921-9976-B9A80A21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EE1F6-906F-4246-88DA-D2EC0433E995}"/>
              </a:ext>
            </a:extLst>
          </p:cNvPr>
          <p:cNvSpPr/>
          <p:nvPr/>
        </p:nvSpPr>
        <p:spPr>
          <a:xfrm>
            <a:off x="733620" y="1765515"/>
            <a:ext cx="80938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3 . Which operator is used to insert the data into file?</a:t>
            </a:r>
          </a:p>
          <a:p>
            <a:r>
              <a:rPr lang="en-US" sz="1800" dirty="0">
                <a:solidFill>
                  <a:srgbClr val="C00000"/>
                </a:solidFill>
              </a:rPr>
              <a:t>A. &gt;&gt;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B. &lt;&lt;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C. &lt;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D. None of the above</a:t>
            </a:r>
          </a:p>
          <a:p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>
                <a:solidFill>
                  <a:srgbClr val="C00000"/>
                </a:solidFill>
              </a:rPr>
              <a:t>4. Write a C++ program to write set of lines to a file.</a:t>
            </a:r>
          </a:p>
          <a:p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>
                <a:solidFill>
                  <a:srgbClr val="C00000"/>
                </a:solidFill>
              </a:rPr>
              <a:t>5. Write a C++ program to demonstrate the concept of random access in files.</a:t>
            </a:r>
          </a:p>
          <a:p>
            <a:r>
              <a:rPr lang="en-US" sz="1800" dirty="0">
                <a:solidFill>
                  <a:srgbClr val="C00000"/>
                </a:solidFill>
              </a:rPr>
              <a:t>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09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91E3-02DA-4066-9127-2B9D821C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12805"/>
            <a:ext cx="7886700" cy="1325563"/>
          </a:xfrm>
        </p:spPr>
        <p:txBody>
          <a:bodyPr/>
          <a:lstStyle/>
          <a:p>
            <a:r>
              <a:rPr lang="en-US" b="1" dirty="0"/>
              <a:t>Discussion forum</a:t>
            </a:r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FD90-1CA1-4A43-803B-2F922D4B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046" y="1527834"/>
            <a:ext cx="8015909" cy="2522313"/>
          </a:xfrm>
        </p:spPr>
        <p:txBody>
          <a:bodyPr>
            <a:noAutofit/>
          </a:bodyPr>
          <a:lstStyle/>
          <a:p>
            <a:endParaRPr lang="en-IN" sz="900" b="1" dirty="0"/>
          </a:p>
          <a:p>
            <a:endParaRPr lang="en-IN" sz="9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FB7C1-5531-4CBA-AA56-069AD25E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6B93F-AE56-4538-971E-9E2B9276A0B1}"/>
              </a:ext>
            </a:extLst>
          </p:cNvPr>
          <p:cNvSpPr/>
          <p:nvPr/>
        </p:nvSpPr>
        <p:spPr>
          <a:xfrm>
            <a:off x="2146853" y="3736390"/>
            <a:ext cx="5440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24856F-C733-4EED-B0EB-0985B22D27CE}"/>
              </a:ext>
            </a:extLst>
          </p:cNvPr>
          <p:cNvSpPr txBox="1"/>
          <p:nvPr/>
        </p:nvSpPr>
        <p:spPr>
          <a:xfrm>
            <a:off x="752262" y="2219951"/>
            <a:ext cx="75306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TRY THIS!! </a:t>
            </a:r>
          </a:p>
          <a:p>
            <a:r>
              <a:rPr lang="en-US" dirty="0"/>
              <a:t>Test the methods read() and write() in the Account class. To do so, write a program called Account_rw.cpp that </a:t>
            </a:r>
          </a:p>
          <a:p>
            <a:r>
              <a:rPr lang="en-US" dirty="0"/>
              <a:t>initializes an array with account objects and stores the array in a file </a:t>
            </a:r>
          </a:p>
          <a:p>
            <a:r>
              <a:rPr lang="en-US" dirty="0"/>
              <a:t>reads the contents of the file to a second array and displays the accounts in that array to allow you to check them. </a:t>
            </a:r>
          </a:p>
          <a:p>
            <a:r>
              <a:rPr lang="en-US" dirty="0"/>
              <a:t>Use binary mode for read or write access to the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6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7521"/>
            <a:ext cx="7886700" cy="959645"/>
          </a:xfrm>
        </p:spPr>
        <p:txBody>
          <a:bodyPr/>
          <a:lstStyle/>
          <a:p>
            <a:pPr algn="ctr"/>
            <a:r>
              <a:rPr lang="en-US" dirty="0">
                <a:latin typeface="Casper Bold" panose="02000806040000020004" pitchFamily="2" charset="0"/>
                <a:cs typeface="Arial" panose="020B0604020202020204" pitchFamily="34" charset="0"/>
              </a:rPr>
              <a:t>REFERENCES</a:t>
            </a:r>
            <a:r>
              <a:rPr lang="en-US" sz="2100" dirty="0">
                <a:latin typeface="Casper Bold" panose="02000806040000020004" pitchFamily="2" charset="0"/>
                <a:cs typeface="Arial" panose="020B0604020202020204" pitchFamily="34" charset="0"/>
              </a:rPr>
              <a:t> </a:t>
            </a:r>
            <a:r>
              <a:rPr lang="en-US" sz="2100" dirty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282" y="1814512"/>
            <a:ext cx="5647687" cy="40838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75" dirty="0">
                <a:latin typeface="Casper"/>
              </a:rPr>
              <a:t>Reference Books</a:t>
            </a:r>
          </a:p>
          <a:p>
            <a:pPr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[1] Programming in C by Reema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Thareja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[2] Programming in ANSI C by E.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Tata McGraw Hill.</a:t>
            </a:r>
          </a:p>
          <a:p>
            <a:pPr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[3] Programming with C 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Schaum's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Outline Series) by Byron Gottfried  Jitender Chhabra, Tata McGraw Hill.</a:t>
            </a:r>
          </a:p>
          <a:p>
            <a:pPr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[4] The C Programming Language by Brian W. Kernighan, Dennis Ritchie, Pearson education.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Websites:</a:t>
            </a:r>
          </a:p>
          <a:p>
            <a:pPr marL="257175" indent="-257175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350" dirty="0">
                <a:hlinkClick r:id="rId3"/>
              </a:rPr>
              <a:t>https://www.geeksforgeeks.org/the-c-standard-template-library-stl/?ref=gcse</a:t>
            </a:r>
            <a:endParaRPr lang="en-US" sz="1350" dirty="0"/>
          </a:p>
          <a:p>
            <a:pPr marL="257175" indent="-257175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350" dirty="0">
                <a:hlinkClick r:id="rId4"/>
              </a:rPr>
              <a:t>https://www.geeksforgeeks.org/templates-cpp/</a:t>
            </a:r>
            <a:endParaRPr lang="en-US" sz="1350" dirty="0"/>
          </a:p>
          <a:p>
            <a:pPr marL="257175" indent="-257175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350" dirty="0">
                <a:hlinkClick r:id="rId5"/>
              </a:rPr>
              <a:t>https://www.scaler.com/topics/cpp/templates-in-cpp/</a:t>
            </a:r>
            <a:endParaRPr lang="en-US" sz="1350" dirty="0"/>
          </a:p>
          <a:p>
            <a:pPr marL="0" indent="0" algn="just">
              <a:lnSpc>
                <a:spcPct val="107000"/>
              </a:lnSpc>
              <a:buNone/>
            </a:pPr>
            <a:endParaRPr lang="en-IN" sz="13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50" b="1" dirty="0"/>
              <a:t>YouTube Links:</a:t>
            </a:r>
          </a:p>
          <a:p>
            <a:pPr marL="0" indent="0">
              <a:buNone/>
            </a:pPr>
            <a:r>
              <a:rPr lang="en-IN" sz="1800" u="sng" dirty="0">
                <a:hlinkClick r:id="rId6"/>
              </a:rPr>
              <a:t>https://www.youtube.com/watch?v=c9iREsYpayk</a:t>
            </a:r>
            <a:endParaRPr lang="en-IN" sz="1800" u="sng" dirty="0"/>
          </a:p>
          <a:p>
            <a:pPr marL="0" indent="0">
              <a:buNone/>
            </a:pPr>
            <a:r>
              <a:rPr lang="en-IN" sz="1950" dirty="0">
                <a:hlinkClick r:id="rId7"/>
              </a:rPr>
              <a:t>https://www.youtube.com/watch?v=BKBXM7ypQG0&amp;list=PL1w8k37X_6L9NXrP1D31hDTKcdAPIL0cG</a:t>
            </a:r>
            <a:endParaRPr lang="en-IN" sz="1950" dirty="0"/>
          </a:p>
          <a:p>
            <a:pPr marL="0" indent="0">
              <a:buNone/>
            </a:pPr>
            <a:r>
              <a:rPr lang="en-IN" sz="1950" dirty="0">
                <a:hlinkClick r:id="rId8"/>
              </a:rPr>
              <a:t>https://www.youtube.com/watch?v=m0gnToak2-g</a:t>
            </a:r>
            <a:endParaRPr lang="en-IN" sz="1950" dirty="0"/>
          </a:p>
          <a:p>
            <a:pPr marL="0" indent="0">
              <a:buNone/>
            </a:pPr>
            <a:r>
              <a:rPr lang="en-IN" sz="1950" dirty="0"/>
              <a:t> </a:t>
            </a:r>
            <a:endParaRPr lang="en-US" sz="1200" u="sng" dirty="0">
              <a:solidFill>
                <a:schemeClr val="accent1">
                  <a:lumMod val="60000"/>
                  <a:lumOff val="40000"/>
                </a:schemeClr>
              </a:solidFill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650" y="2209800"/>
            <a:ext cx="5372100" cy="3276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628650" y="1127521"/>
            <a:ext cx="7886700" cy="9477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934" y="2107442"/>
            <a:ext cx="2514600" cy="293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857250"/>
            <a:ext cx="9144000" cy="3515189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prstClr val="white"/>
                </a:solidFill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7010400" y="857250"/>
            <a:ext cx="1371600" cy="1371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7626846" y="857250"/>
            <a:ext cx="497979" cy="4979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550070" y="5578198"/>
            <a:ext cx="418759" cy="4187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292895" y="4704517"/>
            <a:ext cx="1296233" cy="129623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114427" y="2544060"/>
            <a:ext cx="8043861" cy="92333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1981200" y="1767959"/>
            <a:ext cx="182284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174081" y="1767959"/>
            <a:ext cx="182284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78141" y="971550"/>
            <a:ext cx="307922" cy="1209675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31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10238" y="2878336"/>
            <a:ext cx="3095625" cy="1890713"/>
          </a:xfrm>
        </p:spPr>
        <p:txBody>
          <a:bodyPr>
            <a:normAutofit fontScale="92500" lnSpcReduction="10000"/>
          </a:bodyPr>
          <a:lstStyle/>
          <a:p>
            <a:endParaRPr lang="en-IN" b="1" dirty="0">
              <a:latin typeface="Casp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sper"/>
              </a:rPr>
              <a:t>Introduction to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sper"/>
              </a:rPr>
              <a:t>Types of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sper"/>
              </a:rPr>
              <a:t>Introduction to STL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sper"/>
              </a:rPr>
              <a:t>STL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sper"/>
              </a:rPr>
              <a:t>Classification of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sper"/>
            </a:endParaRPr>
          </a:p>
          <a:p>
            <a:pPr marL="214313" indent="-214313"/>
            <a:endParaRPr lang="en-IN" b="1" dirty="0">
              <a:latin typeface="Casper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b="1" dirty="0">
              <a:latin typeface="Casp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5624513"/>
            <a:ext cx="2057400" cy="273844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513617" y="1985777"/>
            <a:ext cx="334242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300" b="1" dirty="0">
                <a:latin typeface="Casper Bold" panose="02000806040000020004" pitchFamily="2" charset="0"/>
                <a:ea typeface="Karla" pitchFamily="2" charset="0"/>
                <a:cs typeface="Karla" pitchFamily="2" charset="0"/>
              </a:rPr>
              <a:t>CONTENTS</a:t>
            </a:r>
            <a:br>
              <a:rPr lang="en-US" sz="1500" b="1" dirty="0">
                <a:latin typeface="Karla" pitchFamily="2" charset="0"/>
                <a:ea typeface="Karla" pitchFamily="2" charset="0"/>
                <a:cs typeface="Karla" pitchFamily="2" charset="0"/>
              </a:rPr>
            </a:br>
            <a:endParaRPr lang="en-US" sz="1200" dirty="0">
              <a:latin typeface="Raleway ExtraBold" pitchFamily="34" charset="-5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3792" y="2878336"/>
            <a:ext cx="3242072" cy="1890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8412957" y="5600701"/>
            <a:ext cx="333375" cy="3167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5165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Standard Template Library</a:t>
            </a:r>
            <a:endParaRPr lang="en-US" sz="2400" b="1" dirty="0">
              <a:latin typeface="Casp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843A-DD22-4C0F-846E-9CD268E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4" y="1938704"/>
            <a:ext cx="7891096" cy="3771899"/>
          </a:xfrm>
        </p:spPr>
        <p:txBody>
          <a:bodyPr>
            <a:normAutofit/>
          </a:bodyPr>
          <a:lstStyle/>
          <a:p>
            <a:r>
              <a:rPr lang="en-IN" dirty="0"/>
              <a:t>The C++ STL (Standard Template Library) is a powerful set of C++ template classes to provide general-purpose classes and functions with templates that implement many popular and commonly used algorithms and data structures like vectors, lists, queues, and stacks.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141289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Standard Template Library components</a:t>
            </a:r>
            <a:endParaRPr lang="en-US" sz="28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303465"/>
              </p:ext>
            </p:extLst>
          </p:nvPr>
        </p:nvGraphicFramePr>
        <p:xfrm>
          <a:off x="1797799" y="2140476"/>
          <a:ext cx="6145197" cy="398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7577">
                  <a:extLst>
                    <a:ext uri="{9D8B030D-6E8A-4147-A177-3AD203B41FA5}">
                      <a16:colId xmlns:a16="http://schemas.microsoft.com/office/drawing/2014/main" val="1677263164"/>
                    </a:ext>
                  </a:extLst>
                </a:gridCol>
                <a:gridCol w="5447620">
                  <a:extLst>
                    <a:ext uri="{9D8B030D-6E8A-4147-A177-3AD203B41FA5}">
                      <a16:colId xmlns:a16="http://schemas.microsoft.com/office/drawing/2014/main" val="3652492479"/>
                    </a:ext>
                  </a:extLst>
                </a:gridCol>
              </a:tblGrid>
              <a:tr h="3032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Sr. No.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80" marR="67980" marT="67980" marB="679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Component &amp; Description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80" marR="67980" marT="67980" marB="67980"/>
                </a:tc>
                <a:extLst>
                  <a:ext uri="{0D108BD9-81ED-4DB2-BD59-A6C34878D82A}">
                    <a16:rowId xmlns:a16="http://schemas.microsoft.com/office/drawing/2014/main" val="2408091547"/>
                  </a:ext>
                </a:extLst>
              </a:tr>
              <a:tr h="11562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1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80" marR="67980" marT="67980" marB="6798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I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Containers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IN" sz="1400" dirty="0">
                          <a:effectLst/>
                        </a:rPr>
                        <a:t>Containers are used to manage collections of objects of a certain kind. There are several different types of containers like </a:t>
                      </a:r>
                      <a:r>
                        <a:rPr lang="en-IN" sz="1400" dirty="0" err="1">
                          <a:effectLst/>
                        </a:rPr>
                        <a:t>deque</a:t>
                      </a:r>
                      <a:r>
                        <a:rPr lang="en-IN" sz="1400" dirty="0">
                          <a:effectLst/>
                        </a:rPr>
                        <a:t>, list, vector, map etc.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80" marR="67980" marT="67980" marB="67980"/>
                </a:tc>
                <a:extLst>
                  <a:ext uri="{0D108BD9-81ED-4DB2-BD59-A6C34878D82A}">
                    <a16:rowId xmlns:a16="http://schemas.microsoft.com/office/drawing/2014/main" val="1181633361"/>
                  </a:ext>
                </a:extLst>
              </a:tr>
              <a:tr h="11562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80" marR="67980" marT="67980" marB="6798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I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Algorithms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Algorithms act on containers. They provide the means by which you will perform initialization, sorting, searching, and transforming of the contents of containers.</a:t>
                      </a:r>
                    </a:p>
                  </a:txBody>
                  <a:tcPr marL="67980" marR="67980" marT="67980" marB="67980"/>
                </a:tc>
                <a:extLst>
                  <a:ext uri="{0D108BD9-81ED-4DB2-BD59-A6C34878D82A}">
                    <a16:rowId xmlns:a16="http://schemas.microsoft.com/office/drawing/2014/main" val="827897990"/>
                  </a:ext>
                </a:extLst>
              </a:tr>
              <a:tr h="11562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80" marR="67980" marT="67980" marB="679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IN" sz="1400" b="1" dirty="0">
                          <a:effectLst/>
                        </a:rPr>
                        <a:t>Iterators</a:t>
                      </a:r>
                      <a:endParaRPr lang="en-IN" sz="1100" b="1" dirty="0">
                        <a:effectLst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72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Iterators are used to step through the elements of collections of objects. These collections may be containers or subsets of containers.</a:t>
                      </a:r>
                    </a:p>
                  </a:txBody>
                  <a:tcPr marL="67980" marR="67980" marT="67980" marB="67980"/>
                </a:tc>
                <a:extLst>
                  <a:ext uri="{0D108BD9-81ED-4DB2-BD59-A6C34878D82A}">
                    <a16:rowId xmlns:a16="http://schemas.microsoft.com/office/drawing/2014/main" val="300791142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7177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STL Containers</a:t>
            </a:r>
            <a:endParaRPr lang="en-US" sz="28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Containers can be described as the objects that hold the data of the same type. Containers are used to implement different data structures for example arrays, list, trees, etc.</a:t>
            </a:r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37847"/>
              </p:ext>
            </p:extLst>
          </p:nvPr>
        </p:nvGraphicFramePr>
        <p:xfrm>
          <a:off x="1160060" y="3503597"/>
          <a:ext cx="7124131" cy="2632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728">
                  <a:extLst>
                    <a:ext uri="{9D8B030D-6E8A-4147-A177-3AD203B41FA5}">
                      <a16:colId xmlns:a16="http://schemas.microsoft.com/office/drawing/2014/main" val="2072118775"/>
                    </a:ext>
                  </a:extLst>
                </a:gridCol>
                <a:gridCol w="3848853">
                  <a:extLst>
                    <a:ext uri="{9D8B030D-6E8A-4147-A177-3AD203B41FA5}">
                      <a16:colId xmlns:a16="http://schemas.microsoft.com/office/drawing/2014/main" val="2439665045"/>
                    </a:ext>
                  </a:extLst>
                </a:gridCol>
                <a:gridCol w="948046">
                  <a:extLst>
                    <a:ext uri="{9D8B030D-6E8A-4147-A177-3AD203B41FA5}">
                      <a16:colId xmlns:a16="http://schemas.microsoft.com/office/drawing/2014/main" val="941800251"/>
                    </a:ext>
                  </a:extLst>
                </a:gridCol>
                <a:gridCol w="1188504">
                  <a:extLst>
                    <a:ext uri="{9D8B030D-6E8A-4147-A177-3AD203B41FA5}">
                      <a16:colId xmlns:a16="http://schemas.microsoft.com/office/drawing/2014/main" val="4170488991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Container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Header file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iterator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753570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vector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vector is a class that creates a dynamic array allowing insertions and deletions at the back.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&lt;vector&gt;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Random access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21326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list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list is the sequence containers that allow the insertions and deletions from anywhere.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&lt;list&gt;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Bidirectional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979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deque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deque is the double ended queue that allows the insertion and deletion from both the ends.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&lt;deque&gt;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Random access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8991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set is an associate container for storing unique sets.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&lt;set&gt;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Bidirectional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476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STL Containers</a:t>
            </a:r>
            <a:endParaRPr lang="en-US" sz="28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24138"/>
              </p:ext>
            </p:extLst>
          </p:nvPr>
        </p:nvGraphicFramePr>
        <p:xfrm>
          <a:off x="955343" y="1977417"/>
          <a:ext cx="7342496" cy="45985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632">
                  <a:extLst>
                    <a:ext uri="{9D8B030D-6E8A-4147-A177-3AD203B41FA5}">
                      <a16:colId xmlns:a16="http://schemas.microsoft.com/office/drawing/2014/main" val="4129281978"/>
                    </a:ext>
                  </a:extLst>
                </a:gridCol>
                <a:gridCol w="3966826">
                  <a:extLst>
                    <a:ext uri="{9D8B030D-6E8A-4147-A177-3AD203B41FA5}">
                      <a16:colId xmlns:a16="http://schemas.microsoft.com/office/drawing/2014/main" val="4242848052"/>
                    </a:ext>
                  </a:extLst>
                </a:gridCol>
                <a:gridCol w="977105">
                  <a:extLst>
                    <a:ext uri="{9D8B030D-6E8A-4147-A177-3AD203B41FA5}">
                      <a16:colId xmlns:a16="http://schemas.microsoft.com/office/drawing/2014/main" val="640051698"/>
                    </a:ext>
                  </a:extLst>
                </a:gridCol>
                <a:gridCol w="1224933">
                  <a:extLst>
                    <a:ext uri="{9D8B030D-6E8A-4147-A177-3AD203B41FA5}">
                      <a16:colId xmlns:a16="http://schemas.microsoft.com/office/drawing/2014/main" val="465452274"/>
                    </a:ext>
                  </a:extLst>
                </a:gridCol>
              </a:tblGrid>
              <a:tr h="7494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multiset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Multiset is an associate container for storing non- unique sets.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&lt;set&gt;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Bidirectional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79456839"/>
                  </a:ext>
                </a:extLst>
              </a:tr>
              <a:tr h="10191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map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Map is an associate container for storing unique key-value pairs, i.e. each key is associated with only one value(one to one mapping).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&lt;map&gt;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Bidirectional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33553683"/>
                  </a:ext>
                </a:extLst>
              </a:tr>
              <a:tr h="10191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multimap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err="1">
                          <a:effectLst/>
                        </a:rPr>
                        <a:t>multimap</a:t>
                      </a:r>
                      <a:r>
                        <a:rPr lang="en-IN" sz="1600" b="1" dirty="0">
                          <a:effectLst/>
                        </a:rPr>
                        <a:t> is an associate container for storing key- value pair, and each key can be associated with more than one value.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&lt;map&gt;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Bidirectional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96574192"/>
                  </a:ext>
                </a:extLst>
              </a:tr>
              <a:tr h="4797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stack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It follows last in first out(LIFO).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&lt;stack&gt;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No iterator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11642756"/>
                  </a:ext>
                </a:extLst>
              </a:tr>
              <a:tr h="4797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queue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It follows first in first out(FIFO).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&lt;queue&gt;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No iterator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40001376"/>
                  </a:ext>
                </a:extLst>
              </a:tr>
              <a:tr h="47975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Priority-queue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First element out is always the highest priority element.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</a:rPr>
                        <a:t>&lt;queue&gt;</a:t>
                      </a:r>
                      <a:endParaRPr lang="en-IN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</a:rPr>
                        <a:t>No iterator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85794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94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959A-E274-48FD-824C-42FC29C0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66693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STL ITERATOR</a:t>
            </a:r>
            <a:endParaRPr lang="en-US" sz="2800" b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90CB-5263-4801-8FAE-57C80031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4BF05F-0AA7-4891-A774-91A417052B38}"/>
              </a:ext>
            </a:extLst>
          </p:cNvPr>
          <p:cNvSpPr txBox="1">
            <a:spLocks/>
          </p:cNvSpPr>
          <p:nvPr/>
        </p:nvSpPr>
        <p:spPr>
          <a:xfrm>
            <a:off x="575896" y="1719445"/>
            <a:ext cx="7886700" cy="35683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/>
              <a:t>Iterators are pointer-like entities used to access the individual elements in a container.</a:t>
            </a:r>
          </a:p>
          <a:p>
            <a:pPr lvl="0"/>
            <a:r>
              <a:rPr lang="en-IN"/>
              <a:t>Iterators are moved sequentially from one element to another element. This process is known as iterating through a container.</a:t>
            </a:r>
          </a:p>
          <a:p>
            <a:pPr lvl="0"/>
            <a:r>
              <a:rPr lang="en-IN"/>
              <a:t>Iterator contains mainly two functions:</a:t>
            </a:r>
          </a:p>
        </p:txBody>
      </p:sp>
      <p:pic>
        <p:nvPicPr>
          <p:cNvPr id="7" name="Picture 6" descr="STL COMPONENT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2" y="4453518"/>
            <a:ext cx="4402896" cy="1847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97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F9E2-FFA9-470D-8177-51DABEE8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1721644"/>
            <a:ext cx="8633178" cy="40052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74E6-5593-499A-999A-A8E6BFB2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72325" y="5864068"/>
            <a:ext cx="1537758" cy="34289"/>
          </a:xfrm>
        </p:spPr>
        <p:txBody>
          <a:bodyPr/>
          <a:lstStyle/>
          <a:p>
            <a:fld id="{BDCDBBEF-AA6C-4BA6-85B2-A17D7F280E38}" type="slidenum">
              <a:rPr lang="en-US" sz="1050"/>
              <a:pPr/>
              <a:t>8</a:t>
            </a:fld>
            <a:endParaRPr lang="en-US" sz="1050" dirty="0"/>
          </a:p>
        </p:txBody>
      </p:sp>
      <p:sp>
        <p:nvSpPr>
          <p:cNvPr id="5" name="Flowchart: Sequential Access Storage 4">
            <a:extLst>
              <a:ext uri="{FF2B5EF4-FFF2-40B4-BE49-F238E27FC236}">
                <a16:creationId xmlns:a16="http://schemas.microsoft.com/office/drawing/2014/main" id="{A9A974E1-239B-41FB-8D6A-D0A9F00EB13D}"/>
              </a:ext>
            </a:extLst>
          </p:cNvPr>
          <p:cNvSpPr/>
          <p:nvPr/>
        </p:nvSpPr>
        <p:spPr>
          <a:xfrm>
            <a:off x="752889" y="961301"/>
            <a:ext cx="1982857" cy="760343"/>
          </a:xfrm>
          <a:prstGeom prst="flowChartMagnetic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Summary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7F6A135-B6D5-40B7-BF67-2E0F4EF47A01}"/>
              </a:ext>
            </a:extLst>
          </p:cNvPr>
          <p:cNvGraphicFramePr/>
          <p:nvPr/>
        </p:nvGraphicFramePr>
        <p:xfrm>
          <a:off x="1566504" y="1832700"/>
          <a:ext cx="66729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55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E2F6-A89B-465A-A1BD-AB3595FE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Frequently Asked question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6E3E-5DF9-4790-B5C6-ECD785B8D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46" y="1871954"/>
            <a:ext cx="8582438" cy="3974841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IN" b="1" dirty="0"/>
              <a:t>Q1:</a:t>
            </a:r>
            <a:r>
              <a:rPr lang="en-US" b="1" dirty="0"/>
              <a:t>What is the output of this program?       </a:t>
            </a:r>
          </a:p>
          <a:p>
            <a:pPr marL="0" indent="0" algn="just">
              <a:buNone/>
            </a:pPr>
            <a:r>
              <a:rPr lang="en-US" b="1" dirty="0" err="1"/>
              <a:t>Note:Includes</a:t>
            </a:r>
            <a:r>
              <a:rPr lang="en-US" b="1" dirty="0"/>
              <a:t> all required header files</a:t>
            </a:r>
          </a:p>
          <a:p>
            <a:pPr marL="0" indent="0" algn="just">
              <a:buNone/>
            </a:pPr>
            <a:r>
              <a:rPr lang="en-US" b="1" dirty="0"/>
              <a:t>using namespace std;</a:t>
            </a:r>
          </a:p>
          <a:p>
            <a:pPr marL="0" indent="0" algn="just">
              <a:buNone/>
            </a:pPr>
            <a:r>
              <a:rPr lang="en-US" b="1" dirty="0"/>
              <a:t>    int main ()</a:t>
            </a:r>
          </a:p>
          <a:p>
            <a:pPr marL="0" indent="0" algn="just">
              <a:buNone/>
            </a:pPr>
            <a:r>
              <a:rPr lang="en-US" b="1" dirty="0"/>
              <a:t>    {</a:t>
            </a:r>
          </a:p>
          <a:p>
            <a:pPr marL="0" indent="0" algn="just">
              <a:buNone/>
            </a:pPr>
            <a:r>
              <a:rPr lang="en-US" b="1" dirty="0"/>
              <a:t>        char fine, course;</a:t>
            </a:r>
          </a:p>
          <a:p>
            <a:pPr marL="0" indent="0" algn="just">
              <a:buNone/>
            </a:pPr>
            <a:r>
              <a:rPr lang="en-US" b="1" dirty="0"/>
              <a:t>        </a:t>
            </a:r>
            <a:r>
              <a:rPr lang="en-US" b="1" dirty="0" err="1"/>
              <a:t>cout</a:t>
            </a:r>
            <a:r>
              <a:rPr lang="en-US" b="1" dirty="0"/>
              <a:t> &lt;&lt; "Enter a word: ";</a:t>
            </a:r>
          </a:p>
          <a:p>
            <a:pPr marL="0" indent="0" algn="just">
              <a:buNone/>
            </a:pPr>
            <a:r>
              <a:rPr lang="en-US" b="1" dirty="0"/>
              <a:t>        fine = </a:t>
            </a:r>
            <a:r>
              <a:rPr lang="en-US" b="1" dirty="0" err="1"/>
              <a:t>cin.get</a:t>
            </a:r>
            <a:r>
              <a:rPr lang="en-US" b="1" dirty="0"/>
              <a:t>();</a:t>
            </a:r>
          </a:p>
          <a:p>
            <a:pPr marL="0" indent="0" algn="just">
              <a:buNone/>
            </a:pPr>
            <a:r>
              <a:rPr lang="en-US" b="1" dirty="0"/>
              <a:t>        </a:t>
            </a:r>
            <a:r>
              <a:rPr lang="en-US" b="1" dirty="0" err="1"/>
              <a:t>cin.sync</a:t>
            </a:r>
            <a:r>
              <a:rPr lang="en-US" b="1" dirty="0"/>
              <a:t>();</a:t>
            </a:r>
          </a:p>
          <a:p>
            <a:pPr marL="0" indent="0" algn="just">
              <a:buNone/>
            </a:pPr>
            <a:r>
              <a:rPr lang="en-US" b="1" dirty="0"/>
              <a:t>        course = </a:t>
            </a:r>
            <a:r>
              <a:rPr lang="en-US" b="1" dirty="0" err="1"/>
              <a:t>cin.get</a:t>
            </a:r>
            <a:r>
              <a:rPr lang="en-US" b="1" dirty="0"/>
              <a:t>();</a:t>
            </a:r>
          </a:p>
          <a:p>
            <a:pPr marL="0" indent="0" algn="just">
              <a:buNone/>
            </a:pPr>
            <a:r>
              <a:rPr lang="en-US" b="1" dirty="0"/>
              <a:t>        </a:t>
            </a:r>
            <a:r>
              <a:rPr lang="en-US" b="1" dirty="0" err="1"/>
              <a:t>cout</a:t>
            </a:r>
            <a:r>
              <a:rPr lang="en-US" b="1" dirty="0"/>
              <a:t> &lt;&lt; fine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marL="0" indent="0" algn="just">
              <a:buNone/>
            </a:pPr>
            <a:r>
              <a:rPr lang="en-US" b="1" dirty="0"/>
              <a:t>        </a:t>
            </a:r>
            <a:r>
              <a:rPr lang="en-US" b="1" dirty="0" err="1"/>
              <a:t>cout</a:t>
            </a:r>
            <a:r>
              <a:rPr lang="en-US" b="1" dirty="0"/>
              <a:t> &lt;&lt; course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marL="0" indent="0" algn="just">
              <a:buNone/>
            </a:pPr>
            <a:r>
              <a:rPr lang="en-US" b="1" dirty="0"/>
              <a:t>        return 0;</a:t>
            </a:r>
          </a:p>
          <a:p>
            <a:pPr marL="0" indent="0" algn="just">
              <a:buNone/>
            </a:pPr>
            <a:r>
              <a:rPr lang="en-US" b="1" dirty="0"/>
              <a:t>    }</a:t>
            </a:r>
          </a:p>
          <a:p>
            <a:pPr marL="0" indent="0" algn="just">
              <a:buNone/>
            </a:pPr>
            <a:r>
              <a:rPr lang="en-US" b="1" dirty="0"/>
              <a:t>A. Error</a:t>
            </a:r>
          </a:p>
          <a:p>
            <a:pPr marL="0" indent="0" algn="just">
              <a:buNone/>
            </a:pPr>
            <a:r>
              <a:rPr lang="en-US" b="1" dirty="0"/>
              <a:t>B. find</a:t>
            </a:r>
          </a:p>
          <a:p>
            <a:pPr marL="0" indent="0" algn="just">
              <a:buNone/>
            </a:pPr>
            <a:r>
              <a:rPr lang="en-US" b="1" dirty="0"/>
              <a:t>C. This is find</a:t>
            </a:r>
          </a:p>
          <a:p>
            <a:pPr marL="0" indent="0" algn="just">
              <a:buNone/>
            </a:pPr>
            <a:r>
              <a:rPr lang="en-US" b="1" dirty="0"/>
              <a:t>D. Runtime error</a:t>
            </a:r>
          </a:p>
          <a:p>
            <a:pPr marL="0" indent="0" algn="just">
              <a:buNone/>
            </a:pPr>
            <a:r>
              <a:rPr lang="en-US" b="1" dirty="0"/>
              <a:t>Ans: D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4CF3-EBCB-4313-9D42-E3317606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8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finalGRID</Template>
  <TotalTime>7083</TotalTime>
  <Words>1207</Words>
  <Application>Microsoft Office PowerPoint</Application>
  <PresentationFormat>On-screen Show (4:3)</PresentationFormat>
  <Paragraphs>201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Arial</vt:lpstr>
      <vt:lpstr>Calibri</vt:lpstr>
      <vt:lpstr>Calibri Light</vt:lpstr>
      <vt:lpstr>Casper</vt:lpstr>
      <vt:lpstr>Casper Bold</vt:lpstr>
      <vt:lpstr>Impact</vt:lpstr>
      <vt:lpstr>Karla</vt:lpstr>
      <vt:lpstr>Raleway ExtraBold</vt:lpstr>
      <vt:lpstr>Symbol</vt:lpstr>
      <vt:lpstr>Times New Roman</vt:lpstr>
      <vt:lpstr>Wingdings</vt:lpstr>
      <vt:lpstr>2_Office Theme</vt:lpstr>
      <vt:lpstr>Office Theme</vt:lpstr>
      <vt:lpstr>1_Office Theme</vt:lpstr>
      <vt:lpstr>3_Office Theme</vt:lpstr>
      <vt:lpstr>Theme1</vt:lpstr>
      <vt:lpstr>CorelDRAW</vt:lpstr>
      <vt:lpstr>PowerPoint Presentation</vt:lpstr>
      <vt:lpstr>CONTENTS </vt:lpstr>
      <vt:lpstr>Standard Template Library</vt:lpstr>
      <vt:lpstr>Standard Template Library components</vt:lpstr>
      <vt:lpstr>STL Containers</vt:lpstr>
      <vt:lpstr>STL Containers</vt:lpstr>
      <vt:lpstr>STL ITERATOR</vt:lpstr>
      <vt:lpstr>PowerPoint Presentation</vt:lpstr>
      <vt:lpstr>Frequently Asked question</vt:lpstr>
      <vt:lpstr>PowerPoint Presentation</vt:lpstr>
      <vt:lpstr>PowerPoint Presentation</vt:lpstr>
      <vt:lpstr>Assessment Questions:</vt:lpstr>
      <vt:lpstr>PowerPoint Presentation</vt:lpstr>
      <vt:lpstr>Discussion forum. </vt:lpstr>
      <vt:lpstr>REFERENCES   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pallavij</dc:creator>
  <cp:lastModifiedBy>komal mishra</cp:lastModifiedBy>
  <cp:revision>1392</cp:revision>
  <dcterms:created xsi:type="dcterms:W3CDTF">2004-09-03T08:53:39Z</dcterms:created>
  <dcterms:modified xsi:type="dcterms:W3CDTF">2024-01-15T06:52:49Z</dcterms:modified>
</cp:coreProperties>
</file>