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58" r:id="rId4"/>
    <p:sldId id="260" r:id="rId5"/>
    <p:sldId id="261" r:id="rId6"/>
    <p:sldId id="271" r:id="rId7"/>
    <p:sldId id="262" r:id="rId8"/>
    <p:sldId id="265" r:id="rId9"/>
    <p:sldId id="266" r:id="rId10"/>
    <p:sldId id="268" r:id="rId11"/>
    <p:sldId id="269" r:id="rId12"/>
    <p:sldId id="272" r:id="rId13"/>
    <p:sldId id="270" r:id="rId14"/>
    <p:sldId id="259" r:id="rId15"/>
    <p:sldId id="267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6E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Course%20Work\Excel\Excel%20Project\IT%20Tickets%20Analysis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Course%20Work\Excel\Excel%20Project\Guria_Gupta_Excel_Project\IT%20Tickets%20Analysis%20%20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Course%20Work\Excel\Excel%20Project\Guria_Gupta_Excel_Project\IT%20Tickets%20Analysis%20%20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Course%20Work\Excel\Excel%20Project\Guria_Gupta_Excel_Project\IT%20Tickets%20Analysis%20%20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%20School\Course%20Work\Excel\Excel%20Project\Guria_Gupta_Excel_Project\IT%20Tickets%20Analysis%20%20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uria%20Gupta%20excel%20project\IT%20Tickets%20Analysis%20%20final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IT%20Tickets%20Analysis%20%20finalS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[IT Tickets Analysis - Copy.xlsx]Pivot tables!PivotTable2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Ticket volume vs Year</a:t>
            </a:r>
          </a:p>
        </c:rich>
      </c:tx>
      <c:layout>
        <c:manualLayout>
          <c:xMode val="edge"/>
          <c:yMode val="edge"/>
          <c:x val="0.19460514555923014"/>
          <c:y val="9.18315252074026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tables'!$B$3</c:f>
              <c:strCache>
                <c:ptCount val="1"/>
                <c:pt idx="0">
                  <c:v>Total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tables'!$A$4:$A$8</c:f>
              <c:strCach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strCache>
            </c:strRef>
          </c:cat>
          <c:val>
            <c:numRef>
              <c:f>'Pivot tables'!$B$4:$B$8</c:f>
              <c:numCache>
                <c:formatCode>General</c:formatCode>
                <c:ptCount val="5"/>
                <c:pt idx="0">
                  <c:v>13051</c:v>
                </c:pt>
                <c:pt idx="1">
                  <c:v>14915</c:v>
                </c:pt>
                <c:pt idx="2">
                  <c:v>18954</c:v>
                </c:pt>
                <c:pt idx="3">
                  <c:v>21490</c:v>
                </c:pt>
                <c:pt idx="4">
                  <c:v>29088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55-41BA-9DE6-5D517F68D34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35016367"/>
        <c:axId val="435016847"/>
      </c:lineChart>
      <c:catAx>
        <c:axId val="435016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016847"/>
        <c:crosses val="autoZero"/>
        <c:auto val="1"/>
        <c:lblAlgn val="ctr"/>
        <c:lblOffset val="100"/>
        <c:noMultiLvlLbl val="0"/>
      </c:catAx>
      <c:valAx>
        <c:axId val="4350168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016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[IT Tickets Analysis  final.xlsx]Pivot tables!PivotTable16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ln>
                  <a:noFill/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tx2"/>
                </a:solidFill>
              </a:rPr>
              <a:t>Satisfaction rate over years</a:t>
            </a:r>
          </a:p>
        </c:rich>
      </c:tx>
      <c:layout>
        <c:manualLayout>
          <c:xMode val="edge"/>
          <c:yMode val="edge"/>
          <c:x val="0.27763007210490387"/>
          <c:y val="5.2442948115204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2">
                <a:lumMod val="50000"/>
              </a:schemeClr>
            </a:contourClr>
          </a:sp3d>
        </c:spPr>
        <c:marker>
          <c:symbol val="circle"/>
          <c:size val="6"/>
          <c:spPr>
            <a:solidFill>
              <a:schemeClr val="accent1"/>
            </a:solidFill>
            <a:ln w="9525">
              <a:solidFill>
                <a:schemeClr val="dk1">
                  <a:lumMod val="75000"/>
                  <a:lumOff val="25000"/>
                </a:schemeClr>
              </a:solidFill>
            </a:ln>
            <a:effectLst/>
          </c:spPr>
        </c:marker>
        <c:dLbl>
          <c:idx val="0"/>
          <c:spPr>
            <a:solidFill>
              <a:schemeClr val="accent1">
                <a:alpha val="30000"/>
              </a:schemeClr>
            </a:solidFill>
            <a:ln>
              <a:solidFill>
                <a:schemeClr val="lt1">
                  <a:alpha val="50000"/>
                </a:scheme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2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chemeClr val="accent1">
                <a:alpha val="30000"/>
              </a:schemeClr>
            </a:solidFill>
            <a:ln>
              <a:solidFill>
                <a:schemeClr val="lt1">
                  <a:alpha val="50000"/>
                </a:scheme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2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chemeClr val="accent1">
                <a:alpha val="30000"/>
              </a:schemeClr>
            </a:solidFill>
            <a:ln>
              <a:solidFill>
                <a:schemeClr val="lt1">
                  <a:alpha val="50000"/>
                </a:scheme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2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chemeClr val="accent1">
                <a:alpha val="30000"/>
              </a:schemeClr>
            </a:solidFill>
            <a:ln>
              <a:solidFill>
                <a:schemeClr val="lt1">
                  <a:alpha val="50000"/>
                </a:scheme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2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chemeClr val="accent1">
                <a:alpha val="30000"/>
              </a:schemeClr>
            </a:solidFill>
            <a:ln>
              <a:solidFill>
                <a:schemeClr val="lt1">
                  <a:alpha val="50000"/>
                </a:scheme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2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chemeClr val="accent1">
                <a:alpha val="30000"/>
              </a:schemeClr>
            </a:solidFill>
            <a:ln>
              <a:solidFill>
                <a:schemeClr val="lt1">
                  <a:alpha val="50000"/>
                </a:scheme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2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chemeClr val="accent1">
                <a:alpha val="30000"/>
              </a:schemeClr>
            </a:solidFill>
            <a:ln>
              <a:solidFill>
                <a:schemeClr val="lt1">
                  <a:alpha val="50000"/>
                </a:scheme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ln>
                    <a:noFill/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'Pivot tables'!$B$49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ln>
                      <a:noFill/>
                    </a:ln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tables'!$A$50:$A$55</c:f>
              <c:strCach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strCache>
            </c:strRef>
          </c:cat>
          <c:val>
            <c:numRef>
              <c:f>'Pivot tables'!$B$50:$B$55</c:f>
              <c:numCache>
                <c:formatCode>0.00</c:formatCode>
                <c:ptCount val="5"/>
                <c:pt idx="0">
                  <c:v>3.9796950425254769</c:v>
                </c:pt>
                <c:pt idx="1">
                  <c:v>4.068119342943346</c:v>
                </c:pt>
                <c:pt idx="2">
                  <c:v>4.0918539622243326</c:v>
                </c:pt>
                <c:pt idx="3">
                  <c:v>4.1223825034899955</c:v>
                </c:pt>
                <c:pt idx="4">
                  <c:v>4.1612692519251926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57-442F-8D61-F11BA56EF20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460352735"/>
        <c:axId val="460354175"/>
        <c:axId val="0"/>
      </c:bar3DChart>
      <c:catAx>
        <c:axId val="4603527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354175"/>
        <c:crosses val="autoZero"/>
        <c:auto val="1"/>
        <c:lblAlgn val="ctr"/>
        <c:lblOffset val="100"/>
        <c:noMultiLvlLbl val="0"/>
      </c:catAx>
      <c:valAx>
        <c:axId val="460354175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460352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 cap="flat" cmpd="sng" algn="ctr">
      <a:noFill/>
      <a:round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[IT Tickets Analysis  final.xlsx]Pivot tables!PivotTable5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RESOLUTION TIME OVER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 w="9525">
              <a:noFill/>
            </a:ln>
            <a:effectLst/>
          </c:spPr>
        </c:marker>
        <c:dLbl>
          <c:idx val="0"/>
          <c:spPr>
            <a:solidFill>
              <a:schemeClr val="accent6">
                <a:alpha val="30000"/>
              </a:schemeClr>
            </a:solidFill>
            <a:ln>
              <a:solidFill>
                <a:schemeClr val="lt1">
                  <a:alpha val="50000"/>
                </a:scheme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chemeClr val="accent6">
                <a:alpha val="30000"/>
              </a:schemeClr>
            </a:solidFill>
            <a:ln>
              <a:solidFill>
                <a:schemeClr val="lt1">
                  <a:alpha val="50000"/>
                </a:scheme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chemeClr val="accent6">
                <a:alpha val="30000"/>
              </a:schemeClr>
            </a:solidFill>
            <a:ln>
              <a:solidFill>
                <a:schemeClr val="lt1">
                  <a:alpha val="50000"/>
                </a:scheme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097759496262487"/>
          <c:y val="0.19050141381370181"/>
          <c:w val="0.7772075942712855"/>
          <c:h val="0.6335520337747127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'Pivot tables'!$M$59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tables'!$L$60:$L$65</c:f>
              <c:strCach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strCache>
            </c:strRef>
          </c:cat>
          <c:val>
            <c:numRef>
              <c:f>'Pivot tables'!$M$60:$M$65</c:f>
              <c:numCache>
                <c:formatCode>0.00</c:formatCode>
                <c:ptCount val="5"/>
                <c:pt idx="0">
                  <c:v>4.5517584859397751</c:v>
                </c:pt>
                <c:pt idx="1">
                  <c:v>4.5300703989272542</c:v>
                </c:pt>
                <c:pt idx="2">
                  <c:v>4.5586683549646514</c:v>
                </c:pt>
                <c:pt idx="3">
                  <c:v>4.5208003722661703</c:v>
                </c:pt>
                <c:pt idx="4">
                  <c:v>4.5859117161716174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C6-48D8-8758-2A34C04C778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537241216"/>
        <c:axId val="1537241696"/>
        <c:axId val="0"/>
      </c:bar3DChart>
      <c:catAx>
        <c:axId val="1537241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7241696"/>
        <c:crosses val="autoZero"/>
        <c:auto val="1"/>
        <c:lblAlgn val="ctr"/>
        <c:lblOffset val="100"/>
        <c:noMultiLvlLbl val="0"/>
      </c:catAx>
      <c:valAx>
        <c:axId val="1537241696"/>
        <c:scaling>
          <c:orientation val="minMax"/>
        </c:scaling>
        <c:delete val="0"/>
        <c:axPos val="b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7241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[IT Tickets Analysis  final.xlsx]Pivot tables!PivotTable4</c:name>
    <c:fmtId val="7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tx2"/>
                </a:solidFill>
              </a:rPr>
              <a:t>TICKET</a:t>
            </a:r>
            <a:r>
              <a:rPr lang="en-US" sz="2400" baseline="0" dirty="0">
                <a:solidFill>
                  <a:schemeClr val="tx2"/>
                </a:solidFill>
              </a:rPr>
              <a:t> BY CATEGORY</a:t>
            </a:r>
            <a:endParaRPr lang="en-US" sz="2400" dirty="0">
              <a:solidFill>
                <a:schemeClr val="tx2"/>
              </a:solidFill>
            </a:endParaRPr>
          </a:p>
        </c:rich>
      </c:tx>
      <c:layout>
        <c:manualLayout>
          <c:xMode val="edge"/>
          <c:yMode val="edge"/>
          <c:x val="0.27638790667149443"/>
          <c:y val="5.45858741122021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8.0471862746128636E-2"/>
              <c:y val="-0.14660819705229161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8.0471862746128636E-2"/>
              <c:y val="-0.14660819705229161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8.0471862746128636E-2"/>
              <c:y val="-0.14660819705229161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8.0471862746128636E-2"/>
              <c:y val="-0.14660819705229161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dLbl>
          <c:idx val="0"/>
          <c:layout>
            <c:manualLayout>
              <c:x val="-8.0471862746128636E-2"/>
              <c:y val="-0.14660819705229161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466612283247167"/>
          <c:y val="0.23753474182995196"/>
          <c:w val="0.77668635570596767"/>
          <c:h val="0.74816760754005529"/>
        </c:manualLayout>
      </c:layout>
      <c:pie3DChart>
        <c:varyColors val="1"/>
        <c:ser>
          <c:idx val="0"/>
          <c:order val="0"/>
          <c:tx>
            <c:strRef>
              <c:f>'Pivot tables'!$B$16</c:f>
              <c:strCache>
                <c:ptCount val="1"/>
                <c:pt idx="0">
                  <c:v>Total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D4A9-4DA4-8F4B-6B01968DDD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D4A9-4DA4-8F4B-6B01968DDD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D4A9-4DA4-8F4B-6B01968DDD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D4A9-4DA4-8F4B-6B01968DDD01}"/>
              </c:ext>
            </c:extLst>
          </c:dPt>
          <c:dLbls>
            <c:dLbl>
              <c:idx val="1"/>
              <c:layout>
                <c:manualLayout>
                  <c:x val="-8.0471862746128636E-2"/>
                  <c:y val="-0.1466081970522916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4A9-4DA4-8F4B-6B01968DDD01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tables'!$A$17:$A$20</c:f>
              <c:strCache>
                <c:ptCount val="4"/>
                <c:pt idx="0">
                  <c:v>Hardware</c:v>
                </c:pt>
                <c:pt idx="1">
                  <c:v>Login Access</c:v>
                </c:pt>
                <c:pt idx="2">
                  <c:v>Software</c:v>
                </c:pt>
                <c:pt idx="3">
                  <c:v>System</c:v>
                </c:pt>
              </c:strCache>
            </c:strRef>
          </c:cat>
          <c:val>
            <c:numRef>
              <c:f>'Pivot tables'!$B$17:$B$20</c:f>
              <c:numCache>
                <c:formatCode>0</c:formatCode>
                <c:ptCount val="4"/>
                <c:pt idx="0">
                  <c:v>7.6253981300729476</c:v>
                </c:pt>
                <c:pt idx="1">
                  <c:v>0.31380810468262937</c:v>
                </c:pt>
                <c:pt idx="2">
                  <c:v>5.2387327542156363</c:v>
                </c:pt>
                <c:pt idx="3">
                  <c:v>6.6156094559253376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4A9-4DA4-8F4B-6B01968DDD01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[IT Tickets Analysis  final.xlsx]Pivot tables!PivotTable4</c:name>
    <c:fmtId val="7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REQUEST CATEGORY BY RESOLUTION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pattFill prst="ltUpDiag">
            <a:fgClr>
              <a:schemeClr val="accent1"/>
            </a:fgClr>
            <a:bgClr>
              <a:schemeClr val="lt1"/>
            </a:bgClr>
          </a:patt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6039250205719463E-2"/>
          <c:y val="0.31485799406700621"/>
          <c:w val="0.90638067845889658"/>
          <c:h val="0.54651637150304"/>
        </c:manualLayout>
      </c:layout>
      <c:lineChart>
        <c:grouping val="stacked"/>
        <c:varyColors val="0"/>
        <c:ser>
          <c:idx val="0"/>
          <c:order val="0"/>
          <c:tx>
            <c:strRef>
              <c:f>'Pivot tables'!$B$16</c:f>
              <c:strCache>
                <c:ptCount val="1"/>
                <c:pt idx="0">
                  <c:v>Total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6505642965842156E-2"/>
                  <c:y val="-4.80932589224700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820-4BE5-999D-71A1FBA7B7C2}"/>
                </c:ext>
              </c:extLst>
            </c:dLbl>
            <c:dLbl>
              <c:idx val="1"/>
              <c:layout>
                <c:manualLayout>
                  <c:x val="-2.6505642965842156E-2"/>
                  <c:y val="-6.99538311599563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820-4BE5-999D-71A1FBA7B7C2}"/>
                </c:ext>
              </c:extLst>
            </c:dLbl>
            <c:dLbl>
              <c:idx val="2"/>
              <c:layout>
                <c:manualLayout>
                  <c:x val="-2.6505642965842156E-2"/>
                  <c:y val="-5.2465373369967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820-4BE5-999D-71A1FBA7B7C2}"/>
                </c:ext>
              </c:extLst>
            </c:dLbl>
            <c:dLbl>
              <c:idx val="3"/>
              <c:layout>
                <c:manualLayout>
                  <c:x val="-2.1908964409944824E-2"/>
                  <c:y val="-7.86980600549509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820-4BE5-999D-71A1FBA7B7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tables'!$A$17:$A$20</c:f>
              <c:strCache>
                <c:ptCount val="4"/>
                <c:pt idx="0">
                  <c:v>Hardware</c:v>
                </c:pt>
                <c:pt idx="1">
                  <c:v>Login Access</c:v>
                </c:pt>
                <c:pt idx="2">
                  <c:v>Software</c:v>
                </c:pt>
                <c:pt idx="3">
                  <c:v>System</c:v>
                </c:pt>
              </c:strCache>
            </c:strRef>
          </c:cat>
          <c:val>
            <c:numRef>
              <c:f>'Pivot tables'!$B$17:$B$20</c:f>
              <c:numCache>
                <c:formatCode>0</c:formatCode>
                <c:ptCount val="4"/>
                <c:pt idx="0">
                  <c:v>7.6253981300729476</c:v>
                </c:pt>
                <c:pt idx="1">
                  <c:v>0.31380810468262937</c:v>
                </c:pt>
                <c:pt idx="2">
                  <c:v>5.2387327542156363</c:v>
                </c:pt>
                <c:pt idx="3">
                  <c:v>6.6156094559253376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F1-4B5E-952E-A543DDA52FC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48402015"/>
        <c:axId val="446238447"/>
      </c:lineChart>
      <c:catAx>
        <c:axId val="448402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238447"/>
        <c:crosses val="autoZero"/>
        <c:auto val="1"/>
        <c:lblAlgn val="ctr"/>
        <c:lblOffset val="100"/>
        <c:noMultiLvlLbl val="0"/>
      </c:catAx>
      <c:valAx>
        <c:axId val="446238447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402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[IT Tickets Analysis  finalS.xlsx]Sheet2!PivotTable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SATISFACTION RATE BY AGE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2637743"/>
        <c:axId val="1832638223"/>
      </c:barChart>
      <c:catAx>
        <c:axId val="1832637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638223"/>
        <c:crosses val="autoZero"/>
        <c:auto val="1"/>
        <c:lblAlgn val="ctr"/>
        <c:lblOffset val="100"/>
        <c:noMultiLvlLbl val="0"/>
      </c:catAx>
      <c:valAx>
        <c:axId val="1832638223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637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tx2"/>
                </a:solidFill>
              </a:rPr>
              <a:t>SATISFACTION RATE BY AGE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950986597999232E-2"/>
          <c:y val="0.28526206339486498"/>
          <c:w val="0.90804901340200073"/>
          <c:h val="0.594014141636179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tables'!$F$78</c:f>
              <c:strCache>
                <c:ptCount val="1"/>
                <c:pt idx="0">
                  <c:v>Average Satisfaction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tables'!$E$79:$E$85</c:f>
              <c:strCache>
                <c:ptCount val="6"/>
                <c:pt idx="0">
                  <c:v>25-29</c:v>
                </c:pt>
                <c:pt idx="1">
                  <c:v>30-34</c:v>
                </c:pt>
                <c:pt idx="2">
                  <c:v>35-39</c:v>
                </c:pt>
                <c:pt idx="3">
                  <c:v>40-44</c:v>
                </c:pt>
                <c:pt idx="4">
                  <c:v>45-49</c:v>
                </c:pt>
                <c:pt idx="5">
                  <c:v>50-54</c:v>
                </c:pt>
              </c:strCache>
            </c:strRef>
          </c:cat>
          <c:val>
            <c:numRef>
              <c:f>'Pivot tables'!$F$79:$F$85</c:f>
              <c:numCache>
                <c:formatCode>General</c:formatCode>
                <c:ptCount val="7"/>
                <c:pt idx="0">
                  <c:v>4.2</c:v>
                </c:pt>
                <c:pt idx="1">
                  <c:v>4.28</c:v>
                </c:pt>
                <c:pt idx="2">
                  <c:v>3.93</c:v>
                </c:pt>
                <c:pt idx="3">
                  <c:v>4</c:v>
                </c:pt>
                <c:pt idx="4">
                  <c:v>4.3</c:v>
                </c:pt>
                <c:pt idx="5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AD-4CB2-B8F1-C024690A5C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9189471"/>
        <c:axId val="2009191871"/>
      </c:barChart>
      <c:catAx>
        <c:axId val="2009189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191871"/>
        <c:crosses val="autoZero"/>
        <c:auto val="1"/>
        <c:lblAlgn val="ctr"/>
        <c:lblOffset val="100"/>
        <c:noMultiLvlLbl val="0"/>
      </c:catAx>
      <c:valAx>
        <c:axId val="20091918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189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3EDDE9-A272-F91D-75F6-6BE56CC336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64382-62FB-BC56-A69A-EC54ED9E97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DDFD7-EB3B-4C28-AB36-34AF57942E4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63AA1-CFB5-6FAB-C566-9B250D109A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19053-AB28-F8F9-1C0F-B38ED807A6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57E96-B882-4097-9407-64C14BE46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135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2E1E-AC61-6813-E91F-38A3E3068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E4FD8-E8A0-DE48-5C0F-9873BC6E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A0CD-72B0-4156-02E1-3FAEA254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3AD1-925E-4448-B0AE-18294D28394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014B1-FB75-C620-A907-C6B23159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A8ED3-AA5E-9CCA-AEA1-1C9477F1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7D9-2A14-4FCC-89EA-ACE36D1DC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07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00D3-0E0E-CF6F-7EA1-B93D6130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9F645-F6CB-020C-D146-8DB8E7830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04419-CDD7-A087-FD24-B0C052F5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3AD1-925E-4448-B0AE-18294D28394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AD0F0-C5F3-FA2E-7C01-46D8C1E4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4EFEB-6AA1-2279-823C-392629A6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7D9-2A14-4FCC-89EA-ACE36D1DC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17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75B3C-7A4D-B289-FF72-F675A59B3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18469-C6C4-0FDD-1F3F-DB253AC8D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18873-FA2C-47B1-0DCE-6EF5A74D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3AD1-925E-4448-B0AE-18294D28394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80BB4-C2AD-5454-D82D-3691BDDC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C31B6-D8A8-52F2-7DA3-8DFC9260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7D9-2A14-4FCC-89EA-ACE36D1DC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97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A3AC-6727-2EB6-3A26-71FA3E52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B35ED-3CC3-A083-2D4C-55DC90FD8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5806A-2673-E472-2895-F2B76A13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3AD1-925E-4448-B0AE-18294D28394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5220B-5BD7-54B8-AA00-5A97DE5E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21DE-08E8-F859-5E2D-600A1702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7D9-2A14-4FCC-89EA-ACE36D1DC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83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2B7C-C66E-30C3-67DE-89C5756F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6E1CA-A077-9072-0786-15DBE024F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FF272-D427-B642-80B7-68DB802C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3AD1-925E-4448-B0AE-18294D28394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8046-0DD5-0750-CDCA-14F85878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BE4B4-1A65-66A4-D92A-5A6B329C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7D9-2A14-4FCC-89EA-ACE36D1DC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65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5764-2812-AD13-96D0-E8D73575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79D9-ADF7-70C3-CAF2-314F0598B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6999-AC50-62DB-2239-AD0F0D2E8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596B8-2083-6842-C568-95C056FE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3AD1-925E-4448-B0AE-18294D28394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4F308-B61B-D02C-3F89-998BDCC0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6A054-E374-0D52-6AFC-6540924B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7D9-2A14-4FCC-89EA-ACE36D1DC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95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1C47-4108-8669-3FB4-49A5A527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6B4B2-8214-306B-6C31-7067B9011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0ECBE-9629-7D4A-7084-47413AA77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1811B-6565-5EFF-1F4F-9D0FE1B78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B2FEB-105F-D48F-0BD0-AE497ED58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FB97C0-53AC-D12F-8F2B-6B5DC1CC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3AD1-925E-4448-B0AE-18294D28394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2B82C-C320-6480-3517-C6505850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D8D48-A9E5-A583-F254-2B6CAD13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7D9-2A14-4FCC-89EA-ACE36D1DC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80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365D-A850-B428-B49E-80DA26C6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AD5F4-7CC7-F3CD-0B53-2EDAB5E7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3AD1-925E-4448-B0AE-18294D28394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0A04E-FC34-8442-4140-45DD5051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A60F0-712A-4CD0-15E5-3AE02746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7D9-2A14-4FCC-89EA-ACE36D1DC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95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49B7C-2C0C-BFB0-9A8C-7A00020F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3AD1-925E-4448-B0AE-18294D28394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5135C-4EAC-29BB-0394-24069446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EEBE7-9E0B-CC1C-92C8-41CD708E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7D9-2A14-4FCC-89EA-ACE36D1DC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25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B368-9BA1-7AB0-9FC2-ACF9AB68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473C-75B6-B4BD-4554-F96B63D98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9C6A6-585B-71FF-4038-399817A6B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0EC62-107E-1DA5-6240-0DEF8F69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3AD1-925E-4448-B0AE-18294D28394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B4ACF-9716-A522-E7AA-6BA46129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1EE2F-ED80-02E1-1962-994933A7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7D9-2A14-4FCC-89EA-ACE36D1DC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5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70AB-F370-1C81-FD99-A63E413F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CC632-0DF7-5216-F855-6127E5D1D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6E3FA-D397-AE50-D3A3-7C9D6C50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E02A8-C544-4B57-10F7-EC6B54A3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3AD1-925E-4448-B0AE-18294D28394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E7649-8C1E-8672-BB35-BDC55C98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5DA3E-B1E3-1605-2BBE-BF955A64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7D9-2A14-4FCC-89EA-ACE36D1DC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95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84710-7657-51AC-D859-0E470D88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5F0E9-06D5-331C-A924-1B506950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A868E-F4A7-BF23-B131-40EB7E541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D3AD1-925E-4448-B0AE-18294D283945}" type="datetimeFigureOut">
              <a:rPr lang="en-IN" smtClean="0"/>
              <a:t>03-06-2025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A6F4-8B91-847D-83A2-CF72885F2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ADCB1-EC3A-795A-5D27-2733670AF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C7D9-2A14-4FCC-89EA-ACE36D1DC01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9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5119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rogue.co/post/thank-you-cartoons-images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-business.de/it-support-als-wachstumsmotor-in-kleinen-unternehmen-a-726425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4be.cochrane.org/blog/2015/07/14/data-analysis-method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l-pl/zdjecie/osoba-pracujaca-na-komputerze-3589903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6/coronavirus-come-aiutare-piccole-aziende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abac.org/blog/measuring-social-impact-with-data-analytics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05FB02-D4C0-B289-A241-1ACBC0621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81470" y="1666486"/>
            <a:ext cx="7629060" cy="4303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C0BBBA-0019-00B0-5A13-A2FC02D092F3}"/>
              </a:ext>
            </a:extLst>
          </p:cNvPr>
          <p:cNvSpPr txBox="1"/>
          <p:nvPr/>
        </p:nvSpPr>
        <p:spPr>
          <a:xfrm>
            <a:off x="10378931" y="6457890"/>
            <a:ext cx="1813069" cy="40011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2060"/>
                </a:solidFill>
              </a:rPr>
              <a:t>- Guria Gupta</a:t>
            </a:r>
            <a:endParaRPr lang="en-IN" sz="2000" i="1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BB515-44C3-C7F3-2D34-384533AB7829}"/>
              </a:ext>
            </a:extLst>
          </p:cNvPr>
          <p:cNvSpPr txBox="1"/>
          <p:nvPr/>
        </p:nvSpPr>
        <p:spPr>
          <a:xfrm>
            <a:off x="2905433" y="222019"/>
            <a:ext cx="638113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lgerian" panose="04020705040A02060702" pitchFamily="82" charset="0"/>
              </a:rPr>
              <a:t>IT TICKET ANALYSIS</a:t>
            </a:r>
            <a:endParaRPr lang="en-IN" sz="4800" b="1" dirty="0">
              <a:latin typeface="Algerian" panose="04020705040A020607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853CA1-02EC-5599-7056-AB01A2CF0705}"/>
              </a:ext>
            </a:extLst>
          </p:cNvPr>
          <p:cNvSpPr txBox="1"/>
          <p:nvPr/>
        </p:nvSpPr>
        <p:spPr>
          <a:xfrm>
            <a:off x="3338052" y="1053016"/>
            <a:ext cx="551589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Optimizing IT Support Through Data Insights</a:t>
            </a:r>
            <a:endParaRPr lang="en-I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6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DD56-DA42-62C3-9111-956A51C8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82" y="0"/>
            <a:ext cx="10515600" cy="9720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                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4. TICKETS BY CATEGORY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6BFE7A-F0AB-8F9D-0A27-DF878FA69028}"/>
              </a:ext>
            </a:extLst>
          </p:cNvPr>
          <p:cNvSpPr txBox="1"/>
          <p:nvPr/>
        </p:nvSpPr>
        <p:spPr>
          <a:xfrm>
            <a:off x="2584573" y="1733428"/>
            <a:ext cx="36841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Insights:</a:t>
            </a:r>
          </a:p>
          <a:p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Hardware issues are the most common (39% of tickets).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System-related tickets are the second highest (33%).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Software issues make up 26%.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Login access problems are minimal (only 2%).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990BF89-2249-4352-BD71-4333E7C81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285600"/>
              </p:ext>
            </p:extLst>
          </p:nvPr>
        </p:nvGraphicFramePr>
        <p:xfrm>
          <a:off x="5831839" y="1337188"/>
          <a:ext cx="5598161" cy="3559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140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26BD-B597-0FF0-3C80-99E0F2D2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33680"/>
            <a:ext cx="10515600" cy="12903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 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5. REQUEST CATEGORY BY RESOLUTION TIME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9848EE-66E9-1C79-52E9-47CE5BA55412}"/>
              </a:ext>
            </a:extLst>
          </p:cNvPr>
          <p:cNvSpPr txBox="1"/>
          <p:nvPr/>
        </p:nvSpPr>
        <p:spPr>
          <a:xfrm>
            <a:off x="1558085" y="1614523"/>
            <a:ext cx="48427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Insights:</a:t>
            </a:r>
          </a:p>
          <a:p>
            <a:endParaRPr lang="en-US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Hardware (7.63):</a:t>
            </a:r>
            <a:r>
              <a:rPr lang="en-US" dirty="0"/>
              <a:t>Strong understanding and handling of physical components — a clear strength.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Login Access (0.31):</a:t>
            </a:r>
            <a:r>
              <a:rPr lang="en-US" dirty="0"/>
              <a:t>Very weak; likely lacks knowledge of authentication, credential management, or security protocols.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Software (5.24):</a:t>
            </a:r>
            <a:r>
              <a:rPr lang="en-US" dirty="0"/>
              <a:t>Moderate proficiency; some familiarity with tools, but there's room for improvement.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System (6.62):</a:t>
            </a:r>
            <a:r>
              <a:rPr lang="en-US" dirty="0"/>
              <a:t>Good grasp of operating systems and system-level operations.</a:t>
            </a:r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D2E65DB-9420-479B-B19E-531D38DB2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682275"/>
              </p:ext>
            </p:extLst>
          </p:nvPr>
        </p:nvGraphicFramePr>
        <p:xfrm>
          <a:off x="6266098" y="1747156"/>
          <a:ext cx="5525729" cy="3374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337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0A8D-2847-45EC-4422-C073F94A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8" y="0"/>
            <a:ext cx="10515600" cy="10913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lgerian" panose="04020705040A02060702" pitchFamily="82" charset="0"/>
              </a:rPr>
              <a:t>6. SATISFACTION RATE BY AGE GROUP</a:t>
            </a:r>
            <a:endParaRPr lang="en-IN" sz="4000" b="1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4B3A4-8C15-B2B8-903A-1593BC90E249}"/>
              </a:ext>
            </a:extLst>
          </p:cNvPr>
          <p:cNvSpPr txBox="1"/>
          <p:nvPr/>
        </p:nvSpPr>
        <p:spPr>
          <a:xfrm>
            <a:off x="1126941" y="1863320"/>
            <a:ext cx="7875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Insights</a:t>
            </a:r>
            <a:r>
              <a:rPr lang="en-US" b="1" dirty="0"/>
              <a:t>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61FF68D-41FC-4A7C-A7BD-CE026C3EA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977220"/>
              </p:ext>
            </p:extLst>
          </p:nvPr>
        </p:nvGraphicFramePr>
        <p:xfrm>
          <a:off x="4473637" y="945918"/>
          <a:ext cx="7766254" cy="4021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EA586486-DD2A-FE44-3ADF-DD069C872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168" y="1384384"/>
            <a:ext cx="427326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age group </a:t>
            </a:r>
            <a:r>
              <a:rPr lang="en-US" altLang="en-US" b="1" dirty="0">
                <a:latin typeface="Arial" panose="020B0604020202020204" pitchFamily="34" charset="0"/>
              </a:rPr>
              <a:t>45-49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highest average satisfaction rate (4.30).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age group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35-39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lowest average satisfaction rate (3.93).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4539DEF-49F3-48D0-AEB2-1694F22E96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140957"/>
              </p:ext>
            </p:extLst>
          </p:nvPr>
        </p:nvGraphicFramePr>
        <p:xfrm>
          <a:off x="5064760" y="1569081"/>
          <a:ext cx="6584008" cy="3398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554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CC11-D7E2-94FA-C7E6-2BF5B8DB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45" y="169759"/>
            <a:ext cx="10515600" cy="73608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       </a:t>
            </a:r>
            <a:r>
              <a:rPr lang="en-US" sz="4000" b="1" dirty="0">
                <a:solidFill>
                  <a:schemeClr val="tx2"/>
                </a:solidFill>
                <a:latin typeface="Algerian" panose="04020705040A02060702" pitchFamily="82" charset="0"/>
              </a:rPr>
              <a:t>DASHBOARD AND VISUALIZATION</a:t>
            </a:r>
            <a:endParaRPr lang="en-IN" sz="4000" b="1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464C3-8076-99DA-53F9-538E7F17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D375D-855D-43B7-A1FD-E8EDBC9DE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5" y="1036040"/>
            <a:ext cx="11186160" cy="54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9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E879-301C-8EAB-5BC7-F1F8BDC2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09" y="109487"/>
            <a:ext cx="10515600" cy="10408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lgerian" panose="04020705040A02060702" pitchFamily="82" charset="0"/>
              </a:rPr>
              <a:t>recommendations</a:t>
            </a:r>
            <a:endParaRPr lang="en-IN" b="1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D9D10107-D4A5-C68D-5B0E-D076327DD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79" y="1282062"/>
            <a:ext cx="1080221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Agent Workload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hiring or redistributing tasks—50 agents for nearly 97,498 tickets suggests potential overload.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Resolution Time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process automation or AI-based ticket routing to bring down the average resolution from 4.5 days.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 Severity with Priority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stricter ticket triage rules to reduce mismatches between severity (91% Normal) and priority (37% High).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 Hardware Issues Proactively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39% of tickets are hardware-related, investigate root causes and explore preventive maintenance.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Training Programs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agents, especially newer ones, to improve efficiency and maintain consistent satisfaction scores.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Satisfaction Further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 to push the satisfaction score above 4.5 by enhancing communication and first-contact resolution.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Top Performers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insights from top agents (e.g., Agent #49) to mentor or train others for performance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Ticket Backlogs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a backlog trend metric to identify bottlenecks and adjust resource allocation dynamically.</a:t>
            </a:r>
          </a:p>
        </p:txBody>
      </p:sp>
    </p:spTree>
    <p:extLst>
      <p:ext uri="{BB962C8B-B14F-4D97-AF65-F5344CB8AC3E}">
        <p14:creationId xmlns:p14="http://schemas.microsoft.com/office/powerpoint/2010/main" val="82789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BDD6-56F6-D8CE-0A07-34678442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960" y="-11239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          </a:t>
            </a:r>
            <a:r>
              <a:rPr lang="en-IN" b="1" dirty="0">
                <a:solidFill>
                  <a:schemeClr val="tx2"/>
                </a:solidFill>
                <a:latin typeface="Algerian" panose="04020705040A02060702" pitchFamily="82" charset="0"/>
              </a:rPr>
              <a:t>Top 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2D40D3-6231-9AE8-B5E9-9E704C349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46" y="1690688"/>
            <a:ext cx="9537089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Ticket Volume in Specific Categories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significant percentage of tickets fall under recurring categories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e.g.,</a:t>
            </a:r>
            <a:r>
              <a:rPr lang="en-US" altLang="en-US" sz="1600" dirty="0" err="1">
                <a:latin typeface="Arial" panose="020B0604020202020204" pitchFamily="34" charset="0"/>
              </a:rPr>
              <a:t>system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login issues), indicating areas needing automation or better self-service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 Times Identified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tickets are logged during specific hours or days (e.g., Monday mornings), helping with staff scheduling and workload balancing.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Repeated Issues from Specific Departments/Users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Certain departments or users frequently raise tickets, suggesting the need for training or system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Longer Resolution Times for Certain Categories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or software-related issues show higher average resolution times, pointing to possible gaps in technical support capacity.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04C6A0-CB44-C49F-00A6-F61D67A06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79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C22F8-45D8-67AB-76DA-57609B76947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6116" y="521108"/>
            <a:ext cx="7816645" cy="560930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420121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2679-2C9F-FBBD-CD9D-CF4E45FD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     </a:t>
            </a:r>
            <a:r>
              <a:rPr lang="en-US" b="1" dirty="0">
                <a:solidFill>
                  <a:schemeClr val="tx2"/>
                </a:solidFill>
                <a:latin typeface="Algerian" panose="04020705040A02060702" pitchFamily="82" charset="0"/>
              </a:rPr>
              <a:t>IT SUPPORT TICKET MANAGEMENT</a:t>
            </a:r>
            <a:endParaRPr lang="en-IN" b="1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6E12-680A-F07F-AFC9-9BF6B1345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103" y="1669948"/>
            <a:ext cx="6239713" cy="4923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1. Overview:</a:t>
            </a:r>
            <a:r>
              <a:rPr lang="en-US" sz="2000" dirty="0"/>
              <a:t> This dashboard presents an analysis of IT ticket data from </a:t>
            </a:r>
            <a:r>
              <a:rPr lang="en-US" sz="2000" dirty="0">
                <a:solidFill>
                  <a:srgbClr val="E96E09"/>
                </a:solidFill>
              </a:rPr>
              <a:t>2016 to 2020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2. Key Metrics Tracked: </a:t>
            </a:r>
            <a:r>
              <a:rPr lang="en-US" sz="2000" dirty="0"/>
              <a:t>It highlights trends in ticket volume, agent performance, and resolution times.</a:t>
            </a:r>
          </a:p>
          <a:p>
            <a:pPr marL="0" indent="0">
              <a:buNone/>
            </a:pPr>
            <a:r>
              <a:rPr lang="en-US" sz="2000" b="1" dirty="0"/>
              <a:t>3. Ticket Volume: </a:t>
            </a:r>
            <a:r>
              <a:rPr lang="en-US" sz="2000" dirty="0"/>
              <a:t>A total of </a:t>
            </a:r>
            <a:r>
              <a:rPr lang="en-US" sz="2000" dirty="0">
                <a:solidFill>
                  <a:srgbClr val="E96E09"/>
                </a:solidFill>
              </a:rPr>
              <a:t>97,498</a:t>
            </a:r>
            <a:r>
              <a:rPr lang="en-US" sz="2000" dirty="0"/>
              <a:t> tickets were handled by </a:t>
            </a:r>
            <a:r>
              <a:rPr lang="en-US" sz="2000" dirty="0">
                <a:solidFill>
                  <a:srgbClr val="E96E09"/>
                </a:solidFill>
              </a:rPr>
              <a:t>50</a:t>
            </a:r>
            <a:r>
              <a:rPr lang="en-US" sz="2000" dirty="0"/>
              <a:t> IT agents.</a:t>
            </a:r>
          </a:p>
          <a:p>
            <a:pPr marL="0" indent="0">
              <a:buNone/>
            </a:pPr>
            <a:r>
              <a:rPr lang="en-US" sz="2000" b="1" dirty="0"/>
              <a:t>4. Resolution Insights: </a:t>
            </a:r>
            <a:r>
              <a:rPr lang="en-US" sz="2000" dirty="0"/>
              <a:t>The average resolution time is </a:t>
            </a:r>
            <a:r>
              <a:rPr lang="en-US" sz="2000" dirty="0">
                <a:solidFill>
                  <a:srgbClr val="E96E09"/>
                </a:solidFill>
              </a:rPr>
              <a:t>4.5</a:t>
            </a:r>
            <a:r>
              <a:rPr lang="en-US" sz="2000" dirty="0"/>
              <a:t> days, with hardware being the top issue category.</a:t>
            </a:r>
          </a:p>
          <a:p>
            <a:pPr marL="0" indent="0">
              <a:buNone/>
            </a:pPr>
            <a:r>
              <a:rPr lang="en-US" sz="2000" b="1" dirty="0"/>
              <a:t>5. Issue Breakdown: </a:t>
            </a:r>
            <a:r>
              <a:rPr lang="en-US" sz="2000" dirty="0"/>
              <a:t>Most tickets had a “Normal” severity level and </a:t>
            </a:r>
            <a:r>
              <a:rPr lang="en-US" sz="2000" dirty="0">
                <a:solidFill>
                  <a:srgbClr val="E96E09"/>
                </a:solidFill>
              </a:rPr>
              <a:t>75%</a:t>
            </a:r>
            <a:r>
              <a:rPr lang="en-US" sz="2000" dirty="0"/>
              <a:t> were IT requests.</a:t>
            </a:r>
          </a:p>
          <a:p>
            <a:pPr marL="0" indent="0">
              <a:buNone/>
            </a:pPr>
            <a:r>
              <a:rPr lang="en-US" sz="2000" b="1" dirty="0"/>
              <a:t>6. Objective: </a:t>
            </a:r>
            <a:r>
              <a:rPr lang="en-US" sz="2000" dirty="0"/>
              <a:t>The goal is to identify key insights to improve IT support efficiency.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65B3C-7A82-B432-65A7-BBBEE7A5B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2816" y="1511198"/>
            <a:ext cx="4195344" cy="34265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755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9C16-600A-A3A9-894D-F68ABE7B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255"/>
            <a:ext cx="10515600" cy="12107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just"/>
            <a:r>
              <a:rPr lang="en-US" b="1" dirty="0">
                <a:solidFill>
                  <a:schemeClr val="tx2"/>
                </a:solidFill>
                <a:latin typeface="Algerian" panose="04020705040A02060702" pitchFamily="82" charset="0"/>
              </a:rPr>
              <a:t>          problem statements</a:t>
            </a:r>
            <a:endParaRPr lang="en-IN" b="1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97664-3BF6-1FD0-83E6-D060F3EB8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88826" y="1423220"/>
            <a:ext cx="4375354" cy="40115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4D01C833-289C-441A-B795-B5D9FD3134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5360" y="1056584"/>
            <a:ext cx="6713466" cy="5792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/>
              <a:t>High Ticket Volume vs. Limited Staff</a:t>
            </a:r>
            <a:br>
              <a:rPr lang="en-US" sz="1600" dirty="0"/>
            </a:br>
            <a:r>
              <a:rPr lang="en-US" sz="1600" dirty="0"/>
              <a:t>97,498 tickets handled by only 50 agents may lead to overloading and burnout.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Long Resolution Time</a:t>
            </a:r>
            <a:br>
              <a:rPr lang="en-US" sz="1600" dirty="0"/>
            </a:br>
            <a:r>
              <a:rPr lang="en-US" sz="1600" dirty="0"/>
              <a:t>An average resolution time of 4.5 days, with peaks at 7.6 days, suggests delays in issue handling.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Mismatch Between Severity and Priority</a:t>
            </a:r>
            <a:br>
              <a:rPr lang="en-US" sz="1600" dirty="0"/>
            </a:br>
            <a:r>
              <a:rPr lang="en-US" sz="1600" dirty="0"/>
              <a:t>Although 91% of tickets are marked "Normal," 37% are tagged as "High" priority — indicating possible misalignment.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Dominance of Hardware Issues</a:t>
            </a:r>
            <a:br>
              <a:rPr lang="en-US" sz="1600" dirty="0"/>
            </a:br>
            <a:r>
              <a:rPr lang="en-US" sz="1600" dirty="0"/>
              <a:t>Hardware makes up 39% of all tickets, signaling a need to improve hardware reliability or support processes.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Underutilized Categories</a:t>
            </a:r>
            <a:br>
              <a:rPr lang="en-US" sz="1600" dirty="0"/>
            </a:br>
            <a:r>
              <a:rPr lang="en-US" sz="1600" dirty="0"/>
              <a:t>Login Access issues only represent 2%, but take the least time to resolve — may need reassessment of ticket routing.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Satisfaction Still Has Room to Improve</a:t>
            </a:r>
            <a:br>
              <a:rPr lang="en-US" sz="1600" dirty="0"/>
            </a:br>
            <a:r>
              <a:rPr lang="en-US" sz="1600" dirty="0"/>
              <a:t>Satisfaction scores have improved but remain just above 4.0 — not exceptional for support standards.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Heavy Skew Toward IT Requests</a:t>
            </a:r>
            <a:br>
              <a:rPr lang="en-US" sz="1600" dirty="0"/>
            </a:br>
            <a:r>
              <a:rPr lang="en-US" sz="1600" dirty="0"/>
              <a:t>75% of tickets are requests, suggesting inefficiencies in proactive IT services or user enablement.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69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D18F-B138-6DF3-DE9E-194CDA6B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63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C000"/>
                </a:solidFill>
                <a:latin typeface="Algerian" panose="04020705040A02060702" pitchFamily="82" charset="0"/>
              </a:rPr>
              <a:t>                  </a:t>
            </a:r>
            <a:r>
              <a:rPr lang="en-US" sz="4800" b="1" dirty="0">
                <a:solidFill>
                  <a:schemeClr val="tx2"/>
                </a:solidFill>
                <a:latin typeface="Algerian" panose="04020705040A02060702" pitchFamily="82" charset="0"/>
              </a:rPr>
              <a:t>Workflow</a:t>
            </a:r>
            <a:endParaRPr lang="en-IN" sz="4800" b="1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51D7-B234-0056-8F56-64E6819D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86" y="1795145"/>
            <a:ext cx="5257800" cy="4168775"/>
          </a:xfrm>
        </p:spPr>
        <p:txBody>
          <a:bodyPr/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Data Cleaning</a:t>
            </a:r>
            <a:r>
              <a:rPr lang="en-IN" dirty="0"/>
              <a:t> &amp; Preparation </a:t>
            </a:r>
          </a:p>
          <a:p>
            <a:r>
              <a:rPr lang="en-IN" dirty="0"/>
              <a:t>Exploratory Data Analysis (EDA)</a:t>
            </a:r>
          </a:p>
          <a:p>
            <a:r>
              <a:rPr lang="en-IN" dirty="0"/>
              <a:t>Data Visualization </a:t>
            </a:r>
          </a:p>
          <a:p>
            <a:r>
              <a:rPr lang="en-IN" dirty="0"/>
              <a:t>Insight Generation </a:t>
            </a:r>
          </a:p>
          <a:p>
            <a:r>
              <a:rPr lang="en-IN" dirty="0"/>
              <a:t>Conclusion &amp; Recommendations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99137-E674-AA0C-C175-3F40FF8A2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772" y="1460500"/>
            <a:ext cx="5143500" cy="42815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375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81E7-40DF-1991-5F2F-A707B8C5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6" y="2103437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Algerian" panose="04020705040A02060702" pitchFamily="82" charset="0"/>
              </a:rPr>
              <a:t>Let’s get into</a:t>
            </a:r>
            <a:endParaRPr lang="en-IN" b="1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3CA7-18E0-A742-5B00-16831F247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36" y="3202142"/>
            <a:ext cx="10515600" cy="4351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Business Problems</a:t>
            </a:r>
            <a:endParaRPr lang="en-IN" sz="4400" b="1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E5C70-691B-B001-949C-9C53CA42C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35760" y="1376516"/>
            <a:ext cx="4503175" cy="38837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720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DCA98-8260-6A1A-1D98-3C734FAF5791}"/>
              </a:ext>
            </a:extLst>
          </p:cNvPr>
          <p:cNvSpPr txBox="1"/>
          <p:nvPr/>
        </p:nvSpPr>
        <p:spPr>
          <a:xfrm>
            <a:off x="806246" y="1573161"/>
            <a:ext cx="53684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15" indent="-304815">
              <a:buFont typeface="Wingdings" panose="05000000000000000000" pitchFamily="2" charset="2"/>
              <a:buChar char="q"/>
            </a:pPr>
            <a:r>
              <a:rPr lang="en-IN" sz="1800" b="1" dirty="0"/>
              <a:t>Satisfaction Rate Vs Years</a:t>
            </a:r>
          </a:p>
          <a:p>
            <a:pPr marL="304815" indent="-304815">
              <a:buFont typeface="Wingdings" panose="05000000000000000000" pitchFamily="2" charset="2"/>
              <a:buChar char="q"/>
            </a:pPr>
            <a:r>
              <a:rPr lang="en-IN" sz="1800" b="1" dirty="0"/>
              <a:t>Resolution Time Over Years</a:t>
            </a:r>
          </a:p>
          <a:p>
            <a:pPr marL="304815" indent="-304815">
              <a:buFont typeface="Wingdings" panose="05000000000000000000" pitchFamily="2" charset="2"/>
              <a:buChar char="q"/>
            </a:pPr>
            <a:r>
              <a:rPr lang="en-IN" sz="1800" b="1" dirty="0"/>
              <a:t>Ticket Count Vs Years</a:t>
            </a:r>
            <a:endParaRPr lang="en-IN" sz="1600" dirty="0"/>
          </a:p>
          <a:p>
            <a:pPr marL="304815" indent="-304815">
              <a:buFont typeface="Wingdings" panose="05000000000000000000" pitchFamily="2" charset="2"/>
              <a:buChar char="q"/>
            </a:pPr>
            <a:r>
              <a:rPr lang="en-IN" sz="1800" b="1" dirty="0"/>
              <a:t>Distribution as per Satisfaction Rate</a:t>
            </a:r>
          </a:p>
          <a:p>
            <a:pPr marL="304815" indent="-304815">
              <a:buFont typeface="Wingdings" panose="05000000000000000000" pitchFamily="2" charset="2"/>
              <a:buChar char="q"/>
            </a:pPr>
            <a:r>
              <a:rPr lang="en-IN" sz="1800" b="1" dirty="0"/>
              <a:t>Distribution as per Resolution Days</a:t>
            </a:r>
          </a:p>
          <a:p>
            <a:pPr marL="304815" indent="-304815">
              <a:buFont typeface="Wingdings" panose="05000000000000000000" pitchFamily="2" charset="2"/>
              <a:buChar char="q"/>
            </a:pPr>
            <a:r>
              <a:rPr lang="en-IN" sz="1800" b="1" dirty="0"/>
              <a:t>Age Group Vs Satisfaction Rate &amp; Resolution Time</a:t>
            </a:r>
          </a:p>
          <a:p>
            <a:pPr marL="304815" indent="-304815">
              <a:buFont typeface="Wingdings" panose="05000000000000000000" pitchFamily="2" charset="2"/>
              <a:buChar char="q"/>
            </a:pPr>
            <a:r>
              <a:rPr lang="en-IN" sz="1800" b="1" dirty="0"/>
              <a:t>Resolution Time By Resolution Category</a:t>
            </a:r>
          </a:p>
          <a:p>
            <a:pPr marL="304815" indent="-304815">
              <a:buFont typeface="Wingdings" panose="05000000000000000000" pitchFamily="2" charset="2"/>
              <a:buChar char="q"/>
            </a:pPr>
            <a:r>
              <a:rPr lang="en-IN" sz="1800" b="1" dirty="0"/>
              <a:t>Categorical Charts-</a:t>
            </a:r>
          </a:p>
          <a:p>
            <a:r>
              <a:rPr lang="en-IN" sz="1800" b="1" dirty="0"/>
              <a:t>	Severity, Request Category, Priority</a:t>
            </a:r>
            <a:endParaRPr lang="en-IN" sz="1600" dirty="0"/>
          </a:p>
          <a:p>
            <a:pPr marL="304815" indent="-304815">
              <a:buFont typeface="Wingdings" panose="05000000000000000000" pitchFamily="2" charset="2"/>
              <a:buChar char="q"/>
            </a:pPr>
            <a:r>
              <a:rPr lang="en-IN" sz="1800" b="1" dirty="0"/>
              <a:t>Slicers -</a:t>
            </a:r>
          </a:p>
          <a:p>
            <a:r>
              <a:rPr lang="en-IN" sz="1800" b="1" dirty="0"/>
              <a:t>	Years, Severity, Priority and Request Category.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0D7DC-CAA6-209B-A160-AE8BBDC285E8}"/>
              </a:ext>
            </a:extLst>
          </p:cNvPr>
          <p:cNvSpPr txBox="1"/>
          <p:nvPr/>
        </p:nvSpPr>
        <p:spPr>
          <a:xfrm>
            <a:off x="2728451" y="0"/>
            <a:ext cx="6735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lgerian" panose="04020705040A02060702" pitchFamily="82" charset="0"/>
              </a:rPr>
              <a:t>CHARTS AND INSIGHTS</a:t>
            </a:r>
            <a:endParaRPr lang="en-IN" sz="4000" b="1" dirty="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8BB00-88D2-5969-3B66-239740579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57310" y="1251770"/>
            <a:ext cx="5702710" cy="403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1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9F31-81A9-5549-2B40-8853BE97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0"/>
            <a:ext cx="10515600" cy="10567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      1. Ticket volume over years </a:t>
            </a:r>
            <a:endParaRPr lang="en-IN" sz="36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F1BE9F-E196-5FD6-C6D4-2CAF1EC61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374" y="4331735"/>
            <a:ext cx="1609950" cy="1705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296D28C-8872-0915-C92F-3ED3C7835A88}"/>
              </a:ext>
            </a:extLst>
          </p:cNvPr>
          <p:cNvCxnSpPr>
            <a:cxnSpLocks/>
          </p:cNvCxnSpPr>
          <p:nvPr/>
        </p:nvCxnSpPr>
        <p:spPr>
          <a:xfrm>
            <a:off x="7332211" y="3520449"/>
            <a:ext cx="2358971" cy="1307459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1A90C87-9969-5830-724D-7978CB16B3F8}"/>
              </a:ext>
            </a:extLst>
          </p:cNvPr>
          <p:cNvSpPr txBox="1"/>
          <p:nvPr/>
        </p:nvSpPr>
        <p:spPr>
          <a:xfrm>
            <a:off x="1661651" y="1475814"/>
            <a:ext cx="452578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Insights: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Consistent Growth</a:t>
            </a:r>
            <a:r>
              <a:rPr lang="en-US" dirty="0"/>
              <a:t>: Ticket count increased steadily from 13,051 in 2016 to 29,088 in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Highest Growth</a:t>
            </a:r>
            <a:r>
              <a:rPr lang="en-US" dirty="0"/>
              <a:t>: The largest jump occurred between 2019 and 2020, with an increase of 7,598 tickets (about 35%).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Overall Increase</a:t>
            </a:r>
            <a:r>
              <a:rPr lang="en-US" dirty="0"/>
              <a:t>: Total ticket count more than doubled over the 5-year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Implication: </a:t>
            </a:r>
            <a:r>
              <a:rPr lang="en-US" dirty="0"/>
              <a:t>This trend may indicate increased service usage, growing customer base, or rising support needs.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B3B509-FBDF-482C-9EAD-F34EEFEF5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3061629"/>
              </p:ext>
            </p:extLst>
          </p:nvPr>
        </p:nvGraphicFramePr>
        <p:xfrm>
          <a:off x="6255823" y="929476"/>
          <a:ext cx="5199577" cy="2677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018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1DDB-B3D7-488F-5C7A-306D2D1B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47" y="1"/>
            <a:ext cx="10515600" cy="8229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     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2. Satisfaction rate vs years</a:t>
            </a:r>
            <a:endParaRPr lang="en-IN" sz="40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35B930-50B5-4176-B522-17DFA9729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469525"/>
              </p:ext>
            </p:extLst>
          </p:nvPr>
        </p:nvGraphicFramePr>
        <p:xfrm>
          <a:off x="6096000" y="1662485"/>
          <a:ext cx="6204155" cy="3163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C8717E-2577-8F2C-F0AF-E204F6B5933E}"/>
              </a:ext>
            </a:extLst>
          </p:cNvPr>
          <p:cNvSpPr txBox="1"/>
          <p:nvPr/>
        </p:nvSpPr>
        <p:spPr>
          <a:xfrm>
            <a:off x="1986117" y="1409863"/>
            <a:ext cx="45162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Insights: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dirty="0"/>
              <a:t>Satisfaction Rate Insights (2016–2020)Satisfaction rates increased steadily from 3.98 in 2016 to 4.16 in 2020.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2020 had the highest rate (4.16), showing peak user satisfaction.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biggest jump was from 2016 to 2017 (+0.09).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Growth remained consistent and positive each year, reflecting ongoing improvements.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9443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835D-16B3-DA13-8364-C94249F7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42241"/>
            <a:ext cx="9727872" cy="1168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        3. Average Resolution time OVER       </a:t>
            </a:r>
            <a:b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YEARS</a:t>
            </a:r>
            <a:endParaRPr lang="en-IN" sz="40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7CEACC-2F1F-E263-1D58-15394BA5BA10}"/>
              </a:ext>
            </a:extLst>
          </p:cNvPr>
          <p:cNvSpPr txBox="1"/>
          <p:nvPr/>
        </p:nvSpPr>
        <p:spPr>
          <a:xfrm>
            <a:off x="1976530" y="1855984"/>
            <a:ext cx="371036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Insights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Resolution time slightly increased from 4.55 in 2016 to 4.59 in 2020.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 had the longest resolution time (4.59).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Fluctuations were minor, showing a generally stable trend.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lowest point was in 2019 (4.52) before rising again.</a:t>
            </a:r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279C8D0-0401-FAD3-B915-8030345478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692710"/>
              </p:ext>
            </p:extLst>
          </p:nvPr>
        </p:nvGraphicFramePr>
        <p:xfrm>
          <a:off x="5467309" y="1580772"/>
          <a:ext cx="6389411" cy="3509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218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1080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     IT SUPPORT TICKET MANAGEMENT</vt:lpstr>
      <vt:lpstr>          problem statements</vt:lpstr>
      <vt:lpstr>                  Workflow</vt:lpstr>
      <vt:lpstr>Let’s get into</vt:lpstr>
      <vt:lpstr>PowerPoint Presentation</vt:lpstr>
      <vt:lpstr>       1. Ticket volume over years </vt:lpstr>
      <vt:lpstr>       2. Satisfaction rate vs years</vt:lpstr>
      <vt:lpstr>         3. Average Resolution time OVER        YEARS</vt:lpstr>
      <vt:lpstr>                 4. TICKETS BY CATEGORY</vt:lpstr>
      <vt:lpstr>  5. REQUEST CATEGORY BY RESOLUTION TIME</vt:lpstr>
      <vt:lpstr>6. SATISFACTION RATE BY AGE GROUP</vt:lpstr>
      <vt:lpstr>        DASHBOARD AND VISUALIZATION</vt:lpstr>
      <vt:lpstr>recommendations</vt:lpstr>
      <vt:lpstr>           Top Key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Guria Gupta</dc:creator>
  <cp:lastModifiedBy>Guria Gupta</cp:lastModifiedBy>
  <cp:revision>25</cp:revision>
  <dcterms:created xsi:type="dcterms:W3CDTF">2025-05-16T18:44:55Z</dcterms:created>
  <dcterms:modified xsi:type="dcterms:W3CDTF">2025-06-03T16:49:40Z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366349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S10.3.1</vt:lpwstr>
  </property>
</Properties>
</file>