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ijala Tej kumar" userId="be4e2e8fa557be6d" providerId="LiveId" clId="{F2FAACE7-93BA-4454-83C2-4FFC521949BF}"/>
    <pc:docChg chg="undo custSel modSld">
      <pc:chgData name="Gurijala Tej kumar" userId="be4e2e8fa557be6d" providerId="LiveId" clId="{F2FAACE7-93BA-4454-83C2-4FFC521949BF}" dt="2025-08-03T08:52:37.427" v="48" actId="20577"/>
      <pc:docMkLst>
        <pc:docMk/>
      </pc:docMkLst>
      <pc:sldChg chg="modSp mod">
        <pc:chgData name="Gurijala Tej kumar" userId="be4e2e8fa557be6d" providerId="LiveId" clId="{F2FAACE7-93BA-4454-83C2-4FFC521949BF}" dt="2025-08-03T08:52:37.427" v="48" actId="20577"/>
        <pc:sldMkLst>
          <pc:docMk/>
          <pc:sldMk cId="2900153716" sldId="2146847054"/>
        </pc:sldMkLst>
        <pc:spChg chg="mod">
          <ac:chgData name="Gurijala Tej kumar" userId="be4e2e8fa557be6d" providerId="LiveId" clId="{F2FAACE7-93BA-4454-83C2-4FFC521949BF}" dt="2025-08-03T08:52:37.427" v="48"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081872" y="1782746"/>
            <a:ext cx="9903340" cy="977778"/>
          </a:xfrm>
        </p:spPr>
        <p:txBody>
          <a:bodyPr>
            <a:noAutofit/>
          </a:bodyPr>
          <a:lstStyle/>
          <a:p>
            <a:pPr algn="ctr"/>
            <a:r>
              <a:rPr lang="en-US" b="1" dirty="0">
                <a:solidFill>
                  <a:schemeClr val="accent1"/>
                </a:solidFill>
                <a:latin typeface="Arial" panose="020B0604020202020204" pitchFamily="34" charset="0"/>
                <a:cs typeface="Arial" panose="020B0604020202020204" pitchFamily="34" charset="0"/>
              </a:rPr>
              <a:t>IMPROVED SOURCE OF DRINKING WATER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89471" y="4586365"/>
            <a:ext cx="9308242"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GURIJALA TEJ KUMAR-SREENIVASA INSTITUTE OF TECHNOLOGY AND MANAGEMENT STUDIES-COMPUTER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BA3E-2715-4AD4-DD92-18B886DFDF8B}"/>
              </a:ext>
            </a:extLst>
          </p:cNvPr>
          <p:cNvSpPr>
            <a:spLocks noGrp="1"/>
          </p:cNvSpPr>
          <p:nvPr>
            <p:ph type="title"/>
          </p:nvPr>
        </p:nvSpPr>
        <p:spPr/>
        <p:txBody>
          <a:bodyPr/>
          <a:lstStyle/>
          <a:p>
            <a:r>
              <a:rPr lang="en-US" dirty="0">
                <a:solidFill>
                  <a:schemeClr val="accent1"/>
                </a:solidFill>
              </a:rPr>
              <a:t>ANALUZED LINE CHART</a:t>
            </a:r>
          </a:p>
        </p:txBody>
      </p:sp>
      <p:pic>
        <p:nvPicPr>
          <p:cNvPr id="5" name="Content Placeholder 4">
            <a:extLst>
              <a:ext uri="{FF2B5EF4-FFF2-40B4-BE49-F238E27FC236}">
                <a16:creationId xmlns:a16="http://schemas.microsoft.com/office/drawing/2014/main" id="{E1A24C0D-FFAD-0601-74C4-F5EA601FBD9A}"/>
              </a:ext>
            </a:extLst>
          </p:cNvPr>
          <p:cNvPicPr>
            <a:picLocks noGrp="1" noChangeAspect="1"/>
          </p:cNvPicPr>
          <p:nvPr>
            <p:ph idx="1"/>
          </p:nvPr>
        </p:nvPicPr>
        <p:blipFill>
          <a:blip r:embed="rId2"/>
          <a:stretch>
            <a:fillRect/>
          </a:stretch>
        </p:blipFill>
        <p:spPr>
          <a:xfrm>
            <a:off x="1220202" y="1301750"/>
            <a:ext cx="9751596" cy="4673600"/>
          </a:xfrm>
        </p:spPr>
      </p:pic>
    </p:spTree>
    <p:extLst>
      <p:ext uri="{BB962C8B-B14F-4D97-AF65-F5344CB8AC3E}">
        <p14:creationId xmlns:p14="http://schemas.microsoft.com/office/powerpoint/2010/main" val="102648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D4A0-6899-CE56-06D9-6D875500D44F}"/>
              </a:ext>
            </a:extLst>
          </p:cNvPr>
          <p:cNvSpPr>
            <a:spLocks noGrp="1"/>
          </p:cNvSpPr>
          <p:nvPr>
            <p:ph type="title"/>
          </p:nvPr>
        </p:nvSpPr>
        <p:spPr/>
        <p:txBody>
          <a:bodyPr/>
          <a:lstStyle/>
          <a:p>
            <a:r>
              <a:rPr lang="en-US" dirty="0">
                <a:solidFill>
                  <a:schemeClr val="accent1"/>
                </a:solidFill>
              </a:rPr>
              <a:t>ANALYZED BAR CHART</a:t>
            </a:r>
          </a:p>
        </p:txBody>
      </p:sp>
      <p:pic>
        <p:nvPicPr>
          <p:cNvPr id="5" name="Content Placeholder 4">
            <a:extLst>
              <a:ext uri="{FF2B5EF4-FFF2-40B4-BE49-F238E27FC236}">
                <a16:creationId xmlns:a16="http://schemas.microsoft.com/office/drawing/2014/main" id="{43B70152-48CF-578D-99D3-AD317479CC75}"/>
              </a:ext>
            </a:extLst>
          </p:cNvPr>
          <p:cNvPicPr>
            <a:picLocks noGrp="1" noChangeAspect="1"/>
          </p:cNvPicPr>
          <p:nvPr>
            <p:ph idx="1"/>
          </p:nvPr>
        </p:nvPicPr>
        <p:blipFill>
          <a:blip r:embed="rId2"/>
          <a:stretch>
            <a:fillRect/>
          </a:stretch>
        </p:blipFill>
        <p:spPr>
          <a:xfrm>
            <a:off x="1207168" y="1301750"/>
            <a:ext cx="9777663" cy="4673600"/>
          </a:xfrm>
        </p:spPr>
      </p:pic>
    </p:spTree>
    <p:extLst>
      <p:ext uri="{BB962C8B-B14F-4D97-AF65-F5344CB8AC3E}">
        <p14:creationId xmlns:p14="http://schemas.microsoft.com/office/powerpoint/2010/main" val="181629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4702-7A78-E67D-B75D-7190DFE08436}"/>
              </a:ext>
            </a:extLst>
          </p:cNvPr>
          <p:cNvSpPr>
            <a:spLocks noGrp="1"/>
          </p:cNvSpPr>
          <p:nvPr>
            <p:ph type="title"/>
          </p:nvPr>
        </p:nvSpPr>
        <p:spPr/>
        <p:txBody>
          <a:bodyPr/>
          <a:lstStyle/>
          <a:p>
            <a:r>
              <a:rPr lang="en-US" dirty="0">
                <a:solidFill>
                  <a:schemeClr val="accent1"/>
                </a:solidFill>
              </a:rPr>
              <a:t>SCATTER PLOT CHART</a:t>
            </a:r>
          </a:p>
        </p:txBody>
      </p:sp>
      <p:pic>
        <p:nvPicPr>
          <p:cNvPr id="5" name="Content Placeholder 4">
            <a:extLst>
              <a:ext uri="{FF2B5EF4-FFF2-40B4-BE49-F238E27FC236}">
                <a16:creationId xmlns:a16="http://schemas.microsoft.com/office/drawing/2014/main" id="{6D9F10EA-A995-A08D-0AD9-990CEF6F9839}"/>
              </a:ext>
            </a:extLst>
          </p:cNvPr>
          <p:cNvPicPr>
            <a:picLocks noGrp="1" noChangeAspect="1"/>
          </p:cNvPicPr>
          <p:nvPr>
            <p:ph idx="1"/>
          </p:nvPr>
        </p:nvPicPr>
        <p:blipFill>
          <a:blip r:embed="rId2"/>
          <a:stretch>
            <a:fillRect/>
          </a:stretch>
        </p:blipFill>
        <p:spPr>
          <a:xfrm>
            <a:off x="1323662" y="1301750"/>
            <a:ext cx="9544676" cy="4673600"/>
          </a:xfrm>
        </p:spPr>
      </p:pic>
    </p:spTree>
    <p:extLst>
      <p:ext uri="{BB962C8B-B14F-4D97-AF65-F5344CB8AC3E}">
        <p14:creationId xmlns:p14="http://schemas.microsoft.com/office/powerpoint/2010/main" val="351207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study successfully identified regional and socio-economic disparities in access to improved drinking water using data from the MIS 78th round. The integration of IBM Cloud services enabled scalable and collaborative data analysis. The insights generated can guide targeted interventions to support India’s SDG targets, especially SDG 6: Clean Water and Sanitation.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Expand analysis to multiple rounds of MIS/NSSO surveys for time-based trends.</a:t>
            </a:r>
          </a:p>
          <a:p>
            <a:pPr marL="305435" indent="-305435"/>
            <a:r>
              <a:rPr lang="en-US" dirty="0"/>
              <a:t>Use machine learning for predictive analytics.</a:t>
            </a:r>
          </a:p>
          <a:p>
            <a:pPr marL="305435" indent="-305435"/>
            <a:r>
              <a:rPr lang="en-US" dirty="0"/>
              <a:t>Incorporate GIS data for spatial mapping.</a:t>
            </a:r>
          </a:p>
          <a:p>
            <a:pPr marL="305435" indent="-305435"/>
            <a:r>
              <a:rPr lang="en-US" dirty="0"/>
              <a:t>Build a mobile-friendly public dashboard with real-time updates.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78th Round Multiple Indicator Survey Dataset – AI Kosh</a:t>
            </a:r>
          </a:p>
          <a:p>
            <a:pPr marL="305435" indent="-305435"/>
            <a:r>
              <a:rPr lang="en-US" sz="2400" dirty="0"/>
              <a:t>SDG Goals – United Nations</a:t>
            </a:r>
          </a:p>
          <a:p>
            <a:pPr marL="305435" indent="-305435"/>
            <a:r>
              <a:rPr lang="en-US" sz="2400" dirty="0"/>
              <a:t>IBM Cloud Documentation</a:t>
            </a:r>
          </a:p>
          <a:p>
            <a:pPr marL="305435" indent="-305435"/>
            <a:r>
              <a:rPr lang="en-US" sz="2400" dirty="0"/>
              <a:t>Research Papers on Water Accessibility in India</a:t>
            </a:r>
          </a:p>
          <a:p>
            <a:pPr marL="305435" indent="-305435"/>
            <a:r>
              <a:rPr lang="en-US" sz="2400" dirty="0"/>
              <a:t>Tutorials: IBM Watson Studio and Object Storage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 [</a:t>
            </a:r>
            <a:r>
              <a:rPr lang="en-US" dirty="0">
                <a:solidFill>
                  <a:schemeClr val="accent1"/>
                </a:solidFill>
              </a:rPr>
              <a:t>Getting Started with AI]</a:t>
            </a:r>
            <a:endParaRPr lang="en-IN" dirty="0">
              <a:solidFill>
                <a:schemeClr val="accent1"/>
              </a:solidFill>
            </a:endParaRPr>
          </a:p>
        </p:txBody>
      </p:sp>
      <p:pic>
        <p:nvPicPr>
          <p:cNvPr id="5" name="Content Placeholder 4">
            <a:extLst>
              <a:ext uri="{FF2B5EF4-FFF2-40B4-BE49-F238E27FC236}">
                <a16:creationId xmlns:a16="http://schemas.microsoft.com/office/drawing/2014/main" id="{D923D940-0878-F6D7-04C5-5DBE53C5241F}"/>
              </a:ext>
            </a:extLst>
          </p:cNvPr>
          <p:cNvPicPr>
            <a:picLocks noGrp="1" noChangeAspect="1"/>
          </p:cNvPicPr>
          <p:nvPr>
            <p:ph idx="1"/>
          </p:nvPr>
        </p:nvPicPr>
        <p:blipFill>
          <a:blip r:embed="rId2"/>
          <a:stretch>
            <a:fillRect/>
          </a:stretch>
        </p:blipFill>
        <p:spPr>
          <a:xfrm>
            <a:off x="2960769" y="1301750"/>
            <a:ext cx="6270462"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r>
              <a:rPr lang="en-US" dirty="0">
                <a:solidFill>
                  <a:schemeClr val="accent1"/>
                </a:solidFill>
              </a:rPr>
              <a:t>Journey to Cloud]</a:t>
            </a:r>
            <a:endParaRPr lang="en-IN" dirty="0">
              <a:solidFill>
                <a:schemeClr val="accent1"/>
              </a:solidFill>
            </a:endParaRPr>
          </a:p>
        </p:txBody>
      </p:sp>
      <p:pic>
        <p:nvPicPr>
          <p:cNvPr id="5" name="Content Placeholder 4">
            <a:extLst>
              <a:ext uri="{FF2B5EF4-FFF2-40B4-BE49-F238E27FC236}">
                <a16:creationId xmlns:a16="http://schemas.microsoft.com/office/drawing/2014/main" id="{F7451799-FCF2-DD96-E8A3-EF524BBDEC22}"/>
              </a:ext>
            </a:extLst>
          </p:cNvPr>
          <p:cNvPicPr>
            <a:picLocks noGrp="1" noChangeAspect="1"/>
          </p:cNvPicPr>
          <p:nvPr>
            <p:ph idx="1"/>
          </p:nvPr>
        </p:nvPicPr>
        <p:blipFill>
          <a:blip r:embed="rId2"/>
          <a:stretch>
            <a:fillRect/>
          </a:stretch>
        </p:blipFill>
        <p:spPr>
          <a:xfrm>
            <a:off x="3046392" y="1301750"/>
            <a:ext cx="6099216" cy="4673600"/>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Certifications[rag lab]</a:t>
            </a:r>
          </a:p>
        </p:txBody>
      </p:sp>
      <p:pic>
        <p:nvPicPr>
          <p:cNvPr id="5" name="Content Placeholder 4">
            <a:extLst>
              <a:ext uri="{FF2B5EF4-FFF2-40B4-BE49-F238E27FC236}">
                <a16:creationId xmlns:a16="http://schemas.microsoft.com/office/drawing/2014/main" id="{1336BDC2-AD8A-C0D4-1788-18AC10646440}"/>
              </a:ext>
            </a:extLst>
          </p:cNvPr>
          <p:cNvPicPr>
            <a:picLocks noGrp="1" noChangeAspect="1"/>
          </p:cNvPicPr>
          <p:nvPr>
            <p:ph idx="1"/>
          </p:nvPr>
        </p:nvPicPr>
        <p:blipFill>
          <a:blip r:embed="rId2"/>
          <a:stretch>
            <a:fillRect/>
          </a:stretch>
        </p:blipFill>
        <p:spPr>
          <a:xfrm>
            <a:off x="2371113" y="1301750"/>
            <a:ext cx="7449774" cy="467360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a:latin typeface="Arial"/>
                <a:ea typeface="+mn-lt"/>
                <a:cs typeface="Arial"/>
              </a:rPr>
              <a:t>Result </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b="1" dirty="0"/>
              <a:t>The Challenge</a:t>
            </a:r>
            <a:r>
              <a:rPr lang="en-US" dirty="0"/>
              <a:t>: </a:t>
            </a:r>
            <a:r>
              <a:rPr lang="en-US" sz="2000" dirty="0"/>
              <a:t>Access to safe and improved sources of drinking water remains a critical issue in India, especially in rural and underdeveloped regions. Despite ongoing efforts under the Sustainable Development Goals (SDGs), inequalities persist in water accessibility across states and socio-economic groups. This project aims to analyze data from the 78th Round of the Multiple Indicator Survey (MIS) to assess the percentage of the population with access to improved drinking water sources. It will also explore related indicators such as use of clean cooking fuel and migration trends. By identifying patterns and disparities, the study will generate actionable insights to support evidence-based policymaking. The ultimate goal is to help ensure equitable access to clean water and contribute to India's progress on SDG targets. </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100" b="1" dirty="0"/>
              <a:t>The proposed system addresses disparities in access to improved sources of drinking water by combining data analytics, IBM Cloud services, and visual storytelling to uncover actionable insights.</a:t>
            </a:r>
            <a:br>
              <a:rPr lang="en-US" sz="1100" dirty="0"/>
            </a:br>
            <a:r>
              <a:rPr lang="en-US" sz="1100" dirty="0"/>
              <a:t>The solution includes:</a:t>
            </a:r>
          </a:p>
          <a:p>
            <a:r>
              <a:rPr lang="en-US" sz="1100" b="1" dirty="0"/>
              <a:t>🔹 1. Data Collection &amp; Storage</a:t>
            </a:r>
          </a:p>
          <a:p>
            <a:r>
              <a:rPr lang="en-US" sz="1100" dirty="0"/>
              <a:t>Obtain and manage the 78th Round MIS dataset using </a:t>
            </a:r>
            <a:r>
              <a:rPr lang="en-US" sz="1100" b="1" dirty="0"/>
              <a:t>IBM Cloud Object Storage</a:t>
            </a:r>
            <a:r>
              <a:rPr lang="en-US" sz="1100" dirty="0"/>
              <a:t>.</a:t>
            </a:r>
          </a:p>
          <a:p>
            <a:r>
              <a:rPr lang="en-US" sz="1100" dirty="0"/>
              <a:t>Handle CSV and structured data in a scalable and secure manner.</a:t>
            </a:r>
          </a:p>
          <a:p>
            <a:r>
              <a:rPr lang="en-US" sz="1100" b="1" dirty="0"/>
              <a:t>🔹 2. Data Preprocessing</a:t>
            </a:r>
          </a:p>
          <a:p>
            <a:r>
              <a:rPr lang="en-US" sz="1100" dirty="0"/>
              <a:t>Clean and normalize the dataset using </a:t>
            </a:r>
            <a:r>
              <a:rPr lang="en-US" sz="1100" b="1" dirty="0"/>
              <a:t>Python (pandas, NumPy)</a:t>
            </a:r>
            <a:r>
              <a:rPr lang="en-US" sz="1100" dirty="0"/>
              <a:t> in </a:t>
            </a:r>
            <a:r>
              <a:rPr lang="en-US" sz="1100" b="1" dirty="0"/>
              <a:t>Watson Studio Jupyter Notebooks</a:t>
            </a:r>
            <a:r>
              <a:rPr lang="en-US" sz="1100" dirty="0"/>
              <a:t>.</a:t>
            </a:r>
          </a:p>
          <a:p>
            <a:r>
              <a:rPr lang="en-US" sz="1100" dirty="0"/>
              <a:t>Handle missing data, convert categorical variables, and standardize geographical/state-level entries.</a:t>
            </a:r>
          </a:p>
          <a:p>
            <a:r>
              <a:rPr lang="en-US" sz="1100" b="1" dirty="0"/>
              <a:t>🔹 3. Exploratory Data Analysis (EDA)</a:t>
            </a:r>
          </a:p>
          <a:p>
            <a:r>
              <a:rPr lang="en-US" sz="1100" dirty="0"/>
              <a:t>Analyze state-wise and socio-economic group-wise access to improved drinking water.</a:t>
            </a:r>
          </a:p>
          <a:p>
            <a:r>
              <a:rPr lang="en-US" sz="1100" dirty="0"/>
              <a:t>Compare rural vs urban access and overlay insights with other indicators like:</a:t>
            </a:r>
          </a:p>
          <a:p>
            <a:pPr lvl="1"/>
            <a:r>
              <a:rPr lang="en-US" sz="1100" dirty="0"/>
              <a:t>Use of clean cooking fuel.</a:t>
            </a:r>
          </a:p>
          <a:p>
            <a:pPr lvl="1"/>
            <a:r>
              <a:rPr lang="en-US" sz="1100" dirty="0"/>
              <a:t>Internal migration trends.</a:t>
            </a:r>
          </a:p>
          <a:p>
            <a:r>
              <a:rPr lang="en-US" sz="1100" b="1" dirty="0"/>
              <a:t>🔹 4. Visualization and Insight Generation</a:t>
            </a:r>
          </a:p>
          <a:p>
            <a:r>
              <a:rPr lang="en-US" sz="1100" dirty="0"/>
              <a:t>Use </a:t>
            </a:r>
            <a:r>
              <a:rPr lang="en-US" sz="1100" b="1" dirty="0"/>
              <a:t>Seaborn, Plotly</a:t>
            </a:r>
            <a:r>
              <a:rPr lang="en-US" sz="1100" dirty="0"/>
              <a:t>, or </a:t>
            </a:r>
            <a:r>
              <a:rPr lang="en-US" sz="1100" b="1" dirty="0"/>
              <a:t>Watson Studio visualizations</a:t>
            </a:r>
            <a:r>
              <a:rPr lang="en-US" sz="1100" dirty="0"/>
              <a:t> to create:</a:t>
            </a:r>
          </a:p>
          <a:p>
            <a:pPr lvl="1"/>
            <a:r>
              <a:rPr lang="en-US" sz="1100" dirty="0"/>
              <a:t>Heatmaps of water access.</a:t>
            </a:r>
          </a:p>
          <a:p>
            <a:pPr lvl="1"/>
            <a:r>
              <a:rPr lang="en-US" sz="1100" dirty="0"/>
              <a:t>Bar charts comparing states.</a:t>
            </a:r>
          </a:p>
          <a:p>
            <a:pPr lvl="1"/>
            <a:r>
              <a:rPr lang="en-US" sz="1100" dirty="0"/>
              <a:t>Correlation graphs showing linkages with migration and fuel use.</a:t>
            </a:r>
          </a:p>
          <a:p>
            <a:pPr marL="0" indent="0">
              <a:buNone/>
            </a:pPr>
            <a:endParaRPr lang="en-IN" sz="11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sz="1800" b="1" dirty="0"/>
              <a:t>Technology Stack:</a:t>
            </a:r>
            <a:endParaRPr lang="en-US" sz="1800" dirty="0"/>
          </a:p>
          <a:p>
            <a:r>
              <a:rPr lang="en-US" sz="1800" dirty="0"/>
              <a:t>IBM Watson Studio</a:t>
            </a:r>
          </a:p>
          <a:p>
            <a:r>
              <a:rPr lang="en-US" sz="1800" dirty="0"/>
              <a:t>IBM Cloud Object Storage</a:t>
            </a:r>
          </a:p>
          <a:p>
            <a:r>
              <a:rPr lang="en-US" sz="1800" dirty="0"/>
              <a:t>Python (pandas, matplotlib, seaborn)</a:t>
            </a:r>
          </a:p>
          <a:p>
            <a:r>
              <a:rPr lang="en-US" sz="1800" dirty="0"/>
              <a:t>Jupyter Notebook on IBM Cloud</a:t>
            </a:r>
          </a:p>
          <a:p>
            <a:r>
              <a:rPr lang="en-US" sz="1800" dirty="0"/>
              <a:t>Optional: IBM Cognos Dashboard Embedded</a:t>
            </a:r>
          </a:p>
          <a:p>
            <a:r>
              <a:rPr lang="en-US" sz="1800" b="1" dirty="0"/>
              <a:t>Steps:</a:t>
            </a:r>
            <a:endParaRPr lang="en-US" sz="1800" dirty="0"/>
          </a:p>
          <a:p>
            <a:r>
              <a:rPr lang="en-US" sz="1800" dirty="0"/>
              <a:t>Data upload and preprocessing</a:t>
            </a:r>
          </a:p>
          <a:p>
            <a:r>
              <a:rPr lang="en-US" sz="1800" dirty="0"/>
              <a:t>Exploratory analysis and visualization</a:t>
            </a:r>
          </a:p>
          <a:p>
            <a:r>
              <a:rPr lang="en-US" sz="1800" dirty="0"/>
              <a:t>Insight extraction and reporting</a:t>
            </a:r>
          </a:p>
          <a:p>
            <a:r>
              <a:rPr lang="en-US" sz="1800" dirty="0"/>
              <a:t>Optional: Model deployment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US" sz="1400" dirty="0"/>
              <a:t>While this is primarily an analysis-based project, optional predictive modeling (e.g., Logistic Regression or Decision Trees) can be implemented to predict access to water.</a:t>
            </a:r>
          </a:p>
          <a:p>
            <a:r>
              <a:rPr lang="en-US" sz="1400" b="1" dirty="0"/>
              <a:t>Algorithm (Optional):</a:t>
            </a:r>
            <a:endParaRPr lang="en-US" sz="1400" dirty="0"/>
          </a:p>
          <a:p>
            <a:r>
              <a:rPr lang="en-US" sz="1400" dirty="0"/>
              <a:t>Inputs: Region, socio-economic factors, cooking fuel type, migration status</a:t>
            </a:r>
          </a:p>
          <a:p>
            <a:r>
              <a:rPr lang="en-US" sz="1400" dirty="0"/>
              <a:t>Output: Probability of improved water access</a:t>
            </a:r>
          </a:p>
          <a:p>
            <a:r>
              <a:rPr lang="en-US" sz="1400" dirty="0"/>
              <a:t>Deployment: Via IBM Watson Machine Learning or within Watson Studio Notebooks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E64F6998-1657-1449-4664-FF93DED18FE0}"/>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Visuals:</a:t>
            </a:r>
            <a:r>
              <a:rPr kumimoji="0" lang="en-US" altLang="en-US" sz="1800" b="0" i="0" u="none" strike="noStrike" cap="none" normalizeH="0" baseline="0" dirty="0">
                <a:ln>
                  <a:noFill/>
                </a:ln>
                <a:solidFill>
                  <a:schemeClr val="tx1"/>
                </a:solidFill>
                <a:effectLst/>
                <a:latin typeface="Arial" panose="020B0604020202020204" pitchFamily="34" charset="0"/>
              </a:rPr>
              <a:t> Bar charts and heatmaps showing disparities in water access across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Insight:</a:t>
            </a:r>
            <a:r>
              <a:rPr kumimoji="0" lang="en-US" altLang="en-US" sz="1800" b="0" i="0" u="none" strike="noStrike" cap="none" normalizeH="0" baseline="0" dirty="0">
                <a:ln>
                  <a:noFill/>
                </a:ln>
                <a:solidFill>
                  <a:schemeClr val="tx1"/>
                </a:solidFill>
                <a:effectLst/>
                <a:latin typeface="Arial" panose="020B0604020202020204" pitchFamily="34" charset="0"/>
              </a:rPr>
              <a:t> Rural areas in specific states showed lower access compared to national averages.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Correlations:</a:t>
            </a:r>
            <a:r>
              <a:rPr kumimoji="0" lang="en-US" altLang="en-US" sz="1800" b="0" i="0" u="none" strike="noStrike" cap="none" normalizeH="0" baseline="0" dirty="0">
                <a:ln>
                  <a:noFill/>
                </a:ln>
                <a:solidFill>
                  <a:schemeClr val="tx1"/>
                </a:solidFill>
                <a:effectLst/>
                <a:latin typeface="Arial" panose="020B0604020202020204" pitchFamily="34" charset="0"/>
              </a:rPr>
              <a:t> Areas with poor water access often use unclean cooking fuel and show higher migration.</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CA03-3F60-C75A-5D7F-5ED671018F01}"/>
              </a:ext>
            </a:extLst>
          </p:cNvPr>
          <p:cNvSpPr>
            <a:spLocks noGrp="1"/>
          </p:cNvSpPr>
          <p:nvPr>
            <p:ph type="title"/>
          </p:nvPr>
        </p:nvSpPr>
        <p:spPr/>
        <p:txBody>
          <a:bodyPr/>
          <a:lstStyle/>
          <a:p>
            <a:r>
              <a:rPr lang="en-US" dirty="0">
                <a:solidFill>
                  <a:schemeClr val="accent1"/>
                </a:solidFill>
              </a:rPr>
              <a:t>DATASET</a:t>
            </a:r>
          </a:p>
        </p:txBody>
      </p:sp>
      <p:pic>
        <p:nvPicPr>
          <p:cNvPr id="5" name="Content Placeholder 4">
            <a:extLst>
              <a:ext uri="{FF2B5EF4-FFF2-40B4-BE49-F238E27FC236}">
                <a16:creationId xmlns:a16="http://schemas.microsoft.com/office/drawing/2014/main" id="{716D6CD1-2BAD-3660-E417-99B4C87FB13A}"/>
              </a:ext>
            </a:extLst>
          </p:cNvPr>
          <p:cNvPicPr>
            <a:picLocks noGrp="1" noChangeAspect="1"/>
          </p:cNvPicPr>
          <p:nvPr>
            <p:ph idx="1"/>
          </p:nvPr>
        </p:nvPicPr>
        <p:blipFill>
          <a:blip r:embed="rId2"/>
          <a:stretch>
            <a:fillRect/>
          </a:stretch>
        </p:blipFill>
        <p:spPr>
          <a:xfrm>
            <a:off x="1225966" y="1301750"/>
            <a:ext cx="9740067" cy="4673600"/>
          </a:xfrm>
        </p:spPr>
      </p:pic>
    </p:spTree>
    <p:extLst>
      <p:ext uri="{BB962C8B-B14F-4D97-AF65-F5344CB8AC3E}">
        <p14:creationId xmlns:p14="http://schemas.microsoft.com/office/powerpoint/2010/main" val="124938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B47D-1E4E-8F7F-F8F4-363CADAEC051}"/>
              </a:ext>
            </a:extLst>
          </p:cNvPr>
          <p:cNvSpPr>
            <a:spLocks noGrp="1"/>
          </p:cNvSpPr>
          <p:nvPr>
            <p:ph type="title"/>
          </p:nvPr>
        </p:nvSpPr>
        <p:spPr/>
        <p:txBody>
          <a:bodyPr/>
          <a:lstStyle/>
          <a:p>
            <a:r>
              <a:rPr lang="en-US" dirty="0">
                <a:solidFill>
                  <a:schemeClr val="accent1"/>
                </a:solidFill>
              </a:rPr>
              <a:t>ANALUZED PIE CHART</a:t>
            </a:r>
          </a:p>
        </p:txBody>
      </p:sp>
      <p:pic>
        <p:nvPicPr>
          <p:cNvPr id="5" name="Content Placeholder 4">
            <a:extLst>
              <a:ext uri="{FF2B5EF4-FFF2-40B4-BE49-F238E27FC236}">
                <a16:creationId xmlns:a16="http://schemas.microsoft.com/office/drawing/2014/main" id="{5AEA90FF-E6B6-FB9F-CDEA-726A9CB5E308}"/>
              </a:ext>
            </a:extLst>
          </p:cNvPr>
          <p:cNvPicPr>
            <a:picLocks noGrp="1" noChangeAspect="1"/>
          </p:cNvPicPr>
          <p:nvPr>
            <p:ph idx="1"/>
          </p:nvPr>
        </p:nvPicPr>
        <p:blipFill>
          <a:blip r:embed="rId2"/>
          <a:stretch>
            <a:fillRect/>
          </a:stretch>
        </p:blipFill>
        <p:spPr>
          <a:xfrm>
            <a:off x="1168001" y="1301750"/>
            <a:ext cx="9855997" cy="4673600"/>
          </a:xfrm>
        </p:spPr>
      </p:pic>
    </p:spTree>
    <p:extLst>
      <p:ext uri="{BB962C8B-B14F-4D97-AF65-F5344CB8AC3E}">
        <p14:creationId xmlns:p14="http://schemas.microsoft.com/office/powerpoint/2010/main" val="37918480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704</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IMPROVED SOURCE OF DRINKING WATER</vt:lpstr>
      <vt:lpstr>OUTLINE</vt:lpstr>
      <vt:lpstr>Problem Statement</vt:lpstr>
      <vt:lpstr>Proposed Solution</vt:lpstr>
      <vt:lpstr>System  Approach</vt:lpstr>
      <vt:lpstr>Algorithm &amp; Deployment</vt:lpstr>
      <vt:lpstr>Result</vt:lpstr>
      <vt:lpstr>DATASET</vt:lpstr>
      <vt:lpstr>ANALUZED PIE CHART</vt:lpstr>
      <vt:lpstr>ANALUZED LINE CHART</vt:lpstr>
      <vt:lpstr>ANALYZED BAR CHART</vt:lpstr>
      <vt:lpstr>SCATTER PLOT CHART</vt:lpstr>
      <vt:lpstr>Conclusion</vt:lpstr>
      <vt:lpstr>PowerPoint Presentation</vt:lpstr>
      <vt:lpstr>References</vt:lpstr>
      <vt:lpstr>IBM Certifications [Getting Started with AI]</vt:lpstr>
      <vt:lpstr>IBM Certifications[Journey to Cloud]</vt:lpstr>
      <vt:lpstr>IBM Certifications[rag lab]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Gurijala Tej kumar</cp:lastModifiedBy>
  <cp:revision>25</cp:revision>
  <dcterms:created xsi:type="dcterms:W3CDTF">2021-05-26T16:50:10Z</dcterms:created>
  <dcterms:modified xsi:type="dcterms:W3CDTF">2025-08-03T08:52:41Z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