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5" r:id="rId5"/>
    <p:sldId id="269" r:id="rId6"/>
    <p:sldId id="274" r:id="rId7"/>
    <p:sldId id="270" r:id="rId8"/>
    <p:sldId id="268" r:id="rId9"/>
    <p:sldId id="271" r:id="rId10"/>
    <p:sldId id="273" r:id="rId11"/>
    <p:sldId id="272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88338A-860C-4493-B373-8B24714947ED}" v="4" dt="2025-08-20T10:25:30.723"/>
    <p1510:client id="{B12EC3EF-7333-4918-98EA-F15BC49CC574}" v="67" dt="2025-08-19T16:35:17.2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rijala Tej kumar" userId="be4e2e8fa557be6d" providerId="LiveId" clId="{8788338A-860C-4493-B373-8B24714947ED}"/>
    <pc:docChg chg="custSel addSld delSld modSld sldOrd">
      <pc:chgData name="Gurijala Tej kumar" userId="be4e2e8fa557be6d" providerId="LiveId" clId="{8788338A-860C-4493-B373-8B24714947ED}" dt="2025-08-20T10:27:08.507" v="41"/>
      <pc:docMkLst>
        <pc:docMk/>
      </pc:docMkLst>
      <pc:sldChg chg="ord">
        <pc:chgData name="Gurijala Tej kumar" userId="be4e2e8fa557be6d" providerId="LiveId" clId="{8788338A-860C-4493-B373-8B24714947ED}" dt="2025-08-20T10:27:08.507" v="41"/>
        <pc:sldMkLst>
          <pc:docMk/>
          <pc:sldMk cId="2484027934" sldId="273"/>
        </pc:sldMkLst>
      </pc:sldChg>
      <pc:sldChg chg="new del">
        <pc:chgData name="Gurijala Tej kumar" userId="be4e2e8fa557be6d" providerId="LiveId" clId="{8788338A-860C-4493-B373-8B24714947ED}" dt="2025-08-20T10:23:39.784" v="1" actId="47"/>
        <pc:sldMkLst>
          <pc:docMk/>
          <pc:sldMk cId="661472154" sldId="274"/>
        </pc:sldMkLst>
      </pc:sldChg>
      <pc:sldChg chg="addSp delSp modSp new mod ord">
        <pc:chgData name="Gurijala Tej kumar" userId="be4e2e8fa557be6d" providerId="LiveId" clId="{8788338A-860C-4493-B373-8B24714947ED}" dt="2025-08-20T10:25:18.036" v="39" actId="5793"/>
        <pc:sldMkLst>
          <pc:docMk/>
          <pc:sldMk cId="2530764820" sldId="274"/>
        </pc:sldMkLst>
        <pc:spChg chg="mod">
          <ac:chgData name="Gurijala Tej kumar" userId="be4e2e8fa557be6d" providerId="LiveId" clId="{8788338A-860C-4493-B373-8B24714947ED}" dt="2025-08-20T10:24:48.329" v="25" actId="2711"/>
          <ac:spMkLst>
            <pc:docMk/>
            <pc:sldMk cId="2530764820" sldId="274"/>
            <ac:spMk id="2" creationId="{B4EFFFBA-02E5-DBFE-FE20-2EF97C0A5CAA}"/>
          </ac:spMkLst>
        </pc:spChg>
        <pc:spChg chg="add del mod">
          <ac:chgData name="Gurijala Tej kumar" userId="be4e2e8fa557be6d" providerId="LiveId" clId="{8788338A-860C-4493-B373-8B24714947ED}" dt="2025-08-20T10:25:18.036" v="39" actId="5793"/>
          <ac:spMkLst>
            <pc:docMk/>
            <pc:sldMk cId="2530764820" sldId="274"/>
            <ac:spMk id="3" creationId="{E04796E7-F40B-3A23-AA95-F01825985C89}"/>
          </ac:spMkLst>
        </pc:spChg>
        <pc:spChg chg="add mod">
          <ac:chgData name="Gurijala Tej kumar" userId="be4e2e8fa557be6d" providerId="LiveId" clId="{8788338A-860C-4493-B373-8B24714947ED}" dt="2025-08-20T10:23:58.801" v="4"/>
          <ac:spMkLst>
            <pc:docMk/>
            <pc:sldMk cId="2530764820" sldId="274"/>
            <ac:spMk id="4" creationId="{EE7C192D-472C-4D86-01AE-0AD563C962C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4B32D-A186-2692-093D-9D8BF32C6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758127-5A2F-0DA8-0025-1C060C541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D4878-8A6A-0090-7322-F6680C43B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AFB8-9D4A-4EC1-B10B-D4F5739C0AA9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1E0C5-8DD3-9405-8F29-0107EBC1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794F8-32F9-D809-49BE-78E8F7BFF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602D-6569-4EA3-9017-BCF23F9FA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55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20DA9-34E3-BC85-6B09-E13763A57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16443F-FDCD-9F07-CB2B-91B8EE908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FF0E9-C283-D0C3-A191-12836985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AFB8-9D4A-4EC1-B10B-D4F5739C0AA9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2D671-51CD-6FC3-E50A-92588FC61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503284-F0FB-C456-E83C-73231CD2C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602D-6569-4EA3-9017-BCF23F9FA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16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C904D-F945-BF08-10D0-53F0CCC3A6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71E156-F14D-3E84-7888-BD706284D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9F0BD-8598-AD06-F11A-411040BE4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AFB8-9D4A-4EC1-B10B-D4F5739C0AA9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3046CB-EFFE-A513-BA36-7996CDB18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3FA083-61F5-4894-2DDF-60EA3544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602D-6569-4EA3-9017-BCF23F9FA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6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72404-AF5C-C1F2-9704-19CAAB916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0DF5F-8EF4-052D-E0EA-B0540C520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CBD6D-092A-541B-17E4-B478A4C15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AFB8-9D4A-4EC1-B10B-D4F5739C0AA9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9507DE-3875-6A8C-6AE6-5C6FCD48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F502C-C24A-55BE-E829-49A474240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602D-6569-4EA3-9017-BCF23F9FA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93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3788-D269-7994-8CC4-734B47AC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6C57AD-8895-1A32-969F-3DA96C887B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40570-E5E3-885F-79D4-83F75E5EB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AFB8-9D4A-4EC1-B10B-D4F5739C0AA9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085FB-B084-E524-F2C2-024AE14ED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0A4CE-32FD-38DD-9A9E-54A871EEF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602D-6569-4EA3-9017-BCF23F9FA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089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8E128-B7F6-CF70-FE01-3F3B5D560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2A985-83D8-6BF2-479C-407D5EA940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8A0C5-E8E6-00B4-15CD-6AFA7664B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A0D161-86F0-B5C9-BF1C-6CBC055E0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AFB8-9D4A-4EC1-B10B-D4F5739C0AA9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383726-3E19-46C3-B9A1-8C0E58B6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084899-95F3-4312-F2D5-DF0E46E35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602D-6569-4EA3-9017-BCF23F9FA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9244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7A7A3-8ABC-2565-F036-899B8B0D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678B7-3583-BA22-1D3A-CD1AE9875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5D7F95-74DF-7BE3-0700-9D3C53368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B06670-F061-5FDE-F37C-F2C4E5CBA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69808D-4D68-9CDB-34A3-B3D9608005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D455AE-547C-B297-76CB-22E4F8689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AFB8-9D4A-4EC1-B10B-D4F5739C0AA9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614287-E9F1-1179-40DD-47F676424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525FD1-D159-C867-DF75-43F0BEBE1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602D-6569-4EA3-9017-BCF23F9FA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08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EB05B-25AE-572D-5E2A-C437F3C19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1D4E0B-8E2F-60FD-4582-F006AB62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AFB8-9D4A-4EC1-B10B-D4F5739C0AA9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0254C6-466B-57DD-F79E-89E81C39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BAA99-A62D-84F4-6A06-BB8790866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602D-6569-4EA3-9017-BCF23F9FA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3911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45A6C0-95F8-4702-99C3-A5F85B547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AFB8-9D4A-4EC1-B10B-D4F5739C0AA9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BE188C-614E-4058-AFDC-8D55FF7CC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3AC0B-F76B-262A-A103-62346D8B4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602D-6569-4EA3-9017-BCF23F9FA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587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1096C-EB29-D500-72AF-36FC6A494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98C441-FAFE-1AB3-17C8-319156A166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11770-D81B-6E91-0892-729D8427A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0A35A-60B1-BBBF-4CAC-D24EC9B8B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AFB8-9D4A-4EC1-B10B-D4F5739C0AA9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A404EC-3FEE-0952-6BF7-8177F3DDC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B0F8AD-762C-5EBB-B4C8-B11A7B9A5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602D-6569-4EA3-9017-BCF23F9FA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571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BD11-44D9-50C5-43D6-757B64639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8915EF8-8850-0436-55B9-EF08AF96BC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30EA8-932A-5C67-B805-DB3769E20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E2CECB-2A23-1386-1296-63216FBE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AFB8-9D4A-4EC1-B10B-D4F5739C0AA9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678FD5-0DE5-4291-E391-E133969A3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80C21-F5C1-4964-2D79-0C33CEDFD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0602D-6569-4EA3-9017-BCF23F9FA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109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FD1AB1-F3D9-E4FB-93A1-57CE20E98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A496C-3E16-0BB0-63B4-1160E2F86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F5B3F-2E42-D58F-297A-36CB14B561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BAFB8-9D4A-4EC1-B10B-D4F5739C0AA9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FFB20-F28B-2AFB-C471-AA7119A6F4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F33F3-E795-F9C7-E683-0D06AE9D04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0602D-6569-4EA3-9017-BCF23F9FAD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003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SREENIVASA INSTITUTE OF TECHNOLOGY AND  MANAGEMENT STUDIES</a:t>
            </a:r>
            <a:br>
              <a: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                </a:t>
            </a:r>
            <a:r>
              <a:rPr lang="en-US" sz="1800" b="1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(Approved by AICTE, New Delhi; Affiliated to JNTUA, Ananthapuramu)</a:t>
            </a:r>
            <a:br>
              <a:rPr lang="en-US" sz="1800" b="1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</a:br>
            <a:r>
              <a:rPr lang="en-US" sz="1800" b="1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Chittoor, A.P-517127.</a:t>
            </a:r>
            <a:endParaRPr lang="en-IN" sz="1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DEPARTMENT OF </a:t>
            </a:r>
            <a:r>
              <a:rPr lang="en-US" sz="2000" b="1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COMPUTER SCIENCE AND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ENGINEERING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(2025-26)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An INTERNSHIP REVIEW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ON</a:t>
            </a: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sz="2000" b="1" dirty="0">
              <a:solidFill>
                <a:srgbClr val="FF0000"/>
              </a:solidFill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  <a:p>
            <a:pPr marL="0" lvl="0" indent="0" algn="ctr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POWER SYSTEM FAULT DETECTION AND CLASSIFICATION USING IBM AUTOAI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 marL="0" indent="0">
              <a:buNone/>
            </a:pPr>
            <a:r>
              <a:rPr lang="en-IN" sz="1800" dirty="0"/>
              <a:t>                                   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GURIJALA TEJ KUMAR                         	 </a:t>
            </a:r>
            <a:r>
              <a:rPr lang="en-IN" sz="2000" b="1" dirty="0"/>
              <a:t>22751A0546</a:t>
            </a:r>
          </a:p>
        </p:txBody>
      </p:sp>
      <p:pic>
        <p:nvPicPr>
          <p:cNvPr id="4" name="Picture 5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548574"/>
            <a:ext cx="728664" cy="95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9832" y="4976634"/>
            <a:ext cx="456216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Under the Guidance of 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Mr.E.Purushotham,M.Tech,( Ph.D.,)</a:t>
            </a:r>
          </a:p>
          <a:p>
            <a:r>
              <a:rPr lang="en-US" dirty="0">
                <a:solidFill>
                  <a:srgbClr val="FF0000"/>
                </a:solidFill>
              </a:rPr>
              <a:t>	      Associate Professor</a:t>
            </a:r>
          </a:p>
          <a:p>
            <a:pPr algn="ctr"/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Department of </a:t>
            </a:r>
            <a:r>
              <a:rPr 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CSE,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</a:t>
            </a:r>
            <a:endParaRPr lang="en-US" dirty="0"/>
          </a:p>
          <a:p>
            <a:pPr algn="ctr"/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SITAMS,Chittoor</a:t>
            </a:r>
            <a:r>
              <a:rPr lang="en-US" b="1" dirty="0"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,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charset="0"/>
                <a:cs typeface="Times New Roman" panose="02020603050405020304" pitchFamily="18" charset="0"/>
              </a:rPr>
              <a:t>A.P.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A7B46E-7F2A-F456-B864-C6AC2932A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9665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0279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B47305-7F98-F4E7-8B16-31849CDBD4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5113"/>
            <a:ext cx="12192000" cy="6407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348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FE39B0-0E50-23BB-23A0-689E1ED74370}"/>
              </a:ext>
            </a:extLst>
          </p:cNvPr>
          <p:cNvSpPr/>
          <p:nvPr/>
        </p:nvSpPr>
        <p:spPr>
          <a:xfrm>
            <a:off x="2862303" y="1974277"/>
            <a:ext cx="579991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28236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C217-DBA5-4EB8-DF14-3CFAECF15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AEF03-6AB6-7F75-8FEC-CA38F53C6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Power system faults cause instability &amp; blackouts.</a:t>
            </a:r>
          </a:p>
          <a:p>
            <a:r>
              <a:rPr lang="en-US" dirty="0"/>
              <a:t>Objective: detect and classify faults automatically.</a:t>
            </a:r>
          </a:p>
          <a:p>
            <a:r>
              <a:rPr lang="en-US" dirty="0"/>
              <a:t>Dataset: Voltage &amp; Current phasors from Kaggle.</a:t>
            </a:r>
          </a:p>
          <a:p>
            <a:r>
              <a:rPr lang="fi-FI" dirty="0"/>
              <a:t>Tool: IBM AutoAI automates ML pipeline.</a:t>
            </a:r>
          </a:p>
          <a:p>
            <a:r>
              <a:rPr lang="en-US" dirty="0"/>
              <a:t>Outcome: Ensemble model achieved high accuracy.</a:t>
            </a:r>
          </a:p>
        </p:txBody>
      </p:sp>
    </p:spTree>
    <p:extLst>
      <p:ext uri="{BB962C8B-B14F-4D97-AF65-F5344CB8AC3E}">
        <p14:creationId xmlns:p14="http://schemas.microsoft.com/office/powerpoint/2010/main" val="417376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62BD7-1131-9009-17C3-7DB99364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BDBA5-B3D2-CD5C-F710-B4C063A5F9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grids = critical infrastructure.</a:t>
            </a:r>
          </a:p>
          <a:p>
            <a:r>
              <a:rPr lang="en-US" dirty="0"/>
              <a:t>Faults → equipment damage, outages, instability.</a:t>
            </a:r>
          </a:p>
          <a:p>
            <a:r>
              <a:rPr lang="en-US" dirty="0"/>
              <a:t>Fast detection = improved reliability.</a:t>
            </a:r>
          </a:p>
          <a:p>
            <a:r>
              <a:rPr lang="en-US" dirty="0"/>
              <a:t>ML can automate fault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2128942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E0AD9-2BFD-F3E3-4CE1-57E2707CC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EA9CF-40F2-A637-C369-91FAC6C1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Detect &amp; classify faults in a </a:t>
            </a: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distribution system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important?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Faults → blackouts, equipment damage, instability.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classification = faster recovery + reliability.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of faults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classify: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Line-to-ground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Line-to-line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Double line-to-ground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Three-phase fault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condition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29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DA22E-2505-45FC-5329-2E7E068E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C487E-34F3-68B8-A174-711AC15144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Develop ML model for power fault classification.</a:t>
            </a:r>
          </a:p>
          <a:p>
            <a:r>
              <a:rPr lang="en-US" dirty="0"/>
              <a:t>Ensure high accuracy &amp; reliability.</a:t>
            </a:r>
          </a:p>
          <a:p>
            <a:r>
              <a:rPr lang="en-US" dirty="0"/>
              <a:t>Automate pipeline using IBM Auto AI..</a:t>
            </a:r>
          </a:p>
          <a:p>
            <a:r>
              <a:rPr lang="en-US" dirty="0"/>
              <a:t>Deploy model for real-time predictions.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4FFDCE-23B4-A459-214A-E165713FEC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469194" cy="3316646"/>
          </a:xfrm>
        </p:spPr>
      </p:pic>
    </p:spTree>
    <p:extLst>
      <p:ext uri="{BB962C8B-B14F-4D97-AF65-F5344CB8AC3E}">
        <p14:creationId xmlns:p14="http://schemas.microsoft.com/office/powerpoint/2010/main" val="1382036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FFFBA-02E5-DBFE-FE20-2EF97C0A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796E7-F40B-3A23-AA95-F01825985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Singh, M., &amp; Vittal, V. (2011).</a:t>
            </a:r>
            <a:br>
              <a:rPr lang="en-US" dirty="0"/>
            </a:br>
            <a:r>
              <a:rPr lang="en-US" i="1" dirty="0"/>
              <a:t>“Wide Area Protection and Emergency Control of Power Systems.”</a:t>
            </a:r>
            <a:br>
              <a:rPr lang="en-US" dirty="0"/>
            </a:br>
            <a:r>
              <a:rPr lang="en-US" dirty="0"/>
              <a:t>IEEE Transactions on Power Systems, 26(4), 2194–2205.</a:t>
            </a:r>
            <a:br>
              <a:rPr lang="en-US" dirty="0"/>
            </a:br>
            <a:r>
              <a:rPr lang="en-US" b="1" dirty="0"/>
              <a:t>.</a:t>
            </a:r>
            <a:r>
              <a:rPr lang="en-US" dirty="0"/>
              <a:t> Discusses traditional relay and protection systems, their limitations in handling dynamic faults.</a:t>
            </a:r>
          </a:p>
          <a:p>
            <a:r>
              <a:rPr lang="en-US" dirty="0"/>
              <a:t>  </a:t>
            </a:r>
            <a:r>
              <a:rPr lang="en-US" b="1" dirty="0"/>
              <a:t>Samantaray, S. R. (2013).</a:t>
            </a:r>
            <a:br>
              <a:rPr lang="en-US" dirty="0"/>
            </a:br>
            <a:r>
              <a:rPr lang="en-US" i="1" dirty="0"/>
              <a:t>“Decision Tree-Based Fault Classification and Location in Transmission Lines.”</a:t>
            </a:r>
            <a:br>
              <a:rPr lang="en-US" dirty="0"/>
            </a:br>
            <a:r>
              <a:rPr lang="en-US" dirty="0"/>
              <a:t>IEEE Transactions on Power Delivery, 28(3), 1830–1838.</a:t>
            </a:r>
            <a:br>
              <a:rPr lang="en-US" dirty="0"/>
            </a:br>
            <a:r>
              <a:rPr lang="en-US" b="1" dirty="0"/>
              <a:t>.</a:t>
            </a:r>
            <a:r>
              <a:rPr lang="en-US" dirty="0"/>
              <a:t>Uses Decision Trees for fault detection/classification, shows ML application but still needs manual feature extraction.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764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B926-BDED-D44F-874C-6AA7BF801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68088-78B9-98C4-9BDF-EC8014836FD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Traditional methods → relay protection, manual analysis.</a:t>
            </a:r>
          </a:p>
          <a:p>
            <a:r>
              <a:rPr lang="en-US" dirty="0"/>
              <a:t>ML techniques (SVM, ANN, Decision Trees) used in research.</a:t>
            </a:r>
          </a:p>
          <a:p>
            <a:r>
              <a:rPr lang="en-US" dirty="0"/>
              <a:t>Limitations: require manual feature engineering, time-consuming.</a:t>
            </a:r>
          </a:p>
          <a:p>
            <a:r>
              <a:rPr lang="en-US" dirty="0"/>
              <a:t>Auto AI addresses these gaps.</a:t>
            </a:r>
          </a:p>
          <a:p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F6D4BC-98FE-7412-C241-B365CDCFB9F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936954"/>
            <a:ext cx="5181600" cy="3490451"/>
          </a:xfrm>
        </p:spPr>
      </p:pic>
    </p:spTree>
    <p:extLst>
      <p:ext uri="{BB962C8B-B14F-4D97-AF65-F5344CB8AC3E}">
        <p14:creationId xmlns:p14="http://schemas.microsoft.com/office/powerpoint/2010/main" val="415003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7F80-E858-D7A1-A20E-EA8FB023DD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8C149-1305-B212-C3D7-E6472634E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Relays and conventional protection schemes.</a:t>
            </a:r>
          </a:p>
          <a:p>
            <a:r>
              <a:rPr lang="en-US" dirty="0"/>
              <a:t>Manual threshold-based fault detection.</a:t>
            </a:r>
          </a:p>
          <a:p>
            <a:r>
              <a:rPr lang="en-US" dirty="0"/>
              <a:t>Time-consuming, less adaptable to new data.</a:t>
            </a:r>
          </a:p>
        </p:txBody>
      </p:sp>
    </p:spTree>
    <p:extLst>
      <p:ext uri="{BB962C8B-B14F-4D97-AF65-F5344CB8AC3E}">
        <p14:creationId xmlns:p14="http://schemas.microsoft.com/office/powerpoint/2010/main" val="3523769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D1CE0-678E-2454-846C-86D47015A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7A625-A5DD-95C1-5F0D-FF4AEB9F1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b="1" dirty="0"/>
              <a:t>IBM Auto AI</a:t>
            </a:r>
            <a:r>
              <a:rPr lang="en-US" dirty="0"/>
              <a:t> for automated model building.</a:t>
            </a:r>
          </a:p>
          <a:p>
            <a:r>
              <a:rPr lang="en-US" dirty="0"/>
              <a:t>Steps: Preprocessing → Model selection → Hyperparameter tuning → Ensemble.</a:t>
            </a:r>
          </a:p>
          <a:p>
            <a:r>
              <a:rPr lang="en-US" dirty="0"/>
              <a:t>9 pipelines generated, best ensemble chosen.</a:t>
            </a:r>
          </a:p>
          <a:p>
            <a:r>
              <a:rPr lang="en-US" dirty="0"/>
              <a:t>Deploy model in </a:t>
            </a:r>
            <a:r>
              <a:rPr lang="en-US" b="1" dirty="0"/>
              <a:t>Watson Machine Learning</a:t>
            </a:r>
            <a:r>
              <a:rPr lang="en-US" dirty="0"/>
              <a:t> as API.</a:t>
            </a:r>
          </a:p>
          <a:p>
            <a:r>
              <a:rPr lang="en-US" dirty="0"/>
              <a:t>Real-time phasor data → model → fault type classification.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6532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462</Words>
  <Application>Microsoft Office PowerPoint</Application>
  <PresentationFormat>Widescreen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 SREENIVASA INSTITUTE OF TECHNOLOGY AND  MANAGEMENT STUDIES                 (Approved by AICTE, New Delhi; Affiliated to JNTUA, Ananthapuramu) Chittoor, A.P-517127.</vt:lpstr>
      <vt:lpstr>ABSTRACT</vt:lpstr>
      <vt:lpstr>INTRODUCTION</vt:lpstr>
      <vt:lpstr>PROBLEM STATEMENT</vt:lpstr>
      <vt:lpstr>OBJECTIVES</vt:lpstr>
      <vt:lpstr>LITERATURE SURVEY</vt:lpstr>
      <vt:lpstr>LITERATURE SURVEY</vt:lpstr>
      <vt:lpstr>EXISTING SYSTEM</vt:lpstr>
      <vt:lpstr>PROPOSED SYSTEM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ankamvarsha2005@hotmail.com</dc:creator>
  <cp:lastModifiedBy>Gurijala Tej kumar</cp:lastModifiedBy>
  <cp:revision>4</cp:revision>
  <dcterms:created xsi:type="dcterms:W3CDTF">2025-07-29T15:06:10Z</dcterms:created>
  <dcterms:modified xsi:type="dcterms:W3CDTF">2025-08-20T10:27:11Z</dcterms:modified>
</cp:coreProperties>
</file>