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ser>
          <c:idx val="1"/>
          <c:order val="1"/>
          <c:tx>
            <c:strRef>
              <c:f>Sheet1!$C$1</c:f>
              <c:strCache>
                <c:ptCount val="1"/>
                <c:pt idx="0">
                  <c:v>25 Jan 01:00</c:v>
                </c:pt>
              </c:strCache>
            </c:strRef>
          </c:tx>
          <c:cat>
            <c:strRef>
              <c:f>Sheet1!$A$2:$A$6</c:f>
              <c:strCache>
                <c:ptCount val="5"/>
                <c:pt idx="0">
                  <c:v>Twitter</c:v>
                </c:pt>
                <c:pt idx="1">
                  <c:v>Youtube</c:v>
                </c:pt>
                <c:pt idx="2">
                  <c:v>Instagram</c:v>
                </c:pt>
                <c:pt idx="3">
                  <c:v>Facebook</c:v>
                </c:pt>
                <c:pt idx="4">
                  <c:v>Tiktok</c:v>
                </c:pt>
              </c:strCache>
            </c:strRef>
          </c:cat>
          <c:val>
            <c:numRef>
              <c:f>Sheet1!$C$2:$C$6</c:f>
              <c:numCache>
                <c:formatCode>General</c:formatCode>
                <c:ptCount val="5"/>
                <c:pt idx="0">
                  <c:v>354</c:v>
                </c:pt>
                <c:pt idx="1">
                  <c:v>28</c:v>
                </c:pt>
                <c:pt idx="2">
                  <c:v>58</c:v>
                </c:pt>
                <c:pt idx="3">
                  <c:v>13</c:v>
                </c:pt>
                <c:pt idx="4">
                  <c:v>0</c:v>
                </c:pt>
              </c:numCache>
            </c:numRef>
          </c:val>
        </c:ser>
        <c:axId val="-2068027336"/>
        <c:axId val="-2113994440"/>
      </c:barChart>
      <c:catAx>
        <c:axId val="-2068027336"/>
        <c:scaling>
          <c:orientation val="minMax"/>
        </c:scaling>
        <c:delete val="0"/>
        <c:axPos val="l"/>
        <c:majorTickMark val="out"/>
        <c:minorTickMark val="none"/>
        <c:tickLblPos val="nextTo"/>
        <c:crossAx val="-2113994440"/>
        <c:crosses val="autoZero"/>
        <c:auto val="1"/>
        <c:lblAlgn val="ctr"/>
        <c:lblOffset val="100"/>
        <c:noMultiLvlLbl val="0"/>
      </c:catAx>
      <c:valAx>
        <c:axId val="-2113994440"/>
        <c:scaling/>
        <c:delete val="0"/>
        <c:axPos val="b"/>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ser>
          <c:idx val="1"/>
          <c:order val="1"/>
          <c:tx>
            <c:strRef>
              <c:f>Sheet1!$C$1</c:f>
              <c:strCache>
                <c:ptCount val="1"/>
                <c:pt idx="0">
                  <c:v>25 Jan 01:00</c:v>
                </c:pt>
              </c:strCache>
            </c:strRef>
          </c:tx>
          <c:cat>
            <c:strRef>
              <c:f>Sheet1!$A$2:$A$6</c:f>
              <c:strCache>
                <c:ptCount val="5"/>
                <c:pt idx="0">
                  <c:v>Twitter</c:v>
                </c:pt>
                <c:pt idx="1">
                  <c:v>Youtube</c:v>
                </c:pt>
                <c:pt idx="2">
                  <c:v>Instagram</c:v>
                </c:pt>
                <c:pt idx="3">
                  <c:v>Facebook</c:v>
                </c:pt>
                <c:pt idx="4">
                  <c:v>Tiktok</c:v>
                </c:pt>
              </c:strCache>
            </c:strRef>
          </c:cat>
          <c:val>
            <c:numRef>
              <c:f>Sheet1!$C$2:$C$6</c:f>
              <c:numCache>
                <c:formatCode>General</c:formatCode>
                <c:ptCount val="5"/>
                <c:pt idx="0">
                  <c:v>354</c:v>
                </c:pt>
                <c:pt idx="1">
                  <c:v>28</c:v>
                </c:pt>
                <c:pt idx="2">
                  <c:v>58</c:v>
                </c:pt>
                <c:pt idx="3">
                  <c:v>13</c:v>
                </c:pt>
                <c:pt idx="4">
                  <c:v>0</c:v>
                </c:pt>
              </c:numCache>
            </c:numRef>
          </c:val>
        </c:ser>
        <c:axId val="-2068027336"/>
        <c:axId val="-2113994440"/>
      </c:barChart>
      <c:catAx>
        <c:axId val="-2068027336"/>
        <c:scaling>
          <c:orientation val="minMax"/>
        </c:scaling>
        <c:delete val="0"/>
        <c:axPos val="l"/>
        <c:majorTickMark val="out"/>
        <c:minorTickMark val="none"/>
        <c:tickLblPos val="nextTo"/>
        <c:crossAx val="-2113994440"/>
        <c:crosses val="autoZero"/>
        <c:auto val="1"/>
        <c:lblAlgn val="ctr"/>
        <c:lblOffset val="100"/>
        <c:noMultiLvlLbl val="0"/>
      </c:catAx>
      <c:valAx>
        <c:axId val="-2113994440"/>
        <c:scaling/>
        <c:delete val="0"/>
        <c:axPos val="b"/>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ser>
          <c:idx val="1"/>
          <c:order val="1"/>
          <c:tx>
            <c:strRef>
              <c:f>Sheet1!$C$1</c:f>
              <c:strCache>
                <c:ptCount val="1"/>
                <c:pt idx="0">
                  <c:v>25 Jan 01:00</c:v>
                </c:pt>
              </c:strCache>
            </c:strRef>
          </c:tx>
          <c:cat>
            <c:strRef>
              <c:f>Sheet1!$A$2:$A$6</c:f>
              <c:strCache>
                <c:ptCount val="5"/>
                <c:pt idx="0">
                  <c:v>Twitter</c:v>
                </c:pt>
                <c:pt idx="1">
                  <c:v>Youtube</c:v>
                </c:pt>
                <c:pt idx="2">
                  <c:v>Instagram</c:v>
                </c:pt>
                <c:pt idx="3">
                  <c:v>Facebook</c:v>
                </c:pt>
                <c:pt idx="4">
                  <c:v>Tiktok</c:v>
                </c:pt>
              </c:strCache>
            </c:strRef>
          </c:cat>
          <c:val>
            <c:numRef>
              <c:f>Sheet1!$C$2:$C$6</c:f>
              <c:numCache>
                <c:formatCode>General</c:formatCode>
                <c:ptCount val="5"/>
                <c:pt idx="0">
                  <c:v>354</c:v>
                </c:pt>
                <c:pt idx="1">
                  <c:v>28</c:v>
                </c:pt>
                <c:pt idx="2">
                  <c:v>58</c:v>
                </c:pt>
                <c:pt idx="3">
                  <c:v>13</c:v>
                </c:pt>
                <c:pt idx="4">
                  <c:v>0</c:v>
                </c:pt>
              </c:numCache>
            </c:numRef>
          </c:val>
        </c:ser>
        <c:axId val="-2068027336"/>
        <c:axId val="-2113994440"/>
      </c:barChart>
      <c:catAx>
        <c:axId val="-2068027336"/>
        <c:scaling>
          <c:orientation val="minMax"/>
        </c:scaling>
        <c:delete val="0"/>
        <c:axPos val="l"/>
        <c:majorTickMark val="out"/>
        <c:minorTickMark val="none"/>
        <c:tickLblPos val="nextTo"/>
        <c:crossAx val="-2113994440"/>
        <c:crosses val="autoZero"/>
        <c:auto val="1"/>
        <c:lblAlgn val="ctr"/>
        <c:lblOffset val="100"/>
        <c:noMultiLvlLbl val="0"/>
      </c:catAx>
      <c:valAx>
        <c:axId val="-2113994440"/>
        <c:scaling/>
        <c:delete val="0"/>
        <c:axPos val="b"/>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ser>
          <c:idx val="1"/>
          <c:order val="1"/>
          <c:tx>
            <c:strRef>
              <c:f>Sheet1!$C$1</c:f>
              <c:strCache>
                <c:ptCount val="1"/>
                <c:pt idx="0">
                  <c:v>25 Jan 01:00</c:v>
                </c:pt>
              </c:strCache>
            </c:strRef>
          </c:tx>
          <c:cat>
            <c:strRef>
              <c:f>Sheet1!$A$2:$A$6</c:f>
              <c:strCache>
                <c:ptCount val="5"/>
                <c:pt idx="0">
                  <c:v>Twitter</c:v>
                </c:pt>
                <c:pt idx="1">
                  <c:v>Youtube</c:v>
                </c:pt>
                <c:pt idx="2">
                  <c:v>Instagram</c:v>
                </c:pt>
                <c:pt idx="3">
                  <c:v>Facebook</c:v>
                </c:pt>
                <c:pt idx="4">
                  <c:v>Tiktok</c:v>
                </c:pt>
              </c:strCache>
            </c:strRef>
          </c:cat>
          <c:val>
            <c:numRef>
              <c:f>Sheet1!$C$2:$C$6</c:f>
              <c:numCache>
                <c:formatCode>General</c:formatCode>
                <c:ptCount val="5"/>
                <c:pt idx="0">
                  <c:v>354</c:v>
                </c:pt>
                <c:pt idx="1">
                  <c:v>28</c:v>
                </c:pt>
                <c:pt idx="2">
                  <c:v>58</c:v>
                </c:pt>
                <c:pt idx="3">
                  <c:v>13</c:v>
                </c:pt>
                <c:pt idx="4">
                  <c:v>0</c:v>
                </c:pt>
              </c:numCache>
            </c:numRef>
          </c:val>
        </c:ser>
        <c:axId val="-2068027336"/>
        <c:axId val="-2113994440"/>
      </c:barChart>
      <c:catAx>
        <c:axId val="-2068027336"/>
        <c:scaling>
          <c:orientation val="minMax"/>
        </c:scaling>
        <c:delete val="0"/>
        <c:axPos val="l"/>
        <c:majorTickMark val="out"/>
        <c:minorTickMark val="none"/>
        <c:tickLblPos val="nextTo"/>
        <c:crossAx val="-2113994440"/>
        <c:crosses val="autoZero"/>
        <c:auto val="1"/>
        <c:lblAlgn val="ctr"/>
        <c:lblOffset val="100"/>
        <c:noMultiLvlLbl val="0"/>
      </c:catAx>
      <c:valAx>
        <c:axId val="-2113994440"/>
        <c:scaling/>
        <c:delete val="0"/>
        <c:axPos val="b"/>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ser>
          <c:idx val="1"/>
          <c:order val="1"/>
          <c:tx>
            <c:strRef>
              <c:f>Sheet1!$C$1</c:f>
              <c:strCache>
                <c:ptCount val="1"/>
                <c:pt idx="0">
                  <c:v>25 Jan 01:00</c:v>
                </c:pt>
              </c:strCache>
            </c:strRef>
          </c:tx>
          <c:cat>
            <c:strRef>
              <c:f>Sheet1!$A$2:$A$6</c:f>
              <c:strCache>
                <c:ptCount val="5"/>
                <c:pt idx="0">
                  <c:v>Twitter</c:v>
                </c:pt>
                <c:pt idx="1">
                  <c:v>Youtube</c:v>
                </c:pt>
                <c:pt idx="2">
                  <c:v>Instagram</c:v>
                </c:pt>
                <c:pt idx="3">
                  <c:v>Facebook</c:v>
                </c:pt>
                <c:pt idx="4">
                  <c:v>Tiktok</c:v>
                </c:pt>
              </c:strCache>
            </c:strRef>
          </c:cat>
          <c:val>
            <c:numRef>
              <c:f>Sheet1!$C$2:$C$6</c:f>
              <c:numCache>
                <c:formatCode>General</c:formatCode>
                <c:ptCount val="5"/>
                <c:pt idx="0">
                  <c:v>354</c:v>
                </c:pt>
                <c:pt idx="1">
                  <c:v>28</c:v>
                </c:pt>
                <c:pt idx="2">
                  <c:v>58</c:v>
                </c:pt>
                <c:pt idx="3">
                  <c:v>13</c:v>
                </c:pt>
                <c:pt idx="4">
                  <c:v>0</c:v>
                </c:pt>
              </c:numCache>
            </c:numRef>
          </c:val>
        </c:ser>
        <c:axId val="-2068027336"/>
        <c:axId val="-2113994440"/>
      </c:barChart>
      <c:catAx>
        <c:axId val="-2068027336"/>
        <c:scaling>
          <c:orientation val="minMax"/>
        </c:scaling>
        <c:delete val="0"/>
        <c:axPos val="l"/>
        <c:majorTickMark val="out"/>
        <c:minorTickMark val="none"/>
        <c:tickLblPos val="nextTo"/>
        <c:crossAx val="-2113994440"/>
        <c:crosses val="autoZero"/>
        <c:auto val="1"/>
        <c:lblAlgn val="ctr"/>
        <c:lblOffset val="100"/>
        <c:noMultiLvlLbl val="0"/>
      </c:catAx>
      <c:valAx>
        <c:axId val="-2113994440"/>
        <c:scaling/>
        <c:delete val="0"/>
        <c:axPos val="b"/>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chart>
    <c:autoTitleDeleted val="0"/>
    <c:plotArea>
      <c:pieChart>
        <c:varyColors val="1"/>
        <c:ser>
          <c:idx val="0"/>
          <c:order val="0"/>
          <c:tx>
            <c:strRef>
              <c:f>Sheet1!$B$1</c:f>
              <c:strCache>
                <c:ptCount val="1"/>
                <c:pt idx="0">
                  <c:v>25 Jan 00:00</c:v>
                </c:pt>
              </c:strCache>
            </c:strRef>
          </c:tx>
          <c:cat>
            <c:strRef>
              <c:f>Sheet1!$A$2:$A$6</c:f>
              <c:strCache>
                <c:ptCount val="5"/>
                <c:pt idx="0">
                  <c:v>Twitter</c:v>
                </c:pt>
                <c:pt idx="1">
                  <c:v>Youtube</c:v>
                </c:pt>
                <c:pt idx="2">
                  <c:v>Instagram</c:v>
                </c:pt>
                <c:pt idx="3">
                  <c:v>Facebook</c:v>
                </c:pt>
                <c:pt idx="4">
                  <c:v>Tiktok</c:v>
                </c:pt>
              </c:strCache>
            </c:strRef>
          </c:cat>
          <c:val>
            <c:numRef>
              <c:f>Sheet1!$B$2:$B$6</c:f>
              <c:numCache>
                <c:formatCode>General</c:formatCode>
                <c:ptCount val="5"/>
                <c:pt idx="0">
                  <c:v>451</c:v>
                </c:pt>
                <c:pt idx="1">
                  <c:v>54</c:v>
                </c:pt>
                <c:pt idx="2">
                  <c:v>32</c:v>
                </c:pt>
                <c:pt idx="3">
                  <c:v>18</c:v>
                </c:pt>
                <c:pt idx="4">
                  <c:v>3</c:v>
                </c:pt>
              </c:numCache>
            </c:numRef>
          </c:val>
        </c:ser>
      </c:pieChart>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chart" Target="../charts/chart5.xml"/><Relationship Id="rId7" Type="http://schemas.openxmlformats.org/officeDocument/2006/relationships/chart" Target="../charts/char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 Id="rId3" Type="http://schemas.openxmlformats.org/officeDocument/2006/relationships/chart" Target="../charts/char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 Id="rId3" Type="http://schemas.openxmlformats.org/officeDocument/2006/relationships/chart" Target="../charts/chart10.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676656" y="786384"/>
          <a:ext cx="2706624" cy="2706624"/>
        </p:xfrm>
        <a:graphic>
          <a:graphicData uri="http://schemas.openxmlformats.org/drawingml/2006/chart">
            <c:chart xmlns:c="http://schemas.openxmlformats.org/drawingml/2006/chart" r:id="rId2"/>
          </a:graphicData>
        </a:graphic>
      </p:graphicFrame>
      <p:graphicFrame>
        <p:nvGraphicFramePr>
          <p:cNvPr id="3" name="Chart 2"/>
          <p:cNvGraphicFramePr>
            <a:graphicFrameLocks noGrp="1"/>
          </p:cNvGraphicFramePr>
          <p:nvPr/>
        </p:nvGraphicFramePr>
        <p:xfrm>
          <a:off x="4133087" y="786384"/>
          <a:ext cx="2706624" cy="2706624"/>
        </p:xfrm>
        <a:graphic>
          <a:graphicData uri="http://schemas.openxmlformats.org/drawingml/2006/chart">
            <c:chart xmlns:c="http://schemas.openxmlformats.org/drawingml/2006/chart" r:id="rId3"/>
          </a:graphicData>
        </a:graphic>
      </p:graphicFrame>
      <p:graphicFrame>
        <p:nvGraphicFramePr>
          <p:cNvPr id="4" name="Chart 3"/>
          <p:cNvGraphicFramePr>
            <a:graphicFrameLocks noGrp="1"/>
          </p:cNvGraphicFramePr>
          <p:nvPr/>
        </p:nvGraphicFramePr>
        <p:xfrm>
          <a:off x="7589520" y="786384"/>
          <a:ext cx="2706624" cy="2706624"/>
        </p:xfrm>
        <a:graphic>
          <a:graphicData uri="http://schemas.openxmlformats.org/drawingml/2006/chart">
            <c:chart xmlns:c="http://schemas.openxmlformats.org/drawingml/2006/chart" r:id="rId4"/>
          </a:graphicData>
        </a:graphic>
      </p:graphicFrame>
      <p:graphicFrame>
        <p:nvGraphicFramePr>
          <p:cNvPr id="5" name="Chart 4"/>
          <p:cNvGraphicFramePr>
            <a:graphicFrameLocks noGrp="1"/>
          </p:cNvGraphicFramePr>
          <p:nvPr/>
        </p:nvGraphicFramePr>
        <p:xfrm>
          <a:off x="676656" y="4114800"/>
          <a:ext cx="2706624" cy="2706624"/>
        </p:xfrm>
        <a:graphic>
          <a:graphicData uri="http://schemas.openxmlformats.org/drawingml/2006/chart">
            <c:chart xmlns:c="http://schemas.openxmlformats.org/drawingml/2006/chart" r:id="rId5"/>
          </a:graphicData>
        </a:graphic>
      </p:graphicFrame>
      <p:graphicFrame>
        <p:nvGraphicFramePr>
          <p:cNvPr id="6" name="Chart 5"/>
          <p:cNvGraphicFramePr>
            <a:graphicFrameLocks noGrp="1"/>
          </p:cNvGraphicFramePr>
          <p:nvPr/>
        </p:nvGraphicFramePr>
        <p:xfrm>
          <a:off x="4133087" y="4114800"/>
          <a:ext cx="2706624" cy="2706624"/>
        </p:xfrm>
        <a:graphic>
          <a:graphicData uri="http://schemas.openxmlformats.org/drawingml/2006/chart">
            <c:chart xmlns:c="http://schemas.openxmlformats.org/drawingml/2006/chart" r:id="rId6"/>
          </a:graphicData>
        </a:graphic>
      </p:graphicFrame>
      <p:graphicFrame>
        <p:nvGraphicFramePr>
          <p:cNvPr id="7" name="Chart 6"/>
          <p:cNvGraphicFramePr>
            <a:graphicFrameLocks noGrp="1"/>
          </p:cNvGraphicFramePr>
          <p:nvPr/>
        </p:nvGraphicFramePr>
        <p:xfrm>
          <a:off x="7589520" y="4114800"/>
          <a:ext cx="2706624" cy="2706624"/>
        </p:xfrm>
        <a:graphic>
          <a:graphicData uri="http://schemas.openxmlformats.org/drawingml/2006/chart">
            <c:chart xmlns:c="http://schemas.openxmlformats.org/drawingml/2006/chart" r:id="rId7"/>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667512" y="1709928"/>
          <a:ext cx="4818888" cy="4818888"/>
        </p:xfrm>
        <a:graphic>
          <a:graphicData uri="http://schemas.openxmlformats.org/drawingml/2006/chart">
            <c:chart xmlns:c="http://schemas.openxmlformats.org/drawingml/2006/chart" r:id="rId2"/>
          </a:graphicData>
        </a:graphic>
      </p:graphicFrame>
      <p:graphicFrame>
        <p:nvGraphicFramePr>
          <p:cNvPr id="3" name="Chart 2"/>
          <p:cNvGraphicFramePr>
            <a:graphicFrameLocks noGrp="1"/>
          </p:cNvGraphicFramePr>
          <p:nvPr/>
        </p:nvGraphicFramePr>
        <p:xfrm>
          <a:off x="5486400" y="1709928"/>
          <a:ext cx="4818888" cy="4818888"/>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01752" y="320040"/>
            <a:ext cx="10378440" cy="704088"/>
          </a:xfrm>
          <a:prstGeom prst="rect">
            <a:avLst/>
          </a:prstGeom>
          <a:noFill/>
        </p:spPr>
        <p:txBody>
          <a:bodyPr wrap="square">
            <a:spAutoFit/>
          </a:bodyPr>
          <a:lstStyle/>
          <a:p>
            <a:pPr algn="just"/>
            <a:r>
              <a:rPr sz="1800"/>
              <a:t>Data Kematian Akibat Kasus Covid Tahun 2020-2022</a:t>
            </a:r>
          </a:p>
        </p:txBody>
      </p:sp>
      <p:sp>
        <p:nvSpPr>
          <p:cNvPr id="3" name="TextBox 2"/>
          <p:cNvSpPr txBox="1"/>
          <p:nvPr/>
        </p:nvSpPr>
        <p:spPr>
          <a:xfrm>
            <a:off x="292608" y="4901184"/>
            <a:ext cx="6876288" cy="2587752"/>
          </a:xfrm>
          <a:prstGeom prst="rect">
            <a:avLst/>
          </a:prstGeom>
          <a:noFill/>
        </p:spPr>
        <p:txBody>
          <a:bodyPr wrap="square">
            <a:spAutoFit/>
          </a:bodyPr>
          <a:lstStyle/>
          <a:p>
            <a:pPr algn="just"/>
            <a:r>
              <a:rPr sz="1800"/>
              <a:t>Lorem ipsum dolor sit amet consectetur adipisicing elit. Maxime mollitia, molestiae quas vel sint commodi repudiandae consequuntur voluptatum laborum numquam blanditiis harum quisquam eius sed odit fugiat iusto fuga praesentium optio, eaque rerum! Provident similique accusantium nemo autem. Veritatis obcaecati tenetur iure eius earum ut molestias architecto voluptate aliquam nihil, eveniet aliquid culpa officia aut!</a:t>
            </a:r>
          </a:p>
        </p:txBody>
      </p:sp>
      <p:sp>
        <p:nvSpPr>
          <p:cNvPr id="4" name="TextBox 3"/>
          <p:cNvSpPr txBox="1"/>
          <p:nvPr/>
        </p:nvSpPr>
        <p:spPr>
          <a:xfrm>
            <a:off x="3657600" y="1271016"/>
            <a:ext cx="7022592" cy="2587752"/>
          </a:xfrm>
          <a:prstGeom prst="rect">
            <a:avLst/>
          </a:prstGeom>
          <a:noFill/>
        </p:spPr>
        <p:txBody>
          <a:bodyPr wrap="square">
            <a:spAutoFit/>
          </a:bodyPr>
          <a:lstStyle/>
          <a:p>
            <a:pPr algn="just"/>
            <a:r>
              <a:rPr sz="1800"/>
              <a:t>Lorem ipsum dolor sit amet consectetur adipisicing elit. Maxime mollitia, molestiae quas vel sint commodi repudiandae consequuntur voluptatum laborum numquam blanditiis harum quisquam eius sed odit fugiat iusto fuga praesentium optio, eaque rerum! Provident similique accusantium nemo autem. Veritatis obcaecati tenetur iure eius earum ut molestias architecto voluptate aliquam nihil, eveniet aliquid culpa officia aut!</a:t>
            </a:r>
          </a:p>
        </p:txBody>
      </p:sp>
      <p:graphicFrame>
        <p:nvGraphicFramePr>
          <p:cNvPr id="5" name="Chart 4"/>
          <p:cNvGraphicFramePr>
            <a:graphicFrameLocks noGrp="1"/>
          </p:cNvGraphicFramePr>
          <p:nvPr/>
        </p:nvGraphicFramePr>
        <p:xfrm>
          <a:off x="292608" y="1115568"/>
          <a:ext cx="3364992" cy="3364992"/>
        </p:xfrm>
        <a:graphic>
          <a:graphicData uri="http://schemas.openxmlformats.org/drawingml/2006/chart">
            <c:chart xmlns:c="http://schemas.openxmlformats.org/drawingml/2006/chart" r:id="rId2"/>
          </a:graphicData>
        </a:graphic>
      </p:graphicFrame>
      <p:graphicFrame>
        <p:nvGraphicFramePr>
          <p:cNvPr id="6" name="Chart 5"/>
          <p:cNvGraphicFramePr>
            <a:graphicFrameLocks noGrp="1"/>
          </p:cNvGraphicFramePr>
          <p:nvPr/>
        </p:nvGraphicFramePr>
        <p:xfrm>
          <a:off x="7168896" y="4535424"/>
          <a:ext cx="3364992" cy="3364992"/>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