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spPr>
            <a:solidFill>
              <a:srgbClr val="D84E2E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83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numFmt formatCode="none" sourceLinked="0"/>
        <c:majorTickMark val="none"/>
        <c:minorTickMark val="none"/>
        <c:tickLblPos val="nextTo"/>
        <c:txPr>
          <a:bodyPr/>
          <a:lstStyle/>
          <a:p>
            <a:pPr>
              <a:defRPr sz="11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spPr>
            <a:solidFill>
              <a:srgbClr val="D84E2E"/>
            </a:solidFill>
          </c:spPr>
          <c:cat>
            <c:strRef>
              <c:f>Sheet1!$A$2:$A$11</c:f>
              <c:strCache>
                <c:ptCount val="10"/>
                <c:pt idx="0">
                  <c:v>istj</c:v>
                </c:pt>
                <c:pt idx="1">
                  <c:v>isfj</c:v>
                </c:pt>
                <c:pt idx="2">
                  <c:v>intj</c:v>
                </c:pt>
                <c:pt idx="3">
                  <c:v>istp</c:v>
                </c:pt>
                <c:pt idx="4">
                  <c:v>infj</c:v>
                </c:pt>
                <c:pt idx="5">
                  <c:v>estj </c:v>
                </c:pt>
                <c:pt idx="6">
                  <c:v>intp</c:v>
                </c:pt>
                <c:pt idx="7">
                  <c:v>entj</c:v>
                </c:pt>
                <c:pt idx="8">
                  <c:v>infp</c:v>
                </c:pt>
                <c:pt idx="9">
                  <c:v>isfp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883</c:v>
                </c:pt>
                <c:pt idx="1">
                  <c:v>550</c:v>
                </c:pt>
                <c:pt idx="2">
                  <c:v>497</c:v>
                </c:pt>
                <c:pt idx="3">
                  <c:v>435</c:v>
                </c:pt>
                <c:pt idx="4">
                  <c:v>367</c:v>
                </c:pt>
                <c:pt idx="5">
                  <c:v>364</c:v>
                </c:pt>
                <c:pt idx="6">
                  <c:v>315</c:v>
                </c:pt>
                <c:pt idx="7">
                  <c:v>301</c:v>
                </c:pt>
                <c:pt idx="8">
                  <c:v>226</c:v>
                </c:pt>
                <c:pt idx="9">
                  <c:v>211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83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numFmt formatCode="none" sourceLinked="0"/>
        <c:majorTickMark val="none"/>
        <c:minorTickMark val="none"/>
        <c:tickLblPos val="nextTo"/>
        <c:txPr>
          <a:bodyPr/>
          <a:lstStyle/>
          <a:p>
            <a:pPr>
              <a:defRPr sz="11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1289304"/>
            <a:ext cx="4087368" cy="55686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7735824" y="393192"/>
            <a:ext cx="4462272" cy="329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837176" y="1755648"/>
          <a:ext cx="3419856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8257031" y="1755648"/>
          <a:ext cx="3959352" cy="3849624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