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0" r:id="rId2"/>
    <p:sldId id="269" r:id="rId3"/>
    <p:sldId id="332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224"/>
    <a:srgbClr val="C3A25E"/>
    <a:srgbClr val="E40005"/>
    <a:srgbClr val="948D51"/>
    <a:srgbClr val="CD5F1A"/>
    <a:srgbClr val="3A5874"/>
    <a:srgbClr val="3C5355"/>
    <a:srgbClr val="003459"/>
    <a:srgbClr val="616161"/>
    <a:srgbClr val="E5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6" autoAdjust="0"/>
    <p:restoredTop sz="99678" autoAdjust="0"/>
  </p:normalViewPr>
  <p:slideViewPr>
    <p:cSldViewPr snapToGrid="0">
      <p:cViewPr>
        <p:scale>
          <a:sx n="120" d="100"/>
          <a:sy n="120" d="100"/>
        </p:scale>
        <p:origin x="1800" y="48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85172743985163"/>
          <c:y val="7.9608628608493395E-2"/>
          <c:w val="0.48929555214198756"/>
          <c:h val="0.591026765161762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FF04-A84C-A5C5-814312D41159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F04-A84C-A5C5-814312D4115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2-FF04-A84C-A5C5-814312D411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>
                    <a:solidFill>
                      <a:schemeClr val="bg1"/>
                    </a:solidFill>
                    <a:latin typeface="Open sans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</c:v>
                </c:pt>
                <c:pt idx="1">
                  <c:v>152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FC-8F45-9EB4-4C89F757BF8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85172743985163"/>
          <c:y val="7.9608628608493395E-2"/>
          <c:w val="0.48929555214198756"/>
          <c:h val="0.591026765161762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DF1-6140-ACE7-F700A1590C13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DF1-6140-ACE7-F700A1590C1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0DF1-6140-ACE7-F700A1590C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>
                    <a:solidFill>
                      <a:schemeClr val="bg1"/>
                    </a:solidFill>
                    <a:latin typeface="Open sans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</c:v>
                </c:pt>
                <c:pt idx="1">
                  <c:v>152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F1-6140-ACE7-F700A1590C1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85172743985163"/>
          <c:y val="7.9608628608493395E-2"/>
          <c:w val="0.48929555214198756"/>
          <c:h val="0.591026765161762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FF04-A84C-A5C5-814312D41159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F04-A84C-A5C5-814312D4115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2-FF04-A84C-A5C5-814312D411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>
                    <a:solidFill>
                      <a:schemeClr val="bg1"/>
                    </a:solidFill>
                    <a:latin typeface="Open sans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</c:v>
                </c:pt>
                <c:pt idx="1">
                  <c:v>152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FC-8F45-9EB4-4C89F757BF8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685172743985163"/>
          <c:y val="7.9608628608493395E-2"/>
          <c:w val="0.48929555214198756"/>
          <c:h val="0.591026765161762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DF1-6140-ACE7-F700A1590C13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DF1-6140-ACE7-F700A1590C1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0DF1-6140-ACE7-F700A1590C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>
                    <a:solidFill>
                      <a:schemeClr val="bg1"/>
                    </a:solidFill>
                    <a:latin typeface="Open sans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</c:v>
                </c:pt>
                <c:pt idx="1">
                  <c:v>152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F1-6140-ACE7-F700A1590C1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3C82-326B-47DD-86E0-070BA158D95C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E59F-E764-47B1-9E68-04433224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BF7-E95B-43A8-8B9C-17DCDD1A4C2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2402464" y="2600712"/>
            <a:ext cx="4361774" cy="132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Laporan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Sentimen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Pemberitaan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dan Media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Sosial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146857" y="5932093"/>
            <a:ext cx="3575791" cy="298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id-ID" sz="1600" b="1" dirty="0">
                <a:solidFill>
                  <a:srgbClr val="3C53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 Agustus – 03 November 2022</a:t>
            </a:r>
            <a:endParaRPr lang="en-US" sz="1600" dirty="0">
              <a:solidFill>
                <a:srgbClr val="3C53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6000" y="6654800"/>
            <a:ext cx="4572000" cy="3530600"/>
            <a:chOff x="3290632" y="6982415"/>
            <a:chExt cx="3923860" cy="3251081"/>
          </a:xfrm>
        </p:grpSpPr>
        <p:sp>
          <p:nvSpPr>
            <p:cNvPr id="2" name="Hexagon 1"/>
            <p:cNvSpPr/>
            <p:nvPr/>
          </p:nvSpPr>
          <p:spPr>
            <a:xfrm rot="604015">
              <a:off x="4001832" y="7465014"/>
              <a:ext cx="3212660" cy="2768482"/>
            </a:xfrm>
            <a:prstGeom prst="hexagon">
              <a:avLst/>
            </a:prstGeom>
            <a:solidFill>
              <a:srgbClr val="C3A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/>
            <p:cNvSpPr/>
            <p:nvPr/>
          </p:nvSpPr>
          <p:spPr>
            <a:xfrm rot="604015">
              <a:off x="3290632" y="6982415"/>
              <a:ext cx="3212660" cy="2768482"/>
            </a:xfrm>
            <a:prstGeom prst="hexagon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12603393">
            <a:off x="-874968" y="403815"/>
            <a:ext cx="3923860" cy="3251081"/>
            <a:chOff x="-6691568" y="784815"/>
            <a:chExt cx="3923860" cy="3251081"/>
          </a:xfrm>
        </p:grpSpPr>
        <p:sp>
          <p:nvSpPr>
            <p:cNvPr id="28" name="Hexagon 27"/>
            <p:cNvSpPr/>
            <p:nvPr/>
          </p:nvSpPr>
          <p:spPr>
            <a:xfrm rot="604015">
              <a:off x="-5980368" y="1267414"/>
              <a:ext cx="3212660" cy="2768482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/>
            <p:cNvSpPr/>
            <p:nvPr/>
          </p:nvSpPr>
          <p:spPr>
            <a:xfrm rot="604015">
              <a:off x="-6691568" y="784815"/>
              <a:ext cx="3212660" cy="2768482"/>
            </a:xfrm>
            <a:prstGeom prst="hexagon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Kepolisian Negara Republik Indonesia - Wikipedia bahasa Indonesia,  ensiklopedia bebas">
            <a:extLst>
              <a:ext uri="{FF2B5EF4-FFF2-40B4-BE49-F238E27FC236}">
                <a16:creationId xmlns:a16="http://schemas.microsoft.com/office/drawing/2014/main" id="{35C96758-8C22-EA1B-0389-631AB40D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-74021"/>
            <a:ext cx="1943100" cy="19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87D86A-C1E7-AB48-6C7C-2CD623FF2590}"/>
              </a:ext>
            </a:extLst>
          </p:cNvPr>
          <p:cNvSpPr txBox="1"/>
          <p:nvPr/>
        </p:nvSpPr>
        <p:spPr>
          <a:xfrm>
            <a:off x="143520" y="4899242"/>
            <a:ext cx="4361774" cy="91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Kapolda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Polda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Kapolres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Polres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E1B5AD-8377-79BF-0636-C38038000FC0}"/>
              </a:ext>
            </a:extLst>
          </p:cNvPr>
          <p:cNvCxnSpPr/>
          <p:nvPr/>
        </p:nvCxnSpPr>
        <p:spPr>
          <a:xfrm>
            <a:off x="2419815" y="4393954"/>
            <a:ext cx="441588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Hexagon 224"/>
          <p:cNvSpPr/>
          <p:nvPr/>
        </p:nvSpPr>
        <p:spPr>
          <a:xfrm rot="8248244">
            <a:off x="5426648" y="8622112"/>
            <a:ext cx="1618103" cy="1354751"/>
          </a:xfrm>
          <a:prstGeom prst="hexagon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Hexagon 225"/>
          <p:cNvSpPr/>
          <p:nvPr/>
        </p:nvSpPr>
        <p:spPr>
          <a:xfrm rot="8248244">
            <a:off x="5093031" y="8642448"/>
            <a:ext cx="1429899" cy="1307906"/>
          </a:xfrm>
          <a:prstGeom prst="hexagon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1385900">
            <a:off x="3269329" y="-347706"/>
            <a:ext cx="1249413" cy="1038581"/>
            <a:chOff x="2897326" y="-103984"/>
            <a:chExt cx="1249413" cy="1038581"/>
          </a:xfrm>
        </p:grpSpPr>
        <p:sp>
          <p:nvSpPr>
            <p:cNvPr id="222" name="Hexagon 221"/>
            <p:cNvSpPr/>
            <p:nvPr/>
          </p:nvSpPr>
          <p:spPr>
            <a:xfrm>
              <a:off x="2897326" y="-103984"/>
              <a:ext cx="1150993" cy="970480"/>
            </a:xfrm>
            <a:prstGeom prst="hexagon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Hexagon 222"/>
            <p:cNvSpPr/>
            <p:nvPr/>
          </p:nvSpPr>
          <p:spPr>
            <a:xfrm>
              <a:off x="3276091" y="128487"/>
              <a:ext cx="870648" cy="806110"/>
            </a:xfrm>
            <a:prstGeom prst="hexagon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78A955-9977-4CCB-AB80-117C4A418637}"/>
              </a:ext>
            </a:extLst>
          </p:cNvPr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94540"/>
            <a:ext cx="6858000" cy="349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7549C-3C80-47E4-B10F-8BFF81C1DC21}"/>
              </a:ext>
            </a:extLst>
          </p:cNvPr>
          <p:cNvSpPr txBox="1"/>
          <p:nvPr/>
        </p:nvSpPr>
        <p:spPr>
          <a:xfrm>
            <a:off x="2772524" y="1232444"/>
            <a:ext cx="214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1.288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2C4DC-F80D-4964-83BD-ADA9C3BA41ED}"/>
              </a:ext>
            </a:extLst>
          </p:cNvPr>
          <p:cNvSpPr txBox="1"/>
          <p:nvPr/>
        </p:nvSpPr>
        <p:spPr>
          <a:xfrm>
            <a:off x="295549" y="1388364"/>
            <a:ext cx="25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 Media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Media Logo PNG Clipart | PNG All"/>
          <p:cNvPicPr>
            <a:picLocks noChangeAspect="1" noChangeArrowheads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r="33230" b="67351"/>
          <a:stretch/>
        </p:blipFill>
        <p:spPr bwMode="auto">
          <a:xfrm>
            <a:off x="2999170" y="1343973"/>
            <a:ext cx="297673" cy="283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206162" y="208420"/>
            <a:ext cx="325725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id-ID" sz="1400" b="1" dirty="0">
                <a:solidFill>
                  <a:srgbClr val="3C53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 Agustus – 03 November 2022</a:t>
            </a:r>
            <a:endParaRPr lang="en-US" sz="1400" dirty="0">
              <a:solidFill>
                <a:srgbClr val="3C53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F8D81CA-67DD-499C-99C1-1FDFD0BBB26B}"/>
              </a:ext>
            </a:extLst>
          </p:cNvPr>
          <p:cNvGrpSpPr/>
          <p:nvPr/>
        </p:nvGrpSpPr>
        <p:grpSpPr>
          <a:xfrm>
            <a:off x="90239" y="9570862"/>
            <a:ext cx="4732970" cy="230831"/>
            <a:chOff x="407537" y="7573672"/>
            <a:chExt cx="3606259" cy="158193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AB8B0E1-240C-4820-8D43-652554BDC65E}"/>
                </a:ext>
              </a:extLst>
            </p:cNvPr>
            <p:cNvSpPr txBox="1"/>
            <p:nvPr/>
          </p:nvSpPr>
          <p:spPr>
            <a:xfrm>
              <a:off x="407537" y="7573672"/>
              <a:ext cx="3359906" cy="15819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              </a:t>
              </a:r>
              <a:r>
                <a:rPr lang="id-ID" sz="900" b="1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 </a:t>
              </a:r>
              <a:r>
                <a:rPr lang="id-ID" sz="900" b="1" dirty="0" err="1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Agt</a:t>
              </a:r>
              <a:r>
                <a:rPr lang="id-ID" sz="900" b="1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03 Nov 2022</a:t>
              </a:r>
              <a:r>
                <a:rPr lang="en-US" sz="900" b="1" spc="-15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F055BF-087A-4E70-9DB4-E0F9015FB155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37" y="7660496"/>
              <a:ext cx="159315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9" name="Chart 208"/>
          <p:cNvGraphicFramePr/>
          <p:nvPr>
            <p:extLst>
              <p:ext uri="{D42A27DB-BD31-4B8C-83A1-F6EECF244321}">
                <p14:modId xmlns:p14="http://schemas.microsoft.com/office/powerpoint/2010/main" val="660700236"/>
              </p:ext>
            </p:extLst>
          </p:nvPr>
        </p:nvGraphicFramePr>
        <p:xfrm>
          <a:off x="-401249" y="1718629"/>
          <a:ext cx="4234735" cy="350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213277" y="478866"/>
            <a:ext cx="4590374" cy="515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Polda</a:t>
            </a:r>
            <a:r>
              <a:rPr lang="en-US" sz="3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Aceh</a:t>
            </a:r>
            <a:endParaRPr lang="en-US" sz="3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Kepolisian Negara Republik Indonesia - Wikipedia bahasa Indonesia,  ensiklopedia bebas">
            <a:extLst>
              <a:ext uri="{FF2B5EF4-FFF2-40B4-BE49-F238E27FC236}">
                <a16:creationId xmlns:a16="http://schemas.microsoft.com/office/drawing/2014/main" id="{817CBCDE-D363-62EC-E435-30D8DEFF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24" y="33162"/>
            <a:ext cx="590176" cy="57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A71BB-AF36-3CA4-4EC8-DB25DA70EF7F}"/>
              </a:ext>
            </a:extLst>
          </p:cNvPr>
          <p:cNvSpPr txBox="1"/>
          <p:nvPr/>
        </p:nvSpPr>
        <p:spPr>
          <a:xfrm>
            <a:off x="295549" y="5159136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Percakapan </a:t>
            </a:r>
            <a:r>
              <a:rPr lang="id-ID" sz="1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Netizen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Media Sosial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CEF11-86C4-CE29-0F53-70B0773BC335}"/>
              </a:ext>
            </a:extLst>
          </p:cNvPr>
          <p:cNvSpPr txBox="1"/>
          <p:nvPr/>
        </p:nvSpPr>
        <p:spPr>
          <a:xfrm>
            <a:off x="3169683" y="4845478"/>
            <a:ext cx="214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1.288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Unggahan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Chat en línea - Ayuntamiento de Madrid">
            <a:extLst>
              <a:ext uri="{FF2B5EF4-FFF2-40B4-BE49-F238E27FC236}">
                <a16:creationId xmlns:a16="http://schemas.microsoft.com/office/drawing/2014/main" id="{CE19A088-896A-0C4A-5528-4D512047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1" y="4967203"/>
            <a:ext cx="252295" cy="2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B337F2-C9E0-DEF2-202E-31BEA507F994}"/>
              </a:ext>
            </a:extLst>
          </p:cNvPr>
          <p:cNvSpPr txBox="1"/>
          <p:nvPr/>
        </p:nvSpPr>
        <p:spPr>
          <a:xfrm>
            <a:off x="3407588" y="5256009"/>
            <a:ext cx="3798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1.000 organic post ; 288 bot post</a:t>
            </a:r>
          </a:p>
          <a:p>
            <a:r>
              <a:rPr lang="en-US" sz="1000" dirty="0"/>
              <a:t>578 organic account ; 123 bot/buzzer</a:t>
            </a:r>
          </a:p>
          <a:p>
            <a:r>
              <a:rPr lang="en-US" sz="1000" dirty="0"/>
              <a:t>1.234.000 </a:t>
            </a:r>
            <a:r>
              <a:rPr lang="en-US" sz="1000" b="1" dirty="0"/>
              <a:t>Engagement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85D701A-ECFC-26D6-256E-AED0B6CD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88774"/>
              </p:ext>
            </p:extLst>
          </p:nvPr>
        </p:nvGraphicFramePr>
        <p:xfrm>
          <a:off x="2977904" y="1817313"/>
          <a:ext cx="3798998" cy="26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99">
                  <a:extLst>
                    <a:ext uri="{9D8B030D-6E8A-4147-A177-3AD203B41FA5}">
                      <a16:colId xmlns:a16="http://schemas.microsoft.com/office/drawing/2014/main" val="1920593694"/>
                    </a:ext>
                  </a:extLst>
                </a:gridCol>
                <a:gridCol w="1899499">
                  <a:extLst>
                    <a:ext uri="{9D8B030D-6E8A-4147-A177-3AD203B41FA5}">
                      <a16:colId xmlns:a16="http://schemas.microsoft.com/office/drawing/2014/main" val="2867834722"/>
                    </a:ext>
                  </a:extLst>
                </a:gridCol>
              </a:tblGrid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 – </a:t>
                      </a:r>
                      <a:r>
                        <a:rPr lang="en-US" sz="1100" dirty="0" err="1"/>
                        <a:t>Isu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Positif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8368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2958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06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2952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2006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812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229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0933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01153B-1A03-4C47-73B2-BF42285DC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261410"/>
              </p:ext>
            </p:extLst>
          </p:nvPr>
        </p:nvGraphicFramePr>
        <p:xfrm>
          <a:off x="-401248" y="5658791"/>
          <a:ext cx="4234735" cy="350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19BA266-5CAB-E794-B871-95B88E85B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13912"/>
              </p:ext>
            </p:extLst>
          </p:nvPr>
        </p:nvGraphicFramePr>
        <p:xfrm>
          <a:off x="2982235" y="6051636"/>
          <a:ext cx="3798998" cy="26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99">
                  <a:extLst>
                    <a:ext uri="{9D8B030D-6E8A-4147-A177-3AD203B41FA5}">
                      <a16:colId xmlns:a16="http://schemas.microsoft.com/office/drawing/2014/main" val="1920593694"/>
                    </a:ext>
                  </a:extLst>
                </a:gridCol>
                <a:gridCol w="1899499">
                  <a:extLst>
                    <a:ext uri="{9D8B030D-6E8A-4147-A177-3AD203B41FA5}">
                      <a16:colId xmlns:a16="http://schemas.microsoft.com/office/drawing/2014/main" val="2867834722"/>
                    </a:ext>
                  </a:extLst>
                </a:gridCol>
              </a:tblGrid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 – </a:t>
                      </a:r>
                      <a:r>
                        <a:rPr lang="en-US" sz="1100" dirty="0" err="1"/>
                        <a:t>Isu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Positif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8368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2958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06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2952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2006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812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229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0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5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Hexagon 224"/>
          <p:cNvSpPr/>
          <p:nvPr/>
        </p:nvSpPr>
        <p:spPr>
          <a:xfrm rot="8248244">
            <a:off x="5426648" y="8622112"/>
            <a:ext cx="1618103" cy="1354751"/>
          </a:xfrm>
          <a:prstGeom prst="hexagon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Hexagon 225"/>
          <p:cNvSpPr/>
          <p:nvPr/>
        </p:nvSpPr>
        <p:spPr>
          <a:xfrm rot="8248244">
            <a:off x="5093031" y="8642448"/>
            <a:ext cx="1429899" cy="1307906"/>
          </a:xfrm>
          <a:prstGeom prst="hexagon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1385900">
            <a:off x="3269329" y="-347706"/>
            <a:ext cx="1249413" cy="1038581"/>
            <a:chOff x="2897326" y="-103984"/>
            <a:chExt cx="1249413" cy="1038581"/>
          </a:xfrm>
        </p:grpSpPr>
        <p:sp>
          <p:nvSpPr>
            <p:cNvPr id="222" name="Hexagon 221"/>
            <p:cNvSpPr/>
            <p:nvPr/>
          </p:nvSpPr>
          <p:spPr>
            <a:xfrm>
              <a:off x="2897326" y="-103984"/>
              <a:ext cx="1150993" cy="970480"/>
            </a:xfrm>
            <a:prstGeom prst="hexagon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Hexagon 222"/>
            <p:cNvSpPr/>
            <p:nvPr/>
          </p:nvSpPr>
          <p:spPr>
            <a:xfrm>
              <a:off x="3276091" y="128487"/>
              <a:ext cx="870648" cy="806110"/>
            </a:xfrm>
            <a:prstGeom prst="hexagon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78A955-9977-4CCB-AB80-117C4A418637}"/>
              </a:ext>
            </a:extLst>
          </p:cNvPr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94540"/>
            <a:ext cx="6858000" cy="349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7549C-3C80-47E4-B10F-8BFF81C1DC21}"/>
              </a:ext>
            </a:extLst>
          </p:cNvPr>
          <p:cNvSpPr txBox="1"/>
          <p:nvPr/>
        </p:nvSpPr>
        <p:spPr>
          <a:xfrm>
            <a:off x="2772524" y="1232444"/>
            <a:ext cx="214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1.288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2C4DC-F80D-4964-83BD-ADA9C3BA41ED}"/>
              </a:ext>
            </a:extLst>
          </p:cNvPr>
          <p:cNvSpPr txBox="1"/>
          <p:nvPr/>
        </p:nvSpPr>
        <p:spPr>
          <a:xfrm>
            <a:off x="295549" y="1388364"/>
            <a:ext cx="25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 Media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Media Logo PNG Clipart | PNG All"/>
          <p:cNvPicPr>
            <a:picLocks noChangeAspect="1" noChangeArrowheads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r="33230" b="67351"/>
          <a:stretch/>
        </p:blipFill>
        <p:spPr bwMode="auto">
          <a:xfrm>
            <a:off x="2999170" y="1343973"/>
            <a:ext cx="297673" cy="283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206162" y="208420"/>
            <a:ext cx="3257253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id-ID" sz="1400" b="1" dirty="0">
                <a:solidFill>
                  <a:srgbClr val="3C53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 Agustus – 03 November 2022</a:t>
            </a:r>
            <a:endParaRPr lang="en-US" sz="1400" dirty="0">
              <a:solidFill>
                <a:srgbClr val="3C53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F8D81CA-67DD-499C-99C1-1FDFD0BBB26B}"/>
              </a:ext>
            </a:extLst>
          </p:cNvPr>
          <p:cNvGrpSpPr/>
          <p:nvPr/>
        </p:nvGrpSpPr>
        <p:grpSpPr>
          <a:xfrm>
            <a:off x="90239" y="9570862"/>
            <a:ext cx="4732970" cy="230831"/>
            <a:chOff x="407537" y="7573672"/>
            <a:chExt cx="3606259" cy="158193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AB8B0E1-240C-4820-8D43-652554BDC65E}"/>
                </a:ext>
              </a:extLst>
            </p:cNvPr>
            <p:cNvSpPr txBox="1"/>
            <p:nvPr/>
          </p:nvSpPr>
          <p:spPr>
            <a:xfrm>
              <a:off x="407537" y="7573672"/>
              <a:ext cx="3359906" cy="15819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              </a:t>
              </a:r>
              <a:r>
                <a:rPr lang="id-ID" sz="900" b="1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 </a:t>
              </a:r>
              <a:r>
                <a:rPr lang="id-ID" sz="900" b="1" dirty="0" err="1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Agt</a:t>
              </a:r>
              <a:r>
                <a:rPr lang="id-ID" sz="900" b="1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03 Nov 2022</a:t>
              </a:r>
              <a:r>
                <a:rPr lang="en-US" sz="900" b="1" spc="-15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F055BF-087A-4E70-9DB4-E0F9015FB155}"/>
                </a:ext>
              </a:extLst>
            </p:cNvPr>
            <p:cNvCxnSpPr>
              <a:cxnSpLocks/>
            </p:cNvCxnSpPr>
            <p:nvPr/>
          </p:nvCxnSpPr>
          <p:spPr>
            <a:xfrm>
              <a:off x="2420637" y="7660496"/>
              <a:ext cx="1593159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9" name="Chart 208"/>
          <p:cNvGraphicFramePr/>
          <p:nvPr/>
        </p:nvGraphicFramePr>
        <p:xfrm>
          <a:off x="-401249" y="1718629"/>
          <a:ext cx="4234735" cy="350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FC4627-C6B6-43A9-BB0E-35F1F7C3E3D5}"/>
              </a:ext>
            </a:extLst>
          </p:cNvPr>
          <p:cNvSpPr txBox="1"/>
          <p:nvPr/>
        </p:nvSpPr>
        <p:spPr>
          <a:xfrm>
            <a:off x="206162" y="563528"/>
            <a:ext cx="554957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Irjen</a:t>
            </a:r>
            <a:r>
              <a:rPr lang="en-US" sz="3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Pol Aris Budiman</a:t>
            </a:r>
            <a:endParaRPr lang="en-US" sz="3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Kepolisian Negara Republik Indonesia - Wikipedia bahasa Indonesia,  ensiklopedia bebas">
            <a:extLst>
              <a:ext uri="{FF2B5EF4-FFF2-40B4-BE49-F238E27FC236}">
                <a16:creationId xmlns:a16="http://schemas.microsoft.com/office/drawing/2014/main" id="{817CBCDE-D363-62EC-E435-30D8DEFF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24" y="33162"/>
            <a:ext cx="590176" cy="57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A71BB-AF36-3CA4-4EC8-DB25DA70EF7F}"/>
              </a:ext>
            </a:extLst>
          </p:cNvPr>
          <p:cNvSpPr txBox="1"/>
          <p:nvPr/>
        </p:nvSpPr>
        <p:spPr>
          <a:xfrm>
            <a:off x="295549" y="5159136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Percakapan </a:t>
            </a:r>
            <a:r>
              <a:rPr lang="id-ID" sz="1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Netizen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Media Sosial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CEF11-86C4-CE29-0F53-70B0773BC335}"/>
              </a:ext>
            </a:extLst>
          </p:cNvPr>
          <p:cNvSpPr txBox="1"/>
          <p:nvPr/>
        </p:nvSpPr>
        <p:spPr>
          <a:xfrm>
            <a:off x="3169683" y="4845478"/>
            <a:ext cx="214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1.288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Unggahan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Chat en línea - Ayuntamiento de Madrid">
            <a:extLst>
              <a:ext uri="{FF2B5EF4-FFF2-40B4-BE49-F238E27FC236}">
                <a16:creationId xmlns:a16="http://schemas.microsoft.com/office/drawing/2014/main" id="{CE19A088-896A-0C4A-5528-4D512047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1" y="4967203"/>
            <a:ext cx="252295" cy="2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B337F2-C9E0-DEF2-202E-31BEA507F994}"/>
              </a:ext>
            </a:extLst>
          </p:cNvPr>
          <p:cNvSpPr txBox="1"/>
          <p:nvPr/>
        </p:nvSpPr>
        <p:spPr>
          <a:xfrm>
            <a:off x="3407588" y="5256009"/>
            <a:ext cx="3798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1.000 organic post ; 288 bot post</a:t>
            </a:r>
          </a:p>
          <a:p>
            <a:r>
              <a:rPr lang="en-US" sz="1000" dirty="0"/>
              <a:t>578 organic account ; 123 bot/buzzer</a:t>
            </a:r>
          </a:p>
          <a:p>
            <a:r>
              <a:rPr lang="en-US" sz="1000" dirty="0"/>
              <a:t>1.234.000 </a:t>
            </a:r>
            <a:r>
              <a:rPr lang="en-US" sz="1000" b="1" dirty="0"/>
              <a:t>Engagement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85D701A-ECFC-26D6-256E-AED0B6CD8578}"/>
              </a:ext>
            </a:extLst>
          </p:cNvPr>
          <p:cNvGraphicFramePr>
            <a:graphicFrameLocks noGrp="1"/>
          </p:cNvGraphicFramePr>
          <p:nvPr/>
        </p:nvGraphicFramePr>
        <p:xfrm>
          <a:off x="2977904" y="1817313"/>
          <a:ext cx="3798998" cy="26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99">
                  <a:extLst>
                    <a:ext uri="{9D8B030D-6E8A-4147-A177-3AD203B41FA5}">
                      <a16:colId xmlns:a16="http://schemas.microsoft.com/office/drawing/2014/main" val="1920593694"/>
                    </a:ext>
                  </a:extLst>
                </a:gridCol>
                <a:gridCol w="1899499">
                  <a:extLst>
                    <a:ext uri="{9D8B030D-6E8A-4147-A177-3AD203B41FA5}">
                      <a16:colId xmlns:a16="http://schemas.microsoft.com/office/drawing/2014/main" val="2867834722"/>
                    </a:ext>
                  </a:extLst>
                </a:gridCol>
              </a:tblGrid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 – </a:t>
                      </a:r>
                      <a:r>
                        <a:rPr lang="en-US" sz="1100" dirty="0" err="1"/>
                        <a:t>Isu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Positif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8368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2958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06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2952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2006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812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229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0933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01153B-1A03-4C47-73B2-BF42285DC08E}"/>
              </a:ext>
            </a:extLst>
          </p:cNvPr>
          <p:cNvGraphicFramePr/>
          <p:nvPr/>
        </p:nvGraphicFramePr>
        <p:xfrm>
          <a:off x="-401248" y="5658791"/>
          <a:ext cx="4234735" cy="350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19BA266-5CAB-E794-B871-95B88E85B58D}"/>
              </a:ext>
            </a:extLst>
          </p:cNvPr>
          <p:cNvGraphicFramePr>
            <a:graphicFrameLocks noGrp="1"/>
          </p:cNvGraphicFramePr>
          <p:nvPr/>
        </p:nvGraphicFramePr>
        <p:xfrm>
          <a:off x="2982235" y="6051636"/>
          <a:ext cx="3798998" cy="26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99">
                  <a:extLst>
                    <a:ext uri="{9D8B030D-6E8A-4147-A177-3AD203B41FA5}">
                      <a16:colId xmlns:a16="http://schemas.microsoft.com/office/drawing/2014/main" val="1920593694"/>
                    </a:ext>
                  </a:extLst>
                </a:gridCol>
                <a:gridCol w="1899499">
                  <a:extLst>
                    <a:ext uri="{9D8B030D-6E8A-4147-A177-3AD203B41FA5}">
                      <a16:colId xmlns:a16="http://schemas.microsoft.com/office/drawing/2014/main" val="2867834722"/>
                    </a:ext>
                  </a:extLst>
                </a:gridCol>
              </a:tblGrid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 – </a:t>
                      </a:r>
                      <a:r>
                        <a:rPr lang="en-US" sz="1100" dirty="0" err="1"/>
                        <a:t>Isu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Positif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8368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2958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06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2952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20069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81237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2290"/>
                  </a:ext>
                </a:extLst>
              </a:tr>
              <a:tr h="3277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0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16237</TotalTime>
  <Words>154</Words>
  <Application>Microsoft Macintosh PowerPoint</Application>
  <PresentationFormat>A4 Paper (210x297 mm)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eBdesk</dc:creator>
  <cp:lastModifiedBy>Microsoft Office User</cp:lastModifiedBy>
  <cp:revision>427</cp:revision>
  <dcterms:created xsi:type="dcterms:W3CDTF">2021-03-08T05:35:37Z</dcterms:created>
  <dcterms:modified xsi:type="dcterms:W3CDTF">2022-11-14T06:15:00Z</dcterms:modified>
</cp:coreProperties>
</file>