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33" r:id="rId3"/>
    <p:sldId id="335" r:id="rId4"/>
    <p:sldId id="340" r:id="rId5"/>
    <p:sldId id="343" r:id="rId6"/>
    <p:sldId id="344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9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224"/>
    <a:srgbClr val="C3A25E"/>
    <a:srgbClr val="E40005"/>
    <a:srgbClr val="948D51"/>
    <a:srgbClr val="CD5F1A"/>
    <a:srgbClr val="3A5874"/>
    <a:srgbClr val="3C5355"/>
    <a:srgbClr val="003459"/>
    <a:srgbClr val="616161"/>
    <a:srgbClr val="E5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6" autoAdjust="0"/>
    <p:restoredTop sz="99678" autoAdjust="0"/>
  </p:normalViewPr>
  <p:slideViewPr>
    <p:cSldViewPr snapToGrid="0">
      <p:cViewPr>
        <p:scale>
          <a:sx n="76" d="100"/>
          <a:sy n="76" d="100"/>
        </p:scale>
        <p:origin x="3174" y="108"/>
      </p:cViewPr>
      <p:guideLst>
        <p:guide orient="horz" pos="312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144660704892"/>
          <c:y val="2.4739583333333301E-2"/>
          <c:w val="0.55497106785902195"/>
          <c:h val="0.915798611111111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F5597"/>
              </a:solidFill>
            </c:spPr>
            <c:extLst>
              <c:ext xmlns:c16="http://schemas.microsoft.com/office/drawing/2014/chart" uri="{C3380CC4-5D6E-409C-BE32-E72D297353CC}">
                <c16:uniqueId val="{00000001-91E3-4058-BF0F-01F56504E11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91E3-4058-BF0F-01F56504E110}"/>
              </c:ext>
            </c:extLst>
          </c:dPt>
          <c:dPt>
            <c:idx val="2"/>
            <c:bubble3D val="0"/>
            <c:spPr>
              <a:solidFill>
                <a:srgbClr val="767171"/>
              </a:solidFill>
            </c:spPr>
            <c:extLst>
              <c:ext xmlns:c16="http://schemas.microsoft.com/office/drawing/2014/chart" uri="{C3380CC4-5D6E-409C-BE32-E72D297353CC}">
                <c16:uniqueId val="{00000005-91E3-4058-BF0F-01F56504E1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600" b="1" i="0" u="none" strike="noStrike" kern="1200" baseline="0">
                    <a:solidFill>
                      <a:schemeClr val="bg1"/>
                    </a:solidFill>
                    <a:latin typeface="Open sans"/>
                    <a:ea typeface="+mn-ea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Negatif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</c:v>
                </c:pt>
                <c:pt idx="1">
                  <c:v>2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E3-4058-BF0F-01F56504E11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144660704892"/>
          <c:y val="2.4739583333333301E-2"/>
          <c:w val="0.55497106785902195"/>
          <c:h val="0.915798611111111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F5597"/>
              </a:solidFill>
            </c:spPr>
            <c:extLst>
              <c:ext xmlns:c16="http://schemas.microsoft.com/office/drawing/2014/chart" uri="{C3380CC4-5D6E-409C-BE32-E72D297353CC}">
                <c16:uniqueId val="{00000001-587F-43BF-B722-CE1B5DCAD01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587F-43BF-B722-CE1B5DCAD01D}"/>
              </c:ext>
            </c:extLst>
          </c:dPt>
          <c:dPt>
            <c:idx val="2"/>
            <c:bubble3D val="0"/>
            <c:spPr>
              <a:solidFill>
                <a:srgbClr val="767171"/>
              </a:solidFill>
            </c:spPr>
            <c:extLst>
              <c:ext xmlns:c16="http://schemas.microsoft.com/office/drawing/2014/chart" uri="{C3380CC4-5D6E-409C-BE32-E72D297353CC}">
                <c16:uniqueId val="{00000005-587F-43BF-B722-CE1B5DCAD0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600" b="1" i="0" u="none" strike="noStrike" kern="1200" baseline="0">
                    <a:solidFill>
                      <a:schemeClr val="bg1"/>
                    </a:solidFill>
                    <a:latin typeface="Open sans"/>
                    <a:ea typeface="+mn-ea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Negatif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7F-43BF-B722-CE1B5DCAD01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144660704892"/>
          <c:y val="2.4739583333333301E-2"/>
          <c:w val="0.55497106785902195"/>
          <c:h val="0.915798611111111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F5597"/>
              </a:solidFill>
            </c:spPr>
            <c:extLst>
              <c:ext xmlns:c16="http://schemas.microsoft.com/office/drawing/2014/chart" uri="{C3380CC4-5D6E-409C-BE32-E72D297353CC}">
                <c16:uniqueId val="{00000001-D040-4C0B-8221-E3BB4A64552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D040-4C0B-8221-E3BB4A645526}"/>
              </c:ext>
            </c:extLst>
          </c:dPt>
          <c:dPt>
            <c:idx val="2"/>
            <c:bubble3D val="0"/>
            <c:spPr>
              <a:solidFill>
                <a:srgbClr val="767171"/>
              </a:solidFill>
            </c:spPr>
            <c:extLst>
              <c:ext xmlns:c16="http://schemas.microsoft.com/office/drawing/2014/chart" uri="{C3380CC4-5D6E-409C-BE32-E72D297353CC}">
                <c16:uniqueId val="{00000005-D040-4C0B-8221-E3BB4A6455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600" b="1" i="0" u="none" strike="noStrike" kern="1200" baseline="0">
                    <a:solidFill>
                      <a:schemeClr val="bg1"/>
                    </a:solidFill>
                    <a:latin typeface="Open sans"/>
                    <a:ea typeface="+mn-ea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Negatif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</c:v>
                </c:pt>
                <c:pt idx="1">
                  <c:v>1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040-4C0B-8221-E3BB4A64552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144660704892"/>
          <c:y val="2.4739583333333301E-2"/>
          <c:w val="0.55497106785902195"/>
          <c:h val="0.915798611111111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F5597"/>
              </a:solidFill>
            </c:spPr>
            <c:extLst>
              <c:ext xmlns:c16="http://schemas.microsoft.com/office/drawing/2014/chart" uri="{C3380CC4-5D6E-409C-BE32-E72D297353CC}">
                <c16:uniqueId val="{00000001-55F0-455A-9567-1044A54D28A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55F0-455A-9567-1044A54D28A0}"/>
              </c:ext>
            </c:extLst>
          </c:dPt>
          <c:dPt>
            <c:idx val="2"/>
            <c:bubble3D val="0"/>
            <c:spPr>
              <a:solidFill>
                <a:srgbClr val="767171"/>
              </a:solidFill>
            </c:spPr>
            <c:extLst>
              <c:ext xmlns:c16="http://schemas.microsoft.com/office/drawing/2014/chart" uri="{C3380CC4-5D6E-409C-BE32-E72D297353CC}">
                <c16:uniqueId val="{00000005-55F0-455A-9567-1044A54D28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600" b="1" i="0" u="none" strike="noStrike" kern="1200" baseline="0">
                    <a:solidFill>
                      <a:schemeClr val="bg1"/>
                    </a:solidFill>
                    <a:latin typeface="Open sans"/>
                    <a:ea typeface="+mn-ea"/>
                    <a:cs typeface="Open san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Negatif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F0-455A-9567-1044A54D28A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3C82-326B-47DD-86E0-070BA158D9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E59F-E764-47B1-9E68-0443322483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mesindonesia.co.id/read/news/427701/bbm-naik-polres-abdya-aceh-salurkan-sembako-untuk-warga-dan-korban-kebakaran-rumah" TargetMode="External"/><Relationship Id="rId3" Type="http://schemas.openxmlformats.org/officeDocument/2006/relationships/hyperlink" Target="http://aceh.tribunnews.com/2022/08/15/peringati-17-tahun-damai-aceh-badan-reintegrasi-serahkan-22819-hektare-lahan-untuk-eks-kombatan" TargetMode="External"/><Relationship Id="rId7" Type="http://schemas.openxmlformats.org/officeDocument/2006/relationships/hyperlink" Target="http://beritamerdeka.net/news/kapolres-pimpin-apel-pasukan-ops-zebra-selawah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ranewsaceh.co/polri-berikan-pelayanan-prima-melalui-call-center-110-gratis-1x24-jam" TargetMode="External"/><Relationship Id="rId5" Type="http://schemas.openxmlformats.org/officeDocument/2006/relationships/hyperlink" Target="http://aceh.tribunnews.com/2022/08/12/truk-cold-diesel-jatuh-ke-parit-di-blangpidie-abdya-bermuatan-pipa-satu-orang-tersangkut-di-dalam" TargetMode="External"/><Relationship Id="rId4" Type="http://schemas.openxmlformats.org/officeDocument/2006/relationships/hyperlink" Target="http://anteroaceh.com/news/miliki-18-paket-sabu-dan-ganja-dua-petani-di-abdya-diringkus-polisi/index.html" TargetMode="External"/><Relationship Id="rId9" Type="http://schemas.openxmlformats.org/officeDocument/2006/relationships/hyperlink" Target="http://www.tvonenews.com/daerah/sulawesi/61967-dua-tahun-ditutup-selama-pandemi-car-free-day-cfd-jalan-sudirman-kembali-dibuk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iethw0Ma33" TargetMode="External"/><Relationship Id="rId7" Type="http://schemas.openxmlformats.org/officeDocument/2006/relationships/hyperlink" Target="https://www.youtube.com/watch?v=VCJBgiof-_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p/CiWwp8NvnUT" TargetMode="External"/><Relationship Id="rId5" Type="http://schemas.openxmlformats.org/officeDocument/2006/relationships/hyperlink" Target="https://www.youtube.com/watch?v=NVz6de4554Q" TargetMode="External"/><Relationship Id="rId4" Type="http://schemas.openxmlformats.org/officeDocument/2006/relationships/hyperlink" Target="https://www.youtube.com/watch?v=FK8ZRY09rqQ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aceh.tribunnews.com/2022/11/04/terjadi-gangguan-kamtibmas-masyarakat-bisa-lapor-polisi-di-layanan-call-center-110" TargetMode="External"/><Relationship Id="rId3" Type="http://schemas.openxmlformats.org/officeDocument/2006/relationships/hyperlink" Target="http://atjehwatch.com/2022/08/21/petugas-kebersihan-dapat-bantuan-sembko-di-car-free-day" TargetMode="External"/><Relationship Id="rId7" Type="http://schemas.openxmlformats.org/officeDocument/2006/relationships/hyperlink" Target="http://www.timesindonesia.co.id/read/news/427701/bbm-naik-polres-abdya-aceh-salurkan-sembako-untuk-warga-dan-korban-kebakaran-ruma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ritamerdeka.net/news/kapolres-pimpin-apel-pasukan-ops-zebra-selawah/index.html" TargetMode="External"/><Relationship Id="rId5" Type="http://schemas.openxmlformats.org/officeDocument/2006/relationships/hyperlink" Target="http://www.acehbisnis.com/news/di-abdya-operasi-zebra-seulawah-dilaksanakan-selama-2-pekan/index.html" TargetMode="External"/><Relationship Id="rId4" Type="http://schemas.openxmlformats.org/officeDocument/2006/relationships/hyperlink" Target="http://www.acehtrend.com/news/polres-abdya-berhasil-tangkap-66-pelaku-kasus-penyalahgunaan-narkoba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aceh_post/status/15725796332369551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113284362361087_4718453782839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02464" y="3159757"/>
            <a:ext cx="4361774" cy="49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Laporan Sentimen Pemberitaan dan Media Sosial</a:t>
            </a:r>
            <a:endParaRPr lang="en-US" sz="3200" b="1" dirty="0">
              <a:solidFill>
                <a:srgbClr val="000000"/>
              </a:solidFill>
              <a:latin typeface="Arial Rounded MT Bold" panose="020F070403050403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Kepolisian Negara Republik Indonesia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94" y="447248"/>
            <a:ext cx="1943100" cy="19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3520" y="5458287"/>
            <a:ext cx="4361774" cy="91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Kapolda</a:t>
            </a:r>
            <a:r>
              <a:rPr lang="en-US" sz="3200" b="1" dirty="0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Polda</a:t>
            </a:r>
            <a:endParaRPr lang="en-US" sz="3200" b="1" dirty="0">
              <a:solidFill>
                <a:srgbClr val="000000"/>
              </a:solidFill>
              <a:latin typeface="Arial Rounded MT Bold" panose="020F070403050403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Kapolres</a:t>
            </a:r>
            <a:r>
              <a:rPr lang="en-US" sz="3200" b="1" dirty="0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sz="3200" b="1" dirty="0" err="1">
                <a:solidFill>
                  <a:srgbClr val="000000"/>
                </a:solidFill>
                <a:latin typeface="Arial Rounded MT Bold" panose="020F070403050403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Polres</a:t>
            </a:r>
            <a:endParaRPr lang="en-US" sz="3200" b="1" dirty="0">
              <a:solidFill>
                <a:srgbClr val="000000"/>
              </a:solidFill>
              <a:latin typeface="Arial Rounded MT Bold" panose="020F0704030504030204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19815" y="4952999"/>
            <a:ext cx="441588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BE1968-7171-412C-C3E9-96CC70776097}"/>
              </a:ext>
            </a:extLst>
          </p:cNvPr>
          <p:cNvSpPr/>
          <p:nvPr/>
        </p:nvSpPr>
        <p:spPr>
          <a:xfrm>
            <a:off x="-2806700" y="3340100"/>
            <a:ext cx="2489200" cy="161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JUDUL SESUAI SUBJEKNYA (POLDA – KAPOLDA ATAU POLRES KAPOLRES)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FDE431-052D-8F8F-9896-A8DF08D63081}"/>
              </a:ext>
            </a:extLst>
          </p:cNvPr>
          <p:cNvCxnSpPr/>
          <p:nvPr/>
        </p:nvCxnSpPr>
        <p:spPr>
          <a:xfrm>
            <a:off x="-787400" y="4952999"/>
            <a:ext cx="1803400" cy="50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195156" y="6967331"/>
            <a:ext cx="2995380" cy="252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" y="1058015"/>
            <a:ext cx="6858000" cy="349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175" y="1680845"/>
            <a:ext cx="250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Sentimen </a:t>
            </a:r>
            <a:r>
              <a:rPr lang="en-US" alt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Isu </a:t>
            </a:r>
            <a:r>
              <a:rPr 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Media</a:t>
            </a:r>
            <a:r>
              <a:rPr lang="en-US" alt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 Online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90239" y="9571342"/>
            <a:ext cx="6685211" cy="229869"/>
            <a:chOff x="407537" y="7574001"/>
            <a:chExt cx="5093757" cy="157534"/>
          </a:xfrm>
        </p:grpSpPr>
        <p:sp>
          <p:nvSpPr>
            <p:cNvPr id="194" name="TextBox 193"/>
            <p:cNvSpPr txBox="1"/>
            <p:nvPr/>
          </p:nvSpPr>
          <p:spPr>
            <a:xfrm>
              <a:off x="407537" y="7574001"/>
              <a:ext cx="3359906" cy="15753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id-ID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Intelligent Media </a:t>
              </a:r>
              <a:r>
                <a:rPr lang="en-US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|</a:t>
              </a:r>
              <a:r>
                <a:rPr lang="id-ID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  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endParaRPr>
            </a:p>
          </p:txBody>
        </p:sp>
        <p:cxnSp>
          <p:nvCxnSpPr>
            <p:cNvPr id="195" name="Straight Connector 194"/>
            <p:cNvCxnSpPr>
              <a:cxnSpLocks/>
            </p:cNvCxnSpPr>
            <p:nvPr/>
          </p:nvCxnSpPr>
          <p:spPr>
            <a:xfrm>
              <a:off x="2726904" y="7652663"/>
              <a:ext cx="277439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9" name="Chart 208"/>
          <p:cNvGraphicFramePr/>
          <p:nvPr/>
        </p:nvGraphicFramePr>
        <p:xfrm>
          <a:off x="354330" y="2205990"/>
          <a:ext cx="2414270" cy="1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7402" y="618566"/>
            <a:ext cx="4590374" cy="39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2400" b="1" dirty="0" err="1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POLRES ACEH BARAT DAYA</a:t>
            </a:r>
          </a:p>
        </p:txBody>
      </p:sp>
      <p:pic>
        <p:nvPicPr>
          <p:cNvPr id="8" name="Picture 2" descr="Kepolisian Negara Republik Indonesia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45" y="67310"/>
            <a:ext cx="88836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0"/>
          <p:cNvSpPr txBox="1"/>
          <p:nvPr/>
        </p:nvSpPr>
        <p:spPr>
          <a:xfrm>
            <a:off x="3224530" y="1680845"/>
            <a:ext cx="3552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12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 </a:t>
            </a:r>
            <a:r>
              <a:rPr lang="en-US" alt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Isu </a:t>
            </a:r>
            <a:r>
              <a:rPr 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Media Sosial</a:t>
            </a:r>
            <a:endParaRPr lang="en-ID" sz="1200" dirty="0">
              <a:solidFill>
                <a:srgbClr val="000000"/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3853815" y="2205990"/>
          <a:ext cx="2414270" cy="1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60"/>
          <p:cNvSpPr txBox="1"/>
          <p:nvPr/>
        </p:nvSpPr>
        <p:spPr>
          <a:xfrm>
            <a:off x="580504" y="1154974"/>
            <a:ext cx="214004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217 </a:t>
            </a:r>
            <a:r>
              <a:rPr lang="en-US" sz="24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 </a:t>
            </a:r>
            <a:r>
              <a:rPr lang="id-ID" sz="8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Pemberitaan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10" name="TextBox 60"/>
          <p:cNvSpPr txBox="1"/>
          <p:nvPr/>
        </p:nvSpPr>
        <p:spPr>
          <a:xfrm>
            <a:off x="3930764" y="1154339"/>
            <a:ext cx="214004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1334 </a:t>
            </a:r>
            <a:r>
              <a:rPr lang="en-US" altLang="id-ID" sz="8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Unggahan</a:t>
            </a:r>
            <a:endParaRPr lang="en-US" altLang="id-ID" sz="800" b="1" i="1" dirty="0">
              <a:solidFill>
                <a:schemeClr val="bg2">
                  <a:lumMod val="90000"/>
                </a:schemeClr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3302000" y="3823335"/>
            <a:ext cx="35179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charset="0"/>
                <a:cs typeface="Calibri" panose="020F0502020204030204" charset="0"/>
              </a:rPr>
              <a:t>1237 organic post ; 97 bot post</a:t>
            </a:r>
          </a:p>
          <a:p>
            <a:r>
              <a:rPr lang="en-US" sz="1000" dirty="0">
                <a:latin typeface="Calibri" panose="020F0502020204030204" charset="0"/>
                <a:cs typeface="Calibri" panose="020F0502020204030204" charset="0"/>
              </a:rPr>
              <a:t>294 organic account ; 58 bot/buzzer</a:t>
            </a:r>
          </a:p>
          <a:p>
            <a:r>
              <a:rPr lang="en-US" sz="1000" dirty="0">
                <a:latin typeface="Calibri" panose="020F0502020204030204" charset="0"/>
                <a:cs typeface="Calibri" panose="020F0502020204030204" charset="0"/>
              </a:rPr>
              <a:t>1188 </a:t>
            </a:r>
            <a:r>
              <a:rPr lang="en-US" sz="1000" b="1" dirty="0">
                <a:latin typeface="Calibri" panose="020F0502020204030204" charset="0"/>
                <a:cs typeface="Calibri" panose="020F0502020204030204" charset="0"/>
              </a:rPr>
              <a:t>Engagement</a:t>
            </a:r>
          </a:p>
        </p:txBody>
      </p:sp>
      <p:sp>
        <p:nvSpPr>
          <p:cNvPr id="15" name="Rectangle 2"/>
          <p:cNvSpPr/>
          <p:nvPr/>
        </p:nvSpPr>
        <p:spPr>
          <a:xfrm>
            <a:off x="0" y="5522065"/>
            <a:ext cx="6858000" cy="349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TextBox 36"/>
          <p:cNvSpPr txBox="1"/>
          <p:nvPr/>
        </p:nvSpPr>
        <p:spPr>
          <a:xfrm>
            <a:off x="511175" y="6144895"/>
            <a:ext cx="250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Sentimen </a:t>
            </a:r>
            <a:r>
              <a:rPr lang="en-US" alt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Isu </a:t>
            </a:r>
            <a:r>
              <a:rPr 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Media</a:t>
            </a:r>
            <a:r>
              <a:rPr lang="en-US" alt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 Online</a:t>
            </a:r>
          </a:p>
        </p:txBody>
      </p:sp>
      <p:graphicFrame>
        <p:nvGraphicFramePr>
          <p:cNvPr id="18" name="Chart 17"/>
          <p:cNvGraphicFramePr/>
          <p:nvPr/>
        </p:nvGraphicFramePr>
        <p:xfrm>
          <a:off x="353060" y="6670040"/>
          <a:ext cx="2414270" cy="1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TextBox 11"/>
          <p:cNvSpPr txBox="1"/>
          <p:nvPr/>
        </p:nvSpPr>
        <p:spPr>
          <a:xfrm>
            <a:off x="196132" y="5082616"/>
            <a:ext cx="4590374" cy="39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KAPOLRES ACEH BARAT DAYA</a:t>
            </a:r>
          </a:p>
        </p:txBody>
      </p:sp>
      <p:sp>
        <p:nvSpPr>
          <p:cNvPr id="21" name="TextBox 10"/>
          <p:cNvSpPr txBox="1"/>
          <p:nvPr/>
        </p:nvSpPr>
        <p:spPr>
          <a:xfrm>
            <a:off x="3223260" y="6144895"/>
            <a:ext cx="3552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12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Sentimen </a:t>
            </a:r>
            <a:r>
              <a:rPr lang="en-US" alt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Isu </a:t>
            </a:r>
            <a:r>
              <a:rPr lang="id-ID" sz="1200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Media Sosial</a:t>
            </a:r>
            <a:endParaRPr lang="en-ID" sz="1200" dirty="0">
              <a:solidFill>
                <a:srgbClr val="000000"/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graphicFrame>
        <p:nvGraphicFramePr>
          <p:cNvPr id="22" name="Chart 21"/>
          <p:cNvGraphicFramePr/>
          <p:nvPr/>
        </p:nvGraphicFramePr>
        <p:xfrm>
          <a:off x="3852545" y="6670040"/>
          <a:ext cx="2414270" cy="1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Box 60"/>
          <p:cNvSpPr txBox="1"/>
          <p:nvPr/>
        </p:nvSpPr>
        <p:spPr>
          <a:xfrm>
            <a:off x="579234" y="5619024"/>
            <a:ext cx="214004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284 </a:t>
            </a:r>
            <a:r>
              <a:rPr lang="en-US" sz="24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 </a:t>
            </a:r>
            <a:r>
              <a:rPr lang="id-ID" sz="8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Pemberitaan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24" name="TextBox 60"/>
          <p:cNvSpPr txBox="1"/>
          <p:nvPr/>
        </p:nvSpPr>
        <p:spPr>
          <a:xfrm>
            <a:off x="3929494" y="5618389"/>
            <a:ext cx="214004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26 </a:t>
            </a:r>
            <a:r>
              <a:rPr lang="en-US" altLang="id-ID" sz="800" b="1" dirty="0"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Unggahan</a:t>
            </a:r>
            <a:endParaRPr lang="en-US" altLang="id-ID" sz="800" b="1" i="1" dirty="0">
              <a:solidFill>
                <a:schemeClr val="bg2">
                  <a:lumMod val="90000"/>
                </a:schemeClr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3340100" y="8239125"/>
            <a:ext cx="3517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charset="0"/>
                <a:cs typeface="Calibri" panose="020F0502020204030204" charset="0"/>
              </a:rPr>
              <a:t>9 organic post ; 17 bot post</a:t>
            </a:r>
          </a:p>
          <a:p>
            <a:r>
              <a:rPr lang="en-US" sz="1000" dirty="0">
                <a:latin typeface="Calibri" panose="020F0502020204030204" charset="0"/>
                <a:cs typeface="Calibri" panose="020F0502020204030204" charset="0"/>
              </a:rPr>
              <a:t>5 organic account ; 11 bot/buzzer</a:t>
            </a:r>
          </a:p>
          <a:p>
            <a:r>
              <a:rPr lang="en-US" sz="1000" dirty="0">
                <a:latin typeface="Calibri" panose="020F0502020204030204" charset="0"/>
                <a:cs typeface="Calibri" panose="020F0502020204030204" charset="0"/>
              </a:rPr>
              <a:t>12 </a:t>
            </a:r>
            <a:r>
              <a:rPr lang="en-US" sz="1000" b="1" dirty="0">
                <a:latin typeface="Calibri" panose="020F0502020204030204" charset="0"/>
                <a:cs typeface="Calibri" panose="020F0502020204030204" charset="0"/>
              </a:rPr>
              <a:t>Engagement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195156" y="6967331"/>
            <a:ext cx="2995380" cy="252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7485" y="208280"/>
            <a:ext cx="3778885" cy="2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altLang="id-ID" sz="1400" b="1" dirty="0">
                <a:solidFill>
                  <a:srgbClr val="3C5355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3 Agustus 2022 - 13 November 2022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485" y="618490"/>
            <a:ext cx="5120005" cy="39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  <a:sym typeface="+mn-ea"/>
              </a:rPr>
              <a:t>POLRES ACEH BARAT DAYA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- Pemberitaan</a:t>
            </a:r>
          </a:p>
        </p:txBody>
      </p:sp>
      <p:pic>
        <p:nvPicPr>
          <p:cNvPr id="8" name="Picture 2" descr="Kepolisian Negara Republik Indonesia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45" y="67310"/>
            <a:ext cx="88836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87325" y="1325245"/>
          <a:ext cx="6483350" cy="395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Positif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Pembagian Bantuan Sosial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3"/>
                        </a:rPr>
                        <a:t>Peringati 17 Tahun Damai Aceh, Badan Reintegrasi Serahkan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Razia Narkoba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4"/>
                        </a:rPr>
                        <a:t>Miliki 18 Paket Sabu dan Ganja, Dua Petani di Abdya Diringku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Kecelakaan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5"/>
                        </a:rPr>
                        <a:t>Truk Colt Diesel Jatuh ke Parit di Blangpidie Abdya Bermuata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Hotline 110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6"/>
                        </a:rPr>
                        <a:t>Polri Berikan Pelayanan Prima Melalui Call Center 110 Gratis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Operasi Lalin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7"/>
                        </a:rPr>
                        <a:t>Kapolres Pimpin Apel Pasukan Ops Zebra Selawah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Penanganan Bencana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8"/>
                        </a:rPr>
                        <a:t>BBM Naik, Polres Abdya Aceh Salurkan Sembako untuk Warga 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ph idx="1"/>
          </p:nvPr>
        </p:nvGraphicFramePr>
        <p:xfrm>
          <a:off x="187325" y="5432425"/>
          <a:ext cx="6483350" cy="38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E400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>
                    <a:solidFill>
                      <a:srgbClr val="E400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Oknum Polisi-Penembakan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9"/>
                        </a:rPr>
                        <a:t>Dua Tahun Ditutup Selama Pandemi, Car Free Day (CFD) Jalan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56B41CD-2ECE-CE6A-BA81-7769EACCEE37}"/>
              </a:ext>
            </a:extLst>
          </p:cNvPr>
          <p:cNvGrpSpPr/>
          <p:nvPr/>
        </p:nvGrpSpPr>
        <p:grpSpPr>
          <a:xfrm>
            <a:off x="90239" y="9571342"/>
            <a:ext cx="6685211" cy="229869"/>
            <a:chOff x="407537" y="7574001"/>
            <a:chExt cx="5093757" cy="157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DB8FC3-9E8B-C2EE-D97D-4220F77A70D6}"/>
                </a:ext>
              </a:extLst>
            </p:cNvPr>
            <p:cNvSpPr txBox="1"/>
            <p:nvPr/>
          </p:nvSpPr>
          <p:spPr>
            <a:xfrm>
              <a:off x="407537" y="7574001"/>
              <a:ext cx="3359906" cy="15753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id-ID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Intelligent Media </a:t>
              </a:r>
              <a:r>
                <a:rPr lang="en-US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|</a:t>
              </a:r>
              <a:r>
                <a:rPr lang="id-ID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  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F6E7039-995B-32A2-FBE6-D6D1982C2E10}"/>
                </a:ext>
              </a:extLst>
            </p:cNvPr>
            <p:cNvCxnSpPr>
              <a:cxnSpLocks/>
            </p:cNvCxnSpPr>
            <p:nvPr/>
          </p:nvCxnSpPr>
          <p:spPr>
            <a:xfrm>
              <a:off x="2726904" y="7652663"/>
              <a:ext cx="277439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195156" y="6967331"/>
            <a:ext cx="2995380" cy="252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6375" y="208280"/>
            <a:ext cx="3778885" cy="2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altLang="id-ID" sz="1400" b="1" dirty="0">
                <a:solidFill>
                  <a:srgbClr val="3C5355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  <a:sym typeface="+mn-ea"/>
              </a:rPr>
              <a:t>3 Agustus 2022 - 13 November 2022</a:t>
            </a:r>
            <a:endParaRPr lang="en-US" altLang="id-ID" sz="1400" b="1" dirty="0">
              <a:solidFill>
                <a:srgbClr val="3C5355"/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485" y="618490"/>
            <a:ext cx="5120005" cy="39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  <a:sym typeface="+mn-ea"/>
              </a:rPr>
              <a:t>POLRES ACEH BARAT DAYA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- Unggahan</a:t>
            </a:r>
          </a:p>
        </p:txBody>
      </p:sp>
      <p:pic>
        <p:nvPicPr>
          <p:cNvPr id="8" name="Picture 2" descr="Kepolisian Negara Republik Indonesia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45" y="67310"/>
            <a:ext cx="88836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87325" y="1325245"/>
          <a:ext cx="6483350" cy="409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Positif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Pembagian Bantuan Sosial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3"/>
                        </a:rPr>
                        <a:t>Polres Aceh Barat Daya menyalurkan sebanyak 300 paket bantua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Operasi Lalin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4"/>
                        </a:rPr>
                        <a:t>Operasi Zebra Seulawah 2022 Satlantas Polres Aceh Barat Daya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Razia Narkoba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5"/>
                        </a:rPr>
                        <a:t>Berita Pertama
Judul : Warga Nagan Raya menemukan bom saat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Aplikasi Dumas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6"/>
                        </a:rPr>
                        <a:t>Pada hari Kamis, tanggal 8 September 2022. Bertempat di Aula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Hotline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7"/>
                        </a:rPr>
                        <a:t>Layanan Kepolisian Call Center 110 Polres Aceh Barat Daya.
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ph idx="1"/>
          </p:nvPr>
        </p:nvGraphicFramePr>
        <p:xfrm>
          <a:off x="187325" y="5432425"/>
          <a:ext cx="6483350" cy="38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E400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>
                    <a:solidFill>
                      <a:srgbClr val="E400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341987F-2B3F-0B36-AB12-3D651D1DB6F9}"/>
              </a:ext>
            </a:extLst>
          </p:cNvPr>
          <p:cNvGrpSpPr/>
          <p:nvPr/>
        </p:nvGrpSpPr>
        <p:grpSpPr>
          <a:xfrm>
            <a:off x="90239" y="9571342"/>
            <a:ext cx="6685211" cy="229869"/>
            <a:chOff x="407537" y="7574001"/>
            <a:chExt cx="5093757" cy="157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F3B5A0-67AF-A587-3A54-D431C81AE629}"/>
                </a:ext>
              </a:extLst>
            </p:cNvPr>
            <p:cNvSpPr txBox="1"/>
            <p:nvPr/>
          </p:nvSpPr>
          <p:spPr>
            <a:xfrm>
              <a:off x="407537" y="7574001"/>
              <a:ext cx="3359906" cy="15753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id-ID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Intelligent Media </a:t>
              </a:r>
              <a:r>
                <a:rPr lang="en-US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|</a:t>
              </a:r>
              <a:r>
                <a:rPr lang="id-ID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  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3232043-134E-270C-C91A-1BF96B66C039}"/>
                </a:ext>
              </a:extLst>
            </p:cNvPr>
            <p:cNvCxnSpPr>
              <a:cxnSpLocks/>
            </p:cNvCxnSpPr>
            <p:nvPr/>
          </p:nvCxnSpPr>
          <p:spPr>
            <a:xfrm>
              <a:off x="2726904" y="7652663"/>
              <a:ext cx="277439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195156" y="6967331"/>
            <a:ext cx="2995380" cy="252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7485" y="208280"/>
            <a:ext cx="3778885" cy="2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altLang="id-ID" sz="1400" b="1" dirty="0">
                <a:solidFill>
                  <a:srgbClr val="3C5355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3 Agustus 2022 - 13 November 2022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485" y="618490"/>
            <a:ext cx="5120005" cy="39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  <a:sym typeface="+mn-ea"/>
              </a:rPr>
              <a:t>KAPOLRES ACEH BARAT DAYA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- Pemberitaan</a:t>
            </a:r>
          </a:p>
        </p:txBody>
      </p:sp>
      <p:pic>
        <p:nvPicPr>
          <p:cNvPr id="8" name="Picture 2" descr="Kepolisian Negara Republik Indonesia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45" y="67310"/>
            <a:ext cx="88836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87325" y="1325245"/>
          <a:ext cx="6483350" cy="395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Positif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Pembagian Bantuan Sosial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3"/>
                        </a:rPr>
                        <a:t>Petugas Kebersihan Dapat Bantuan Sembko di Car Free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Razia Narkoba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4"/>
                        </a:rPr>
                        <a:t>Polres Abdya Berhasil Tangkap 66 Pelaku Kasus Penyalahgunaan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Kecelakaan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5"/>
                        </a:rPr>
                        <a:t>Di Abdya, Operasi Zebra Seulawah Dilaksanakan Selama 2 Pekan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Operasi Lalin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6"/>
                        </a:rPr>
                        <a:t>Kapolres Pimpin Apel Pasukan Ops Zebra Selawah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Penanganan Bencana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7"/>
                        </a:rPr>
                        <a:t>BBM Naik, Polres Abdya Aceh Salurkan Sembako untuk Warga dan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Hotline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8"/>
                        </a:rPr>
                        <a:t>Terjadi Gangguan Kamtibmas, Masyarakat Bisa Lapor Polisi di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ph idx="1"/>
          </p:nvPr>
        </p:nvGraphicFramePr>
        <p:xfrm>
          <a:off x="187325" y="5432425"/>
          <a:ext cx="6483350" cy="38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E400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>
                    <a:solidFill>
                      <a:srgbClr val="E400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Oknum Polisi-Represif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8"/>
                        </a:rPr>
                        <a:t>Terjadi Gangguan Kamtibmas, Masyarakat Bisa Lapor Polisi di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59E05EA-DB64-A808-ED1D-7707C42CB431}"/>
              </a:ext>
            </a:extLst>
          </p:cNvPr>
          <p:cNvGrpSpPr/>
          <p:nvPr/>
        </p:nvGrpSpPr>
        <p:grpSpPr>
          <a:xfrm>
            <a:off x="90239" y="9571342"/>
            <a:ext cx="6685211" cy="229869"/>
            <a:chOff x="407537" y="7574001"/>
            <a:chExt cx="5093757" cy="157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352F3D-B823-E35E-424C-C75414F111CF}"/>
                </a:ext>
              </a:extLst>
            </p:cNvPr>
            <p:cNvSpPr txBox="1"/>
            <p:nvPr/>
          </p:nvSpPr>
          <p:spPr>
            <a:xfrm>
              <a:off x="407537" y="7574001"/>
              <a:ext cx="3359906" cy="15753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id-ID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Intelligent Media </a:t>
              </a:r>
              <a:r>
                <a:rPr lang="en-US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|</a:t>
              </a:r>
              <a:r>
                <a:rPr lang="id-ID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  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7006CF3-6816-D43E-3CFD-6FB00D18D8B0}"/>
                </a:ext>
              </a:extLst>
            </p:cNvPr>
            <p:cNvCxnSpPr>
              <a:cxnSpLocks/>
            </p:cNvCxnSpPr>
            <p:nvPr/>
          </p:nvCxnSpPr>
          <p:spPr>
            <a:xfrm>
              <a:off x="2726904" y="7652663"/>
              <a:ext cx="277439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195156" y="6967331"/>
            <a:ext cx="2995380" cy="252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6375" y="208280"/>
            <a:ext cx="3778885" cy="2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altLang="id-ID" sz="1400" b="1" dirty="0">
                <a:solidFill>
                  <a:srgbClr val="3C5355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  <a:sym typeface="+mn-ea"/>
              </a:rPr>
              <a:t>3 Agustus 2022 - 13 November 2022</a:t>
            </a:r>
            <a:endParaRPr lang="en-US" altLang="id-ID" sz="1400" b="1" dirty="0">
              <a:solidFill>
                <a:srgbClr val="3C5355"/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485" y="618490"/>
            <a:ext cx="5120005" cy="39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3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  <a:sym typeface="+mn-ea"/>
              </a:rPr>
              <a:t>KAPOLRES ACEH BARAT DAYA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- Unggahan</a:t>
            </a:r>
          </a:p>
        </p:txBody>
      </p:sp>
      <p:pic>
        <p:nvPicPr>
          <p:cNvPr id="8" name="Picture 2" descr="Kepolisian Negara Republik Indonesia - Wikipedia bahasa Indonesia, 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45" y="67310"/>
            <a:ext cx="88836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87325" y="1325245"/>
          <a:ext cx="6483350" cy="395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dirty="0" err="1">
                          <a:latin typeface="Calibri" panose="020F0502020204030204" charset="0"/>
                          <a:cs typeface="Calibri" panose="020F0502020204030204" charset="0"/>
                        </a:rPr>
                        <a:t>Positif</a:t>
                      </a:r>
                      <a:endParaRPr lang="en-US" sz="11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Pembagian Bantuan Sosial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3"/>
                        </a:rPr>
                        <a:t>“Menjaga Kamtibmas bukan hanya tugas Polisi, namun juga tang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Razia Narkoba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rPr>
                          <a:hlinkClick r:id="rId4"/>
                        </a:rPr>
                        <a:t>Blangpidie (KANALACEH.COM) - Satuan Narkoba Polres Kabupaten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le 3"/>
          <p:cNvGraphicFramePr>
            <a:graphicFrameLocks noGrp="1"/>
          </p:cNvGraphicFramePr>
          <p:nvPr>
            <p:ph idx="1"/>
          </p:nvPr>
        </p:nvGraphicFramePr>
        <p:xfrm>
          <a:off x="187325" y="5432425"/>
          <a:ext cx="6483350" cy="389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3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Event –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Isu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Negatif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E4000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Link</a:t>
                      </a:r>
                    </a:p>
                  </a:txBody>
                  <a:tcPr>
                    <a:solidFill>
                      <a:srgbClr val="E400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434643F-DF43-2B09-4092-5F4389828AA6}"/>
              </a:ext>
            </a:extLst>
          </p:cNvPr>
          <p:cNvGrpSpPr/>
          <p:nvPr/>
        </p:nvGrpSpPr>
        <p:grpSpPr>
          <a:xfrm>
            <a:off x="90239" y="9571342"/>
            <a:ext cx="6685211" cy="229869"/>
            <a:chOff x="407537" y="7574001"/>
            <a:chExt cx="5093757" cy="157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FE4C0E-F566-94DD-883A-9E71A3FBBBA0}"/>
                </a:ext>
              </a:extLst>
            </p:cNvPr>
            <p:cNvSpPr txBox="1"/>
            <p:nvPr/>
          </p:nvSpPr>
          <p:spPr>
            <a:xfrm>
              <a:off x="407537" y="7574001"/>
              <a:ext cx="3359906" cy="15753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id-ID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Intelligent Media </a:t>
              </a:r>
              <a:r>
                <a:rPr lang="en-US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|</a:t>
              </a:r>
              <a:r>
                <a:rPr lang="id-ID" sz="900" b="1" spc="-150" dirty="0">
                  <a:solidFill>
                    <a:srgbClr val="998B7B"/>
                  </a:solidFill>
                  <a:latin typeface="Calibri" panose="020F0502020204030204" charset="0"/>
                  <a:ea typeface="Open Sans" panose="020B0606030504020204" pitchFamily="34" charset="0"/>
                  <a:cs typeface="Calibri" panose="020F0502020204030204" charset="0"/>
                </a:rPr>
                <a:t>  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6AAC17C-CC46-8446-E95D-C1496EBD014B}"/>
                </a:ext>
              </a:extLst>
            </p:cNvPr>
            <p:cNvCxnSpPr>
              <a:cxnSpLocks/>
            </p:cNvCxnSpPr>
            <p:nvPr/>
          </p:nvCxnSpPr>
          <p:spPr>
            <a:xfrm>
              <a:off x="2726904" y="7652663"/>
              <a:ext cx="277439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452</Words>
  <Application>Microsoft Office PowerPoint</Application>
  <PresentationFormat>A4 Paper (210x297 mm)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eBdesk</dc:creator>
  <cp:lastModifiedBy>ante respon</cp:lastModifiedBy>
  <cp:revision>442</cp:revision>
  <dcterms:created xsi:type="dcterms:W3CDTF">2022-11-18T06:42:00Z</dcterms:created>
  <dcterms:modified xsi:type="dcterms:W3CDTF">2022-11-21T06:46:36Z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643CEF5550204AAEBEB66A7FA3A70837</vt:lpwstr>
  </property>
</Properties>
</file>