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9" r:id="rId13"/>
    <p:sldId id="266" r:id="rId14"/>
    <p:sldId id="274" r:id="rId15"/>
    <p:sldId id="268" r:id="rId16"/>
    <p:sldId id="270" r:id="rId17"/>
    <p:sldId id="271" r:id="rId18"/>
    <p:sldId id="272" r:id="rId19"/>
    <p:sldId id="273"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126DB8-19E5-4698-8ABC-E010EEFDFEDF}" type="datetimeFigureOut">
              <a:rPr lang="en-IN" smtClean="0"/>
              <a:t>11-05-2020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58A507-98FF-476F-9C27-7ABBC3D6BF0B}" type="slidenum">
              <a:rPr lang="en-IN" smtClean="0"/>
              <a:t>‹#›</a:t>
            </a:fld>
            <a:endParaRPr lang="en-IN"/>
          </a:p>
        </p:txBody>
      </p:sp>
    </p:spTree>
    <p:extLst>
      <p:ext uri="{BB962C8B-B14F-4D97-AF65-F5344CB8AC3E}">
        <p14:creationId xmlns:p14="http://schemas.microsoft.com/office/powerpoint/2010/main" val="302387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126DB8-19E5-4698-8ABC-E010EEFDFEDF}" type="datetimeFigureOut">
              <a:rPr lang="en-IN" smtClean="0"/>
              <a:t>11-05-2020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58A507-98FF-476F-9C27-7ABBC3D6BF0B}" type="slidenum">
              <a:rPr lang="en-IN" smtClean="0"/>
              <a:t>‹#›</a:t>
            </a:fld>
            <a:endParaRPr lang="en-IN"/>
          </a:p>
        </p:txBody>
      </p:sp>
    </p:spTree>
    <p:extLst>
      <p:ext uri="{BB962C8B-B14F-4D97-AF65-F5344CB8AC3E}">
        <p14:creationId xmlns:p14="http://schemas.microsoft.com/office/powerpoint/2010/main" val="3012768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126DB8-19E5-4698-8ABC-E010EEFDFEDF}" type="datetimeFigureOut">
              <a:rPr lang="en-IN" smtClean="0"/>
              <a:t>11-05-2020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58A507-98FF-476F-9C27-7ABBC3D6BF0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0384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126DB8-19E5-4698-8ABC-E010EEFDFEDF}" type="datetimeFigureOut">
              <a:rPr lang="en-IN" smtClean="0"/>
              <a:t>11-05-2020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58A507-98FF-476F-9C27-7ABBC3D6BF0B}" type="slidenum">
              <a:rPr lang="en-IN" smtClean="0"/>
              <a:t>‹#›</a:t>
            </a:fld>
            <a:endParaRPr lang="en-IN"/>
          </a:p>
        </p:txBody>
      </p:sp>
    </p:spTree>
    <p:extLst>
      <p:ext uri="{BB962C8B-B14F-4D97-AF65-F5344CB8AC3E}">
        <p14:creationId xmlns:p14="http://schemas.microsoft.com/office/powerpoint/2010/main" val="3594877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126DB8-19E5-4698-8ABC-E010EEFDFEDF}" type="datetimeFigureOut">
              <a:rPr lang="en-IN" smtClean="0"/>
              <a:t>11-05-2020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58A507-98FF-476F-9C27-7ABBC3D6BF0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42704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126DB8-19E5-4698-8ABC-E010EEFDFEDF}" type="datetimeFigureOut">
              <a:rPr lang="en-IN" smtClean="0"/>
              <a:t>11-05-2020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58A507-98FF-476F-9C27-7ABBC3D6BF0B}" type="slidenum">
              <a:rPr lang="en-IN" smtClean="0"/>
              <a:t>‹#›</a:t>
            </a:fld>
            <a:endParaRPr lang="en-IN"/>
          </a:p>
        </p:txBody>
      </p:sp>
    </p:spTree>
    <p:extLst>
      <p:ext uri="{BB962C8B-B14F-4D97-AF65-F5344CB8AC3E}">
        <p14:creationId xmlns:p14="http://schemas.microsoft.com/office/powerpoint/2010/main" val="13768379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126DB8-19E5-4698-8ABC-E010EEFDFEDF}" type="datetimeFigureOut">
              <a:rPr lang="en-IN" smtClean="0"/>
              <a:t>11-05-2020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58A507-98FF-476F-9C27-7ABBC3D6BF0B}" type="slidenum">
              <a:rPr lang="en-IN" smtClean="0"/>
              <a:t>‹#›</a:t>
            </a:fld>
            <a:endParaRPr lang="en-IN"/>
          </a:p>
        </p:txBody>
      </p:sp>
    </p:spTree>
    <p:extLst>
      <p:ext uri="{BB962C8B-B14F-4D97-AF65-F5344CB8AC3E}">
        <p14:creationId xmlns:p14="http://schemas.microsoft.com/office/powerpoint/2010/main" val="1912774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126DB8-19E5-4698-8ABC-E010EEFDFEDF}" type="datetimeFigureOut">
              <a:rPr lang="en-IN" smtClean="0"/>
              <a:t>11-05-2020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58A507-98FF-476F-9C27-7ABBC3D6BF0B}" type="slidenum">
              <a:rPr lang="en-IN" smtClean="0"/>
              <a:t>‹#›</a:t>
            </a:fld>
            <a:endParaRPr lang="en-IN"/>
          </a:p>
        </p:txBody>
      </p:sp>
    </p:spTree>
    <p:extLst>
      <p:ext uri="{BB962C8B-B14F-4D97-AF65-F5344CB8AC3E}">
        <p14:creationId xmlns:p14="http://schemas.microsoft.com/office/powerpoint/2010/main" val="1954809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126DB8-19E5-4698-8ABC-E010EEFDFEDF}" type="datetimeFigureOut">
              <a:rPr lang="en-IN" smtClean="0"/>
              <a:t>11-05-2020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58A507-98FF-476F-9C27-7ABBC3D6BF0B}" type="slidenum">
              <a:rPr lang="en-IN" smtClean="0"/>
              <a:t>‹#›</a:t>
            </a:fld>
            <a:endParaRPr lang="en-IN"/>
          </a:p>
        </p:txBody>
      </p:sp>
    </p:spTree>
    <p:extLst>
      <p:ext uri="{BB962C8B-B14F-4D97-AF65-F5344CB8AC3E}">
        <p14:creationId xmlns:p14="http://schemas.microsoft.com/office/powerpoint/2010/main" val="3058948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126DB8-19E5-4698-8ABC-E010EEFDFEDF}" type="datetimeFigureOut">
              <a:rPr lang="en-IN" smtClean="0"/>
              <a:t>11-05-2020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58A507-98FF-476F-9C27-7ABBC3D6BF0B}" type="slidenum">
              <a:rPr lang="en-IN" smtClean="0"/>
              <a:t>‹#›</a:t>
            </a:fld>
            <a:endParaRPr lang="en-IN"/>
          </a:p>
        </p:txBody>
      </p:sp>
    </p:spTree>
    <p:extLst>
      <p:ext uri="{BB962C8B-B14F-4D97-AF65-F5344CB8AC3E}">
        <p14:creationId xmlns:p14="http://schemas.microsoft.com/office/powerpoint/2010/main" val="701282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126DB8-19E5-4698-8ABC-E010EEFDFEDF}" type="datetimeFigureOut">
              <a:rPr lang="en-IN" smtClean="0"/>
              <a:t>11-05-2020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58A507-98FF-476F-9C27-7ABBC3D6BF0B}" type="slidenum">
              <a:rPr lang="en-IN" smtClean="0"/>
              <a:t>‹#›</a:t>
            </a:fld>
            <a:endParaRPr lang="en-IN"/>
          </a:p>
        </p:txBody>
      </p:sp>
    </p:spTree>
    <p:extLst>
      <p:ext uri="{BB962C8B-B14F-4D97-AF65-F5344CB8AC3E}">
        <p14:creationId xmlns:p14="http://schemas.microsoft.com/office/powerpoint/2010/main" val="3698851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126DB8-19E5-4698-8ABC-E010EEFDFEDF}" type="datetimeFigureOut">
              <a:rPr lang="en-IN" smtClean="0"/>
              <a:t>11-05-2020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58A507-98FF-476F-9C27-7ABBC3D6BF0B}" type="slidenum">
              <a:rPr lang="en-IN" smtClean="0"/>
              <a:t>‹#›</a:t>
            </a:fld>
            <a:endParaRPr lang="en-IN"/>
          </a:p>
        </p:txBody>
      </p:sp>
    </p:spTree>
    <p:extLst>
      <p:ext uri="{BB962C8B-B14F-4D97-AF65-F5344CB8AC3E}">
        <p14:creationId xmlns:p14="http://schemas.microsoft.com/office/powerpoint/2010/main" val="1717713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126DB8-19E5-4698-8ABC-E010EEFDFEDF}" type="datetimeFigureOut">
              <a:rPr lang="en-IN" smtClean="0"/>
              <a:t>11-05-2020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58A507-98FF-476F-9C27-7ABBC3D6BF0B}" type="slidenum">
              <a:rPr lang="en-IN" smtClean="0"/>
              <a:t>‹#›</a:t>
            </a:fld>
            <a:endParaRPr lang="en-IN"/>
          </a:p>
        </p:txBody>
      </p:sp>
    </p:spTree>
    <p:extLst>
      <p:ext uri="{BB962C8B-B14F-4D97-AF65-F5344CB8AC3E}">
        <p14:creationId xmlns:p14="http://schemas.microsoft.com/office/powerpoint/2010/main" val="2258976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126DB8-19E5-4698-8ABC-E010EEFDFEDF}" type="datetimeFigureOut">
              <a:rPr lang="en-IN" smtClean="0"/>
              <a:t>11-05-2020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58A507-98FF-476F-9C27-7ABBC3D6BF0B}" type="slidenum">
              <a:rPr lang="en-IN" smtClean="0"/>
              <a:t>‹#›</a:t>
            </a:fld>
            <a:endParaRPr lang="en-IN"/>
          </a:p>
        </p:txBody>
      </p:sp>
    </p:spTree>
    <p:extLst>
      <p:ext uri="{BB962C8B-B14F-4D97-AF65-F5344CB8AC3E}">
        <p14:creationId xmlns:p14="http://schemas.microsoft.com/office/powerpoint/2010/main" val="3142897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126DB8-19E5-4698-8ABC-E010EEFDFEDF}" type="datetimeFigureOut">
              <a:rPr lang="en-IN" smtClean="0"/>
              <a:t>11-05-2020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58A507-98FF-476F-9C27-7ABBC3D6BF0B}" type="slidenum">
              <a:rPr lang="en-IN" smtClean="0"/>
              <a:t>‹#›</a:t>
            </a:fld>
            <a:endParaRPr lang="en-IN"/>
          </a:p>
        </p:txBody>
      </p:sp>
    </p:spTree>
    <p:extLst>
      <p:ext uri="{BB962C8B-B14F-4D97-AF65-F5344CB8AC3E}">
        <p14:creationId xmlns:p14="http://schemas.microsoft.com/office/powerpoint/2010/main" val="2448658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58A507-98FF-476F-9C27-7ABBC3D6BF0B}" type="slidenum">
              <a:rPr lang="en-IN" smtClean="0"/>
              <a:t>‹#›</a:t>
            </a:fld>
            <a:endParaRPr lang="en-IN"/>
          </a:p>
        </p:txBody>
      </p:sp>
      <p:sp>
        <p:nvSpPr>
          <p:cNvPr id="5" name="Date Placeholder 4"/>
          <p:cNvSpPr>
            <a:spLocks noGrp="1"/>
          </p:cNvSpPr>
          <p:nvPr>
            <p:ph type="dt" sz="half" idx="10"/>
          </p:nvPr>
        </p:nvSpPr>
        <p:spPr/>
        <p:txBody>
          <a:bodyPr/>
          <a:lstStyle/>
          <a:p>
            <a:fld id="{4D126DB8-19E5-4698-8ABC-E010EEFDFEDF}" type="datetimeFigureOut">
              <a:rPr lang="en-IN" smtClean="0"/>
              <a:t>11-05-2020</a:t>
            </a:fld>
            <a:endParaRPr lang="en-IN"/>
          </a:p>
        </p:txBody>
      </p:sp>
    </p:spTree>
    <p:extLst>
      <p:ext uri="{BB962C8B-B14F-4D97-AF65-F5344CB8AC3E}">
        <p14:creationId xmlns:p14="http://schemas.microsoft.com/office/powerpoint/2010/main" val="653745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D126DB8-19E5-4698-8ABC-E010EEFDFEDF}" type="datetimeFigureOut">
              <a:rPr lang="en-IN" smtClean="0"/>
              <a:t>11-05-2020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58A507-98FF-476F-9C27-7ABBC3D6BF0B}" type="slidenum">
              <a:rPr lang="en-IN" smtClean="0"/>
              <a:t>‹#›</a:t>
            </a:fld>
            <a:endParaRPr lang="en-IN"/>
          </a:p>
        </p:txBody>
      </p:sp>
    </p:spTree>
    <p:extLst>
      <p:ext uri="{BB962C8B-B14F-4D97-AF65-F5344CB8AC3E}">
        <p14:creationId xmlns:p14="http://schemas.microsoft.com/office/powerpoint/2010/main" val="1331559265"/>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EC6A3-7776-4E82-AF2E-B9DB7B008D66}"/>
              </a:ext>
            </a:extLst>
          </p:cNvPr>
          <p:cNvSpPr>
            <a:spLocks noGrp="1"/>
          </p:cNvSpPr>
          <p:nvPr>
            <p:ph type="ctrTitle"/>
          </p:nvPr>
        </p:nvSpPr>
        <p:spPr>
          <a:xfrm>
            <a:off x="3266983" y="1225118"/>
            <a:ext cx="3524436" cy="641016"/>
          </a:xfrm>
        </p:spPr>
        <p:txBody>
          <a:bodyPr/>
          <a:lstStyle/>
          <a:p>
            <a:r>
              <a:rPr lang="en-IN" sz="4400" dirty="0">
                <a:latin typeface="Times New Roman" panose="02020603050405020304" pitchFamily="18" charset="0"/>
                <a:cs typeface="Times New Roman" panose="02020603050405020304" pitchFamily="18" charset="0"/>
              </a:rPr>
              <a:t>LOOK LOCK</a:t>
            </a:r>
          </a:p>
        </p:txBody>
      </p:sp>
      <p:sp>
        <p:nvSpPr>
          <p:cNvPr id="3" name="Subtitle 2">
            <a:extLst>
              <a:ext uri="{FF2B5EF4-FFF2-40B4-BE49-F238E27FC236}">
                <a16:creationId xmlns:a16="http://schemas.microsoft.com/office/drawing/2014/main" id="{F10B758D-D356-49C4-B50E-12989C6605AB}"/>
              </a:ext>
            </a:extLst>
          </p:cNvPr>
          <p:cNvSpPr>
            <a:spLocks noGrp="1"/>
          </p:cNvSpPr>
          <p:nvPr>
            <p:ph type="subTitle" idx="1"/>
          </p:nvPr>
        </p:nvSpPr>
        <p:spPr>
          <a:xfrm>
            <a:off x="337351" y="4559194"/>
            <a:ext cx="4145872" cy="2836926"/>
          </a:xfrm>
        </p:spPr>
        <p:txBody>
          <a:bodyPr/>
          <a:lstStyle/>
          <a:p>
            <a:pPr algn="l">
              <a:spcBef>
                <a:spcPts val="0"/>
              </a:spcBef>
            </a:pPr>
            <a:r>
              <a:rPr lang="en-IN" b="1" u="sng" dirty="0">
                <a:solidFill>
                  <a:schemeClr val="accent2">
                    <a:lumMod val="75000"/>
                  </a:schemeClr>
                </a:solidFill>
                <a:latin typeface="Times New Roman" panose="02020603050405020304" pitchFamily="18" charset="0"/>
                <a:cs typeface="Times New Roman" panose="02020603050405020304" pitchFamily="18" charset="0"/>
              </a:rPr>
              <a:t>SUBMITTED TO:</a:t>
            </a:r>
          </a:p>
          <a:p>
            <a:pPr algn="l">
              <a:spcBef>
                <a:spcPts val="0"/>
              </a:spcBef>
            </a:pPr>
            <a:r>
              <a:rPr lang="en-IN" dirty="0">
                <a:solidFill>
                  <a:schemeClr val="accent2">
                    <a:lumMod val="75000"/>
                  </a:schemeClr>
                </a:solidFill>
                <a:latin typeface="Times New Roman" panose="02020603050405020304" pitchFamily="18" charset="0"/>
                <a:cs typeface="Times New Roman" panose="02020603050405020304" pitchFamily="18" charset="0"/>
              </a:rPr>
              <a:t>Mr. SAKKARVARTHI RAMANATHAN</a:t>
            </a:r>
          </a:p>
          <a:p>
            <a:pPr algn="l">
              <a:spcBef>
                <a:spcPts val="0"/>
              </a:spcBef>
            </a:pPr>
            <a:r>
              <a:rPr lang="en-IN" dirty="0">
                <a:solidFill>
                  <a:schemeClr val="accent2">
                    <a:lumMod val="75000"/>
                  </a:schemeClr>
                </a:solidFill>
                <a:latin typeface="Times New Roman" panose="02020603050405020304" pitchFamily="18" charset="0"/>
                <a:cs typeface="Times New Roman" panose="02020603050405020304" pitchFamily="18" charset="0"/>
              </a:rPr>
              <a:t>Mrs. SAKSHI SHARMA</a:t>
            </a:r>
          </a:p>
          <a:p>
            <a:pPr algn="l">
              <a:spcBef>
                <a:spcPts val="0"/>
              </a:spcBef>
            </a:pPr>
            <a:r>
              <a:rPr lang="en-IN" dirty="0">
                <a:solidFill>
                  <a:schemeClr val="accent2">
                    <a:lumMod val="75000"/>
                  </a:schemeClr>
                </a:solidFill>
                <a:latin typeface="Times New Roman" panose="02020603050405020304" pitchFamily="18" charset="0"/>
                <a:cs typeface="Times New Roman" panose="02020603050405020304" pitchFamily="18" charset="0"/>
              </a:rPr>
              <a:t>Ms. SILVIYA PASKALEVA</a:t>
            </a:r>
          </a:p>
          <a:p>
            <a:pPr algn="l">
              <a:spcBef>
                <a:spcPts val="0"/>
              </a:spcBef>
            </a:pPr>
            <a:r>
              <a:rPr lang="en-IN" dirty="0">
                <a:solidFill>
                  <a:schemeClr val="accent2">
                    <a:lumMod val="75000"/>
                  </a:schemeClr>
                </a:solidFill>
                <a:latin typeface="Times New Roman" panose="02020603050405020304" pitchFamily="18" charset="0"/>
                <a:cs typeface="Times New Roman" panose="02020603050405020304" pitchFamily="18" charset="0"/>
              </a:rPr>
              <a:t>Mr. GILLES-PHILIPPE GRÉGOIRE</a:t>
            </a:r>
          </a:p>
          <a:p>
            <a:pPr algn="l">
              <a:spcBef>
                <a:spcPts val="0"/>
              </a:spcBef>
            </a:pPr>
            <a:r>
              <a:rPr lang="en-IN" dirty="0">
                <a:solidFill>
                  <a:schemeClr val="accent2">
                    <a:lumMod val="75000"/>
                  </a:schemeClr>
                </a:solidFill>
                <a:latin typeface="Times New Roman" panose="02020603050405020304" pitchFamily="18" charset="0"/>
                <a:cs typeface="Times New Roman" panose="02020603050405020304" pitchFamily="18" charset="0"/>
              </a:rPr>
              <a:t>Mr. HARSHKUMAR DAVE</a:t>
            </a:r>
          </a:p>
          <a:p>
            <a:pPr algn="l"/>
            <a:endParaRPr lang="en-IN" dirty="0"/>
          </a:p>
          <a:p>
            <a:pPr algn="l"/>
            <a:endParaRPr lang="en-IN" dirty="0"/>
          </a:p>
        </p:txBody>
      </p:sp>
      <p:pic>
        <p:nvPicPr>
          <p:cNvPr id="5" name="Picture 4">
            <a:extLst>
              <a:ext uri="{FF2B5EF4-FFF2-40B4-BE49-F238E27FC236}">
                <a16:creationId xmlns:a16="http://schemas.microsoft.com/office/drawing/2014/main" id="{85B1FD4F-C5C1-49D3-811D-A504571B22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51" y="363475"/>
            <a:ext cx="1935332" cy="1935332"/>
          </a:xfrm>
          <a:prstGeom prst="rect">
            <a:avLst/>
          </a:prstGeom>
        </p:spPr>
      </p:pic>
      <p:sp>
        <p:nvSpPr>
          <p:cNvPr id="6" name="Rectangle 5">
            <a:extLst>
              <a:ext uri="{FF2B5EF4-FFF2-40B4-BE49-F238E27FC236}">
                <a16:creationId xmlns:a16="http://schemas.microsoft.com/office/drawing/2014/main" id="{C5A438E2-1AAD-48C7-AF22-617BBB7BA8B6}"/>
              </a:ext>
            </a:extLst>
          </p:cNvPr>
          <p:cNvSpPr/>
          <p:nvPr/>
        </p:nvSpPr>
        <p:spPr>
          <a:xfrm>
            <a:off x="5980590" y="4447713"/>
            <a:ext cx="4358936" cy="2031325"/>
          </a:xfrm>
          <a:prstGeom prst="rect">
            <a:avLst/>
          </a:prstGeom>
        </p:spPr>
        <p:txBody>
          <a:bodyPr wrap="square">
            <a:spAutoFit/>
          </a:bodyPr>
          <a:lstStyle/>
          <a:p>
            <a:r>
              <a:rPr lang="en-IN" b="1" u="sng">
                <a:solidFill>
                  <a:schemeClr val="accent2">
                    <a:lumMod val="75000"/>
                  </a:schemeClr>
                </a:solidFill>
                <a:latin typeface="Times New Roman" panose="02020603050405020304" pitchFamily="18" charset="0"/>
                <a:cs typeface="Times New Roman" panose="02020603050405020304" pitchFamily="18" charset="0"/>
              </a:rPr>
              <a:t>SUBMITTED BY:</a:t>
            </a:r>
            <a:endParaRPr lang="en-IN" b="1" u="sng" dirty="0">
              <a:solidFill>
                <a:schemeClr val="accent2">
                  <a:lumMod val="75000"/>
                </a:schemeClr>
              </a:solidFill>
              <a:latin typeface="Times New Roman" panose="02020603050405020304" pitchFamily="18" charset="0"/>
              <a:cs typeface="Times New Roman" panose="02020603050405020304" pitchFamily="18" charset="0"/>
            </a:endParaRPr>
          </a:p>
          <a:p>
            <a:r>
              <a:rPr lang="en-IN" dirty="0">
                <a:solidFill>
                  <a:schemeClr val="accent2">
                    <a:lumMod val="75000"/>
                  </a:schemeClr>
                </a:solidFill>
                <a:latin typeface="Times New Roman" panose="02020603050405020304" pitchFamily="18" charset="0"/>
                <a:cs typeface="Times New Roman" panose="02020603050405020304" pitchFamily="18" charset="0"/>
              </a:rPr>
              <a:t>Ms. ARSHDEEP KAUR</a:t>
            </a:r>
          </a:p>
          <a:p>
            <a:r>
              <a:rPr lang="en-IN" dirty="0">
                <a:solidFill>
                  <a:schemeClr val="accent2">
                    <a:lumMod val="75000"/>
                  </a:schemeClr>
                </a:solidFill>
                <a:latin typeface="Times New Roman" panose="02020603050405020304" pitchFamily="18" charset="0"/>
                <a:cs typeface="Times New Roman" panose="02020603050405020304" pitchFamily="18" charset="0"/>
              </a:rPr>
              <a:t>Ms. GURJOT KAUR</a:t>
            </a:r>
          </a:p>
          <a:p>
            <a:r>
              <a:rPr lang="en-IN" dirty="0">
                <a:solidFill>
                  <a:schemeClr val="accent2">
                    <a:lumMod val="75000"/>
                  </a:schemeClr>
                </a:solidFill>
                <a:latin typeface="Times New Roman" panose="02020603050405020304" pitchFamily="18" charset="0"/>
                <a:cs typeface="Times New Roman" panose="02020603050405020304" pitchFamily="18" charset="0"/>
              </a:rPr>
              <a:t>Mr. MANPREET SINGH JAWANDHA</a:t>
            </a:r>
          </a:p>
          <a:p>
            <a:r>
              <a:rPr lang="en-IN" dirty="0">
                <a:solidFill>
                  <a:schemeClr val="accent2">
                    <a:lumMod val="75000"/>
                  </a:schemeClr>
                </a:solidFill>
                <a:latin typeface="Times New Roman" panose="02020603050405020304" pitchFamily="18" charset="0"/>
                <a:cs typeface="Times New Roman" panose="02020603050405020304" pitchFamily="18" charset="0"/>
              </a:rPr>
              <a:t>Mr. DALWINDER SINGH</a:t>
            </a:r>
          </a:p>
          <a:p>
            <a:r>
              <a:rPr lang="en-IN" dirty="0">
                <a:solidFill>
                  <a:schemeClr val="accent2">
                    <a:lumMod val="75000"/>
                  </a:schemeClr>
                </a:solidFill>
                <a:latin typeface="Times New Roman" panose="02020603050405020304" pitchFamily="18" charset="0"/>
                <a:cs typeface="Times New Roman" panose="02020603050405020304" pitchFamily="18" charset="0"/>
              </a:rPr>
              <a:t>Mr. MANJINDER SINGH</a:t>
            </a:r>
          </a:p>
          <a:p>
            <a:r>
              <a:rPr lang="en-IN" dirty="0">
                <a:solidFill>
                  <a:schemeClr val="accent2">
                    <a:lumMod val="75000"/>
                  </a:schemeClr>
                </a:solidFill>
                <a:latin typeface="Times New Roman" panose="02020603050405020304" pitchFamily="18" charset="0"/>
                <a:cs typeface="Times New Roman" panose="02020603050405020304" pitchFamily="18" charset="0"/>
              </a:rPr>
              <a:t>Ms. SIMRANJEET KAUR</a:t>
            </a:r>
          </a:p>
        </p:txBody>
      </p:sp>
    </p:spTree>
    <p:extLst>
      <p:ext uri="{BB962C8B-B14F-4D97-AF65-F5344CB8AC3E}">
        <p14:creationId xmlns:p14="http://schemas.microsoft.com/office/powerpoint/2010/main" val="438757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103D2-5E0C-4507-91E5-CE3582602A2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PROTOTYPE</a:t>
            </a:r>
          </a:p>
        </p:txBody>
      </p:sp>
      <p:pic>
        <p:nvPicPr>
          <p:cNvPr id="10" name="Content Placeholder 9">
            <a:extLst>
              <a:ext uri="{FF2B5EF4-FFF2-40B4-BE49-F238E27FC236}">
                <a16:creationId xmlns:a16="http://schemas.microsoft.com/office/drawing/2014/main" id="{2BFD2ED0-C7AA-43D3-9D1A-63262AD2CC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8078" y="2160588"/>
            <a:ext cx="2055881" cy="3881437"/>
          </a:xfrm>
        </p:spPr>
      </p:pic>
      <p:sp>
        <p:nvSpPr>
          <p:cNvPr id="6" name="TextBox 5">
            <a:extLst>
              <a:ext uri="{FF2B5EF4-FFF2-40B4-BE49-F238E27FC236}">
                <a16:creationId xmlns:a16="http://schemas.microsoft.com/office/drawing/2014/main" id="{AACA8532-C0C3-49C4-A81C-A7835346EC9C}"/>
              </a:ext>
            </a:extLst>
          </p:cNvPr>
          <p:cNvSpPr txBox="1"/>
          <p:nvPr/>
        </p:nvSpPr>
        <p:spPr>
          <a:xfrm>
            <a:off x="958788" y="1757779"/>
            <a:ext cx="229584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1. SPLASH SCREEN</a:t>
            </a:r>
          </a:p>
        </p:txBody>
      </p:sp>
    </p:spTree>
    <p:extLst>
      <p:ext uri="{BB962C8B-B14F-4D97-AF65-F5344CB8AC3E}">
        <p14:creationId xmlns:p14="http://schemas.microsoft.com/office/powerpoint/2010/main" val="3315238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A0B82-1C88-4F2B-91CF-257F40D648F0}"/>
              </a:ext>
            </a:extLst>
          </p:cNvPr>
          <p:cNvSpPr>
            <a:spLocks noGrp="1"/>
          </p:cNvSpPr>
          <p:nvPr>
            <p:ph type="title"/>
          </p:nvPr>
        </p:nvSpPr>
        <p:spPr/>
        <p:txBody>
          <a:bodyPr>
            <a:normAutofit/>
          </a:bodyPr>
          <a:lstStyle/>
          <a:p>
            <a:r>
              <a:rPr lang="en-IN" sz="1800" dirty="0">
                <a:latin typeface="Times New Roman" panose="02020603050405020304" pitchFamily="18" charset="0"/>
                <a:cs typeface="Times New Roman" panose="02020603050405020304" pitchFamily="18" charset="0"/>
              </a:rPr>
              <a:t>2. USER</a:t>
            </a:r>
          </a:p>
        </p:txBody>
      </p:sp>
      <p:pic>
        <p:nvPicPr>
          <p:cNvPr id="5" name="Content Placeholder 4">
            <a:extLst>
              <a:ext uri="{FF2B5EF4-FFF2-40B4-BE49-F238E27FC236}">
                <a16:creationId xmlns:a16="http://schemas.microsoft.com/office/drawing/2014/main" id="{8A6DF68F-98A6-42BC-B9FF-D4BC8F938A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0047" y="1297880"/>
            <a:ext cx="2531583" cy="4744146"/>
          </a:xfrm>
        </p:spPr>
      </p:pic>
    </p:spTree>
    <p:extLst>
      <p:ext uri="{BB962C8B-B14F-4D97-AF65-F5344CB8AC3E}">
        <p14:creationId xmlns:p14="http://schemas.microsoft.com/office/powerpoint/2010/main" val="3942499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55F09-227E-4EF7-BE19-A3BC3BE2DA74}"/>
              </a:ext>
            </a:extLst>
          </p:cNvPr>
          <p:cNvSpPr>
            <a:spLocks noGrp="1"/>
          </p:cNvSpPr>
          <p:nvPr>
            <p:ph type="title"/>
          </p:nvPr>
        </p:nvSpPr>
        <p:spPr/>
        <p:txBody>
          <a:bodyPr>
            <a:normAutofit/>
          </a:bodyPr>
          <a:lstStyle/>
          <a:p>
            <a:r>
              <a:rPr lang="en-IN" sz="1800" dirty="0">
                <a:latin typeface="Times New Roman" panose="02020603050405020304" pitchFamily="18" charset="0"/>
                <a:cs typeface="Times New Roman" panose="02020603050405020304" pitchFamily="18" charset="0"/>
              </a:rPr>
              <a:t>3. SIGN UP</a:t>
            </a:r>
          </a:p>
        </p:txBody>
      </p:sp>
      <p:pic>
        <p:nvPicPr>
          <p:cNvPr id="5" name="Content Placeholder 4">
            <a:extLst>
              <a:ext uri="{FF2B5EF4-FFF2-40B4-BE49-F238E27FC236}">
                <a16:creationId xmlns:a16="http://schemas.microsoft.com/office/drawing/2014/main" id="{DE71EA06-E5B0-4E51-B698-4138A72BA5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1851" y="1695636"/>
            <a:ext cx="2276534" cy="4364145"/>
          </a:xfrm>
        </p:spPr>
      </p:pic>
    </p:spTree>
    <p:extLst>
      <p:ext uri="{BB962C8B-B14F-4D97-AF65-F5344CB8AC3E}">
        <p14:creationId xmlns:p14="http://schemas.microsoft.com/office/powerpoint/2010/main" val="3470684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865D7-0E33-4856-BA7F-323904BFAE87}"/>
              </a:ext>
            </a:extLst>
          </p:cNvPr>
          <p:cNvSpPr>
            <a:spLocks noGrp="1"/>
          </p:cNvSpPr>
          <p:nvPr>
            <p:ph type="title"/>
          </p:nvPr>
        </p:nvSpPr>
        <p:spPr/>
        <p:txBody>
          <a:bodyPr>
            <a:normAutofit/>
          </a:bodyPr>
          <a:lstStyle/>
          <a:p>
            <a:r>
              <a:rPr lang="en-IN" sz="1800" dirty="0">
                <a:latin typeface="Times New Roman" panose="02020603050405020304" pitchFamily="18" charset="0"/>
                <a:cs typeface="Times New Roman" panose="02020603050405020304" pitchFamily="18" charset="0"/>
              </a:rPr>
              <a:t>4. LOGIN</a:t>
            </a:r>
          </a:p>
        </p:txBody>
      </p:sp>
      <p:pic>
        <p:nvPicPr>
          <p:cNvPr id="5" name="Content Placeholder 4">
            <a:extLst>
              <a:ext uri="{FF2B5EF4-FFF2-40B4-BE49-F238E27FC236}">
                <a16:creationId xmlns:a16="http://schemas.microsoft.com/office/drawing/2014/main" id="{2351C5EC-59D2-41DB-AC8E-61C2365C67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6129" y="1518082"/>
            <a:ext cx="2381546" cy="4523943"/>
          </a:xfrm>
        </p:spPr>
      </p:pic>
    </p:spTree>
    <p:extLst>
      <p:ext uri="{BB962C8B-B14F-4D97-AF65-F5344CB8AC3E}">
        <p14:creationId xmlns:p14="http://schemas.microsoft.com/office/powerpoint/2010/main" val="90440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C9089-F414-41F0-A948-822A1348E10C}"/>
              </a:ext>
            </a:extLst>
          </p:cNvPr>
          <p:cNvSpPr>
            <a:spLocks noGrp="1"/>
          </p:cNvSpPr>
          <p:nvPr>
            <p:ph type="title"/>
          </p:nvPr>
        </p:nvSpPr>
        <p:spPr/>
        <p:txBody>
          <a:bodyPr>
            <a:normAutofit/>
          </a:bodyPr>
          <a:lstStyle/>
          <a:p>
            <a:r>
              <a:rPr lang="en-IN" sz="1800" dirty="0">
                <a:latin typeface="Times New Roman" panose="02020603050405020304" pitchFamily="18" charset="0"/>
                <a:cs typeface="Times New Roman" panose="02020603050405020304" pitchFamily="18" charset="0"/>
              </a:rPr>
              <a:t>5. FORGET PASSWORD</a:t>
            </a:r>
          </a:p>
        </p:txBody>
      </p:sp>
      <p:pic>
        <p:nvPicPr>
          <p:cNvPr id="5" name="Content Placeholder 4">
            <a:extLst>
              <a:ext uri="{FF2B5EF4-FFF2-40B4-BE49-F238E27FC236}">
                <a16:creationId xmlns:a16="http://schemas.microsoft.com/office/drawing/2014/main" id="{EA0812A7-B8BE-4F0C-B509-9421E2E36D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4614" y="1686758"/>
            <a:ext cx="2311348" cy="4355268"/>
          </a:xfrm>
        </p:spPr>
      </p:pic>
    </p:spTree>
    <p:extLst>
      <p:ext uri="{BB962C8B-B14F-4D97-AF65-F5344CB8AC3E}">
        <p14:creationId xmlns:p14="http://schemas.microsoft.com/office/powerpoint/2010/main" val="84552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3AA5-4C4A-4426-9B1D-E1ED8949DBD8}"/>
              </a:ext>
            </a:extLst>
          </p:cNvPr>
          <p:cNvSpPr>
            <a:spLocks noGrp="1"/>
          </p:cNvSpPr>
          <p:nvPr>
            <p:ph type="title"/>
          </p:nvPr>
        </p:nvSpPr>
        <p:spPr/>
        <p:txBody>
          <a:bodyPr>
            <a:normAutofit/>
          </a:bodyPr>
          <a:lstStyle/>
          <a:p>
            <a:r>
              <a:rPr lang="en-IN" sz="1800" dirty="0">
                <a:latin typeface="Times New Roman" panose="02020603050405020304" pitchFamily="18" charset="0"/>
                <a:cs typeface="Times New Roman" panose="02020603050405020304" pitchFamily="18" charset="0"/>
              </a:rPr>
              <a:t>6. HOME</a:t>
            </a:r>
          </a:p>
        </p:txBody>
      </p:sp>
      <p:pic>
        <p:nvPicPr>
          <p:cNvPr id="5" name="Content Placeholder 4">
            <a:extLst>
              <a:ext uri="{FF2B5EF4-FFF2-40B4-BE49-F238E27FC236}">
                <a16:creationId xmlns:a16="http://schemas.microsoft.com/office/drawing/2014/main" id="{586DDDBC-492E-421B-A243-5BFBECF93B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61837" y="2160588"/>
            <a:ext cx="2028363" cy="3881437"/>
          </a:xfrm>
        </p:spPr>
      </p:pic>
    </p:spTree>
    <p:extLst>
      <p:ext uri="{BB962C8B-B14F-4D97-AF65-F5344CB8AC3E}">
        <p14:creationId xmlns:p14="http://schemas.microsoft.com/office/powerpoint/2010/main" val="635267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D4D3-1455-4CB2-8CA5-DB09FF8B1AA6}"/>
              </a:ext>
            </a:extLst>
          </p:cNvPr>
          <p:cNvSpPr>
            <a:spLocks noGrp="1"/>
          </p:cNvSpPr>
          <p:nvPr>
            <p:ph type="title"/>
          </p:nvPr>
        </p:nvSpPr>
        <p:spPr/>
        <p:txBody>
          <a:bodyPr>
            <a:normAutofit/>
          </a:bodyPr>
          <a:lstStyle/>
          <a:p>
            <a:r>
              <a:rPr lang="en-IN" sz="1800" dirty="0">
                <a:latin typeface="Times New Roman" panose="02020603050405020304" pitchFamily="18" charset="0"/>
                <a:cs typeface="Times New Roman" panose="02020603050405020304" pitchFamily="18" charset="0"/>
              </a:rPr>
              <a:t>7. JOB DETAILS</a:t>
            </a:r>
          </a:p>
        </p:txBody>
      </p:sp>
      <p:pic>
        <p:nvPicPr>
          <p:cNvPr id="5" name="Content Placeholder 4">
            <a:extLst>
              <a:ext uri="{FF2B5EF4-FFF2-40B4-BE49-F238E27FC236}">
                <a16:creationId xmlns:a16="http://schemas.microsoft.com/office/drawing/2014/main" id="{B3D131DE-0B6B-404B-B07E-40EE3E910E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63470" y="2160588"/>
            <a:ext cx="2025097" cy="3881437"/>
          </a:xfrm>
        </p:spPr>
      </p:pic>
    </p:spTree>
    <p:extLst>
      <p:ext uri="{BB962C8B-B14F-4D97-AF65-F5344CB8AC3E}">
        <p14:creationId xmlns:p14="http://schemas.microsoft.com/office/powerpoint/2010/main" val="1321110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DE69A-7EC8-4AC0-BCFB-B471864CAB77}"/>
              </a:ext>
            </a:extLst>
          </p:cNvPr>
          <p:cNvSpPr>
            <a:spLocks noGrp="1"/>
          </p:cNvSpPr>
          <p:nvPr>
            <p:ph type="title"/>
          </p:nvPr>
        </p:nvSpPr>
        <p:spPr/>
        <p:txBody>
          <a:bodyPr>
            <a:normAutofit/>
          </a:bodyPr>
          <a:lstStyle/>
          <a:p>
            <a:r>
              <a:rPr lang="en-IN" sz="1800" dirty="0">
                <a:latin typeface="Times New Roman" panose="02020603050405020304" pitchFamily="18" charset="0"/>
                <a:cs typeface="Times New Roman" panose="02020603050405020304" pitchFamily="18" charset="0"/>
              </a:rPr>
              <a:t>8. SEARCH</a:t>
            </a:r>
          </a:p>
        </p:txBody>
      </p:sp>
      <p:pic>
        <p:nvPicPr>
          <p:cNvPr id="5" name="Content Placeholder 4">
            <a:extLst>
              <a:ext uri="{FF2B5EF4-FFF2-40B4-BE49-F238E27FC236}">
                <a16:creationId xmlns:a16="http://schemas.microsoft.com/office/drawing/2014/main" id="{193ABA1D-ECAC-43D0-9B08-80792593EA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4352" y="2160588"/>
            <a:ext cx="2063334" cy="3881437"/>
          </a:xfrm>
        </p:spPr>
      </p:pic>
    </p:spTree>
    <p:extLst>
      <p:ext uri="{BB962C8B-B14F-4D97-AF65-F5344CB8AC3E}">
        <p14:creationId xmlns:p14="http://schemas.microsoft.com/office/powerpoint/2010/main" val="3580819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DE69A-7EC8-4AC0-BCFB-B471864CAB77}"/>
              </a:ext>
            </a:extLst>
          </p:cNvPr>
          <p:cNvSpPr>
            <a:spLocks noGrp="1"/>
          </p:cNvSpPr>
          <p:nvPr>
            <p:ph type="title"/>
          </p:nvPr>
        </p:nvSpPr>
        <p:spPr/>
        <p:txBody>
          <a:bodyPr>
            <a:normAutofit/>
          </a:bodyPr>
          <a:lstStyle/>
          <a:p>
            <a:r>
              <a:rPr lang="en-IN" sz="1800" dirty="0">
                <a:latin typeface="Times New Roman" panose="02020603050405020304" pitchFamily="18" charset="0"/>
                <a:cs typeface="Times New Roman" panose="02020603050405020304" pitchFamily="18" charset="0"/>
              </a:rPr>
              <a:t>9. FAVOURITES</a:t>
            </a:r>
          </a:p>
        </p:txBody>
      </p:sp>
      <p:pic>
        <p:nvPicPr>
          <p:cNvPr id="7" name="Content Placeholder 6">
            <a:extLst>
              <a:ext uri="{FF2B5EF4-FFF2-40B4-BE49-F238E27FC236}">
                <a16:creationId xmlns:a16="http://schemas.microsoft.com/office/drawing/2014/main" id="{46692BDD-D51F-412C-9CF1-63329D1A18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5891" y="2160588"/>
            <a:ext cx="2120256" cy="3881437"/>
          </a:xfrm>
        </p:spPr>
      </p:pic>
    </p:spTree>
    <p:extLst>
      <p:ext uri="{BB962C8B-B14F-4D97-AF65-F5344CB8AC3E}">
        <p14:creationId xmlns:p14="http://schemas.microsoft.com/office/powerpoint/2010/main" val="479705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DE69A-7EC8-4AC0-BCFB-B471864CAB77}"/>
              </a:ext>
            </a:extLst>
          </p:cNvPr>
          <p:cNvSpPr>
            <a:spLocks noGrp="1"/>
          </p:cNvSpPr>
          <p:nvPr>
            <p:ph type="title"/>
          </p:nvPr>
        </p:nvSpPr>
        <p:spPr/>
        <p:txBody>
          <a:bodyPr>
            <a:normAutofit/>
          </a:bodyPr>
          <a:lstStyle/>
          <a:p>
            <a:r>
              <a:rPr lang="en-IN" sz="1800" dirty="0">
                <a:latin typeface="Times New Roman" panose="02020603050405020304" pitchFamily="18" charset="0"/>
                <a:cs typeface="Times New Roman" panose="02020603050405020304" pitchFamily="18" charset="0"/>
              </a:rPr>
              <a:t>10. HISTORY </a:t>
            </a:r>
          </a:p>
        </p:txBody>
      </p:sp>
      <p:pic>
        <p:nvPicPr>
          <p:cNvPr id="6" name="Content Placeholder 5">
            <a:extLst>
              <a:ext uri="{FF2B5EF4-FFF2-40B4-BE49-F238E27FC236}">
                <a16:creationId xmlns:a16="http://schemas.microsoft.com/office/drawing/2014/main" id="{E70296F0-95AD-4C97-9123-9D85B4477D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6609" y="2160588"/>
            <a:ext cx="2038820" cy="3881437"/>
          </a:xfrm>
        </p:spPr>
      </p:pic>
    </p:spTree>
    <p:extLst>
      <p:ext uri="{BB962C8B-B14F-4D97-AF65-F5344CB8AC3E}">
        <p14:creationId xmlns:p14="http://schemas.microsoft.com/office/powerpoint/2010/main" val="4132000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EFC7-1242-43DD-84E6-D9BA45F90E2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6108C6DA-C103-4A12-BEBD-B71273E9EDB2}"/>
              </a:ext>
            </a:extLst>
          </p:cNvPr>
          <p:cNvSpPr>
            <a:spLocks noGrp="1"/>
          </p:cNvSpPr>
          <p:nvPr>
            <p:ph idx="1"/>
          </p:nvPr>
        </p:nvSpPr>
        <p:spPr/>
        <p:txBody>
          <a:bodyPr/>
          <a:lstStyle/>
          <a:p>
            <a:pPr marL="514350" indent="-514350">
              <a:buAutoNum type="arabicPeriod"/>
            </a:pPr>
            <a:r>
              <a:rPr lang="en-IN" dirty="0">
                <a:latin typeface="Times New Roman" panose="02020603050405020304" pitchFamily="18" charset="0"/>
                <a:cs typeface="Times New Roman" panose="02020603050405020304" pitchFamily="18" charset="0"/>
              </a:rPr>
              <a:t>INTRODUCTION</a:t>
            </a:r>
          </a:p>
          <a:p>
            <a:pPr marL="514350" indent="-514350">
              <a:buAutoNum type="arabicPeriod"/>
            </a:pPr>
            <a:r>
              <a:rPr lang="en-IN" dirty="0">
                <a:latin typeface="Times New Roman" panose="02020603050405020304" pitchFamily="18" charset="0"/>
                <a:cs typeface="Times New Roman" panose="02020603050405020304" pitchFamily="18" charset="0"/>
              </a:rPr>
              <a:t>AIM</a:t>
            </a:r>
          </a:p>
          <a:p>
            <a:pPr marL="514350" indent="-514350">
              <a:buAutoNum type="arabicPeriod"/>
            </a:pPr>
            <a:r>
              <a:rPr lang="en-IN" dirty="0">
                <a:latin typeface="Times New Roman" panose="02020603050405020304" pitchFamily="18" charset="0"/>
                <a:cs typeface="Times New Roman" panose="02020603050405020304" pitchFamily="18" charset="0"/>
              </a:rPr>
              <a:t>SCOPE</a:t>
            </a:r>
          </a:p>
          <a:p>
            <a:pPr marL="514350" indent="-514350">
              <a:buAutoNum type="arabicPeriod"/>
            </a:pPr>
            <a:r>
              <a:rPr lang="en-IN" dirty="0">
                <a:latin typeface="Times New Roman" panose="02020603050405020304" pitchFamily="18" charset="0"/>
                <a:cs typeface="Times New Roman" panose="02020603050405020304" pitchFamily="18" charset="0"/>
              </a:rPr>
              <a:t>BRAIN STORMING</a:t>
            </a:r>
          </a:p>
          <a:p>
            <a:pPr marL="514350" indent="-514350">
              <a:buAutoNum type="arabicPeriod"/>
            </a:pPr>
            <a:r>
              <a:rPr lang="en-IN" dirty="0">
                <a:latin typeface="Times New Roman" panose="02020603050405020304" pitchFamily="18" charset="0"/>
                <a:cs typeface="Times New Roman" panose="02020603050405020304" pitchFamily="18" charset="0"/>
              </a:rPr>
              <a:t>FUNCTIONAL/ NON-FUNCTIONAL REQUIREMENTS</a:t>
            </a:r>
          </a:p>
          <a:p>
            <a:pPr marL="514350" indent="-514350">
              <a:buAutoNum type="arabicPeriod"/>
            </a:pPr>
            <a:r>
              <a:rPr lang="en-IN" dirty="0">
                <a:latin typeface="Times New Roman" panose="02020603050405020304" pitchFamily="18" charset="0"/>
                <a:cs typeface="Times New Roman" panose="02020603050405020304" pitchFamily="18" charset="0"/>
              </a:rPr>
              <a:t>PROTOTYPE</a:t>
            </a:r>
          </a:p>
        </p:txBody>
      </p:sp>
    </p:spTree>
    <p:extLst>
      <p:ext uri="{BB962C8B-B14F-4D97-AF65-F5344CB8AC3E}">
        <p14:creationId xmlns:p14="http://schemas.microsoft.com/office/powerpoint/2010/main" val="1004552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DE69A-7EC8-4AC0-BCFB-B471864CAB77}"/>
              </a:ext>
            </a:extLst>
          </p:cNvPr>
          <p:cNvSpPr>
            <a:spLocks noGrp="1"/>
          </p:cNvSpPr>
          <p:nvPr>
            <p:ph type="title"/>
          </p:nvPr>
        </p:nvSpPr>
        <p:spPr/>
        <p:txBody>
          <a:bodyPr>
            <a:normAutofit/>
          </a:bodyPr>
          <a:lstStyle/>
          <a:p>
            <a:r>
              <a:rPr lang="en-IN" sz="1800" dirty="0">
                <a:latin typeface="Times New Roman" panose="02020603050405020304" pitchFamily="18" charset="0"/>
                <a:cs typeface="Times New Roman" panose="02020603050405020304" pitchFamily="18" charset="0"/>
              </a:rPr>
              <a:t>11. CV</a:t>
            </a:r>
          </a:p>
        </p:txBody>
      </p:sp>
      <p:pic>
        <p:nvPicPr>
          <p:cNvPr id="7" name="Content Placeholder 6">
            <a:extLst>
              <a:ext uri="{FF2B5EF4-FFF2-40B4-BE49-F238E27FC236}">
                <a16:creationId xmlns:a16="http://schemas.microsoft.com/office/drawing/2014/main" id="{F50AE87E-72E1-44CC-A994-DC242A28BD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4571" y="2160588"/>
            <a:ext cx="2082895" cy="3881437"/>
          </a:xfrm>
        </p:spPr>
      </p:pic>
    </p:spTree>
    <p:extLst>
      <p:ext uri="{BB962C8B-B14F-4D97-AF65-F5344CB8AC3E}">
        <p14:creationId xmlns:p14="http://schemas.microsoft.com/office/powerpoint/2010/main" val="3919618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2FA1B-E1A0-4D1A-B1B1-D6F55FBA098F}"/>
              </a:ext>
            </a:extLst>
          </p:cNvPr>
          <p:cNvSpPr>
            <a:spLocks noGrp="1"/>
          </p:cNvSpPr>
          <p:nvPr>
            <p:ph type="title"/>
          </p:nvPr>
        </p:nvSpPr>
        <p:spPr/>
        <p:txBody>
          <a:bodyPr>
            <a:normAutofit/>
          </a:bodyPr>
          <a:lstStyle/>
          <a:p>
            <a:r>
              <a:rPr lang="en-IN" sz="1800" dirty="0">
                <a:latin typeface="Times New Roman" panose="02020603050405020304" pitchFamily="18" charset="0"/>
                <a:cs typeface="Times New Roman" panose="02020603050405020304" pitchFamily="18" charset="0"/>
              </a:rPr>
              <a:t>12. MORE INFO</a:t>
            </a:r>
          </a:p>
        </p:txBody>
      </p:sp>
      <p:pic>
        <p:nvPicPr>
          <p:cNvPr id="5" name="Content Placeholder 4">
            <a:extLst>
              <a:ext uri="{FF2B5EF4-FFF2-40B4-BE49-F238E27FC236}">
                <a16:creationId xmlns:a16="http://schemas.microsoft.com/office/drawing/2014/main" id="{FDE53FFE-8C01-4FF5-89C3-E787514D71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4861" y="2160588"/>
            <a:ext cx="2082315" cy="3881437"/>
          </a:xfrm>
        </p:spPr>
      </p:pic>
    </p:spTree>
    <p:extLst>
      <p:ext uri="{BB962C8B-B14F-4D97-AF65-F5344CB8AC3E}">
        <p14:creationId xmlns:p14="http://schemas.microsoft.com/office/powerpoint/2010/main" val="686344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A44B3-097D-4D78-8DF1-4C783DA44978}"/>
              </a:ext>
            </a:extLst>
          </p:cNvPr>
          <p:cNvSpPr>
            <a:spLocks noGrp="1"/>
          </p:cNvSpPr>
          <p:nvPr>
            <p:ph type="title"/>
          </p:nvPr>
        </p:nvSpPr>
        <p:spPr>
          <a:xfrm>
            <a:off x="1165606" y="2678097"/>
            <a:ext cx="8596668" cy="1320800"/>
          </a:xfrm>
        </p:spPr>
        <p:txBody>
          <a:bodyPr/>
          <a:lstStyle/>
          <a:p>
            <a:pPr algn="ctr"/>
            <a:r>
              <a:rPr lang="en-IN" dirty="0"/>
              <a:t>THANKS</a:t>
            </a:r>
          </a:p>
        </p:txBody>
      </p:sp>
    </p:spTree>
    <p:extLst>
      <p:ext uri="{BB962C8B-B14F-4D97-AF65-F5344CB8AC3E}">
        <p14:creationId xmlns:p14="http://schemas.microsoft.com/office/powerpoint/2010/main" val="2306682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3051E-4BBC-43C8-823E-03EC8693D5E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31D8B98-21AC-4241-9BC0-A2CBEAB93D43}"/>
              </a:ext>
            </a:extLst>
          </p:cNvPr>
          <p:cNvSpPr>
            <a:spLocks noGrp="1"/>
          </p:cNvSpPr>
          <p:nvPr>
            <p:ph idx="1"/>
          </p:nvPr>
        </p:nvSpPr>
        <p:spPr/>
        <p:txBody>
          <a:bodyPr>
            <a:normAutofit fontScale="92500" lnSpcReduction="20000"/>
          </a:bodyPr>
          <a:lstStyle/>
          <a:p>
            <a:pPr>
              <a:lnSpc>
                <a:spcPct val="100000"/>
              </a:lnSpc>
            </a:pPr>
            <a:r>
              <a:rPr lang="en-IN" sz="2100" dirty="0">
                <a:latin typeface="Times New Roman" panose="02020603050405020304" pitchFamily="18" charset="0"/>
                <a:cs typeface="Times New Roman" panose="02020603050405020304" pitchFamily="18" charset="0"/>
              </a:rPr>
              <a:t>Quality jobs are not easy to come by, especially if you are looking for a job change. There are various reasons behind that. Sometimes, the companies outsource the hiring process to third-party companies and sometimes, it ends up with internal hiring.</a:t>
            </a:r>
          </a:p>
          <a:p>
            <a:pPr>
              <a:lnSpc>
                <a:spcPct val="100000"/>
              </a:lnSpc>
            </a:pPr>
            <a:r>
              <a:rPr lang="en-IN" sz="2100" dirty="0">
                <a:latin typeface="Times New Roman" panose="02020603050405020304" pitchFamily="18" charset="0"/>
                <a:cs typeface="Times New Roman" panose="02020603050405020304" pitchFamily="18" charset="0"/>
              </a:rPr>
              <a:t>Whatever it may be, the whole process can be quite tiring. Fortunately, with the influx of apps, now you can do the job search while you are on the go. You can find apps for job searches on multiple platforms like Play Store and App Store.</a:t>
            </a:r>
          </a:p>
          <a:p>
            <a:pPr>
              <a:lnSpc>
                <a:spcPct val="100000"/>
              </a:lnSpc>
            </a:pPr>
            <a:r>
              <a:rPr lang="en-IN" sz="2100" dirty="0">
                <a:latin typeface="Times New Roman" panose="02020603050405020304" pitchFamily="18" charset="0"/>
                <a:cs typeface="Times New Roman" panose="02020603050405020304" pitchFamily="18" charset="0"/>
              </a:rPr>
              <a:t>Job-hunting apps make it easy to hunt for your next opportunity from anywhere, day or night.</a:t>
            </a:r>
          </a:p>
          <a:p>
            <a:pPr>
              <a:lnSpc>
                <a:spcPct val="100000"/>
              </a:lnSpc>
            </a:pP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LookLock</a:t>
            </a:r>
            <a:r>
              <a:rPr lang="en-IN" sz="2100" dirty="0">
                <a:latin typeface="Times New Roman" panose="02020603050405020304" pitchFamily="18" charset="0"/>
                <a:cs typeface="Times New Roman" panose="02020603050405020304" pitchFamily="18" charset="0"/>
              </a:rPr>
              <a:t>" app is also based on finding part-time jobs, anywhere and anytime. This especially designed for finding part-time jobs </a:t>
            </a:r>
            <a:r>
              <a:rPr lang="en-IN" sz="2100" dirty="0" err="1">
                <a:latin typeface="Times New Roman" panose="02020603050405020304" pitchFamily="18" charset="0"/>
                <a:cs typeface="Times New Roman" panose="02020603050405020304" pitchFamily="18" charset="0"/>
              </a:rPr>
              <a:t>only.This</a:t>
            </a:r>
            <a:r>
              <a:rPr lang="en-IN" sz="2100" dirty="0">
                <a:latin typeface="Times New Roman" panose="02020603050405020304" pitchFamily="18" charset="0"/>
                <a:cs typeface="Times New Roman" panose="02020603050405020304" pitchFamily="18" charset="0"/>
              </a:rPr>
              <a:t> app is going to help all students and those who are looking to earn extra with valuable tips, which can come handy when applying for a job.</a:t>
            </a:r>
          </a:p>
          <a:p>
            <a:pPr>
              <a:lnSpc>
                <a:spcPct val="100000"/>
              </a:lnSpc>
            </a:pPr>
            <a:r>
              <a:rPr lang="en-IN" sz="2100" dirty="0">
                <a:latin typeface="Times New Roman" panose="02020603050405020304" pitchFamily="18" charset="0"/>
                <a:cs typeface="Times New Roman" panose="02020603050405020304" pitchFamily="18" charset="0"/>
              </a:rPr>
              <a:t>So,  to stay on the top of your job hunt and stay connected with this app.</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66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66DEA-D2DA-488A-94B9-4A9099101B9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AIM</a:t>
            </a:r>
          </a:p>
        </p:txBody>
      </p:sp>
      <p:sp>
        <p:nvSpPr>
          <p:cNvPr id="3" name="Content Placeholder 2">
            <a:extLst>
              <a:ext uri="{FF2B5EF4-FFF2-40B4-BE49-F238E27FC236}">
                <a16:creationId xmlns:a16="http://schemas.microsoft.com/office/drawing/2014/main" id="{0A91A33B-EC75-433D-9B07-174F278A01D5}"/>
              </a:ext>
            </a:extLst>
          </p:cNvPr>
          <p:cNvSpPr>
            <a:spLocks noGrp="1"/>
          </p:cNvSpPr>
          <p:nvPr>
            <p:ph idx="1"/>
          </p:nvPr>
        </p:nvSpPr>
        <p:spPr/>
        <p:txBody>
          <a:bodyPr>
            <a:normAutofit fontScale="77500" lnSpcReduction="20000"/>
          </a:bodyPr>
          <a:lstStyle/>
          <a:p>
            <a:pPr>
              <a:lnSpc>
                <a:spcPct val="110000"/>
              </a:lnSpc>
            </a:pPr>
            <a:r>
              <a:rPr lang="en-IN" sz="2400" dirty="0">
                <a:latin typeface="Times New Roman" panose="02020603050405020304" pitchFamily="18" charset="0"/>
                <a:cs typeface="Times New Roman" panose="02020603050405020304" pitchFamily="18" charset="0"/>
              </a:rPr>
              <a:t>At </a:t>
            </a:r>
            <a:r>
              <a:rPr lang="en-IN" sz="2400" dirty="0" err="1">
                <a:latin typeface="Times New Roman" panose="02020603050405020304" pitchFamily="18" charset="0"/>
                <a:cs typeface="Times New Roman" panose="02020603050405020304" pitchFamily="18" charset="0"/>
              </a:rPr>
              <a:t>LookLock</a:t>
            </a:r>
            <a:r>
              <a:rPr lang="en-IN" sz="2400" dirty="0">
                <a:latin typeface="Times New Roman" panose="02020603050405020304" pitchFamily="18" charset="0"/>
                <a:cs typeface="Times New Roman" panose="02020603050405020304" pitchFamily="18" charset="0"/>
              </a:rPr>
              <a:t>, our mission is to help people get part-time jobs. This app will connect millions of people to new opportunities. With the pretty simple interface of app will help user to explore more </a:t>
            </a:r>
            <a:r>
              <a:rPr lang="en-IN" sz="2400" dirty="0" err="1">
                <a:latin typeface="Times New Roman" panose="02020603050405020304" pitchFamily="18" charset="0"/>
                <a:cs typeface="Times New Roman" panose="02020603050405020304" pitchFamily="18" charset="0"/>
              </a:rPr>
              <a:t>oppurtunity</a:t>
            </a:r>
            <a:r>
              <a:rPr lang="en-IN" sz="2400" dirty="0">
                <a:latin typeface="Times New Roman" panose="02020603050405020304" pitchFamily="18" charset="0"/>
                <a:cs typeface="Times New Roman" panose="02020603050405020304" pitchFamily="18" charset="0"/>
              </a:rPr>
              <a:t> related to their interests.</a:t>
            </a:r>
          </a:p>
          <a:p>
            <a:pPr>
              <a:lnSpc>
                <a:spcPct val="110000"/>
              </a:lnSpc>
            </a:pPr>
            <a:r>
              <a:rPr lang="en-IN" sz="2400" dirty="0">
                <a:latin typeface="Times New Roman" panose="02020603050405020304" pitchFamily="18" charset="0"/>
                <a:cs typeface="Times New Roman" panose="02020603050405020304" pitchFamily="18" charset="0"/>
              </a:rPr>
              <a:t> The whole experience is designed to be pleasant, and there are numerous mechanisms for making sure everyone operates with confidence, transparency, and accountability. </a:t>
            </a:r>
          </a:p>
          <a:p>
            <a:pPr>
              <a:lnSpc>
                <a:spcPct val="110000"/>
              </a:lnSpc>
            </a:pPr>
            <a:r>
              <a:rPr lang="en-IN" sz="2400" dirty="0">
                <a:latin typeface="Times New Roman" panose="02020603050405020304" pitchFamily="18" charset="0"/>
                <a:cs typeface="Times New Roman" panose="02020603050405020304" pitchFamily="18" charset="0"/>
              </a:rPr>
              <a:t>People who </a:t>
            </a:r>
            <a:r>
              <a:rPr lang="en-IN" sz="2300" dirty="0">
                <a:latin typeface="Times New Roman" panose="02020603050405020304" pitchFamily="18" charset="0"/>
                <a:cs typeface="Times New Roman" panose="02020603050405020304" pitchFamily="18" charset="0"/>
              </a:rPr>
              <a:t>want</a:t>
            </a:r>
            <a:r>
              <a:rPr lang="en-IN" sz="2400" dirty="0">
                <a:latin typeface="Times New Roman" panose="02020603050405020304" pitchFamily="18" charset="0"/>
                <a:cs typeface="Times New Roman" panose="02020603050405020304" pitchFamily="18" charset="0"/>
              </a:rPr>
              <a:t> to stay close to home can use this app to find jobs in cities near by. Also, job seekers can prioritize jobs based on their first, second, and third choice, as well as track the positions they have applied to, the interviews they’ve been on, and the offers they have received.</a:t>
            </a:r>
          </a:p>
          <a:p>
            <a:pPr>
              <a:lnSpc>
                <a:spcPct val="110000"/>
              </a:lnSpc>
            </a:pPr>
            <a:r>
              <a:rPr lang="en-IN" sz="2400" dirty="0">
                <a:latin typeface="Times New Roman" panose="02020603050405020304" pitchFamily="18" charset="0"/>
                <a:cs typeface="Times New Roman" panose="02020603050405020304" pitchFamily="18" charset="0"/>
              </a:rPr>
              <a:t>The foremost motive this app to make user happy by helping them to introduce with new </a:t>
            </a:r>
            <a:r>
              <a:rPr lang="en-IN" sz="2400" dirty="0" err="1">
                <a:latin typeface="Times New Roman" panose="02020603050405020304" pitchFamily="18" charset="0"/>
                <a:cs typeface="Times New Roman" panose="02020603050405020304" pitchFamily="18" charset="0"/>
              </a:rPr>
              <a:t>oppurtunities</a:t>
            </a:r>
            <a:r>
              <a:rPr lang="en-IN" sz="2400" dirty="0">
                <a:latin typeface="Times New Roman" panose="02020603050405020304" pitchFamily="18" charset="0"/>
                <a:cs typeface="Times New Roman" panose="02020603050405020304" pitchFamily="18" charset="0"/>
              </a:rPr>
              <a:t>, which will </a:t>
            </a:r>
            <a:r>
              <a:rPr lang="en-IN" sz="2400" dirty="0" err="1">
                <a:latin typeface="Times New Roman" panose="02020603050405020304" pitchFamily="18" charset="0"/>
                <a:cs typeface="Times New Roman" panose="02020603050405020304" pitchFamily="18" charset="0"/>
              </a:rPr>
              <a:t>enhace</a:t>
            </a:r>
            <a:r>
              <a:rPr lang="en-IN" sz="2400" dirty="0">
                <a:latin typeface="Times New Roman" panose="02020603050405020304" pitchFamily="18" charset="0"/>
                <a:cs typeface="Times New Roman" panose="02020603050405020304" pitchFamily="18" charset="0"/>
              </a:rPr>
              <a:t> their work experience and raise up their allowances.</a:t>
            </a:r>
          </a:p>
          <a:p>
            <a:pPr marL="0" indent="0">
              <a:buNone/>
            </a:pPr>
            <a:endParaRPr lang="en-IN" dirty="0"/>
          </a:p>
        </p:txBody>
      </p:sp>
    </p:spTree>
    <p:extLst>
      <p:ext uri="{BB962C8B-B14F-4D97-AF65-F5344CB8AC3E}">
        <p14:creationId xmlns:p14="http://schemas.microsoft.com/office/powerpoint/2010/main" val="3788216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534BA-1A4D-4175-A38A-636721E9A93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SCOPE</a:t>
            </a:r>
          </a:p>
        </p:txBody>
      </p:sp>
      <p:sp>
        <p:nvSpPr>
          <p:cNvPr id="3" name="Content Placeholder 2">
            <a:extLst>
              <a:ext uri="{FF2B5EF4-FFF2-40B4-BE49-F238E27FC236}">
                <a16:creationId xmlns:a16="http://schemas.microsoft.com/office/drawing/2014/main" id="{38CCF461-EA1B-497C-801B-2261B3E6BB4A}"/>
              </a:ext>
            </a:extLst>
          </p:cNvPr>
          <p:cNvSpPr>
            <a:spLocks noGrp="1"/>
          </p:cNvSpPr>
          <p:nvPr>
            <p:ph idx="1"/>
          </p:nvPr>
        </p:nvSpPr>
        <p:spPr/>
        <p:txBody>
          <a:bodyPr>
            <a:normAutofit fontScale="77500" lnSpcReduction="20000"/>
          </a:bodyPr>
          <a:lstStyle/>
          <a:p>
            <a:pPr>
              <a:lnSpc>
                <a:spcPct val="110000"/>
              </a:lnSpc>
            </a:pPr>
            <a:r>
              <a:rPr lang="en-IN" sz="2300" dirty="0">
                <a:latin typeface="Times New Roman" panose="02020603050405020304" pitchFamily="18" charset="0"/>
                <a:cs typeface="Times New Roman" panose="02020603050405020304" pitchFamily="18" charset="0"/>
              </a:rPr>
              <a:t>Job hunting can be time consuming and lengthy, so it’s imperative for people to use their search time wisely. There are an endless amount of resources that job seekers can use as they look for a position, but incorporating apps into a job search can allow people to work smarter, not harder, when looking for a job. </a:t>
            </a:r>
          </a:p>
          <a:p>
            <a:pPr>
              <a:lnSpc>
                <a:spcPct val="110000"/>
              </a:lnSpc>
            </a:pPr>
            <a:r>
              <a:rPr lang="en-IN" sz="2300" dirty="0">
                <a:latin typeface="Times New Roman" panose="02020603050405020304" pitchFamily="18" charset="0"/>
                <a:cs typeface="Times New Roman" panose="02020603050405020304" pitchFamily="18" charset="0"/>
              </a:rPr>
              <a:t>The "</a:t>
            </a:r>
            <a:r>
              <a:rPr lang="en-IN" sz="2300" dirty="0" err="1">
                <a:latin typeface="Times New Roman" panose="02020603050405020304" pitchFamily="18" charset="0"/>
                <a:cs typeface="Times New Roman" panose="02020603050405020304" pitchFamily="18" charset="0"/>
              </a:rPr>
              <a:t>LookLock</a:t>
            </a:r>
            <a:r>
              <a:rPr lang="en-IN" sz="2300" dirty="0">
                <a:latin typeface="Times New Roman" panose="02020603050405020304" pitchFamily="18" charset="0"/>
                <a:cs typeface="Times New Roman" panose="02020603050405020304" pitchFamily="18" charset="0"/>
              </a:rPr>
              <a:t>" application is a part-time job finder app which will target students and those who already have full-time job and want to earn more.</a:t>
            </a:r>
          </a:p>
          <a:p>
            <a:pPr>
              <a:lnSpc>
                <a:spcPct val="110000"/>
              </a:lnSpc>
            </a:pPr>
            <a:r>
              <a:rPr lang="en-IN" sz="2300" dirty="0">
                <a:latin typeface="Times New Roman" panose="02020603050405020304" pitchFamily="18" charset="0"/>
                <a:cs typeface="Times New Roman" panose="02020603050405020304" pitchFamily="18" charset="0"/>
              </a:rPr>
              <a:t>This app will increase the transparency between job seekers and </a:t>
            </a:r>
            <a:r>
              <a:rPr lang="en-IN" sz="2300" dirty="0" err="1">
                <a:latin typeface="Times New Roman" panose="02020603050405020304" pitchFamily="18" charset="0"/>
                <a:cs typeface="Times New Roman" panose="02020603050405020304" pitchFamily="18" charset="0"/>
              </a:rPr>
              <a:t>companies.This</a:t>
            </a:r>
            <a:r>
              <a:rPr lang="en-IN" sz="2300" dirty="0">
                <a:latin typeface="Times New Roman" panose="02020603050405020304" pitchFamily="18" charset="0"/>
                <a:cs typeface="Times New Roman" panose="02020603050405020304" pitchFamily="18" charset="0"/>
              </a:rPr>
              <a:t> initiative brake the barriers of job seekers and skip the process of going to employment agencies. Job seeker can </a:t>
            </a:r>
            <a:r>
              <a:rPr lang="en-IN" sz="2300" dirty="0" err="1">
                <a:latin typeface="Times New Roman" panose="02020603050405020304" pitchFamily="18" charset="0"/>
                <a:cs typeface="Times New Roman" panose="02020603050405020304" pitchFamily="18" charset="0"/>
              </a:rPr>
              <a:t>direcly</a:t>
            </a:r>
            <a:r>
              <a:rPr lang="en-IN" sz="2300" dirty="0">
                <a:latin typeface="Times New Roman" panose="02020603050405020304" pitchFamily="18" charset="0"/>
                <a:cs typeface="Times New Roman" panose="02020603050405020304" pitchFamily="18" charset="0"/>
              </a:rPr>
              <a:t> interact with the recruiters.</a:t>
            </a:r>
          </a:p>
          <a:p>
            <a:pPr>
              <a:lnSpc>
                <a:spcPct val="110000"/>
              </a:lnSpc>
            </a:pPr>
            <a:r>
              <a:rPr lang="en-IN" sz="2300" dirty="0">
                <a:latin typeface="Times New Roman" panose="02020603050405020304" pitchFamily="18" charset="0"/>
                <a:cs typeface="Times New Roman" panose="02020603050405020304" pitchFamily="18" charset="0"/>
              </a:rPr>
              <a:t>Job seeker can search for by factors such as location, job title, industry, and salary range.</a:t>
            </a:r>
          </a:p>
          <a:p>
            <a:pPr>
              <a:lnSpc>
                <a:spcPct val="110000"/>
              </a:lnSpc>
            </a:pPr>
            <a:r>
              <a:rPr lang="en-IN" sz="2300" dirty="0">
                <a:latin typeface="Times New Roman" panose="02020603050405020304" pitchFamily="18" charset="0"/>
                <a:cs typeface="Times New Roman" panose="02020603050405020304" pitchFamily="18" charset="0"/>
              </a:rPr>
              <a:t>Having hundreds of benefits of this application it will become first choice of job seekers. This may boost up the usage of this application.</a:t>
            </a:r>
          </a:p>
          <a:p>
            <a:pPr marL="0" indent="0">
              <a:buNone/>
            </a:pPr>
            <a:endParaRPr lang="en-IN" dirty="0"/>
          </a:p>
        </p:txBody>
      </p:sp>
    </p:spTree>
    <p:extLst>
      <p:ext uri="{BB962C8B-B14F-4D97-AF65-F5344CB8AC3E}">
        <p14:creationId xmlns:p14="http://schemas.microsoft.com/office/powerpoint/2010/main" val="2053290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2FB64-D402-41E4-A370-EDA379E63BA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BRAIN-STORMING</a:t>
            </a:r>
          </a:p>
        </p:txBody>
      </p:sp>
      <p:sp>
        <p:nvSpPr>
          <p:cNvPr id="3" name="Content Placeholder 2">
            <a:extLst>
              <a:ext uri="{FF2B5EF4-FFF2-40B4-BE49-F238E27FC236}">
                <a16:creationId xmlns:a16="http://schemas.microsoft.com/office/drawing/2014/main" id="{E4E30D72-99A0-441D-8D16-E534A7D7BBB2}"/>
              </a:ext>
            </a:extLst>
          </p:cNvPr>
          <p:cNvSpPr>
            <a:spLocks noGrp="1"/>
          </p:cNvSpPr>
          <p:nvPr>
            <p:ph idx="1"/>
          </p:nvPr>
        </p:nvSpPr>
        <p:spPr>
          <a:xfrm>
            <a:off x="838200" y="1500326"/>
            <a:ext cx="10515600" cy="4820575"/>
          </a:xfrm>
        </p:spPr>
        <p:txBody>
          <a:bodyPr>
            <a:noAutofit/>
          </a:bodyPr>
          <a:lstStyle/>
          <a:p>
            <a:r>
              <a:rPr lang="en-US" sz="2100" b="1" dirty="0">
                <a:latin typeface="Times New Roman" panose="02020603050405020304" pitchFamily="18" charset="0"/>
                <a:cs typeface="Times New Roman" panose="02020603050405020304" pitchFamily="18" charset="0"/>
              </a:rPr>
              <a:t> User App requirements and ideas:</a:t>
            </a:r>
            <a:endParaRPr lang="en-IN" sz="2100" dirty="0">
              <a:latin typeface="Times New Roman" panose="02020603050405020304" pitchFamily="18" charset="0"/>
              <a:cs typeface="Times New Roman" panose="02020603050405020304" pitchFamily="18" charset="0"/>
            </a:endParaRPr>
          </a:p>
          <a:p>
            <a:pPr marL="0" indent="0">
              <a:buNone/>
            </a:pPr>
            <a:r>
              <a:rPr lang="en-US" sz="2100" dirty="0">
                <a:latin typeface="Times New Roman" panose="02020603050405020304" pitchFamily="18" charset="0"/>
                <a:cs typeface="Times New Roman" panose="02020603050405020304" pitchFamily="18" charset="0"/>
              </a:rPr>
              <a:t>1. Do you Like to Register ?</a:t>
            </a:r>
            <a:endParaRPr lang="en-IN" sz="2100" dirty="0">
              <a:latin typeface="Times New Roman" panose="02020603050405020304" pitchFamily="18" charset="0"/>
              <a:cs typeface="Times New Roman" panose="02020603050405020304" pitchFamily="18" charset="0"/>
            </a:endParaRPr>
          </a:p>
          <a:p>
            <a:pPr marL="0" indent="0">
              <a:buNone/>
            </a:pPr>
            <a:r>
              <a:rPr lang="en-US" sz="2100" dirty="0">
                <a:latin typeface="Times New Roman" panose="02020603050405020304" pitchFamily="18" charset="0"/>
                <a:cs typeface="Times New Roman" panose="02020603050405020304" pitchFamily="18" charset="0"/>
              </a:rPr>
              <a:t>2. Do you Like to include Profile settings - Your gender, Name, Picture, Mail id ,contact, location and so on ?</a:t>
            </a:r>
            <a:endParaRPr lang="en-IN" sz="2100" dirty="0">
              <a:latin typeface="Times New Roman" panose="02020603050405020304" pitchFamily="18" charset="0"/>
              <a:cs typeface="Times New Roman" panose="02020603050405020304" pitchFamily="18" charset="0"/>
            </a:endParaRPr>
          </a:p>
          <a:p>
            <a:pPr marL="0" indent="0">
              <a:buNone/>
            </a:pPr>
            <a:r>
              <a:rPr lang="en-US" sz="2100" dirty="0">
                <a:latin typeface="Times New Roman" panose="02020603050405020304" pitchFamily="18" charset="0"/>
                <a:cs typeface="Times New Roman" panose="02020603050405020304" pitchFamily="18" charset="0"/>
              </a:rPr>
              <a:t>3. Go for login and add forget password feature if forget ?</a:t>
            </a:r>
            <a:endParaRPr lang="en-IN" sz="2100" dirty="0">
              <a:latin typeface="Times New Roman" panose="02020603050405020304" pitchFamily="18" charset="0"/>
              <a:cs typeface="Times New Roman" panose="02020603050405020304" pitchFamily="18" charset="0"/>
            </a:endParaRPr>
          </a:p>
          <a:p>
            <a:pPr marL="0" indent="0">
              <a:buNone/>
            </a:pPr>
            <a:r>
              <a:rPr lang="en-US" sz="2100" dirty="0">
                <a:latin typeface="Times New Roman" panose="02020603050405020304" pitchFamily="18" charset="0"/>
                <a:cs typeface="Times New Roman" panose="02020603050405020304" pitchFamily="18" charset="0"/>
              </a:rPr>
              <a:t>4. Do you Like to Search by  job type, keywords ,company and by location?</a:t>
            </a:r>
            <a:endParaRPr lang="en-IN" sz="2100" dirty="0">
              <a:latin typeface="Times New Roman" panose="02020603050405020304" pitchFamily="18" charset="0"/>
              <a:cs typeface="Times New Roman" panose="02020603050405020304" pitchFamily="18" charset="0"/>
            </a:endParaRPr>
          </a:p>
          <a:p>
            <a:pPr marL="0" indent="0">
              <a:buNone/>
            </a:pPr>
            <a:r>
              <a:rPr lang="en-US" sz="2100" dirty="0">
                <a:latin typeface="Times New Roman" panose="02020603050405020304" pitchFamily="18" charset="0"/>
                <a:cs typeface="Times New Roman" panose="02020603050405020304" pitchFamily="18" charset="0"/>
              </a:rPr>
              <a:t>5. Do you like to   add my  Jobs(saved one) Option ?</a:t>
            </a:r>
            <a:endParaRPr lang="en-IN" sz="2100" dirty="0">
              <a:latin typeface="Times New Roman" panose="02020603050405020304" pitchFamily="18" charset="0"/>
              <a:cs typeface="Times New Roman" panose="02020603050405020304" pitchFamily="18" charset="0"/>
            </a:endParaRPr>
          </a:p>
          <a:p>
            <a:pPr marL="0" indent="0">
              <a:buNone/>
            </a:pPr>
            <a:r>
              <a:rPr lang="en-US" sz="2100" dirty="0">
                <a:latin typeface="Times New Roman" panose="02020603050405020304" pitchFamily="18" charset="0"/>
                <a:cs typeface="Times New Roman" panose="02020603050405020304" pitchFamily="18" charset="0"/>
              </a:rPr>
              <a:t>6. Would you like to  invite friends to apply for job ?</a:t>
            </a:r>
            <a:endParaRPr lang="en-IN" sz="2100" dirty="0">
              <a:latin typeface="Times New Roman" panose="02020603050405020304" pitchFamily="18" charset="0"/>
              <a:cs typeface="Times New Roman" panose="02020603050405020304" pitchFamily="18" charset="0"/>
            </a:endParaRPr>
          </a:p>
          <a:p>
            <a:pPr marL="0" indent="0">
              <a:buNone/>
            </a:pPr>
            <a:r>
              <a:rPr lang="en-US" sz="2100" dirty="0">
                <a:latin typeface="Times New Roman" panose="02020603050405020304" pitchFamily="18" charset="0"/>
                <a:cs typeface="Times New Roman" panose="02020603050405020304" pitchFamily="18" charset="0"/>
              </a:rPr>
              <a:t>7. Do you want to delete your browser history( recent searches)?</a:t>
            </a:r>
            <a:endParaRPr lang="en-IN" sz="2100" dirty="0">
              <a:latin typeface="Times New Roman" panose="02020603050405020304" pitchFamily="18" charset="0"/>
              <a:cs typeface="Times New Roman" panose="02020603050405020304" pitchFamily="18" charset="0"/>
            </a:endParaRPr>
          </a:p>
          <a:p>
            <a:pPr marL="0" indent="0">
              <a:buNone/>
            </a:pPr>
            <a:r>
              <a:rPr lang="en-US" sz="2100" dirty="0">
                <a:latin typeface="Times New Roman" panose="02020603050405020304" pitchFamily="18" charset="0"/>
                <a:cs typeface="Times New Roman" panose="02020603050405020304" pitchFamily="18" charset="0"/>
              </a:rPr>
              <a:t>8. Do you want to upload your  resume? </a:t>
            </a:r>
            <a:endParaRPr lang="en-IN" sz="2100" dirty="0">
              <a:latin typeface="Times New Roman" panose="02020603050405020304" pitchFamily="18" charset="0"/>
              <a:cs typeface="Times New Roman" panose="02020603050405020304" pitchFamily="18" charset="0"/>
            </a:endParaRPr>
          </a:p>
          <a:p>
            <a:pPr marL="0" indent="0">
              <a:buNone/>
            </a:pPr>
            <a:r>
              <a:rPr lang="en-US" sz="2100" dirty="0">
                <a:latin typeface="Times New Roman" panose="02020603050405020304" pitchFamily="18" charset="0"/>
                <a:cs typeface="Times New Roman" panose="02020603050405020304" pitchFamily="18" charset="0"/>
              </a:rPr>
              <a:t>9. Do you like to send message and personal information  to employer?</a:t>
            </a:r>
            <a:endParaRPr lang="en-IN" sz="2100" dirty="0">
              <a:latin typeface="Times New Roman" panose="02020603050405020304" pitchFamily="18" charset="0"/>
              <a:cs typeface="Times New Roman" panose="02020603050405020304" pitchFamily="18" charset="0"/>
            </a:endParaRPr>
          </a:p>
          <a:p>
            <a:pPr marL="0" indent="0">
              <a:buNone/>
            </a:pPr>
            <a:r>
              <a:rPr lang="en-US" sz="2100" dirty="0">
                <a:latin typeface="Times New Roman" panose="02020603050405020304" pitchFamily="18" charset="0"/>
                <a:cs typeface="Times New Roman" panose="02020603050405020304" pitchFamily="18" charset="0"/>
              </a:rPr>
              <a:t>10. Do you like to add help section or Contact Us section ?</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1754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7F04CC-404C-4067-BDFE-BE933232C232}"/>
              </a:ext>
            </a:extLst>
          </p:cNvPr>
          <p:cNvSpPr>
            <a:spLocks noGrp="1"/>
          </p:cNvSpPr>
          <p:nvPr>
            <p:ph idx="1"/>
          </p:nvPr>
        </p:nvSpPr>
        <p:spPr>
          <a:xfrm>
            <a:off x="749424" y="875714"/>
            <a:ext cx="10515600" cy="435133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11. Do you like to add your own location and get alerts about nearby jobs?</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12. Do you want to add updates?</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13. Do you  want app has different languages?</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Admin App requirements and ideas:</a:t>
            </a:r>
            <a:endParaRPr lang="en-IN" sz="2000" dirty="0">
              <a:latin typeface="Times New Roman" panose="02020603050405020304" pitchFamily="18" charset="0"/>
              <a:cs typeface="Times New Roman" panose="02020603050405020304" pitchFamily="18" charset="0"/>
            </a:endParaRPr>
          </a:p>
          <a:p>
            <a:pPr marL="0" lvl="0" indent="0">
              <a:buNone/>
            </a:pPr>
            <a:r>
              <a:rPr lang="en-US" sz="2000" dirty="0">
                <a:latin typeface="Times New Roman" panose="02020603050405020304" pitchFamily="18" charset="0"/>
                <a:cs typeface="Times New Roman" panose="02020603050405020304" pitchFamily="18" charset="0"/>
              </a:rPr>
              <a:t>1. Do you want to add new jobs and remove old ones?</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2.Do you want to see Job seeker’s Profile?</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3.Do you like to sent messages to job finders?</a:t>
            </a:r>
            <a:endParaRPr lang="en-IN" sz="20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441876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18C94-D605-4FB3-853B-E8985004327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FUNCTIONAL REQUIREMENTS</a:t>
            </a:r>
          </a:p>
        </p:txBody>
      </p:sp>
      <p:graphicFrame>
        <p:nvGraphicFramePr>
          <p:cNvPr id="4" name="Content Placeholder 3">
            <a:extLst>
              <a:ext uri="{FF2B5EF4-FFF2-40B4-BE49-F238E27FC236}">
                <a16:creationId xmlns:a16="http://schemas.microsoft.com/office/drawing/2014/main" id="{2B935392-CFE1-4DD2-9768-028F0E3E77E2}"/>
              </a:ext>
            </a:extLst>
          </p:cNvPr>
          <p:cNvGraphicFramePr>
            <a:graphicFrameLocks noGrp="1"/>
          </p:cNvGraphicFramePr>
          <p:nvPr>
            <p:ph idx="1"/>
            <p:extLst>
              <p:ext uri="{D42A27DB-BD31-4B8C-83A1-F6EECF244321}">
                <p14:modId xmlns:p14="http://schemas.microsoft.com/office/powerpoint/2010/main" val="4250079879"/>
              </p:ext>
            </p:extLst>
          </p:nvPr>
        </p:nvGraphicFramePr>
        <p:xfrm>
          <a:off x="994298" y="1420427"/>
          <a:ext cx="9152879" cy="4926144"/>
        </p:xfrm>
        <a:graphic>
          <a:graphicData uri="http://schemas.openxmlformats.org/drawingml/2006/table">
            <a:tbl>
              <a:tblPr firstRow="1" firstCol="1">
                <a:tableStyleId>{5C22544A-7EE6-4342-B048-85BDC9FD1C3A}</a:tableStyleId>
              </a:tblPr>
              <a:tblGrid>
                <a:gridCol w="2166690">
                  <a:extLst>
                    <a:ext uri="{9D8B030D-6E8A-4147-A177-3AD203B41FA5}">
                      <a16:colId xmlns:a16="http://schemas.microsoft.com/office/drawing/2014/main" val="397534658"/>
                    </a:ext>
                  </a:extLst>
                </a:gridCol>
                <a:gridCol w="2166690">
                  <a:extLst>
                    <a:ext uri="{9D8B030D-6E8A-4147-A177-3AD203B41FA5}">
                      <a16:colId xmlns:a16="http://schemas.microsoft.com/office/drawing/2014/main" val="1849591274"/>
                    </a:ext>
                  </a:extLst>
                </a:gridCol>
                <a:gridCol w="3222259">
                  <a:extLst>
                    <a:ext uri="{9D8B030D-6E8A-4147-A177-3AD203B41FA5}">
                      <a16:colId xmlns:a16="http://schemas.microsoft.com/office/drawing/2014/main" val="3717540856"/>
                    </a:ext>
                  </a:extLst>
                </a:gridCol>
                <a:gridCol w="1597240">
                  <a:extLst>
                    <a:ext uri="{9D8B030D-6E8A-4147-A177-3AD203B41FA5}">
                      <a16:colId xmlns:a16="http://schemas.microsoft.com/office/drawing/2014/main" val="1533741042"/>
                    </a:ext>
                  </a:extLst>
                </a:gridCol>
              </a:tblGrid>
              <a:tr h="182823">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Sr. No.</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1780" marR="21780"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Name</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1780" marR="21780"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Description</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1780" marR="21780"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Must         or Could</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1780" marR="21780" marT="0" marB="0"/>
                </a:tc>
                <a:extLst>
                  <a:ext uri="{0D108BD9-81ED-4DB2-BD59-A6C34878D82A}">
                    <a16:rowId xmlns:a16="http://schemas.microsoft.com/office/drawing/2014/main" val="2030698553"/>
                  </a:ext>
                </a:extLst>
              </a:tr>
              <a:tr h="1024265">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FR-1</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1780" marR="21780"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Sign Up</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1780" marR="21780"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An Application must allow job seekers to register themselves. It requires applicant’s full name, age, gender, address, e-mail, phone number, password and confirm password.</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1780" marR="21780"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Must</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1780" marR="21780" marT="0" marB="0"/>
                </a:tc>
                <a:extLst>
                  <a:ext uri="{0D108BD9-81ED-4DB2-BD59-A6C34878D82A}">
                    <a16:rowId xmlns:a16="http://schemas.microsoft.com/office/drawing/2014/main" val="4098147251"/>
                  </a:ext>
                </a:extLst>
              </a:tr>
              <a:tr h="369810">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FR-2</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1780" marR="21780"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Sign In</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1780" marR="21780"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App must have Sign In feature that takes user’s e-mail and password.</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1780" marR="21780"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Must</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1780" marR="21780" marT="0" marB="0"/>
                </a:tc>
                <a:extLst>
                  <a:ext uri="{0D108BD9-81ED-4DB2-BD59-A6C34878D82A}">
                    <a16:rowId xmlns:a16="http://schemas.microsoft.com/office/drawing/2014/main" val="773151723"/>
                  </a:ext>
                </a:extLst>
              </a:tr>
              <a:tr h="369810">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FR-3</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1780" marR="21780"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View Available Jobs</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1780" marR="21780"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Users can view all available jobs according to their search.</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1780" marR="21780"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Must</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1780" marR="21780" marT="0" marB="0"/>
                </a:tc>
                <a:extLst>
                  <a:ext uri="{0D108BD9-81ED-4DB2-BD59-A6C34878D82A}">
                    <a16:rowId xmlns:a16="http://schemas.microsoft.com/office/drawing/2014/main" val="2947552274"/>
                  </a:ext>
                </a:extLst>
              </a:tr>
              <a:tr h="276316">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FR-4</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1780" marR="21780"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Apply </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1780" marR="21780"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An Applicant can apply more than one job</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1780" marR="21780"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Must</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1780" marR="21780" marT="0" marB="0"/>
                </a:tc>
                <a:extLst>
                  <a:ext uri="{0D108BD9-81ED-4DB2-BD59-A6C34878D82A}">
                    <a16:rowId xmlns:a16="http://schemas.microsoft.com/office/drawing/2014/main" val="978259671"/>
                  </a:ext>
                </a:extLst>
              </a:tr>
              <a:tr h="276316">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FR-5</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1780" marR="21780"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Search</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1780" marR="21780"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Application must allow applicants to search jobs </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1780" marR="21780"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Must</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1780" marR="21780" marT="0" marB="0"/>
                </a:tc>
                <a:extLst>
                  <a:ext uri="{0D108BD9-81ED-4DB2-BD59-A6C34878D82A}">
                    <a16:rowId xmlns:a16="http://schemas.microsoft.com/office/drawing/2014/main" val="3308401084"/>
                  </a:ext>
                </a:extLst>
              </a:tr>
              <a:tr h="650291">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FR-6</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1780" marR="21780"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Search                  by Category</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1780" marR="21780"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Application must allow applicants to search jobs by different category such as Title, location, salary, job type.</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1780" marR="21780"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Must</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1780" marR="21780" marT="0" marB="0"/>
                </a:tc>
                <a:extLst>
                  <a:ext uri="{0D108BD9-81ED-4DB2-BD59-A6C34878D82A}">
                    <a16:rowId xmlns:a16="http://schemas.microsoft.com/office/drawing/2014/main" val="3849984494"/>
                  </a:ext>
                </a:extLst>
              </a:tr>
              <a:tr h="276316">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FR-7</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1780" marR="21780"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Update</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1780" marR="21780"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Applicants can Update their Profile information.</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1780" marR="21780"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Must</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1780" marR="21780" marT="0" marB="0"/>
                </a:tc>
                <a:extLst>
                  <a:ext uri="{0D108BD9-81ED-4DB2-BD59-A6C34878D82A}">
                    <a16:rowId xmlns:a16="http://schemas.microsoft.com/office/drawing/2014/main" val="1754759867"/>
                  </a:ext>
                </a:extLst>
              </a:tr>
              <a:tr h="276316">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FR-8</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1780" marR="21780"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Password            Recovery</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1780" marR="21780"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Applicants can retrieve their password if forgot</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1780" marR="21780"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Must</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1780" marR="21780" marT="0" marB="0"/>
                </a:tc>
                <a:extLst>
                  <a:ext uri="{0D108BD9-81ED-4DB2-BD59-A6C34878D82A}">
                    <a16:rowId xmlns:a16="http://schemas.microsoft.com/office/drawing/2014/main" val="3050003740"/>
                  </a:ext>
                </a:extLst>
              </a:tr>
              <a:tr h="650291">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FR-9</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1780" marR="21780"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An update          by                       Admin</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1780" marR="21780"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Admin can update the Terms and Conditions of the app in future and add new job and delete previous one</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1780" marR="21780"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Must</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1780" marR="21780" marT="0" marB="0"/>
                </a:tc>
                <a:extLst>
                  <a:ext uri="{0D108BD9-81ED-4DB2-BD59-A6C34878D82A}">
                    <a16:rowId xmlns:a16="http://schemas.microsoft.com/office/drawing/2014/main" val="1192292159"/>
                  </a:ext>
                </a:extLst>
              </a:tr>
              <a:tr h="556798">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FR-10</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1780" marR="21780"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Security and   Confidentiality</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1780" marR="21780"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Users should have security in different forms like password encryption and validation</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1780" marR="21780" marT="0" marB="0"/>
                </a:tc>
                <a:tc>
                  <a:txBody>
                    <a:bodyPr/>
                    <a:lstStyle/>
                    <a:p>
                      <a:pPr>
                        <a:lnSpc>
                          <a:spcPct val="107000"/>
                        </a:lnSpc>
                        <a:spcAft>
                          <a:spcPts val="0"/>
                        </a:spcAft>
                      </a:pPr>
                      <a:r>
                        <a:rPr lang="en-US" sz="1200" dirty="0">
                          <a:effectLst/>
                          <a:latin typeface="Times New Roman" panose="02020603050405020304" pitchFamily="18" charset="0"/>
                          <a:cs typeface="Times New Roman" panose="02020603050405020304" pitchFamily="18" charset="0"/>
                        </a:rPr>
                        <a:t>Must</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1780" marR="21780" marT="0" marB="0"/>
                </a:tc>
                <a:extLst>
                  <a:ext uri="{0D108BD9-81ED-4DB2-BD59-A6C34878D82A}">
                    <a16:rowId xmlns:a16="http://schemas.microsoft.com/office/drawing/2014/main" val="780676305"/>
                  </a:ext>
                </a:extLst>
              </a:tr>
            </a:tbl>
          </a:graphicData>
        </a:graphic>
      </p:graphicFrame>
    </p:spTree>
    <p:extLst>
      <p:ext uri="{BB962C8B-B14F-4D97-AF65-F5344CB8AC3E}">
        <p14:creationId xmlns:p14="http://schemas.microsoft.com/office/powerpoint/2010/main" val="3463764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D7117-7BD1-4AD4-BF4F-706984B4537D}"/>
              </a:ext>
            </a:extLst>
          </p:cNvPr>
          <p:cNvSpPr>
            <a:spLocks noGrp="1"/>
          </p:cNvSpPr>
          <p:nvPr>
            <p:ph type="title"/>
          </p:nvPr>
        </p:nvSpPr>
        <p:spPr>
          <a:xfrm>
            <a:off x="716872" y="72161"/>
            <a:ext cx="10515600" cy="1325563"/>
          </a:xfrm>
        </p:spPr>
        <p:txBody>
          <a:bodyPr/>
          <a:lstStyle/>
          <a:p>
            <a:r>
              <a:rPr lang="en-IN" b="1" dirty="0">
                <a:latin typeface="Times New Roman" panose="02020603050405020304" pitchFamily="18" charset="0"/>
                <a:cs typeface="Times New Roman" panose="02020603050405020304" pitchFamily="18" charset="0"/>
              </a:rPr>
              <a:t>NON-FUNCTIONAL REQUIREMENTS</a:t>
            </a:r>
          </a:p>
        </p:txBody>
      </p:sp>
      <p:graphicFrame>
        <p:nvGraphicFramePr>
          <p:cNvPr id="4" name="Content Placeholder 3">
            <a:extLst>
              <a:ext uri="{FF2B5EF4-FFF2-40B4-BE49-F238E27FC236}">
                <a16:creationId xmlns:a16="http://schemas.microsoft.com/office/drawing/2014/main" id="{81DDFBBC-D237-450F-8A22-8F40D452B2AD}"/>
              </a:ext>
            </a:extLst>
          </p:cNvPr>
          <p:cNvGraphicFramePr>
            <a:graphicFrameLocks noGrp="1"/>
          </p:cNvGraphicFramePr>
          <p:nvPr>
            <p:ph idx="1"/>
            <p:extLst>
              <p:ext uri="{D42A27DB-BD31-4B8C-83A1-F6EECF244321}">
                <p14:modId xmlns:p14="http://schemas.microsoft.com/office/powerpoint/2010/main" val="1478876491"/>
              </p:ext>
            </p:extLst>
          </p:nvPr>
        </p:nvGraphicFramePr>
        <p:xfrm>
          <a:off x="959529" y="1216241"/>
          <a:ext cx="10022150" cy="5430971"/>
        </p:xfrm>
        <a:graphic>
          <a:graphicData uri="http://schemas.openxmlformats.org/drawingml/2006/table">
            <a:tbl>
              <a:tblPr firstRow="1" firstCol="1">
                <a:tableStyleId>{5C22544A-7EE6-4342-B048-85BDC9FD1C3A}</a:tableStyleId>
              </a:tblPr>
              <a:tblGrid>
                <a:gridCol w="1643097">
                  <a:extLst>
                    <a:ext uri="{9D8B030D-6E8A-4147-A177-3AD203B41FA5}">
                      <a16:colId xmlns:a16="http://schemas.microsoft.com/office/drawing/2014/main" val="962654085"/>
                    </a:ext>
                  </a:extLst>
                </a:gridCol>
                <a:gridCol w="1962584">
                  <a:extLst>
                    <a:ext uri="{9D8B030D-6E8A-4147-A177-3AD203B41FA5}">
                      <a16:colId xmlns:a16="http://schemas.microsoft.com/office/drawing/2014/main" val="468102014"/>
                    </a:ext>
                  </a:extLst>
                </a:gridCol>
                <a:gridCol w="2784133">
                  <a:extLst>
                    <a:ext uri="{9D8B030D-6E8A-4147-A177-3AD203B41FA5}">
                      <a16:colId xmlns:a16="http://schemas.microsoft.com/office/drawing/2014/main" val="1173102267"/>
                    </a:ext>
                  </a:extLst>
                </a:gridCol>
                <a:gridCol w="3632336">
                  <a:extLst>
                    <a:ext uri="{9D8B030D-6E8A-4147-A177-3AD203B41FA5}">
                      <a16:colId xmlns:a16="http://schemas.microsoft.com/office/drawing/2014/main" val="724549652"/>
                    </a:ext>
                  </a:extLst>
                </a:gridCol>
              </a:tblGrid>
              <a:tr h="192905">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Sr. No.</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14551" marR="14551"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Name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14551" marR="14551"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Description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14551" marR="14551"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Must or Could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14551" marR="14551" marT="0" marB="0"/>
                </a:tc>
                <a:extLst>
                  <a:ext uri="{0D108BD9-81ED-4DB2-BD59-A6C34878D82A}">
                    <a16:rowId xmlns:a16="http://schemas.microsoft.com/office/drawing/2014/main" val="2621834144"/>
                  </a:ext>
                </a:extLst>
              </a:tr>
              <a:tr h="399771">
                <a:tc>
                  <a:txBody>
                    <a:bodyPr/>
                    <a:lstStyle/>
                    <a:p>
                      <a:pPr>
                        <a:lnSpc>
                          <a:spcPct val="107000"/>
                        </a:lnSpc>
                        <a:spcAft>
                          <a:spcPts val="0"/>
                        </a:spcAft>
                      </a:pPr>
                      <a:r>
                        <a:rPr lang="en-US" sz="1200" dirty="0">
                          <a:effectLst/>
                          <a:latin typeface="Times New Roman" panose="02020603050405020304" pitchFamily="18" charset="0"/>
                          <a:cs typeface="Times New Roman" panose="02020603050405020304" pitchFamily="18" charset="0"/>
                        </a:rPr>
                        <a:t>   NFR-1</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551" marR="14551"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Performance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14551" marR="14551"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User should get better performance at peak time.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14551" marR="14551"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Could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14551" marR="14551" marT="0" marB="0"/>
                </a:tc>
                <a:extLst>
                  <a:ext uri="{0D108BD9-81ED-4DB2-BD59-A6C34878D82A}">
                    <a16:rowId xmlns:a16="http://schemas.microsoft.com/office/drawing/2014/main" val="1106638270"/>
                  </a:ext>
                </a:extLst>
              </a:tr>
              <a:tr h="992721">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NFR-2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14551" marR="14551"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Required        Platform        and User        Interface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14551" marR="14551"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The platform must be Android with API level 17 and there should be version 4.1 </a:t>
                      </a:r>
                      <a:endParaRPr lang="en-IN" sz="1100">
                        <a:effectLst/>
                        <a:latin typeface="Times New Roman" panose="02020603050405020304" pitchFamily="18" charset="0"/>
                        <a:cs typeface="Times New Roman" panose="02020603050405020304" pitchFamily="18" charset="0"/>
                      </a:endParaRPr>
                    </a:p>
                    <a:p>
                      <a:pPr>
                        <a:lnSpc>
                          <a:spcPct val="107000"/>
                        </a:lnSpc>
                        <a:spcAft>
                          <a:spcPts val="0"/>
                        </a:spcAft>
                      </a:pPr>
                      <a:r>
                        <a:rPr lang="en-US" sz="1200">
                          <a:effectLst/>
                          <a:latin typeface="Times New Roman" panose="02020603050405020304" pitchFamily="18" charset="0"/>
                          <a:cs typeface="Times New Roman" panose="02020603050405020304" pitchFamily="18" charset="0"/>
                        </a:rPr>
                        <a:t>And the user interface should be compatible with both iOS and Android mobile phones.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14551" marR="14551"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Could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14551" marR="14551" marT="0" marB="0"/>
                </a:tc>
                <a:extLst>
                  <a:ext uri="{0D108BD9-81ED-4DB2-BD59-A6C34878D82A}">
                    <a16:rowId xmlns:a16="http://schemas.microsoft.com/office/drawing/2014/main" val="2306367826"/>
                  </a:ext>
                </a:extLst>
              </a:tr>
              <a:tr h="606637">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NFR-3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14551" marR="14551"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System          Processing</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14551" marR="14551"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Users should be able to navigate quickly between screens (maximum time is 2 seconds)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14551" marR="14551"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Could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14551" marR="14551" marT="0" marB="0"/>
                </a:tc>
                <a:extLst>
                  <a:ext uri="{0D108BD9-81ED-4DB2-BD59-A6C34878D82A}">
                    <a16:rowId xmlns:a16="http://schemas.microsoft.com/office/drawing/2014/main" val="1115426193"/>
                  </a:ext>
                </a:extLst>
              </a:tr>
              <a:tr h="658075">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NFR-4</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14551" marR="14551" marT="0" marB="0"/>
                </a:tc>
                <a:tc>
                  <a:txBody>
                    <a:bodyPr/>
                    <a:lstStyle/>
                    <a:p>
                      <a:pPr>
                        <a:lnSpc>
                          <a:spcPct val="107000"/>
                        </a:lnSpc>
                        <a:spcAft>
                          <a:spcPts val="0"/>
                        </a:spcAft>
                      </a:pPr>
                      <a:r>
                        <a:rPr lang="en-US" sz="1200" dirty="0">
                          <a:effectLst/>
                          <a:latin typeface="Times New Roman" panose="02020603050405020304" pitchFamily="18" charset="0"/>
                          <a:cs typeface="Times New Roman" panose="02020603050405020304" pitchFamily="18" charset="0"/>
                        </a:rPr>
                        <a:t>  Language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551" marR="14551"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The language used in the first version is English. Later, we will add more language options (Punjabi, Hindi, English, French).</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14551" marR="14551"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Could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14551" marR="14551" marT="0" marB="0"/>
                </a:tc>
                <a:extLst>
                  <a:ext uri="{0D108BD9-81ED-4DB2-BD59-A6C34878D82A}">
                    <a16:rowId xmlns:a16="http://schemas.microsoft.com/office/drawing/2014/main" val="3267349269"/>
                  </a:ext>
                </a:extLst>
              </a:tr>
              <a:tr h="658075">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NFR-5</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14551" marR="14551"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Reliability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14551" marR="14551"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Application must be reliable to users to maintain integrity issues such as errors as well as user’s access control</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14551" marR="14551"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Could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14551" marR="14551" marT="0" marB="0"/>
                </a:tc>
                <a:extLst>
                  <a:ext uri="{0D108BD9-81ED-4DB2-BD59-A6C34878D82A}">
                    <a16:rowId xmlns:a16="http://schemas.microsoft.com/office/drawing/2014/main" val="163509457"/>
                  </a:ext>
                </a:extLst>
              </a:tr>
              <a:tr h="658075">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NFR-6</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14551" marR="14551"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Required        Memory        Space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14551" marR="14551"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The application must have enough memory space to store large information because less space causes the frequent app crash.</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14551" marR="14551"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Could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14551" marR="14551" marT="0" marB="0"/>
                </a:tc>
                <a:extLst>
                  <a:ext uri="{0D108BD9-81ED-4DB2-BD59-A6C34878D82A}">
                    <a16:rowId xmlns:a16="http://schemas.microsoft.com/office/drawing/2014/main" val="1455867602"/>
                  </a:ext>
                </a:extLst>
              </a:tr>
              <a:tr h="606637">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NFR-7</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14551" marR="14551"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Application    Portability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14551" marR="14551"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The App should be portable. So, moving from one OS to another OS should not create any problem</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14551" marR="14551"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Could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14551" marR="14551" marT="0" marB="0"/>
                </a:tc>
                <a:extLst>
                  <a:ext uri="{0D108BD9-81ED-4DB2-BD59-A6C34878D82A}">
                    <a16:rowId xmlns:a16="http://schemas.microsoft.com/office/drawing/2014/main" val="3935525366"/>
                  </a:ext>
                </a:extLst>
              </a:tr>
              <a:tr h="658075">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NFR-8</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14551" marR="14551"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Recovery        of user            data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14551" marR="14551"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The user data must be saved for a specific period like one year whether the user deleted their profile permanently.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14551" marR="14551" marT="0" marB="0"/>
                </a:tc>
                <a:tc>
                  <a:txBody>
                    <a:bodyPr/>
                    <a:lstStyle/>
                    <a:p>
                      <a:pPr>
                        <a:lnSpc>
                          <a:spcPct val="107000"/>
                        </a:lnSpc>
                        <a:spcAft>
                          <a:spcPts val="0"/>
                        </a:spcAft>
                      </a:pPr>
                      <a:r>
                        <a:rPr lang="en-US" sz="1200" dirty="0">
                          <a:effectLst/>
                          <a:latin typeface="Times New Roman" panose="02020603050405020304" pitchFamily="18" charset="0"/>
                          <a:cs typeface="Times New Roman" panose="02020603050405020304" pitchFamily="18" charset="0"/>
                        </a:rPr>
                        <a:t>         Could</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551" marR="14551" marT="0" marB="0"/>
                </a:tc>
                <a:extLst>
                  <a:ext uri="{0D108BD9-81ED-4DB2-BD59-A6C34878D82A}">
                    <a16:rowId xmlns:a16="http://schemas.microsoft.com/office/drawing/2014/main" val="1164907437"/>
                  </a:ext>
                </a:extLst>
              </a:tr>
            </a:tbl>
          </a:graphicData>
        </a:graphic>
      </p:graphicFrame>
    </p:spTree>
    <p:extLst>
      <p:ext uri="{BB962C8B-B14F-4D97-AF65-F5344CB8AC3E}">
        <p14:creationId xmlns:p14="http://schemas.microsoft.com/office/powerpoint/2010/main" val="1541440356"/>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167</TotalTime>
  <Words>1324</Words>
  <Application>Microsoft Office PowerPoint</Application>
  <PresentationFormat>Widescreen</PresentationFormat>
  <Paragraphs>157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Times New Roman</vt:lpstr>
      <vt:lpstr>Trebuchet MS</vt:lpstr>
      <vt:lpstr>Wingdings 3</vt:lpstr>
      <vt:lpstr>Facet</vt:lpstr>
      <vt:lpstr>LOOK LOCK</vt:lpstr>
      <vt:lpstr>CONTENTS</vt:lpstr>
      <vt:lpstr>INTRODUCTION</vt:lpstr>
      <vt:lpstr>AIM</vt:lpstr>
      <vt:lpstr>SCOPE</vt:lpstr>
      <vt:lpstr>BRAIN-STORMING</vt:lpstr>
      <vt:lpstr>PowerPoint Presentation</vt:lpstr>
      <vt:lpstr>FUNCTIONAL REQUIREMENTS</vt:lpstr>
      <vt:lpstr>NON-FUNCTIONAL REQUIREMENTS</vt:lpstr>
      <vt:lpstr>PROTOTYPE</vt:lpstr>
      <vt:lpstr>2. USER</vt:lpstr>
      <vt:lpstr>3. SIGN UP</vt:lpstr>
      <vt:lpstr>4. LOGIN</vt:lpstr>
      <vt:lpstr>5. FORGET PASSWORD</vt:lpstr>
      <vt:lpstr>6. HOME</vt:lpstr>
      <vt:lpstr>7. JOB DETAILS</vt:lpstr>
      <vt:lpstr>8. SEARCH</vt:lpstr>
      <vt:lpstr>9. FAVOURITES</vt:lpstr>
      <vt:lpstr>10. HISTORY </vt:lpstr>
      <vt:lpstr>11. CV</vt:lpstr>
      <vt:lpstr>12. MORE INFO</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 preet</dc:creator>
  <cp:lastModifiedBy>preet preet</cp:lastModifiedBy>
  <cp:revision>24</cp:revision>
  <dcterms:created xsi:type="dcterms:W3CDTF">2020-05-10T03:24:23Z</dcterms:created>
  <dcterms:modified xsi:type="dcterms:W3CDTF">2020-05-11T12:59:11Z</dcterms:modified>
</cp:coreProperties>
</file>