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1FBF-7881-4A72-9248-1BF623FF7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6B45E-28B3-4A54-89D9-727A80301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3F83-5FB4-4DE8-A260-304BF68C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FCDB7-97F0-402D-B2A8-916EB32F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AA4E-0FC4-4418-B600-4270A339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8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C739-3693-4E46-A911-3595C558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C5898-7C8B-4D4A-88A1-8815E8EB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CAE4-3FCF-43E1-87BF-3CBD479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7FB7-8070-4A0F-A486-43EA58CD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695B-39B3-4437-B53F-CB47D3EA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66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0CA46-8AE2-451E-ABCF-B05F2A249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5BAC1-7324-459E-ADF8-DB1EBF9C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3458-BB6F-43D0-ADC6-CC4963F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8378-7943-4E24-B4C8-6AD5D8F1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2253-63CA-42C3-81BC-65F7B6C2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0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591F-9D89-4D95-9948-082108B5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89B2-EC69-4317-9C8D-76E4940A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70E8-B2F5-4FEB-8FB8-F1727734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B83B-5F1A-49C6-92AA-03F8D4F1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088D-38F6-4676-9568-9D8B7DCA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29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C900-8083-4F55-8221-F2E0D562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7C3C-8114-46A1-B6F5-E97553D5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2E4C-5887-431A-9AE9-545C538C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D168-685C-4D75-AB82-C5F75407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B27D-9C4E-45BB-981D-CBB0C13D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2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1BB5-3BFF-4459-9132-D2C8C1B7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150E-AECB-4736-BACA-DADB6781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2156-6169-4136-AAE5-939D0C76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B695-0DD1-4C5B-B957-FBECAE72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3E48-801C-46EA-91F9-8C9BEC98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BEF8-982E-4523-98C3-78708A34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6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75C-117F-47A9-A4EE-B12B2B65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52FF6-26CE-4314-ACD9-03131B4FD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ABB8D-96A1-4C11-92CF-1C17DC20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84016-AFED-490A-BF1E-D17E4FEDD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4337-304E-40AD-9931-7A19EF69E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1929D-13C4-4FBF-AD64-DA5E1DA5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0CD83-3E51-46A6-A8C1-53813527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F09A7-637A-4CB2-931C-6627A66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69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A0C1-5AEA-497A-BCC2-66757D54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7D4F1-C404-4B08-A5FD-E44ACF29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8DBFD-C8F6-40CB-9CC1-023F1039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9E482-AC1C-437A-9A01-F34CCE6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29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CF00F-FEAA-4DD9-87E1-95A202C3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C9A17-0A1D-45EB-9EC9-D457FC35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6348C-C09E-4A9F-AA91-69AD7413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1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C6D1-61CB-4205-86E6-A7D6FEBE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51E4-05C8-4F4E-9C60-05320D73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30CB9-D430-4B9F-B754-E373174AB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35E8-DF3D-4CDE-B6BA-97BBA3C5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4B41-14BE-408E-982D-5B1A6B5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3A64-1812-4CFF-BF12-CC697D0E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4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FFE0-CF3D-46D0-B36C-9093EE6D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ED26-18D6-41F3-9771-EFE12B25B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EB55-38CC-4661-8BAD-23E41CA4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206B-B663-4600-A44F-D249C4DE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56865-0E07-439B-8E11-FAA80645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6DD33-4635-4C3C-BD69-90F67EFA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5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D0A78-1E96-45A9-B9EC-B0310A6A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8045-FDAB-40F7-9D1B-B41676D5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3BFD-EC51-46D3-98F9-59E30B0C1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C1CC-B940-4DED-A2C4-9C6B4D67D5BE}" type="datetimeFigureOut">
              <a:rPr lang="tr-TR" smtClean="0"/>
              <a:t>6.06.2021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65F5-5325-4D80-AA7F-AB32B5365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9BCE-DEE7-45C7-8E4C-DC55589C2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E6C-EB82-4FEC-8854-76FC9E0EF4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2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B61-4593-43C9-9E1C-F709B644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621" y="219349"/>
            <a:ext cx="2575892" cy="483014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/>
              <a:t>Regression Models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3DED5A-0821-45CF-A9CE-6C5B5C6436A4}"/>
              </a:ext>
            </a:extLst>
          </p:cNvPr>
          <p:cNvSpPr txBox="1">
            <a:spLocks/>
          </p:cNvSpPr>
          <p:nvPr/>
        </p:nvSpPr>
        <p:spPr>
          <a:xfrm>
            <a:off x="1883464" y="1484931"/>
            <a:ext cx="1575353" cy="48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/>
              <a:t>Simple Linear Regression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90FB5-351B-47C7-B633-605EE66795D3}"/>
              </a:ext>
            </a:extLst>
          </p:cNvPr>
          <p:cNvSpPr txBox="1">
            <a:spLocks/>
          </p:cNvSpPr>
          <p:nvPr/>
        </p:nvSpPr>
        <p:spPr>
          <a:xfrm>
            <a:off x="4103202" y="1484931"/>
            <a:ext cx="1575353" cy="48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/>
              <a:t>Multi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32A70F-8604-414F-AA60-35DA87AC67C9}"/>
              </a:ext>
            </a:extLst>
          </p:cNvPr>
          <p:cNvSpPr txBox="1">
            <a:spLocks/>
          </p:cNvSpPr>
          <p:nvPr/>
        </p:nvSpPr>
        <p:spPr>
          <a:xfrm>
            <a:off x="6440556" y="1484931"/>
            <a:ext cx="1575353" cy="48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b="1" dirty="0"/>
              <a:t>Polynomial</a:t>
            </a:r>
          </a:p>
          <a:p>
            <a:pPr algn="ctr"/>
            <a:r>
              <a:rPr lang="tr-TR" sz="2400" b="1" dirty="0"/>
              <a:t>Regression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5C1B9FD-9CB9-4C6A-A1B5-3C23377DD187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3388070" y="-14566"/>
            <a:ext cx="782568" cy="2216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46ACB7-5BF5-4F7C-8728-018A1D9BE824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4497939" y="1091991"/>
            <a:ext cx="782568" cy="3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759D7B1-66B7-4BE0-8B84-58145D4A3CF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5666616" y="-76686"/>
            <a:ext cx="782568" cy="2340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853A6-A70D-4AF6-A3DB-EEAE2AB337E1}"/>
              </a:ext>
            </a:extLst>
          </p:cNvPr>
          <p:cNvCxnSpPr>
            <a:stCxn id="6" idx="2"/>
          </p:cNvCxnSpPr>
          <p:nvPr/>
        </p:nvCxnSpPr>
        <p:spPr>
          <a:xfrm>
            <a:off x="7228233" y="1967945"/>
            <a:ext cx="0" cy="62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4EE942-22A2-44BF-9FCB-B33D0F310FA7}"/>
              </a:ext>
            </a:extLst>
          </p:cNvPr>
          <p:cNvSpPr txBox="1"/>
          <p:nvPr/>
        </p:nvSpPr>
        <p:spPr>
          <a:xfrm>
            <a:off x="6175513" y="2567608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Works with non-linear relationship</a:t>
            </a:r>
          </a:p>
          <a:p>
            <a:r>
              <a:rPr lang="tr-TR" sz="1400" b="1" dirty="0"/>
              <a:t>Modeled as: </a:t>
            </a:r>
            <a:r>
              <a:rPr lang="es-ES" sz="1400" b="1" dirty="0"/>
              <a:t>y = θₒ+ </a:t>
            </a:r>
            <a:r>
              <a:rPr lang="es-ES" sz="1400" b="1" dirty="0" err="1"/>
              <a:t>θ₁X</a:t>
            </a:r>
            <a:r>
              <a:rPr lang="es-ES" sz="1400" b="1" dirty="0"/>
              <a:t> + θ₂X²</a:t>
            </a:r>
            <a:endParaRPr lang="tr-T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CB27EC-7F8B-4926-8FC5-E071E39D1DB7}"/>
              </a:ext>
            </a:extLst>
          </p:cNvPr>
          <p:cNvSpPr txBox="1"/>
          <p:nvPr/>
        </p:nvSpPr>
        <p:spPr>
          <a:xfrm>
            <a:off x="9594573" y="256760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Overfitting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6F6E0F-09D0-4C13-8496-C4BC7C1BE0FA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6623" y="779554"/>
            <a:ext cx="599663" cy="2976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3A7696-B066-4FB0-8ECA-FE87A076DF51}"/>
              </a:ext>
            </a:extLst>
          </p:cNvPr>
          <p:cNvCxnSpPr>
            <a:stCxn id="16" idx="2"/>
          </p:cNvCxnSpPr>
          <p:nvPr/>
        </p:nvCxnSpPr>
        <p:spPr>
          <a:xfrm>
            <a:off x="10204676" y="2936940"/>
            <a:ext cx="0" cy="64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6B42BC-3DC5-430E-AC87-A2AADFEA70EF}"/>
              </a:ext>
            </a:extLst>
          </p:cNvPr>
          <p:cNvSpPr txBox="1"/>
          <p:nvPr/>
        </p:nvSpPr>
        <p:spPr>
          <a:xfrm>
            <a:off x="9594573" y="3578086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Multicollinarity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ACE297-2EEE-4341-A832-9B64812599D4}"/>
              </a:ext>
            </a:extLst>
          </p:cNvPr>
          <p:cNvSpPr txBox="1"/>
          <p:nvPr/>
        </p:nvSpPr>
        <p:spPr>
          <a:xfrm>
            <a:off x="9090991" y="4061263"/>
            <a:ext cx="257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b="1" dirty="0"/>
              <a:t>Strong relationship between indepVars (Torque, horsepower)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b="1" dirty="0"/>
              <a:t>One has to be dropped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EDF3D0-06DC-4455-9A3E-D2383A1B2CB8}"/>
              </a:ext>
            </a:extLst>
          </p:cNvPr>
          <p:cNvSpPr txBox="1"/>
          <p:nvPr/>
        </p:nvSpPr>
        <p:spPr>
          <a:xfrm>
            <a:off x="8931963" y="5309416"/>
            <a:ext cx="246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Regularization needed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12820-7F2C-4148-AB75-A7AAC88F97D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164416" y="4760602"/>
            <a:ext cx="2485" cy="54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A78FF41-C7C7-44FC-8BA5-CB90AD001D65}"/>
              </a:ext>
            </a:extLst>
          </p:cNvPr>
          <p:cNvGrpSpPr/>
          <p:nvPr/>
        </p:nvGrpSpPr>
        <p:grpSpPr>
          <a:xfrm>
            <a:off x="2011909" y="927655"/>
            <a:ext cx="6920844" cy="3704608"/>
            <a:chOff x="2011909" y="927655"/>
            <a:chExt cx="6920844" cy="37046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C0B020-A0DF-42AA-B4AA-87599C355BAB}"/>
                </a:ext>
              </a:extLst>
            </p:cNvPr>
            <p:cNvCxnSpPr>
              <a:cxnSpLocks/>
            </p:cNvCxnSpPr>
            <p:nvPr/>
          </p:nvCxnSpPr>
          <p:spPr>
            <a:xfrm>
              <a:off x="3147394" y="1060174"/>
              <a:ext cx="19876" cy="32335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E0FA92-9DEC-4013-8E98-A515CF50D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7394" y="4273828"/>
              <a:ext cx="5320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49CCF6-A86E-4460-A682-18CF682C8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852" y="1311965"/>
              <a:ext cx="3458818" cy="22926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87B0A8-76BD-4653-BF54-A7D00BB6FF54}"/>
                </a:ext>
              </a:extLst>
            </p:cNvPr>
            <p:cNvSpPr txBox="1"/>
            <p:nvPr/>
          </p:nvSpPr>
          <p:spPr>
            <a:xfrm>
              <a:off x="2324537" y="927655"/>
              <a:ext cx="732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b="1" dirty="0"/>
                <a:t>DepVar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FB55EB-11C6-47E1-8B91-16C10AF0340A}"/>
                </a:ext>
              </a:extLst>
            </p:cNvPr>
            <p:cNvSpPr txBox="1"/>
            <p:nvPr/>
          </p:nvSpPr>
          <p:spPr>
            <a:xfrm>
              <a:off x="8003523" y="4293704"/>
              <a:ext cx="929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b="1" dirty="0"/>
                <a:t>IndepVars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5839-45A0-4BB5-AD3B-829F05495657}"/>
                </a:ext>
              </a:extLst>
            </p:cNvPr>
            <p:cNvSpPr txBox="1"/>
            <p:nvPr/>
          </p:nvSpPr>
          <p:spPr>
            <a:xfrm>
              <a:off x="5249925" y="4293709"/>
              <a:ext cx="512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b="1" dirty="0"/>
                <a:t>Size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43CA18-0527-4BA6-82A2-4CBA2F23CE05}"/>
                </a:ext>
              </a:extLst>
            </p:cNvPr>
            <p:cNvSpPr txBox="1"/>
            <p:nvPr/>
          </p:nvSpPr>
          <p:spPr>
            <a:xfrm>
              <a:off x="2275174" y="1564092"/>
              <a:ext cx="792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b="1" dirty="0"/>
                <a:t>Weight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5105F5-23EC-4424-9EDF-41321732C855}"/>
                </a:ext>
              </a:extLst>
            </p:cNvPr>
            <p:cNvSpPr/>
            <p:nvPr/>
          </p:nvSpPr>
          <p:spPr>
            <a:xfrm>
              <a:off x="3975651" y="2594067"/>
              <a:ext cx="119270" cy="1538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4E7D12-B9B0-4DAA-8AF9-C8986B3A700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>
              <a:off x="4028662" y="2594067"/>
              <a:ext cx="6624" cy="7189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AA5D2B-6E85-46D2-A3ED-17F5DF943B2A}"/>
                </a:ext>
              </a:extLst>
            </p:cNvPr>
            <p:cNvCxnSpPr/>
            <p:nvPr/>
          </p:nvCxnSpPr>
          <p:spPr>
            <a:xfrm flipH="1">
              <a:off x="2875722" y="3313043"/>
              <a:ext cx="11529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054D0B-B171-4EBD-A709-45EEB153A7B1}"/>
                </a:ext>
              </a:extLst>
            </p:cNvPr>
            <p:cNvSpPr txBox="1"/>
            <p:nvPr/>
          </p:nvSpPr>
          <p:spPr>
            <a:xfrm>
              <a:off x="2020134" y="3145902"/>
              <a:ext cx="895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b="1" dirty="0">
                  <a:solidFill>
                    <a:srgbClr val="FF0000"/>
                  </a:solidFill>
                </a:rPr>
                <a:t>Predicted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32F6FF-9054-4CEA-BCEC-A5C7DDCEED85}"/>
                </a:ext>
              </a:extLst>
            </p:cNvPr>
            <p:cNvCxnSpPr/>
            <p:nvPr/>
          </p:nvCxnSpPr>
          <p:spPr>
            <a:xfrm flipH="1">
              <a:off x="2869098" y="2683564"/>
              <a:ext cx="115294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1CF86A-6377-4AD9-94B1-4CE41F4A9D57}"/>
                </a:ext>
              </a:extLst>
            </p:cNvPr>
            <p:cNvSpPr txBox="1"/>
            <p:nvPr/>
          </p:nvSpPr>
          <p:spPr>
            <a:xfrm>
              <a:off x="2011909" y="2516423"/>
              <a:ext cx="898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b="1" dirty="0">
                  <a:solidFill>
                    <a:schemeClr val="accent1"/>
                  </a:solidFill>
                </a:rPr>
                <a:t>Observed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088217-3F91-40A4-84BE-1892D714DC86}"/>
                </a:ext>
              </a:extLst>
            </p:cNvPr>
            <p:cNvSpPr txBox="1"/>
            <p:nvPr/>
          </p:nvSpPr>
          <p:spPr>
            <a:xfrm>
              <a:off x="4110545" y="2750115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b="1" dirty="0"/>
                <a:t>eᵢ = yᵢ-ŷ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C9F2C1-E5CB-42FA-BCC1-9A3E13AAD047}"/>
                </a:ext>
              </a:extLst>
            </p:cNvPr>
            <p:cNvSpPr/>
            <p:nvPr/>
          </p:nvSpPr>
          <p:spPr>
            <a:xfrm>
              <a:off x="5150534" y="1974574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502405-9384-40EF-B52E-F3B4090FBF23}"/>
                </a:ext>
              </a:extLst>
            </p:cNvPr>
            <p:cNvSpPr/>
            <p:nvPr/>
          </p:nvSpPr>
          <p:spPr>
            <a:xfrm>
              <a:off x="5552661" y="1716492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9768-BAB1-4E25-8218-12DF253CFEF2}"/>
                </a:ext>
              </a:extLst>
            </p:cNvPr>
            <p:cNvSpPr/>
            <p:nvPr/>
          </p:nvSpPr>
          <p:spPr>
            <a:xfrm>
              <a:off x="5418073" y="2824200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D35382-A369-4C35-B0E9-0FF38A751C84}"/>
                </a:ext>
              </a:extLst>
            </p:cNvPr>
            <p:cNvSpPr/>
            <p:nvPr/>
          </p:nvSpPr>
          <p:spPr>
            <a:xfrm>
              <a:off x="6162261" y="1610810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DDC6B3-EB80-4EC3-B0B5-C4906B91D22E}"/>
                </a:ext>
              </a:extLst>
            </p:cNvPr>
            <p:cNvSpPr/>
            <p:nvPr/>
          </p:nvSpPr>
          <p:spPr>
            <a:xfrm>
              <a:off x="4558744" y="2425651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5BC08A-C600-4702-A9ED-200CD9339689}"/>
                </a:ext>
              </a:extLst>
            </p:cNvPr>
            <p:cNvSpPr/>
            <p:nvPr/>
          </p:nvSpPr>
          <p:spPr>
            <a:xfrm>
              <a:off x="6162261" y="2326092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A6A769A-6C28-4893-98A2-563703925073}"/>
                </a:ext>
              </a:extLst>
            </p:cNvPr>
            <p:cNvSpPr/>
            <p:nvPr/>
          </p:nvSpPr>
          <p:spPr>
            <a:xfrm>
              <a:off x="5549347" y="2541775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E6FB5DB-A842-4347-8EEB-B4E4CA321BAF}"/>
                </a:ext>
              </a:extLst>
            </p:cNvPr>
            <p:cNvSpPr/>
            <p:nvPr/>
          </p:nvSpPr>
          <p:spPr>
            <a:xfrm>
              <a:off x="4654821" y="3492117"/>
              <a:ext cx="99391" cy="105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9F21952-5053-4615-AAF1-7E74F310FDAE}"/>
              </a:ext>
            </a:extLst>
          </p:cNvPr>
          <p:cNvSpPr txBox="1"/>
          <p:nvPr/>
        </p:nvSpPr>
        <p:spPr>
          <a:xfrm>
            <a:off x="2152229" y="1985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</a:rPr>
              <a:t>Simple Linear Regression </a:t>
            </a:r>
            <a:endParaRPr lang="tr-T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87E89A-8305-411D-BDC2-9140DF3098F1}"/>
              </a:ext>
            </a:extLst>
          </p:cNvPr>
          <p:cNvSpPr txBox="1"/>
          <p:nvPr/>
        </p:nvSpPr>
        <p:spPr>
          <a:xfrm>
            <a:off x="1510743" y="5203638"/>
            <a:ext cx="8772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rtl="0" fontAlgn="ctr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</a:rPr>
              <a:t>This regression finds the best fit line </a:t>
            </a:r>
            <a:r>
              <a:rPr lang="tr-TR" sz="1800" b="1" dirty="0">
                <a:effectLst/>
                <a:latin typeface="Calibri" panose="020F0502020204030204" pitchFamily="34" charset="0"/>
              </a:rPr>
              <a:t>by minimizing the squares of the errors (SoE)</a:t>
            </a:r>
            <a:endParaRPr lang="tr-TR" sz="160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Σeᵢ = Σ(yᵢ-</a:t>
            </a:r>
            <a:r>
              <a:rPr lang="tr-TR" sz="18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ŷ</a:t>
            </a:r>
            <a:r>
              <a:rPr lang="tr-TR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)²</a:t>
            </a:r>
            <a:endParaRPr lang="tr-TR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BEBA-55FA-4F00-A19D-009A9FFF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62"/>
          </a:xfrm>
        </p:spPr>
        <p:txBody>
          <a:bodyPr>
            <a:normAutofit/>
          </a:bodyPr>
          <a:lstStyle/>
          <a:p>
            <a:r>
              <a:rPr lang="tr-TR" sz="3200" b="1" dirty="0"/>
              <a:t>Method of Least Squares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3FFE8A-FD4E-4A81-AB4F-90BB6EBFE2BE}"/>
              </a:ext>
            </a:extLst>
          </p:cNvPr>
          <p:cNvCxnSpPr>
            <a:cxnSpLocks/>
          </p:cNvCxnSpPr>
          <p:nvPr/>
        </p:nvCxnSpPr>
        <p:spPr>
          <a:xfrm>
            <a:off x="3054629" y="1823207"/>
            <a:ext cx="19876" cy="32335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6CF4BA-860D-4B17-8963-AFB20FD0696C}"/>
              </a:ext>
            </a:extLst>
          </p:cNvPr>
          <p:cNvCxnSpPr>
            <a:cxnSpLocks/>
          </p:cNvCxnSpPr>
          <p:nvPr/>
        </p:nvCxnSpPr>
        <p:spPr>
          <a:xfrm flipH="1">
            <a:off x="3054629" y="5036861"/>
            <a:ext cx="53207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B0A7F5-3763-456D-8DA3-72EC7025F0B2}"/>
              </a:ext>
            </a:extLst>
          </p:cNvPr>
          <p:cNvCxnSpPr>
            <a:cxnSpLocks/>
          </p:cNvCxnSpPr>
          <p:nvPr/>
        </p:nvCxnSpPr>
        <p:spPr>
          <a:xfrm flipV="1">
            <a:off x="3074505" y="1597919"/>
            <a:ext cx="3962400" cy="2616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5A9C8B-216A-4000-B1F8-918FC7B95797}"/>
              </a:ext>
            </a:extLst>
          </p:cNvPr>
          <p:cNvSpPr txBox="1"/>
          <p:nvPr/>
        </p:nvSpPr>
        <p:spPr>
          <a:xfrm>
            <a:off x="2231772" y="1690688"/>
            <a:ext cx="73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DepVar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0F270-672F-4C1B-86CE-20632A9FC3C7}"/>
              </a:ext>
            </a:extLst>
          </p:cNvPr>
          <p:cNvSpPr txBox="1"/>
          <p:nvPr/>
        </p:nvSpPr>
        <p:spPr>
          <a:xfrm>
            <a:off x="7910758" y="5056737"/>
            <a:ext cx="92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/>
              <a:t>IndepVars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08808-3497-426B-93F6-B1275C2E0F8B}"/>
              </a:ext>
            </a:extLst>
          </p:cNvPr>
          <p:cNvSpPr txBox="1"/>
          <p:nvPr/>
        </p:nvSpPr>
        <p:spPr>
          <a:xfrm>
            <a:off x="5157160" y="5056742"/>
            <a:ext cx="51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algn="ctr">
              <a:defRPr sz="1600" b="1"/>
            </a:lvl1pPr>
          </a:lstStyle>
          <a:p>
            <a:r>
              <a:rPr lang="tr-T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F019E-6F67-42E3-B29D-55549F5C143A}"/>
              </a:ext>
            </a:extLst>
          </p:cNvPr>
          <p:cNvSpPr txBox="1"/>
          <p:nvPr/>
        </p:nvSpPr>
        <p:spPr>
          <a:xfrm>
            <a:off x="2091186" y="3215836"/>
            <a:ext cx="79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Weight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C8AA5-0F1C-40F6-8FD7-ED950FFAB260}"/>
              </a:ext>
            </a:extLst>
          </p:cNvPr>
          <p:cNvCxnSpPr>
            <a:cxnSpLocks/>
          </p:cNvCxnSpPr>
          <p:nvPr/>
        </p:nvCxnSpPr>
        <p:spPr>
          <a:xfrm flipH="1">
            <a:off x="3935897" y="2880021"/>
            <a:ext cx="6624" cy="718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03E2C1-0310-434B-A41B-F9526AB73171}"/>
              </a:ext>
            </a:extLst>
          </p:cNvPr>
          <p:cNvSpPr txBox="1"/>
          <p:nvPr/>
        </p:nvSpPr>
        <p:spPr>
          <a:xfrm>
            <a:off x="3054629" y="3379022"/>
            <a:ext cx="89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87B8A-5C80-49CE-9330-81DA8C2D0863}"/>
              </a:ext>
            </a:extLst>
          </p:cNvPr>
          <p:cNvSpPr txBox="1"/>
          <p:nvPr/>
        </p:nvSpPr>
        <p:spPr>
          <a:xfrm>
            <a:off x="3008684" y="2644144"/>
            <a:ext cx="89864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accent1"/>
                </a:solidFill>
              </a:rPr>
              <a:t>Observed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A64830-8934-4366-9F02-3E83578E6365}"/>
              </a:ext>
            </a:extLst>
          </p:cNvPr>
          <p:cNvSpPr/>
          <p:nvPr/>
        </p:nvSpPr>
        <p:spPr>
          <a:xfrm>
            <a:off x="5057769" y="2260528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F8BF0-2690-46FE-850B-E0AA1CA4DAA8}"/>
              </a:ext>
            </a:extLst>
          </p:cNvPr>
          <p:cNvSpPr/>
          <p:nvPr/>
        </p:nvSpPr>
        <p:spPr>
          <a:xfrm>
            <a:off x="5459896" y="2002446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6D86D7-60F5-4175-8FB3-ECC4222D9A63}"/>
              </a:ext>
            </a:extLst>
          </p:cNvPr>
          <p:cNvSpPr/>
          <p:nvPr/>
        </p:nvSpPr>
        <p:spPr>
          <a:xfrm>
            <a:off x="5325308" y="3110154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067F22-FBEC-44D9-8EC2-37DA6BDA4507}"/>
              </a:ext>
            </a:extLst>
          </p:cNvPr>
          <p:cNvSpPr/>
          <p:nvPr/>
        </p:nvSpPr>
        <p:spPr>
          <a:xfrm>
            <a:off x="6046304" y="1791735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9670FC-A6CC-4C23-BD9C-E5CC00A6169A}"/>
              </a:ext>
            </a:extLst>
          </p:cNvPr>
          <p:cNvSpPr/>
          <p:nvPr/>
        </p:nvSpPr>
        <p:spPr>
          <a:xfrm>
            <a:off x="4253944" y="2870629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6B89F-68F3-41E7-A2C6-EE12644A511C}"/>
              </a:ext>
            </a:extLst>
          </p:cNvPr>
          <p:cNvSpPr/>
          <p:nvPr/>
        </p:nvSpPr>
        <p:spPr>
          <a:xfrm>
            <a:off x="6347790" y="2604555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5FA1A2-C9D4-424E-9D2B-18F885E37633}"/>
              </a:ext>
            </a:extLst>
          </p:cNvPr>
          <p:cNvSpPr/>
          <p:nvPr/>
        </p:nvSpPr>
        <p:spPr>
          <a:xfrm>
            <a:off x="5708370" y="2893989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448E2C-06BC-46F7-BB30-9FF8673829EA}"/>
              </a:ext>
            </a:extLst>
          </p:cNvPr>
          <p:cNvSpPr/>
          <p:nvPr/>
        </p:nvSpPr>
        <p:spPr>
          <a:xfrm>
            <a:off x="4535552" y="3778071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FFADE7-97A8-4C2F-9214-DF2070BCE9E9}"/>
              </a:ext>
            </a:extLst>
          </p:cNvPr>
          <p:cNvSpPr/>
          <p:nvPr/>
        </p:nvSpPr>
        <p:spPr>
          <a:xfrm>
            <a:off x="3892819" y="3599170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F63C68-FFE5-4E98-B839-DA31D634F349}"/>
              </a:ext>
            </a:extLst>
          </p:cNvPr>
          <p:cNvSpPr/>
          <p:nvPr/>
        </p:nvSpPr>
        <p:spPr>
          <a:xfrm>
            <a:off x="3892819" y="2751027"/>
            <a:ext cx="99391" cy="105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5C731F-AC62-4B52-8AF7-D22B32C3BCE0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585248" y="3215837"/>
            <a:ext cx="11975" cy="56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706C81-A30F-47E7-865B-0DEAC98BE3EA}"/>
              </a:ext>
            </a:extLst>
          </p:cNvPr>
          <p:cNvCxnSpPr>
            <a:cxnSpLocks/>
          </p:cNvCxnSpPr>
          <p:nvPr/>
        </p:nvCxnSpPr>
        <p:spPr>
          <a:xfrm>
            <a:off x="4312276" y="2960834"/>
            <a:ext cx="14555" cy="43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28D618-8988-4B80-8C82-B22D9DF7735D}"/>
              </a:ext>
            </a:extLst>
          </p:cNvPr>
          <p:cNvCxnSpPr>
            <a:cxnSpLocks/>
          </p:cNvCxnSpPr>
          <p:nvPr/>
        </p:nvCxnSpPr>
        <p:spPr>
          <a:xfrm>
            <a:off x="5116101" y="2350733"/>
            <a:ext cx="14555" cy="50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2E3BB6-9D63-40B0-A9FB-CF2C7180B5C6}"/>
              </a:ext>
            </a:extLst>
          </p:cNvPr>
          <p:cNvCxnSpPr>
            <a:cxnSpLocks/>
          </p:cNvCxnSpPr>
          <p:nvPr/>
        </p:nvCxnSpPr>
        <p:spPr>
          <a:xfrm flipV="1">
            <a:off x="5383640" y="2657396"/>
            <a:ext cx="14555" cy="48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1218CF-9440-4505-B18D-390332CC2B51}"/>
              </a:ext>
            </a:extLst>
          </p:cNvPr>
          <p:cNvCxnSpPr>
            <a:cxnSpLocks/>
          </p:cNvCxnSpPr>
          <p:nvPr/>
        </p:nvCxnSpPr>
        <p:spPr>
          <a:xfrm>
            <a:off x="5518228" y="2079399"/>
            <a:ext cx="11241" cy="51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F1D6FB-357F-4200-8322-4E1E5936D435}"/>
              </a:ext>
            </a:extLst>
          </p:cNvPr>
          <p:cNvCxnSpPr>
            <a:cxnSpLocks/>
          </p:cNvCxnSpPr>
          <p:nvPr/>
        </p:nvCxnSpPr>
        <p:spPr>
          <a:xfrm flipV="1">
            <a:off x="5753450" y="2464904"/>
            <a:ext cx="0" cy="44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67C96-4FEE-4881-B6CE-7AE1CCCC15C2}"/>
              </a:ext>
            </a:extLst>
          </p:cNvPr>
          <p:cNvCxnSpPr>
            <a:cxnSpLocks/>
          </p:cNvCxnSpPr>
          <p:nvPr/>
        </p:nvCxnSpPr>
        <p:spPr>
          <a:xfrm>
            <a:off x="6092687" y="1778316"/>
            <a:ext cx="13252" cy="41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ED06B-AD96-48E6-9C14-585643F795BA}"/>
              </a:ext>
            </a:extLst>
          </p:cNvPr>
          <p:cNvCxnSpPr>
            <a:cxnSpLocks/>
          </p:cNvCxnSpPr>
          <p:nvPr/>
        </p:nvCxnSpPr>
        <p:spPr>
          <a:xfrm flipH="1" flipV="1">
            <a:off x="6357731" y="2035244"/>
            <a:ext cx="31118" cy="64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FEEE0E3-37A2-4E11-8F62-30CE722DD7AE}"/>
              </a:ext>
            </a:extLst>
          </p:cNvPr>
          <p:cNvSpPr/>
          <p:nvPr/>
        </p:nvSpPr>
        <p:spPr>
          <a:xfrm>
            <a:off x="4270503" y="3367257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AE27C09-6E79-4571-8EF3-587B3D4D5548}"/>
              </a:ext>
            </a:extLst>
          </p:cNvPr>
          <p:cNvSpPr/>
          <p:nvPr/>
        </p:nvSpPr>
        <p:spPr>
          <a:xfrm>
            <a:off x="4548800" y="3141967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FADDB5F-5408-4529-B3E7-EFA7DD879553}"/>
              </a:ext>
            </a:extLst>
          </p:cNvPr>
          <p:cNvSpPr/>
          <p:nvPr/>
        </p:nvSpPr>
        <p:spPr>
          <a:xfrm>
            <a:off x="5357184" y="2611883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57C888-BB24-4C4A-9770-E5689DDFA046}"/>
              </a:ext>
            </a:extLst>
          </p:cNvPr>
          <p:cNvSpPr/>
          <p:nvPr/>
        </p:nvSpPr>
        <p:spPr>
          <a:xfrm>
            <a:off x="5085516" y="2804039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CDA5A1-CB49-40EA-B8DD-6DD7E785E352}"/>
              </a:ext>
            </a:extLst>
          </p:cNvPr>
          <p:cNvSpPr/>
          <p:nvPr/>
        </p:nvSpPr>
        <p:spPr>
          <a:xfrm>
            <a:off x="5695117" y="2393225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340121B-40A4-439D-BE43-2EB78E6626B2}"/>
              </a:ext>
            </a:extLst>
          </p:cNvPr>
          <p:cNvSpPr/>
          <p:nvPr/>
        </p:nvSpPr>
        <p:spPr>
          <a:xfrm>
            <a:off x="6304716" y="1969150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D482E3-27E2-4D03-BD78-384439253F94}"/>
              </a:ext>
            </a:extLst>
          </p:cNvPr>
          <p:cNvSpPr/>
          <p:nvPr/>
        </p:nvSpPr>
        <p:spPr>
          <a:xfrm>
            <a:off x="6066177" y="2154685"/>
            <a:ext cx="99391" cy="105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2826B5F0-CF2B-48EC-8399-8682B449BA0F}"/>
              </a:ext>
            </a:extLst>
          </p:cNvPr>
          <p:cNvSpPr/>
          <p:nvPr/>
        </p:nvSpPr>
        <p:spPr>
          <a:xfrm>
            <a:off x="2822710" y="4214191"/>
            <a:ext cx="185973" cy="806891"/>
          </a:xfrm>
          <a:prstGeom prst="leftBrace">
            <a:avLst>
              <a:gd name="adj1" fmla="val 26815"/>
              <a:gd name="adj2" fmla="val 43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7DB120-AFE6-409B-AAFD-DA314A69ADFA}"/>
              </a:ext>
            </a:extLst>
          </p:cNvPr>
          <p:cNvSpPr txBox="1"/>
          <p:nvPr/>
        </p:nvSpPr>
        <p:spPr>
          <a:xfrm>
            <a:off x="1889942" y="4392907"/>
            <a:ext cx="96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b="1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377679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823F6E-1A8C-44B0-931E-624E2777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57"/>
            <a:ext cx="10515600" cy="540362"/>
          </a:xfrm>
        </p:spPr>
        <p:txBody>
          <a:bodyPr>
            <a:noAutofit/>
          </a:bodyPr>
          <a:lstStyle/>
          <a:p>
            <a:r>
              <a:rPr lang="tr-TR" sz="3800" b="1" dirty="0"/>
              <a:t>Regularization of Least Squares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530170-8FB9-4AF8-AA92-9B7F9A1B93CE}"/>
              </a:ext>
            </a:extLst>
          </p:cNvPr>
          <p:cNvGrpSpPr/>
          <p:nvPr/>
        </p:nvGrpSpPr>
        <p:grpSpPr>
          <a:xfrm>
            <a:off x="3150085" y="1258237"/>
            <a:ext cx="5178902" cy="4809712"/>
            <a:chOff x="433390" y="1152220"/>
            <a:chExt cx="5178902" cy="48097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10AE43-6DF4-48C6-8FC4-A657E9014F2A}"/>
                    </a:ext>
                  </a:extLst>
                </p:cNvPr>
                <p:cNvSpPr txBox="1"/>
                <p:nvPr/>
              </p:nvSpPr>
              <p:spPr>
                <a:xfrm>
                  <a:off x="433390" y="5151710"/>
                  <a:ext cx="1980029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prstClr val="black"/>
                            </a:solidFill>
                            <a:latin typeface="Calibri Light" panose="020F0302020204030204"/>
                            <a:ea typeface="+mj-ea"/>
                            <a:cs typeface="+mj-cs"/>
                          </a:rPr>
                          <m:t>λ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</m:e>
                        </m:nary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10AE43-6DF4-48C6-8FC4-A657E9014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90" y="5151710"/>
                  <a:ext cx="1980029" cy="81022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1BBA7A2-37A2-4B21-963A-F67229405A9A}"/>
                    </a:ext>
                  </a:extLst>
                </p:cNvPr>
                <p:cNvSpPr txBox="1"/>
                <p:nvPr/>
              </p:nvSpPr>
              <p:spPr>
                <a:xfrm>
                  <a:off x="3533225" y="5148324"/>
                  <a:ext cx="2036904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prstClr val="black"/>
                            </a:solidFill>
                            <a:latin typeface="Calibri Light" panose="020F0302020204030204"/>
                            <a:ea typeface="+mj-ea"/>
                            <a:cs typeface="+mj-cs"/>
                          </a:rPr>
                          <m:t>λ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𝐵𝑗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1BBA7A2-37A2-4B21-963A-F67229405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25" y="5148324"/>
                  <a:ext cx="2036904" cy="8102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C5A541-E15A-481B-8678-2CE61363843D}"/>
                </a:ext>
              </a:extLst>
            </p:cNvPr>
            <p:cNvSpPr txBox="1"/>
            <p:nvPr/>
          </p:nvSpPr>
          <p:spPr>
            <a:xfrm>
              <a:off x="2042360" y="2754041"/>
              <a:ext cx="20790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Regularization</a:t>
              </a:r>
              <a:endParaRPr lang="tr-TR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6FBB74-A7B6-4CE8-B661-B86504E80065}"/>
                </a:ext>
              </a:extLst>
            </p:cNvPr>
            <p:cNvSpPr txBox="1"/>
            <p:nvPr/>
          </p:nvSpPr>
          <p:spPr>
            <a:xfrm>
              <a:off x="1683787" y="1152220"/>
              <a:ext cx="28086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Ordinary Least Square</a:t>
              </a:r>
            </a:p>
            <a:p>
              <a:pPr algn="ctr"/>
              <a:r>
                <a:rPr lang="tr-TR" sz="1800" dirty="0">
                  <a:effectLst/>
                  <a:latin typeface="Calibri" panose="020F0502020204030204" pitchFamily="34" charset="0"/>
                </a:rPr>
                <a:t>Σeᵢ² = Σ(yᵢ-ŷ)² </a:t>
              </a:r>
              <a:endParaRPr lang="tr-T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A3816F-B8EC-40A2-8A33-36BA0B08DE6F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3087756" y="1798551"/>
              <a:ext cx="381" cy="9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8AB6E1-41F2-4B31-A9D1-C18753944D59}"/>
                </a:ext>
              </a:extLst>
            </p:cNvPr>
            <p:cNvCxnSpPr/>
            <p:nvPr/>
          </p:nvCxnSpPr>
          <p:spPr>
            <a:xfrm flipH="1">
              <a:off x="3087756" y="3168107"/>
              <a:ext cx="381" cy="9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9CC542-DBE4-4180-845E-64D34BB89FDE}"/>
                </a:ext>
              </a:extLst>
            </p:cNvPr>
            <p:cNvSpPr txBox="1"/>
            <p:nvPr/>
          </p:nvSpPr>
          <p:spPr>
            <a:xfrm>
              <a:off x="2048222" y="4009849"/>
              <a:ext cx="20790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Adds penalty</a:t>
              </a:r>
              <a:endParaRPr lang="tr-TR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B00232-02A0-4C9E-B000-5FA056094519}"/>
                </a:ext>
              </a:extLst>
            </p:cNvPr>
            <p:cNvSpPr txBox="1"/>
            <p:nvPr/>
          </p:nvSpPr>
          <p:spPr>
            <a:xfrm>
              <a:off x="519882" y="4690118"/>
              <a:ext cx="20790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Ridge </a:t>
              </a:r>
              <a:r>
                <a:rPr lang="tr-TR" sz="1800" dirty="0">
                  <a:effectLst/>
                  <a:latin typeface="Calibri" panose="020F0502020204030204" pitchFamily="34" charset="0"/>
                </a:rPr>
                <a:t>(L2 form)</a:t>
              </a:r>
              <a:endParaRPr lang="tr-T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2A900-20D6-4CDA-AA10-D14470721F0C}"/>
                </a:ext>
              </a:extLst>
            </p:cNvPr>
            <p:cNvSpPr txBox="1"/>
            <p:nvPr/>
          </p:nvSpPr>
          <p:spPr>
            <a:xfrm>
              <a:off x="3533225" y="4690118"/>
              <a:ext cx="20790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Lasso </a:t>
              </a:r>
              <a:r>
                <a:rPr lang="tr-TR" sz="1800" dirty="0">
                  <a:effectLst/>
                  <a:latin typeface="Calibri" panose="020F0502020204030204" pitchFamily="34" charset="0"/>
                </a:rPr>
                <a:t>(L1 form)</a:t>
              </a:r>
              <a:endParaRPr lang="tr-T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1B7FB80-593F-4F0E-A4DD-69452BF6CD1D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rot="5400000">
              <a:off x="2168118" y="3770479"/>
              <a:ext cx="310937" cy="15283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3A9F9F6-474D-4FD0-B263-D71D1F91C3BA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 rot="16200000" flipH="1">
              <a:off x="3674789" y="3792147"/>
              <a:ext cx="310937" cy="14850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55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7756F0-2D45-4752-ADCF-C7D3ED3F647D}"/>
              </a:ext>
            </a:extLst>
          </p:cNvPr>
          <p:cNvGrpSpPr/>
          <p:nvPr/>
        </p:nvGrpSpPr>
        <p:grpSpPr>
          <a:xfrm>
            <a:off x="341899" y="107919"/>
            <a:ext cx="11995891" cy="6779707"/>
            <a:chOff x="341899" y="107919"/>
            <a:chExt cx="11995891" cy="677970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27CEF3-FC8C-4817-A28E-720B3B0523AE}"/>
                </a:ext>
              </a:extLst>
            </p:cNvPr>
            <p:cNvCxnSpPr>
              <a:cxnSpLocks/>
            </p:cNvCxnSpPr>
            <p:nvPr/>
          </p:nvCxnSpPr>
          <p:spPr>
            <a:xfrm>
              <a:off x="1325218" y="716486"/>
              <a:ext cx="0" cy="24981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FEA579-8EF6-4625-B0B9-C85D96691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5342" y="3234566"/>
              <a:ext cx="5320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DBCEE7-DE60-4772-8C2B-87612239C501}"/>
                </a:ext>
              </a:extLst>
            </p:cNvPr>
            <p:cNvCxnSpPr>
              <a:cxnSpLocks/>
            </p:cNvCxnSpPr>
            <p:nvPr/>
          </p:nvCxnSpPr>
          <p:spPr>
            <a:xfrm>
              <a:off x="1305342" y="1914123"/>
              <a:ext cx="48834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09E583-3815-4867-8CB6-3BDF67CE107B}"/>
                </a:ext>
              </a:extLst>
            </p:cNvPr>
            <p:cNvSpPr txBox="1"/>
            <p:nvPr/>
          </p:nvSpPr>
          <p:spPr>
            <a:xfrm>
              <a:off x="3479719" y="3294203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r-TR"/>
              </a:defPPr>
              <a:lvl1pPr algn="ctr">
                <a:defRPr sz="1600" b="1"/>
              </a:lvl1pPr>
            </a:lstStyle>
            <a:p>
              <a:r>
                <a:rPr lang="tr-TR" dirty="0"/>
                <a:t>ID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B8B780-9BE8-4211-9484-0C05DBAE1D2E}"/>
                </a:ext>
              </a:extLst>
            </p:cNvPr>
            <p:cNvSpPr txBox="1"/>
            <p:nvPr/>
          </p:nvSpPr>
          <p:spPr>
            <a:xfrm>
              <a:off x="341899" y="1744846"/>
              <a:ext cx="792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b="1" dirty="0"/>
                <a:t>Weight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585A79A-B0A5-450E-9FAB-D97F071F4A93}"/>
                </a:ext>
              </a:extLst>
            </p:cNvPr>
            <p:cNvSpPr txBox="1"/>
            <p:nvPr/>
          </p:nvSpPr>
          <p:spPr>
            <a:xfrm>
              <a:off x="6286891" y="1744846"/>
              <a:ext cx="678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b="1" dirty="0"/>
                <a:t>Mean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76113E4-6377-4C8F-95CA-1D99D4EF801A}"/>
                </a:ext>
              </a:extLst>
            </p:cNvPr>
            <p:cNvSpPr/>
            <p:nvPr/>
          </p:nvSpPr>
          <p:spPr>
            <a:xfrm>
              <a:off x="2375445" y="1326421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906FCE-25B8-4843-B4F6-9EFFEB8908C9}"/>
                </a:ext>
              </a:extLst>
            </p:cNvPr>
            <p:cNvSpPr/>
            <p:nvPr/>
          </p:nvSpPr>
          <p:spPr>
            <a:xfrm>
              <a:off x="2713378" y="2552249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E28B9B-001A-4DE9-879F-04E5A4589799}"/>
                </a:ext>
              </a:extLst>
            </p:cNvPr>
            <p:cNvSpPr/>
            <p:nvPr/>
          </p:nvSpPr>
          <p:spPr>
            <a:xfrm>
              <a:off x="3468750" y="2326960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DEDA15D-30F9-4CB6-BF95-FE28801F1FEC}"/>
                </a:ext>
              </a:extLst>
            </p:cNvPr>
            <p:cNvSpPr/>
            <p:nvPr/>
          </p:nvSpPr>
          <p:spPr>
            <a:xfrm>
              <a:off x="4084982" y="2068544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CBAA6C3-D06A-4BB9-9019-BA781581C60B}"/>
                </a:ext>
              </a:extLst>
            </p:cNvPr>
            <p:cNvSpPr/>
            <p:nvPr/>
          </p:nvSpPr>
          <p:spPr>
            <a:xfrm>
              <a:off x="5257795" y="869220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65CFDA9-4496-49F4-B593-F7F6011CBB6E}"/>
                </a:ext>
              </a:extLst>
            </p:cNvPr>
            <p:cNvSpPr/>
            <p:nvPr/>
          </p:nvSpPr>
          <p:spPr>
            <a:xfrm>
              <a:off x="4177742" y="981866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2254F9-0BE3-47E8-937D-80138390984F}"/>
                </a:ext>
              </a:extLst>
            </p:cNvPr>
            <p:cNvSpPr/>
            <p:nvPr/>
          </p:nvSpPr>
          <p:spPr>
            <a:xfrm>
              <a:off x="3269968" y="1372803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A0FCB7-C7C7-45E6-AB83-08A46B212B48}"/>
                </a:ext>
              </a:extLst>
            </p:cNvPr>
            <p:cNvCxnSpPr>
              <a:cxnSpLocks/>
            </p:cNvCxnSpPr>
            <p:nvPr/>
          </p:nvCxnSpPr>
          <p:spPr>
            <a:xfrm>
              <a:off x="2420525" y="1416626"/>
              <a:ext cx="14555" cy="497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D7AAFC-8476-4DEA-A29F-4FEE533BE6DB}"/>
                </a:ext>
              </a:extLst>
            </p:cNvPr>
            <p:cNvCxnSpPr>
              <a:cxnSpLocks/>
            </p:cNvCxnSpPr>
            <p:nvPr/>
          </p:nvCxnSpPr>
          <p:spPr>
            <a:xfrm>
              <a:off x="2763073" y="1914123"/>
              <a:ext cx="0" cy="743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76A6E4-A822-4875-8A87-FFF8766868FA}"/>
                </a:ext>
              </a:extLst>
            </p:cNvPr>
            <p:cNvCxnSpPr>
              <a:cxnSpLocks/>
            </p:cNvCxnSpPr>
            <p:nvPr/>
          </p:nvCxnSpPr>
          <p:spPr>
            <a:xfrm>
              <a:off x="5297241" y="971682"/>
              <a:ext cx="30119" cy="942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BD78D0-8881-4CD3-A396-CA66449D3EB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636" y="1432103"/>
              <a:ext cx="18223" cy="482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328CF8-AB0F-45F2-B6EF-ACED90C9550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437" y="1061003"/>
              <a:ext cx="0" cy="853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0279B5-D403-4C6E-AC49-D1F7C2698414}"/>
                </a:ext>
              </a:extLst>
            </p:cNvPr>
            <p:cNvCxnSpPr>
              <a:cxnSpLocks/>
            </p:cNvCxnSpPr>
            <p:nvPr/>
          </p:nvCxnSpPr>
          <p:spPr>
            <a:xfrm>
              <a:off x="3531260" y="1914123"/>
              <a:ext cx="0" cy="41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5603D-B4B5-4FC0-B25D-625A2544FF5E}"/>
                </a:ext>
              </a:extLst>
            </p:cNvPr>
            <p:cNvCxnSpPr>
              <a:cxnSpLocks/>
            </p:cNvCxnSpPr>
            <p:nvPr/>
          </p:nvCxnSpPr>
          <p:spPr>
            <a:xfrm>
              <a:off x="4134914" y="1914123"/>
              <a:ext cx="0" cy="154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6CBAFF-A4B5-4CE9-B123-5DEE52A5D422}"/>
                </a:ext>
              </a:extLst>
            </p:cNvPr>
            <p:cNvSpPr txBox="1"/>
            <p:nvPr/>
          </p:nvSpPr>
          <p:spPr>
            <a:xfrm>
              <a:off x="4227437" y="2009028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/>
                <a:t>Variation around the mean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66CC08-72BD-490C-A978-95E5672D9824}"/>
                </a:ext>
              </a:extLst>
            </p:cNvPr>
            <p:cNvCxnSpPr>
              <a:cxnSpLocks/>
            </p:cNvCxnSpPr>
            <p:nvPr/>
          </p:nvCxnSpPr>
          <p:spPr>
            <a:xfrm>
              <a:off x="1381533" y="3971355"/>
              <a:ext cx="0" cy="24981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0725263-EAA1-46A3-8E26-A8B3E0903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1657" y="6489435"/>
              <a:ext cx="53207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39F493E-F69F-4607-98EA-1ABCBC76D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657" y="4226552"/>
              <a:ext cx="4925234" cy="16597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803CAD-1FD5-42B0-AA9C-B5A270CB42C6}"/>
                </a:ext>
              </a:extLst>
            </p:cNvPr>
            <p:cNvSpPr txBox="1"/>
            <p:nvPr/>
          </p:nvSpPr>
          <p:spPr>
            <a:xfrm>
              <a:off x="3472203" y="6549072"/>
              <a:ext cx="4966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tr-TR"/>
              </a:defPPr>
              <a:lvl1pPr algn="ctr">
                <a:defRPr sz="1600" b="1"/>
              </a:lvl1pPr>
            </a:lstStyle>
            <a:p>
              <a:r>
                <a:rPr lang="tr-TR" dirty="0"/>
                <a:t>size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5027F1-2786-45CB-8ED2-BCB72937FA79}"/>
                </a:ext>
              </a:extLst>
            </p:cNvPr>
            <p:cNvSpPr txBox="1"/>
            <p:nvPr/>
          </p:nvSpPr>
          <p:spPr>
            <a:xfrm>
              <a:off x="398214" y="4999715"/>
              <a:ext cx="792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b="1" dirty="0"/>
                <a:t>Weight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43013A-87F1-434E-897C-09DC710414AC}"/>
                </a:ext>
              </a:extLst>
            </p:cNvPr>
            <p:cNvSpPr txBox="1"/>
            <p:nvPr/>
          </p:nvSpPr>
          <p:spPr>
            <a:xfrm>
              <a:off x="6343206" y="4999715"/>
              <a:ext cx="678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b="1" dirty="0"/>
                <a:t>Mean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355837D-F3CA-4C79-843C-618E8E40437E}"/>
                </a:ext>
              </a:extLst>
            </p:cNvPr>
            <p:cNvSpPr/>
            <p:nvPr/>
          </p:nvSpPr>
          <p:spPr>
            <a:xfrm>
              <a:off x="2431760" y="4581290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26C3A85-4314-41AE-87A1-FB6EA70B00FA}"/>
                </a:ext>
              </a:extLst>
            </p:cNvPr>
            <p:cNvSpPr/>
            <p:nvPr/>
          </p:nvSpPr>
          <p:spPr>
            <a:xfrm>
              <a:off x="2769693" y="5581833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C0194A-F603-477B-9CFC-2A38F3A481C7}"/>
                </a:ext>
              </a:extLst>
            </p:cNvPr>
            <p:cNvSpPr/>
            <p:nvPr/>
          </p:nvSpPr>
          <p:spPr>
            <a:xfrm>
              <a:off x="3525065" y="5581829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75D59D2-B14A-4A8B-9208-D734A76531D4}"/>
                </a:ext>
              </a:extLst>
            </p:cNvPr>
            <p:cNvSpPr/>
            <p:nvPr/>
          </p:nvSpPr>
          <p:spPr>
            <a:xfrm>
              <a:off x="4141297" y="5323413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F884C61-630E-46E6-9EBC-F36127A54FC9}"/>
                </a:ext>
              </a:extLst>
            </p:cNvPr>
            <p:cNvSpPr/>
            <p:nvPr/>
          </p:nvSpPr>
          <p:spPr>
            <a:xfrm>
              <a:off x="5314110" y="4124089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63CD049-D82A-4887-BB75-56A1ED9CBE35}"/>
                </a:ext>
              </a:extLst>
            </p:cNvPr>
            <p:cNvSpPr/>
            <p:nvPr/>
          </p:nvSpPr>
          <p:spPr>
            <a:xfrm>
              <a:off x="4234057" y="4236735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FEF617-B9E6-4480-9BB7-A46CD2634DAB}"/>
                </a:ext>
              </a:extLst>
            </p:cNvPr>
            <p:cNvSpPr/>
            <p:nvPr/>
          </p:nvSpPr>
          <p:spPr>
            <a:xfrm>
              <a:off x="3326283" y="4627672"/>
              <a:ext cx="99391" cy="1056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B4AF62D-5274-4B30-84AC-35F8F184436A}"/>
                </a:ext>
              </a:extLst>
            </p:cNvPr>
            <p:cNvCxnSpPr>
              <a:cxnSpLocks/>
            </p:cNvCxnSpPr>
            <p:nvPr/>
          </p:nvCxnSpPr>
          <p:spPr>
            <a:xfrm>
              <a:off x="2476840" y="4671495"/>
              <a:ext cx="21533" cy="91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518E8D5-FFEB-4CBD-B1EB-893ED093C69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388" y="5338269"/>
              <a:ext cx="0" cy="322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1260C8-9349-48A8-B1B3-34B01269DE2D}"/>
                </a:ext>
              </a:extLst>
            </p:cNvPr>
            <p:cNvCxnSpPr>
              <a:cxnSpLocks/>
            </p:cNvCxnSpPr>
            <p:nvPr/>
          </p:nvCxnSpPr>
          <p:spPr>
            <a:xfrm>
              <a:off x="5353556" y="4226551"/>
              <a:ext cx="0" cy="258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1FDBBC-A6FD-4CEA-BD7D-1FC37CA346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1951" y="4686972"/>
              <a:ext cx="18223" cy="482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D57EB0-F920-43F4-8AA5-9D64D8A5876A}"/>
                </a:ext>
              </a:extLst>
            </p:cNvPr>
            <p:cNvCxnSpPr>
              <a:cxnSpLocks/>
            </p:cNvCxnSpPr>
            <p:nvPr/>
          </p:nvCxnSpPr>
          <p:spPr>
            <a:xfrm>
              <a:off x="4283752" y="4315872"/>
              <a:ext cx="0" cy="574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BBDE548-7D29-4292-A55C-55ADAA7E05D0}"/>
                </a:ext>
              </a:extLst>
            </p:cNvPr>
            <p:cNvCxnSpPr>
              <a:cxnSpLocks/>
            </p:cNvCxnSpPr>
            <p:nvPr/>
          </p:nvCxnSpPr>
          <p:spPr>
            <a:xfrm>
              <a:off x="3587575" y="5168992"/>
              <a:ext cx="0" cy="41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818AC5B-B8FC-4B2D-9853-CA037B2B6D72}"/>
                </a:ext>
              </a:extLst>
            </p:cNvPr>
            <p:cNvCxnSpPr>
              <a:cxnSpLocks/>
            </p:cNvCxnSpPr>
            <p:nvPr/>
          </p:nvCxnSpPr>
          <p:spPr>
            <a:xfrm>
              <a:off x="4184373" y="4890052"/>
              <a:ext cx="6856" cy="433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3ECF457-6E19-4EAF-AD24-4D129FD4CB87}"/>
                </a:ext>
              </a:extLst>
            </p:cNvPr>
            <p:cNvSpPr txBox="1"/>
            <p:nvPr/>
          </p:nvSpPr>
          <p:spPr>
            <a:xfrm>
              <a:off x="4283752" y="5263897"/>
              <a:ext cx="1785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/>
                <a:t>Variation around the line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61F6A4-E442-400C-99FD-DBC1AD1032C0}"/>
                    </a:ext>
                  </a:extLst>
                </p:cNvPr>
                <p:cNvSpPr txBox="1"/>
                <p:nvPr/>
              </p:nvSpPr>
              <p:spPr>
                <a:xfrm>
                  <a:off x="3525065" y="2771410"/>
                  <a:ext cx="1806777" cy="37555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1" i="1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tr-TR" b="1" i="1" dirty="0">
                                  <a:latin typeface="Cambria Math" panose="02040503050406030204" pitchFamily="18" charset="0"/>
                                </a:rPr>
                                <m:t>𝒎𝒆𝒂𝒏</m:t>
                              </m:r>
                            </m:sub>
                          </m:sSub>
                        </m:e>
                        <m:sup>
                          <m:r>
                            <a:rPr lang="tr-TR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tr-TR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tr-TR" b="1" dirty="0"/>
                    <a:t>= (wᵢ-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a14:m>
                  <a:r>
                    <a:rPr lang="tr-TR" b="1" dirty="0"/>
                    <a:t>)</a:t>
                  </a:r>
                  <a:r>
                    <a:rPr lang="tr-TR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²</a:t>
                  </a:r>
                  <a:endParaRPr lang="tr-TR" b="1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A61F6A4-E442-400C-99FD-DBC1AD103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65" y="2771410"/>
                  <a:ext cx="1806777" cy="375552"/>
                </a:xfrm>
                <a:prstGeom prst="rect">
                  <a:avLst/>
                </a:prstGeom>
                <a:blipFill>
                  <a:blip r:embed="rId2"/>
                  <a:stretch>
                    <a:fillRect t="-6349" r="-8027" b="-23810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3CB160F-BB8E-4C4C-97A4-25A5A44E3ABD}"/>
                </a:ext>
              </a:extLst>
            </p:cNvPr>
            <p:cNvSpPr txBox="1"/>
            <p:nvPr/>
          </p:nvSpPr>
          <p:spPr>
            <a:xfrm>
              <a:off x="2123080" y="107919"/>
              <a:ext cx="8050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FF0000"/>
                  </a:solidFill>
                </a:rPr>
                <a:t>R</a:t>
              </a:r>
              <a:r>
                <a:rPr lang="tr-TR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²</a:t>
              </a:r>
              <a:r>
                <a:rPr lang="tr-TR" dirty="0">
                  <a:latin typeface="Calibri" panose="020F0502020204030204" pitchFamily="34" charset="0"/>
                  <a:cs typeface="Calibri" panose="020F0502020204030204" pitchFamily="34" charset="0"/>
                </a:rPr>
                <a:t> : Percentage of the variation explained by the relationship between two variables</a:t>
              </a:r>
              <a:endParaRPr lang="tr-TR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E8D111-C11B-475B-8D07-05D3A6B0A4AE}"/>
                </a:ext>
              </a:extLst>
            </p:cNvPr>
            <p:cNvSpPr txBox="1"/>
            <p:nvPr/>
          </p:nvSpPr>
          <p:spPr>
            <a:xfrm>
              <a:off x="5327360" y="2595184"/>
              <a:ext cx="2292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/>
                <a:t>Why square: points below mean don’t cancel out points above mean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4524BA5-01C2-495D-9F61-0038C8B53B91}"/>
                    </a:ext>
                  </a:extLst>
                </p:cNvPr>
                <p:cNvSpPr txBox="1"/>
                <p:nvPr/>
              </p:nvSpPr>
              <p:spPr>
                <a:xfrm>
                  <a:off x="8437455" y="1835373"/>
                  <a:ext cx="3471554" cy="62093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tr-TR" sz="2000" b="1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tr-TR" sz="2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² </a:t>
                  </a:r>
                  <a:r>
                    <a:rPr lang="tr-TR" sz="2000" b="1" dirty="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l-GR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2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1" i="1" dirty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tr-TR" sz="2000" b="1" i="1" dirty="0" smtClean="0"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tr-TR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tr-TR" sz="2000" b="1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-</m:t>
                          </m:r>
                          <m:sSup>
                            <m:sSupPr>
                              <m:ctrlPr>
                                <a:rPr lang="tr-TR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1" i="1" dirty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tr-TR" sz="2000" b="1" i="1" dirty="0" smtClean="0">
                                      <a:latin typeface="Cambria Math" panose="02040503050406030204" pitchFamily="18" charset="0"/>
                                    </a:rPr>
                                    <m:t>𝒍𝒊𝒏𝒆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tr-TR" sz="20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tr-TR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tr-TR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1" i="1" dirty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tr-TR" sz="2000" b="1" i="1" dirty="0"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tr-TR" sz="20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tr-TR" sz="2000" b="1" dirty="0"/>
                    <a:t>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  <m: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den>
                      </m:f>
                      <m:r>
                        <a:rPr lang="tr-TR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tr-TR" sz="2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tr-TR" sz="2000" b="1" i="1" dirty="0" smtClean="0">
                          <a:latin typeface="Cambria Math" panose="02040503050406030204" pitchFamily="18" charset="0"/>
                        </a:rPr>
                        <m:t>𝟖𝟏</m:t>
                      </m:r>
                    </m:oMath>
                  </a14:m>
                  <a:r>
                    <a:rPr lang="tr-TR" sz="2000" b="1" dirty="0"/>
                    <a:t> </a:t>
                  </a: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4524BA5-01C2-495D-9F61-0038C8B53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455" y="1835373"/>
                  <a:ext cx="3471554" cy="620939"/>
                </a:xfrm>
                <a:prstGeom prst="rect">
                  <a:avLst/>
                </a:prstGeom>
                <a:blipFill>
                  <a:blip r:embed="rId3"/>
                  <a:stretch>
                    <a:fillRect l="-157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28771B5-CFAC-44C1-AFA6-1E82C997306B}"/>
                </a:ext>
              </a:extLst>
            </p:cNvPr>
            <p:cNvSpPr txBox="1"/>
            <p:nvPr/>
          </p:nvSpPr>
          <p:spPr>
            <a:xfrm>
              <a:off x="6463917" y="4059153"/>
              <a:ext cx="33902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/>
                <a:t>It looks like red line fits the data better than mean</a:t>
              </a:r>
            </a:p>
            <a:p>
              <a:r>
                <a:rPr lang="tr-TR" sz="1200" b="1" dirty="0"/>
                <a:t>How to quantify this «better» -</a:t>
              </a:r>
              <a:r>
                <a:rPr lang="tr-TR" sz="1200" b="1" dirty="0">
                  <a:sym typeface="Wingdings" panose="05000000000000000000" pitchFamily="2" charset="2"/>
                </a:rPr>
                <a:t>R</a:t>
              </a:r>
              <a:r>
                <a:rPr lang="tr-TR" sz="12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²</a:t>
              </a:r>
              <a:endParaRPr lang="tr-TR" sz="12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48D8D80-AB3E-43F9-8ACC-6E0D9E493CEE}"/>
                </a:ext>
              </a:extLst>
            </p:cNvPr>
            <p:cNvSpPr txBox="1"/>
            <p:nvPr/>
          </p:nvSpPr>
          <p:spPr>
            <a:xfrm>
              <a:off x="6111484" y="6450004"/>
              <a:ext cx="929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b="1" dirty="0"/>
                <a:t>IndepVars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213C266-06BA-46A0-A280-6B2860178259}"/>
                </a:ext>
              </a:extLst>
            </p:cNvPr>
            <p:cNvSpPr/>
            <p:nvPr/>
          </p:nvSpPr>
          <p:spPr>
            <a:xfrm>
              <a:off x="10469217" y="4605626"/>
              <a:ext cx="678392" cy="563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No</a:t>
              </a:r>
            </a:p>
          </p:txBody>
        </p:sp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1F14E6EE-EA85-4E49-BABE-C7FBCA21EB33}"/>
                </a:ext>
              </a:extLst>
            </p:cNvPr>
            <p:cNvCxnSpPr>
              <a:cxnSpLocks/>
              <a:endCxn id="117" idx="4"/>
            </p:cNvCxnSpPr>
            <p:nvPr/>
          </p:nvCxnSpPr>
          <p:spPr>
            <a:xfrm rot="5400000" flipH="1" flipV="1">
              <a:off x="9593327" y="4872321"/>
              <a:ext cx="918415" cy="151175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EEA52E0-AC6B-421F-B01F-3B3104199306}"/>
                </a:ext>
              </a:extLst>
            </p:cNvPr>
            <p:cNvSpPr/>
            <p:nvPr/>
          </p:nvSpPr>
          <p:spPr>
            <a:xfrm>
              <a:off x="10031896" y="3799366"/>
              <a:ext cx="1511759" cy="563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Fit a line to data</a:t>
              </a:r>
            </a:p>
          </p:txBody>
        </p:sp>
        <p:cxnSp>
          <p:nvCxnSpPr>
            <p:cNvPr id="128" name="Connector: Curved 127">
              <a:extLst>
                <a:ext uri="{FF2B5EF4-FFF2-40B4-BE49-F238E27FC236}">
                  <a16:creationId xmlns:a16="http://schemas.microsoft.com/office/drawing/2014/main" id="{AA1E657E-6668-4CA8-BB45-5986A1CBBC30}"/>
                </a:ext>
              </a:extLst>
            </p:cNvPr>
            <p:cNvCxnSpPr>
              <a:stCxn id="117" idx="0"/>
              <a:endCxn id="126" idx="4"/>
            </p:cNvCxnSpPr>
            <p:nvPr/>
          </p:nvCxnSpPr>
          <p:spPr>
            <a:xfrm rot="16200000" flipV="1">
              <a:off x="10676648" y="4473860"/>
              <a:ext cx="242894" cy="2063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356A5F6-4EB3-412D-9266-1D84399ACA13}"/>
                </a:ext>
              </a:extLst>
            </p:cNvPr>
            <p:cNvSpPr/>
            <p:nvPr/>
          </p:nvSpPr>
          <p:spPr>
            <a:xfrm>
              <a:off x="9602800" y="3073340"/>
              <a:ext cx="1967866" cy="563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chemeClr val="tx1"/>
                  </a:solidFill>
                </a:rPr>
                <a:t>Now we can predict</a:t>
              </a:r>
            </a:p>
          </p:txBody>
        </p: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BA549FC1-B0DD-4300-AC36-4C00FEF7E015}"/>
                </a:ext>
              </a:extLst>
            </p:cNvPr>
            <p:cNvCxnSpPr>
              <a:stCxn id="126" idx="0"/>
              <a:endCxn id="129" idx="4"/>
            </p:cNvCxnSpPr>
            <p:nvPr/>
          </p:nvCxnSpPr>
          <p:spPr>
            <a:xfrm rot="16200000" flipV="1">
              <a:off x="10605925" y="3617514"/>
              <a:ext cx="162660" cy="20104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EA9E8E7E-E226-42D1-983A-D2E2F39E0785}"/>
                </a:ext>
              </a:extLst>
            </p:cNvPr>
            <p:cNvCxnSpPr>
              <a:stCxn id="129" idx="0"/>
              <a:endCxn id="104" idx="2"/>
            </p:cNvCxnSpPr>
            <p:nvPr/>
          </p:nvCxnSpPr>
          <p:spPr>
            <a:xfrm rot="16200000" flipV="1">
              <a:off x="10071469" y="2558075"/>
              <a:ext cx="617028" cy="41350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3CE3C4EC-3D5C-4FD3-8F2D-5B23C348D428}"/>
                    </a:ext>
                  </a:extLst>
                </p:cNvPr>
                <p:cNvSpPr/>
                <p:nvPr/>
              </p:nvSpPr>
              <p:spPr>
                <a:xfrm>
                  <a:off x="7236619" y="6056630"/>
                  <a:ext cx="4574892" cy="4924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600" b="1" dirty="0">
                      <a:ln>
                        <a:noFill/>
                      </a:ln>
                    </a:rPr>
                    <a:t>Given that we know mouse size,</a:t>
                  </a:r>
                </a:p>
                <a:p>
                  <a:pPr algn="ctr"/>
                  <a:r>
                    <a:rPr lang="tr-TR" sz="1600" b="1" dirty="0">
                      <a:ln>
                        <a:noFill/>
                      </a:ln>
                    </a:rPr>
                    <a:t> is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sz="1600" b="1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1600" b="1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a14:m>
                  <a:r>
                    <a:rPr lang="tr-TR" sz="1600" b="1" dirty="0">
                      <a:ln>
                        <a:noFill/>
                      </a:ln>
                    </a:rPr>
                    <a:t> the best way to predict mouse weight? </a:t>
                  </a:r>
                  <a:endParaRPr lang="tr-TR" sz="1600" b="1" dirty="0"/>
                </a:p>
              </p:txBody>
            </p:sp>
          </mc:Choice>
          <mc:Fallback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3CE3C4EC-3D5C-4FD3-8F2D-5B23C348D4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619" y="6056630"/>
                  <a:ext cx="4574892" cy="492442"/>
                </a:xfrm>
                <a:prstGeom prst="roundRect">
                  <a:avLst/>
                </a:prstGeom>
                <a:blipFill>
                  <a:blip r:embed="rId4"/>
                  <a:stretch>
                    <a:fillRect t="-12195" b="-23171"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Connector: Curved 136">
              <a:extLst>
                <a:ext uri="{FF2B5EF4-FFF2-40B4-BE49-F238E27FC236}">
                  <a16:creationId xmlns:a16="http://schemas.microsoft.com/office/drawing/2014/main" id="{D0F648F4-C6FD-43FF-94EC-94A7DD31A4D2}"/>
                </a:ext>
              </a:extLst>
            </p:cNvPr>
            <p:cNvCxnSpPr>
              <a:stCxn id="75" idx="3"/>
              <a:endCxn id="135" idx="1"/>
            </p:cNvCxnSpPr>
            <p:nvPr/>
          </p:nvCxnSpPr>
          <p:spPr>
            <a:xfrm flipV="1">
              <a:off x="3968878" y="6302851"/>
              <a:ext cx="3267741" cy="41549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E21516A-C944-4164-BD0C-95DFCF6C8BA9}"/>
                </a:ext>
              </a:extLst>
            </p:cNvPr>
            <p:cNvSpPr txBox="1"/>
            <p:nvPr/>
          </p:nvSpPr>
          <p:spPr>
            <a:xfrm>
              <a:off x="7585527" y="591782"/>
              <a:ext cx="47522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/>
                <a:t>There is %81 less variation around the line than mean</a:t>
              </a:r>
            </a:p>
            <a:p>
              <a:r>
                <a:rPr lang="tr-TR" sz="1400" dirty="0"/>
                <a:t>Or</a:t>
              </a:r>
            </a:p>
            <a:p>
              <a:r>
                <a:rPr lang="tr-TR" sz="1400" dirty="0"/>
                <a:t>Szie/Weight rel accounts for %81 of the variation</a:t>
              </a:r>
            </a:p>
            <a:p>
              <a:r>
                <a:rPr lang="tr-TR" sz="1400" b="1" dirty="0"/>
                <a:t>So: </a:t>
              </a:r>
              <a:r>
                <a:rPr lang="tr-TR" sz="1400" dirty="0"/>
                <a:t>Most of the variation in data is explained by size/weight rel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92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Regression Models</vt:lpstr>
      <vt:lpstr>PowerPoint Presentation</vt:lpstr>
      <vt:lpstr>Method of Least Squares</vt:lpstr>
      <vt:lpstr>Regularization of Least Squares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Gurkan</dc:creator>
  <cp:lastModifiedBy>Gurkan</cp:lastModifiedBy>
  <cp:revision>15</cp:revision>
  <dcterms:created xsi:type="dcterms:W3CDTF">2021-06-05T11:48:06Z</dcterms:created>
  <dcterms:modified xsi:type="dcterms:W3CDTF">2021-06-06T20:32:11Z</dcterms:modified>
</cp:coreProperties>
</file>