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4" r:id="rId3"/>
    <p:sldId id="257" r:id="rId4"/>
    <p:sldId id="258" r:id="rId5"/>
    <p:sldId id="259" r:id="rId6"/>
    <p:sldId id="265" r:id="rId7"/>
    <p:sldId id="260" r:id="rId8"/>
    <p:sldId id="263" r:id="rId9"/>
    <p:sldId id="261" r:id="rId10"/>
    <p:sldId id="262" r:id="rId11"/>
    <p:sldId id="266" r:id="rId12"/>
    <p:sldId id="267" r:id="rId13"/>
    <p:sldId id="268" r:id="rId14"/>
    <p:sldId id="269" r:id="rId15"/>
    <p:sldId id="270" r:id="rId16"/>
    <p:sldId id="272" r:id="rId17"/>
    <p:sldId id="276" r:id="rId18"/>
    <p:sldId id="277" r:id="rId19"/>
    <p:sldId id="274" r:id="rId20"/>
    <p:sldId id="284" r:id="rId21"/>
    <p:sldId id="282" r:id="rId22"/>
    <p:sldId id="285" r:id="rId23"/>
    <p:sldId id="280" r:id="rId24"/>
    <p:sldId id="283" r:id="rId25"/>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E43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952"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01098C-58D5-4DCB-8B6F-D5224BBD065F}" type="datetimeFigureOut">
              <a:rPr lang="tr-TR" smtClean="0"/>
              <a:t>26.12.2021</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a:t>
            </a:fld>
            <a:endParaRPr lang="tr-TR"/>
          </a:p>
        </p:txBody>
      </p:sp>
    </p:spTree>
    <p:extLst>
      <p:ext uri="{BB962C8B-B14F-4D97-AF65-F5344CB8AC3E}">
        <p14:creationId xmlns:p14="http://schemas.microsoft.com/office/powerpoint/2010/main" val="326356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10</a:t>
            </a:fld>
            <a:endParaRPr lang="tr-TR"/>
          </a:p>
        </p:txBody>
      </p:sp>
    </p:spTree>
    <p:extLst>
      <p:ext uri="{BB962C8B-B14F-4D97-AF65-F5344CB8AC3E}">
        <p14:creationId xmlns:p14="http://schemas.microsoft.com/office/powerpoint/2010/main" val="211325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11</a:t>
            </a:fld>
            <a:endParaRPr lang="tr-TR"/>
          </a:p>
        </p:txBody>
      </p:sp>
    </p:spTree>
    <p:extLst>
      <p:ext uri="{BB962C8B-B14F-4D97-AF65-F5344CB8AC3E}">
        <p14:creationId xmlns:p14="http://schemas.microsoft.com/office/powerpoint/2010/main" val="334580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12</a:t>
            </a:fld>
            <a:endParaRPr lang="tr-TR"/>
          </a:p>
        </p:txBody>
      </p:sp>
    </p:spTree>
    <p:extLst>
      <p:ext uri="{BB962C8B-B14F-4D97-AF65-F5344CB8AC3E}">
        <p14:creationId xmlns:p14="http://schemas.microsoft.com/office/powerpoint/2010/main" val="13690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15</a:t>
            </a:fld>
            <a:endParaRPr lang="tr-TR"/>
          </a:p>
        </p:txBody>
      </p:sp>
    </p:spTree>
    <p:extLst>
      <p:ext uri="{BB962C8B-B14F-4D97-AF65-F5344CB8AC3E}">
        <p14:creationId xmlns:p14="http://schemas.microsoft.com/office/powerpoint/2010/main" val="414739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16</a:t>
            </a:fld>
            <a:endParaRPr lang="tr-TR"/>
          </a:p>
        </p:txBody>
      </p:sp>
    </p:spTree>
    <p:extLst>
      <p:ext uri="{BB962C8B-B14F-4D97-AF65-F5344CB8AC3E}">
        <p14:creationId xmlns:p14="http://schemas.microsoft.com/office/powerpoint/2010/main" val="360125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18</a:t>
            </a:fld>
            <a:endParaRPr lang="tr-TR"/>
          </a:p>
        </p:txBody>
      </p:sp>
    </p:spTree>
    <p:extLst>
      <p:ext uri="{BB962C8B-B14F-4D97-AF65-F5344CB8AC3E}">
        <p14:creationId xmlns:p14="http://schemas.microsoft.com/office/powerpoint/2010/main" val="241279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19</a:t>
            </a:fld>
            <a:endParaRPr lang="tr-TR"/>
          </a:p>
        </p:txBody>
      </p:sp>
    </p:spTree>
    <p:extLst>
      <p:ext uri="{BB962C8B-B14F-4D97-AF65-F5344CB8AC3E}">
        <p14:creationId xmlns:p14="http://schemas.microsoft.com/office/powerpoint/2010/main" val="2911729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The mapping from textual data to real valued vectors is called feature extraction. </a:t>
            </a:r>
            <a:endParaRPr lang="tr-TR" dirty="0"/>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21</a:t>
            </a:fld>
            <a:endParaRPr lang="tr-TR"/>
          </a:p>
        </p:txBody>
      </p:sp>
    </p:spTree>
    <p:extLst>
      <p:ext uri="{BB962C8B-B14F-4D97-AF65-F5344CB8AC3E}">
        <p14:creationId xmlns:p14="http://schemas.microsoft.com/office/powerpoint/2010/main" val="3304239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22</a:t>
            </a:fld>
            <a:endParaRPr lang="tr-TR"/>
          </a:p>
        </p:txBody>
      </p:sp>
    </p:spTree>
    <p:extLst>
      <p:ext uri="{BB962C8B-B14F-4D97-AF65-F5344CB8AC3E}">
        <p14:creationId xmlns:p14="http://schemas.microsoft.com/office/powerpoint/2010/main" val="285387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2</a:t>
            </a:fld>
            <a:endParaRPr lang="tr-TR"/>
          </a:p>
        </p:txBody>
      </p:sp>
    </p:spTree>
    <p:extLst>
      <p:ext uri="{BB962C8B-B14F-4D97-AF65-F5344CB8AC3E}">
        <p14:creationId xmlns:p14="http://schemas.microsoft.com/office/powerpoint/2010/main" val="4102247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Start up: This research will try to find the explanatory power of combat power elements including force ratios under the intermediating effects of Strategy, Leadership and Morale (intervening variables) for the outcome of the battle (dependent variable). I will try to determine the proportions of the variance estimated from the intervening variables.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a:t>
            </a:fld>
            <a:endParaRPr lang="tr-TR"/>
          </a:p>
        </p:txBody>
      </p:sp>
    </p:spTree>
    <p:extLst>
      <p:ext uri="{BB962C8B-B14F-4D97-AF65-F5344CB8AC3E}">
        <p14:creationId xmlns:p14="http://schemas.microsoft.com/office/powerpoint/2010/main" val="14618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4</a:t>
            </a:fld>
            <a:endParaRPr lang="tr-TR"/>
          </a:p>
        </p:txBody>
      </p:sp>
    </p:spTree>
    <p:extLst>
      <p:ext uri="{BB962C8B-B14F-4D97-AF65-F5344CB8AC3E}">
        <p14:creationId xmlns:p14="http://schemas.microsoft.com/office/powerpoint/2010/main" val="20093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spcAft>
                <a:spcPts val="600"/>
              </a:spcAft>
            </a:pPr>
            <a:r>
              <a:rPr lang="en-US" sz="1800" dirty="0">
                <a:effectLst/>
                <a:latin typeface="Calibri" panose="020F0502020204030204" pitchFamily="34" charset="0"/>
                <a:ea typeface="Times New Roman" panose="02020603050405020304" pitchFamily="18" charset="0"/>
              </a:rPr>
              <a:t>Initial Null Hypothesis to be tested: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the outcome of the battle.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Leadership and Morale.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Leadership and morale factors are strongly correlated with the outcome of the battle.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When effects of Leadership and Morale are removed, material elements of combat power are no longer related with the outcome of the battle. </a:t>
            </a:r>
            <a:endParaRPr lang="tr-TR" sz="1800" dirty="0">
              <a:effectLst/>
              <a:latin typeface="Times New Roman" panose="02020603050405020304" pitchFamily="18" charset="0"/>
              <a:ea typeface="Times New Roman" panose="02020603050405020304" pitchFamily="18" charset="0"/>
            </a:endParaRP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i="1" dirty="0">
                <a:solidFill>
                  <a:srgbClr val="FF0000"/>
                </a:solidFill>
                <a:latin typeface="Calibri" panose="020F0502020204030204" pitchFamily="34" charset="0"/>
                <a:ea typeface="Times New Roman" panose="02020603050405020304" pitchFamily="18" charset="0"/>
              </a:rPr>
              <a:t>(Exploring the variance power of morale&amp;leadership on the outcome of the battle by mass exploitation of other known quantifiable variables)</a:t>
            </a:r>
            <a:endParaRPr lang="tr-TR" i="1" dirty="0">
              <a:solidFill>
                <a:srgbClr val="FF0000"/>
              </a:solidFill>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425014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Background</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In the beginning combat power and force ratio was a subject of skilled soldiers like Sun Tzu, Clausewitz and others. In the 1900s, the subject attracted the attention of engineers like Lancaster. At this stage, mathematical formulas were used to explain the importance of the subject.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the rapid development of technology, the subject has become the subject of operational research. Researchers like Depuy and Briddle have examined the subject with the help of well-designed mathematical models.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Especially Briddle added very important dimension to the subject with inserting a non-material variable to the research model, which is force employment.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issue, which has been examined in many aspects so far, should be examined in terms of Leadership and Moral factors.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subject is also worth to attention because; the abilities of modern programming languages like Python have potential to exploit the already in place information to the level hard to imagine even at the end of the century. Calculation and analysis capability of this discipline that framed in the field “Data Science” provides useful tool for explaining the variables once more with different dimensions.</a:t>
            </a: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New Knowledge (PhD Only)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Strategic Management which may be considered as a by product of Leadership and Morale never have been analyzed in quantitative manner in a comprehensive model.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only one example in literature where Stephen Biddle put Force Employment to a model and analyzed its influence on the variance of the outcome of the battle.</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It is my understanding that force employment is doctrinal part that every army should somehow incorporate to their training programmes. I think the way leaders use their force changes according to the features of the leaders and the mood of the soldiers. That’s why I be analyzing leadership and morale factors.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So, this research will find its place in literature with expanding already in place knowledge of the subject.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0912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7</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Leadership and Morale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8</a:t>
            </a:fld>
            <a:endParaRPr lang="tr-TR"/>
          </a:p>
        </p:txBody>
      </p:sp>
    </p:spTree>
    <p:extLst>
      <p:ext uri="{BB962C8B-B14F-4D97-AF65-F5344CB8AC3E}">
        <p14:creationId xmlns:p14="http://schemas.microsoft.com/office/powerpoint/2010/main" val="29412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9</a:t>
            </a:fld>
            <a:endParaRPr lang="tr-TR"/>
          </a:p>
        </p:txBody>
      </p:sp>
    </p:spTree>
    <p:extLst>
      <p:ext uri="{BB962C8B-B14F-4D97-AF65-F5344CB8AC3E}">
        <p14:creationId xmlns:p14="http://schemas.microsoft.com/office/powerpoint/2010/main" val="22770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26.12.2021</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26.12.2021</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26.12.2021</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26.12.2021</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26.12.2021</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26.12.2021</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26.12.2021</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26.12.2021</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26.12.2021</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26.12.2021</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26.12.2021</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26.12.2021</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maTranscrip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tawcTranscript.pdf" TargetMode="External"/><Relationship Id="rId5" Type="http://schemas.openxmlformats.org/officeDocument/2006/relationships/hyperlink" Target="tmaMasterTranscript.pdf" TargetMode="External"/><Relationship Id="rId4" Type="http://schemas.openxmlformats.org/officeDocument/2006/relationships/hyperlink" Target="eulTranscript.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4.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Interview with Cranfield University </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Strategic Management, Leadership and Morale </a:t>
            </a:r>
            <a:endParaRPr lang="tr-TR" b="1" dirty="0"/>
          </a:p>
          <a:p>
            <a:r>
              <a:rPr lang="en-US" b="1" dirty="0"/>
              <a:t>on the Outcome of the Battle </a:t>
            </a:r>
            <a:endParaRPr lang="tr-TR" b="1" dirty="0"/>
          </a:p>
          <a:p>
            <a:r>
              <a:rPr lang="en-US" b="1" dirty="0"/>
              <a:t>alongside the Combat Power Elements Including Force Ratios</a:t>
            </a:r>
            <a:endParaRPr lang="tr-TR" b="1" dirty="0"/>
          </a:p>
          <a:p>
            <a:endParaRPr lang="tr-TR" dirty="0"/>
          </a:p>
          <a:p>
            <a:r>
              <a:rPr lang="tr-TR" dirty="0"/>
              <a:t>Time:30 minutes</a:t>
            </a:r>
          </a:p>
          <a:p>
            <a:endParaRPr lang="tr-TR" dirty="0"/>
          </a:p>
          <a:p>
            <a:r>
              <a:rPr lang="tr-TR" b="1" dirty="0"/>
              <a:t>25.05.2021</a:t>
            </a:r>
          </a:p>
          <a:p>
            <a:endParaRPr lang="tr-TR" dirty="0"/>
          </a:p>
        </p:txBody>
      </p:sp>
    </p:spTree>
    <p:extLst>
      <p:ext uri="{BB962C8B-B14F-4D97-AF65-F5344CB8AC3E}">
        <p14:creationId xmlns:p14="http://schemas.microsoft.com/office/powerpoint/2010/main" val="33156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199" y="1825625"/>
            <a:ext cx="10936705" cy="322763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effectLst/>
                <a:latin typeface="Calibri" panose="020F0502020204030204" pitchFamily="34" charset="0"/>
                <a:ea typeface="Times New Roman" panose="02020603050405020304" pitchFamily="18" charset="0"/>
              </a:rPr>
              <a:t>Find </a:t>
            </a:r>
            <a:r>
              <a:rPr lang="en-US" sz="2200" b="1" dirty="0">
                <a:solidFill>
                  <a:srgbClr val="000000"/>
                </a:solidFill>
                <a:effectLst/>
                <a:latin typeface="Calibri" panose="020F0502020204030204" pitchFamily="34" charset="0"/>
                <a:ea typeface="Times New Roman" panose="02020603050405020304" pitchFamily="18" charset="0"/>
              </a:rPr>
              <a:t>the </a:t>
            </a:r>
            <a:r>
              <a:rPr lang="en-US" sz="2200" b="1" dirty="0">
                <a:solidFill>
                  <a:srgbClr val="0070C0"/>
                </a:solidFill>
                <a:effectLst/>
                <a:latin typeface="Calibri" panose="020F0502020204030204" pitchFamily="34" charset="0"/>
                <a:ea typeface="Times New Roman" panose="02020603050405020304" pitchFamily="18" charset="0"/>
              </a:rPr>
              <a:t>explanatory power of </a:t>
            </a:r>
            <a:r>
              <a:rPr lang="tr-TR" sz="2200" b="1" dirty="0">
                <a:solidFill>
                  <a:srgbClr val="0070C0"/>
                </a:solidFill>
                <a:effectLst/>
                <a:latin typeface="Calibri" panose="020F0502020204030204" pitchFamily="34" charset="0"/>
                <a:ea typeface="Times New Roman" panose="02020603050405020304" pitchFamily="18" charset="0"/>
              </a:rPr>
              <a:t>morale and leadership </a:t>
            </a:r>
            <a:r>
              <a:rPr lang="en-US" sz="2200" b="1" dirty="0">
                <a:solidFill>
                  <a:srgbClr val="000000"/>
                </a:solidFill>
                <a:effectLst/>
                <a:latin typeface="Calibri" panose="020F0502020204030204" pitchFamily="34" charset="0"/>
                <a:ea typeface="Times New Roman" panose="02020603050405020304" pitchFamily="18" charset="0"/>
              </a:rPr>
              <a:t>along with force ratios </a:t>
            </a:r>
            <a:r>
              <a:rPr lang="tr-TR" sz="2200" b="1" dirty="0">
                <a:solidFill>
                  <a:srgbClr val="000000"/>
                </a:solidFill>
                <a:effectLst/>
                <a:latin typeface="Calibri" panose="020F0502020204030204" pitchFamily="34" charset="0"/>
                <a:ea typeface="Times New Roman" panose="02020603050405020304" pitchFamily="18" charset="0"/>
              </a:rPr>
              <a:t>and </a:t>
            </a:r>
            <a:r>
              <a:rPr lang="en-US" sz="2200" b="1"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b="1" dirty="0">
                <a:solidFill>
                  <a:srgbClr val="000000"/>
                </a:solidFill>
                <a:effectLst/>
                <a:latin typeface="Calibri" panose="020F0502020204030204" pitchFamily="34" charset="0"/>
                <a:ea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rPr>
              <a:t>for the outcome of the battle</a:t>
            </a:r>
            <a:r>
              <a:rPr lang="tr-TR" sz="2200" b="1"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latin typeface="Calibri" panose="020F0502020204030204" pitchFamily="34" charset="0"/>
              </a:rPr>
              <a:t>Develop a </a:t>
            </a:r>
            <a:r>
              <a:rPr lang="tr-TR" sz="2200" b="1" dirty="0">
                <a:solidFill>
                  <a:srgbClr val="0070C0"/>
                </a:solidFill>
                <a:latin typeface="Calibri" panose="020F0502020204030204" pitchFamily="34" charset="0"/>
              </a:rPr>
              <a:t>mathematical model</a:t>
            </a:r>
            <a:r>
              <a:rPr lang="tr-TR" sz="2200" b="1" dirty="0">
                <a:solidFill>
                  <a:srgbClr val="000000"/>
                </a:solidFill>
                <a:latin typeface="Calibri" panose="020F0502020204030204" pitchFamily="34" charset="0"/>
              </a:rPr>
              <a:t>,</a:t>
            </a:r>
          </a:p>
          <a:p>
            <a:pPr marL="457200" lvl="1" indent="0">
              <a:buNone/>
            </a:pPr>
            <a:endParaRPr lang="tr-TR" sz="2200" b="1" dirty="0">
              <a:solidFill>
                <a:srgbClr val="000000"/>
              </a:solidFill>
              <a:latin typeface="Calibri" panose="020F0502020204030204" pitchFamily="34" charset="0"/>
            </a:endParaRPr>
          </a:p>
          <a:p>
            <a:pPr lvl="1"/>
            <a:r>
              <a:rPr lang="tr-TR" sz="2200" b="1" dirty="0">
                <a:solidFill>
                  <a:srgbClr val="000000"/>
                </a:solidFill>
                <a:latin typeface="Calibri" panose="020F0502020204030204" pitchFamily="34" charset="0"/>
              </a:rPr>
              <a:t>Use </a:t>
            </a:r>
            <a:r>
              <a:rPr lang="tr-TR" sz="2200" b="1" dirty="0">
                <a:solidFill>
                  <a:srgbClr val="0070C0"/>
                </a:solidFill>
                <a:latin typeface="Calibri" panose="020F0502020204030204" pitchFamily="34" charset="0"/>
              </a:rPr>
              <a:t>Python Programming Language </a:t>
            </a:r>
            <a:r>
              <a:rPr lang="tr-TR" sz="2200" b="1" dirty="0">
                <a:solidFill>
                  <a:srgbClr val="000000"/>
                </a:solidFill>
                <a:latin typeface="Calibri" panose="020F0502020204030204" pitchFamily="34" charset="0"/>
              </a:rPr>
              <a:t>as a mean of statistical analysis. </a:t>
            </a:r>
          </a:p>
          <a:p>
            <a:pPr lvl="1"/>
            <a:endParaRPr lang="tr-TR" sz="2200" b="1" dirty="0"/>
          </a:p>
        </p:txBody>
      </p:sp>
      <p:sp>
        <p:nvSpPr>
          <p:cNvPr id="4" name="Title 1">
            <a:extLst>
              <a:ext uri="{FF2B5EF4-FFF2-40B4-BE49-F238E27FC236}">
                <a16:creationId xmlns:a16="http://schemas.microsoft.com/office/drawing/2014/main" id="{417DB48A-5C0A-48FF-AFD2-42EACF3EC17A}"/>
              </a:ext>
            </a:extLst>
          </p:cNvPr>
          <p:cNvSpPr txBox="1">
            <a:spLocks/>
          </p:cNvSpPr>
          <p:nvPr/>
        </p:nvSpPr>
        <p:spPr>
          <a:xfrm>
            <a:off x="637674" y="505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solidFill>
                  <a:srgbClr val="FF0000"/>
                </a:solidFill>
              </a:rPr>
              <a:t>My intention: </a:t>
            </a:r>
            <a:r>
              <a:rPr lang="tr-TR" sz="3200" b="1" dirty="0"/>
              <a:t>To carry on this research area and become an academic personnel in my 2nd part of the career. </a:t>
            </a:r>
          </a:p>
        </p:txBody>
      </p:sp>
    </p:spTree>
    <p:extLst>
      <p:ext uri="{BB962C8B-B14F-4D97-AF65-F5344CB8AC3E}">
        <p14:creationId xmlns:p14="http://schemas.microsoft.com/office/powerpoint/2010/main" val="32841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a:t>
            </a:r>
            <a:r>
              <a:rPr lang="tr-TR" sz="4400" b="1" dirty="0"/>
              <a:t>Monthly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23.11.2021</a:t>
            </a:r>
          </a:p>
          <a:p>
            <a:endParaRPr lang="tr-TR" dirty="0"/>
          </a:p>
        </p:txBody>
      </p:sp>
    </p:spTree>
    <p:extLst>
      <p:ext uri="{BB962C8B-B14F-4D97-AF65-F5344CB8AC3E}">
        <p14:creationId xmlns:p14="http://schemas.microsoft.com/office/powerpoint/2010/main" val="60616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r>
              <a:rPr lang="en-GB" sz="3800" b="1" dirty="0">
                <a:effectLst/>
              </a:rPr>
              <a:t>Incomplete actions from Previous meeting</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367990587"/>
              </p:ext>
            </p:extLst>
          </p:nvPr>
        </p:nvGraphicFramePr>
        <p:xfrm>
          <a:off x="838199" y="1690689"/>
          <a:ext cx="10515600" cy="399008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51706175"/>
                    </a:ext>
                  </a:extLst>
                </a:gridCol>
                <a:gridCol w="1752600">
                  <a:extLst>
                    <a:ext uri="{9D8B030D-6E8A-4147-A177-3AD203B41FA5}">
                      <a16:colId xmlns:a16="http://schemas.microsoft.com/office/drawing/2014/main" val="2219508395"/>
                    </a:ext>
                  </a:extLst>
                </a:gridCol>
                <a:gridCol w="1752600">
                  <a:extLst>
                    <a:ext uri="{9D8B030D-6E8A-4147-A177-3AD203B41FA5}">
                      <a16:colId xmlns:a16="http://schemas.microsoft.com/office/drawing/2014/main" val="1299564521"/>
                    </a:ext>
                  </a:extLst>
                </a:gridCol>
                <a:gridCol w="1752600">
                  <a:extLst>
                    <a:ext uri="{9D8B030D-6E8A-4147-A177-3AD203B41FA5}">
                      <a16:colId xmlns:a16="http://schemas.microsoft.com/office/drawing/2014/main" val="3446758075"/>
                    </a:ext>
                  </a:extLst>
                </a:gridCol>
                <a:gridCol w="1752600">
                  <a:extLst>
                    <a:ext uri="{9D8B030D-6E8A-4147-A177-3AD203B41FA5}">
                      <a16:colId xmlns:a16="http://schemas.microsoft.com/office/drawing/2014/main" val="1605556915"/>
                    </a:ext>
                  </a:extLst>
                </a:gridCol>
                <a:gridCol w="1752600">
                  <a:extLst>
                    <a:ext uri="{9D8B030D-6E8A-4147-A177-3AD203B41FA5}">
                      <a16:colId xmlns:a16="http://schemas.microsoft.com/office/drawing/2014/main" val="736451315"/>
                    </a:ext>
                  </a:extLst>
                </a:gridCol>
              </a:tblGrid>
              <a:tr h="1062575">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Expected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671037">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71037">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spTree>
    <p:extLst>
      <p:ext uri="{BB962C8B-B14F-4D97-AF65-F5344CB8AC3E}">
        <p14:creationId xmlns:p14="http://schemas.microsoft.com/office/powerpoint/2010/main" val="318927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2613613400"/>
              </p:ext>
            </p:extLst>
          </p:nvPr>
        </p:nvGraphicFramePr>
        <p:xfrm>
          <a:off x="431800" y="137764"/>
          <a:ext cx="11112500" cy="6308152"/>
        </p:xfrm>
        <a:graphic>
          <a:graphicData uri="http://schemas.openxmlformats.org/drawingml/2006/table">
            <a:tbl>
              <a:tblPr firstRow="1" bandRow="1">
                <a:tableStyleId>{5C22544A-7EE6-4342-B048-85BDC9FD1C3A}</a:tableStyleId>
              </a:tblPr>
              <a:tblGrid>
                <a:gridCol w="11112500">
                  <a:extLst>
                    <a:ext uri="{9D8B030D-6E8A-4147-A177-3AD203B41FA5}">
                      <a16:colId xmlns:a16="http://schemas.microsoft.com/office/drawing/2014/main" val="981443115"/>
                    </a:ext>
                  </a:extLst>
                </a:gridCol>
              </a:tblGrid>
              <a:tr h="455992">
                <a:tc>
                  <a:txBody>
                    <a:bodyPr/>
                    <a:lstStyle/>
                    <a:p>
                      <a:r>
                        <a:rPr lang="tr-TR" dirty="0">
                          <a:solidFill>
                            <a:sysClr val="windowText" lastClr="000000"/>
                          </a:solidFill>
                          <a:highlight>
                            <a:srgbClr val="FFFF00"/>
                          </a:highlight>
                        </a:rPr>
                        <a:t>Discussion of ongoing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4455533">
                <a:tc>
                  <a:txBody>
                    <a:bodyPr/>
                    <a:lstStyle/>
                    <a:p>
                      <a:pPr marL="285750" indent="-285750">
                        <a:buFont typeface="Arial" panose="020B0604020202020204" pitchFamily="34" charset="0"/>
                        <a:buChar char="•"/>
                      </a:pPr>
                      <a:r>
                        <a:rPr lang="tr-TR" b="1" dirty="0">
                          <a:solidFill>
                            <a:sysClr val="windowText" lastClr="000000"/>
                          </a:solidFill>
                        </a:rPr>
                        <a:t>Discussions with Academics: </a:t>
                      </a:r>
                    </a:p>
                    <a:p>
                      <a:pPr marL="742950" lvl="1" indent="-285750">
                        <a:buFont typeface="Courier New" panose="02070309020205020404" pitchFamily="49" charset="0"/>
                        <a:buChar char="o"/>
                      </a:pPr>
                      <a:r>
                        <a:rPr lang="tr-TR" b="1" dirty="0">
                          <a:solidFill>
                            <a:sysClr val="windowText" lastClr="000000"/>
                          </a:solidFill>
                        </a:rPr>
                        <a:t>Jonathan Fennel on «how to measure the morale»</a:t>
                      </a:r>
                      <a:r>
                        <a:rPr lang="tr-TR" dirty="0">
                          <a:solidFill>
                            <a:sysClr val="windowText" lastClr="000000"/>
                          </a:solidFill>
                        </a:rPr>
                        <a:t>, MS Teams meeting on 26 Nov. He is </a:t>
                      </a:r>
                      <a:r>
                        <a:rPr lang="en-US" sz="1800" b="0" i="0" kern="1200" dirty="0">
                          <a:solidFill>
                            <a:schemeClr val="dk1"/>
                          </a:solidFill>
                          <a:effectLst/>
                          <a:latin typeface="+mn-lt"/>
                          <a:ea typeface="+mn-ea"/>
                          <a:cs typeface="+mn-cs"/>
                        </a:rPr>
                        <a:t>a Reader in Modern History at King’s College London.</a:t>
                      </a:r>
                      <a:endParaRPr lang="tr-TR" sz="1800" b="0" i="0" kern="1200" dirty="0">
                        <a:solidFill>
                          <a:sysClr val="windowText" lastClr="000000"/>
                        </a:solidFill>
                        <a:effectLst/>
                        <a:latin typeface="+mn-lt"/>
                        <a:ea typeface="+mn-ea"/>
                        <a:cs typeface="+mn-cs"/>
                      </a:endParaRPr>
                    </a:p>
                    <a:p>
                      <a:pPr marL="742950" lvl="1" indent="-285750">
                        <a:buFont typeface="Courier New" panose="02070309020205020404" pitchFamily="49" charset="0"/>
                        <a:buChar char="o"/>
                      </a:pPr>
                      <a:r>
                        <a:rPr lang="tr-TR" b="1" dirty="0">
                          <a:solidFill>
                            <a:sysClr val="windowText" lastClr="000000"/>
                          </a:solidFill>
                        </a:rPr>
                        <a:t>Sephen Biddle on SWAMOS workshop </a:t>
                      </a:r>
                      <a:r>
                        <a:rPr lang="tr-TR" dirty="0">
                          <a:solidFill>
                            <a:sysClr val="windowText" lastClr="000000"/>
                          </a:solidFill>
                        </a:rPr>
                        <a:t>and force ratio in general. He is </a:t>
                      </a:r>
                      <a:r>
                        <a:rPr lang="en-US" sz="1800" b="0" i="0" kern="1200" dirty="0">
                          <a:solidFill>
                            <a:schemeClr val="dk1"/>
                          </a:solidFill>
                          <a:effectLst/>
                          <a:latin typeface="+mn-lt"/>
                          <a:ea typeface="+mn-ea"/>
                          <a:cs typeface="+mn-cs"/>
                        </a:rPr>
                        <a:t>Professor of International and Public Affairs at Columbia University</a:t>
                      </a:r>
                      <a:r>
                        <a:rPr lang="tr-TR" sz="1800" b="0" i="0" kern="1200" dirty="0">
                          <a:solidFill>
                            <a:schemeClr val="dk1"/>
                          </a:solidFill>
                          <a:effectLst/>
                          <a:latin typeface="+mn-lt"/>
                          <a:ea typeface="+mn-ea"/>
                          <a:cs typeface="+mn-cs"/>
                        </a:rPr>
                        <a:t> and </a:t>
                      </a:r>
                      <a:r>
                        <a:rPr lang="tr-TR" dirty="0">
                          <a:solidFill>
                            <a:sysClr val="windowText" lastClr="000000"/>
                          </a:solidFill>
                        </a:rPr>
                        <a:t>writer of the book «Military Power».</a:t>
                      </a:r>
                    </a:p>
                    <a:p>
                      <a:pPr marL="742950" lvl="1" indent="-285750">
                        <a:buFont typeface="Courier New" panose="02070309020205020404" pitchFamily="49" charset="0"/>
                        <a:buChar char="o"/>
                      </a:pPr>
                      <a:r>
                        <a:rPr lang="tr-TR" b="1" dirty="0">
                          <a:solidFill>
                            <a:sysClr val="windowText" lastClr="000000"/>
                          </a:solidFill>
                        </a:rPr>
                        <a:t>Veysel Kocaman, Lead Data Scientist in John Snow Labs, Netherlands, AI guy. </a:t>
                      </a:r>
                      <a:r>
                        <a:rPr lang="tr-TR" sz="1800" kern="1200" dirty="0">
                          <a:solidFill>
                            <a:schemeClr val="dk1"/>
                          </a:solidFill>
                          <a:effectLst/>
                          <a:latin typeface="+mn-lt"/>
                          <a:ea typeface="+mn-ea"/>
                          <a:cs typeface="+mn-cs"/>
                        </a:rPr>
                        <a:t>With latest methods in NLP research,</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annotate</a:t>
                      </a:r>
                      <a:r>
                        <a:rPr lang="tr-TR" sz="1800" kern="1200" dirty="0">
                          <a:solidFill>
                            <a:schemeClr val="dk1"/>
                          </a:solidFill>
                          <a:effectLst/>
                          <a:latin typeface="+mn-lt"/>
                          <a:ea typeface="+mn-ea"/>
                          <a:cs typeface="+mn-cs"/>
                        </a:rPr>
                        <a:t> the </a:t>
                      </a:r>
                      <a:r>
                        <a:rPr lang="tr-TR" sz="1800" b="1" kern="1200" dirty="0">
                          <a:solidFill>
                            <a:schemeClr val="dk1"/>
                          </a:solidFill>
                          <a:effectLst/>
                          <a:latin typeface="+mn-lt"/>
                          <a:ea typeface="+mn-ea"/>
                          <a:cs typeface="+mn-cs"/>
                        </a:rPr>
                        <a:t>named entities</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train</a:t>
                      </a:r>
                      <a:r>
                        <a:rPr lang="tr-TR" sz="1800" kern="1200" dirty="0">
                          <a:solidFill>
                            <a:schemeClr val="dk1"/>
                          </a:solidFill>
                          <a:effectLst/>
                          <a:latin typeface="+mn-lt"/>
                          <a:ea typeface="+mn-ea"/>
                          <a:cs typeface="+mn-cs"/>
                        </a:rPr>
                        <a:t> </a:t>
                      </a:r>
                      <a:r>
                        <a:rPr lang="tr-TR" sz="1800" b="1" kern="1200" dirty="0">
                          <a:solidFill>
                            <a:schemeClr val="dk1"/>
                          </a:solidFill>
                          <a:effectLst/>
                          <a:latin typeface="+mn-lt"/>
                          <a:ea typeface="+mn-ea"/>
                          <a:cs typeface="+mn-cs"/>
                        </a:rPr>
                        <a:t>named entity recognition </a:t>
                      </a:r>
                      <a:r>
                        <a:rPr lang="tr-TR" sz="1800" kern="1200" dirty="0">
                          <a:solidFill>
                            <a:schemeClr val="dk1"/>
                          </a:solidFill>
                          <a:effectLst/>
                          <a:latin typeface="+mn-lt"/>
                          <a:ea typeface="+mn-ea"/>
                          <a:cs typeface="+mn-cs"/>
                        </a:rPr>
                        <a:t>(NER) and </a:t>
                      </a:r>
                      <a:r>
                        <a:rPr lang="tr-TR" sz="1800" b="1" kern="1200" dirty="0">
                          <a:solidFill>
                            <a:schemeClr val="dk1"/>
                          </a:solidFill>
                          <a:effectLst/>
                          <a:latin typeface="+mn-lt"/>
                          <a:ea typeface="+mn-ea"/>
                          <a:cs typeface="+mn-cs"/>
                        </a:rPr>
                        <a:t>Relation Extraction</a:t>
                      </a:r>
                      <a:r>
                        <a:rPr lang="tr-TR" sz="1800" kern="1200" dirty="0">
                          <a:solidFill>
                            <a:schemeClr val="dk1"/>
                          </a:solidFill>
                          <a:effectLst/>
                          <a:latin typeface="+mn-lt"/>
                          <a:ea typeface="+mn-ea"/>
                          <a:cs typeface="+mn-cs"/>
                        </a:rPr>
                        <a:t> (RE) models with </a:t>
                      </a:r>
                      <a:r>
                        <a:rPr lang="tr-TR" sz="1800" kern="1200" dirty="0">
                          <a:solidFill>
                            <a:schemeClr val="dk1"/>
                          </a:solidFill>
                          <a:effectLst/>
                          <a:highlight>
                            <a:srgbClr val="00FFFF"/>
                          </a:highlight>
                          <a:latin typeface="+mn-lt"/>
                          <a:ea typeface="+mn-ea"/>
                          <a:cs typeface="+mn-cs"/>
                        </a:rPr>
                        <a:t>language representation techniques (l</a:t>
                      </a:r>
                      <a:r>
                        <a:rPr lang="tr-TR" sz="18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1800" kern="1200" dirty="0">
                          <a:solidFill>
                            <a:schemeClr val="dk1"/>
                          </a:solidFill>
                          <a:effectLst/>
                          <a:latin typeface="+mn-lt"/>
                          <a:ea typeface="+mn-ea"/>
                          <a:cs typeface="+mn-cs"/>
                        </a:rPr>
                        <a:t>Create new features </a:t>
                      </a:r>
                      <a:r>
                        <a:rPr lang="tr-TR" sz="1800" kern="1200" dirty="0">
                          <a:solidFill>
                            <a:schemeClr val="dk1"/>
                          </a:solidFill>
                          <a:effectLst/>
                          <a:highlight>
                            <a:srgbClr val="FFFF00"/>
                          </a:highlight>
                          <a:latin typeface="+mn-lt"/>
                          <a:ea typeface="+mn-ea"/>
                          <a:cs typeface="+mn-cs"/>
                        </a:rPr>
                        <a:t>to build downstream deep learning models </a:t>
                      </a:r>
                      <a:r>
                        <a:rPr lang="tr-TR" sz="1800" i="0" kern="1200" dirty="0">
                          <a:solidFill>
                            <a:schemeClr val="dk1"/>
                          </a:solidFill>
                          <a:effectLst/>
                          <a:highlight>
                            <a:srgbClr val="00FFFF"/>
                          </a:highlight>
                          <a:latin typeface="+mn-lt"/>
                          <a:ea typeface="+mn-ea"/>
                          <a:cs typeface="+mn-cs"/>
                        </a:rPr>
                        <a:t>to find relations between the outcomes and leadership and morale factors.</a:t>
                      </a:r>
                    </a:p>
                    <a:p>
                      <a:pPr marL="914400" lvl="2" indent="0">
                        <a:buFont typeface="Courier New" panose="02070309020205020404" pitchFamily="49" charset="0"/>
                        <a:buNone/>
                      </a:pPr>
                      <a:endParaRPr lang="tr-TR" sz="1800" i="0" kern="1200" dirty="0">
                        <a:solidFill>
                          <a:schemeClr val="dk1"/>
                        </a:solidFill>
                        <a:effectLst/>
                        <a:highlight>
                          <a:srgbClr val="00FFFF"/>
                        </a:highlight>
                        <a:latin typeface="+mn-lt"/>
                        <a:ea typeface="+mn-ea"/>
                        <a:cs typeface="+mn-cs"/>
                      </a:endParaRPr>
                    </a:p>
                    <a:p>
                      <a:pPr marL="285750" indent="-285750">
                        <a:buFont typeface="Arial" panose="020B0604020202020204" pitchFamily="34" charset="0"/>
                        <a:buChar char="•"/>
                      </a:pPr>
                      <a:r>
                        <a:rPr lang="tr-TR" b="1" dirty="0">
                          <a:solidFill>
                            <a:sysClr val="windowText" lastClr="000000"/>
                          </a:solidFill>
                        </a:rPr>
                        <a:t>Literature Review</a:t>
                      </a:r>
                    </a:p>
                    <a:p>
                      <a:pPr marL="742950" lvl="1" indent="-285750">
                        <a:buFont typeface="Courier New" panose="02070309020205020404" pitchFamily="49" charset="0"/>
                        <a:buChar char="o"/>
                      </a:pPr>
                      <a:r>
                        <a:rPr lang="tr-TR" dirty="0">
                          <a:solidFill>
                            <a:sysClr val="windowText" lastClr="000000"/>
                          </a:solidFill>
                        </a:rPr>
                        <a:t>On War, Clausewitz, is read in detail to frame the background. Now ready to draft Chap1.</a:t>
                      </a:r>
                    </a:p>
                    <a:p>
                      <a:pPr marL="742950" lvl="1" indent="-285750">
                        <a:buFont typeface="Courier New" panose="02070309020205020404" pitchFamily="49" charset="0"/>
                        <a:buChar char="o"/>
                      </a:pPr>
                      <a:r>
                        <a:rPr lang="tr-TR" dirty="0">
                          <a:solidFill>
                            <a:sysClr val="windowText" lastClr="000000"/>
                          </a:solidFill>
                        </a:rPr>
                        <a:t>Military Power, Stephen Biddle is read till page 79.</a:t>
                      </a:r>
                    </a:p>
                    <a:p>
                      <a:pPr marL="742950" lvl="1" indent="-285750">
                        <a:buFont typeface="Courier New" panose="02070309020205020404" pitchFamily="49" charset="0"/>
                        <a:buChar char="o"/>
                      </a:pPr>
                      <a:r>
                        <a:rPr lang="tr-TR" dirty="0">
                          <a:solidFill>
                            <a:sysClr val="windowText" lastClr="000000"/>
                          </a:solidFill>
                        </a:rPr>
                        <a:t>In search of the «X» Factor: Morale and the study of Strategy, Article by Jonathan Fennel is read.</a:t>
                      </a:r>
                    </a:p>
                    <a:p>
                      <a:pPr marL="742950" lvl="1" indent="-285750">
                        <a:buFont typeface="Courier New" panose="02070309020205020404" pitchFamily="49" charset="0"/>
                        <a:buChar char="o"/>
                      </a:pPr>
                      <a:r>
                        <a:rPr lang="tr-TR" dirty="0">
                          <a:solidFill>
                            <a:sysClr val="windowText" lastClr="000000"/>
                          </a:solidFill>
                        </a:rPr>
                        <a:t>Why the Soviets Can’t Win Quickly in Central Europe, article by John J.Mearsheimer. </a:t>
                      </a:r>
                    </a:p>
                    <a:p>
                      <a:pPr marL="285750" lvl="0" indent="-285750">
                        <a:buFont typeface="Courier New" panose="02070309020205020404" pitchFamily="49" charset="0"/>
                        <a:buChar char="o"/>
                      </a:pPr>
                      <a:r>
                        <a:rPr lang="tr-TR" b="1" dirty="0">
                          <a:solidFill>
                            <a:sysClr val="windowText" lastClr="000000"/>
                          </a:solidFill>
                        </a:rPr>
                        <a:t>Funding:</a:t>
                      </a:r>
                    </a:p>
                    <a:p>
                      <a:pPr marL="742950" lvl="1" indent="-285750">
                        <a:buFont typeface="Courier New" panose="02070309020205020404" pitchFamily="49" charset="0"/>
                        <a:buChar char="o"/>
                      </a:pPr>
                      <a:r>
                        <a:rPr lang="tr-TR" dirty="0">
                          <a:solidFill>
                            <a:sysClr val="windowText" lastClr="000000"/>
                          </a:solidFill>
                        </a:rPr>
                        <a:t>Open Call for DASA, Due on 6th of Jan 2022.  </a:t>
                      </a:r>
                    </a:p>
                    <a:p>
                      <a:pPr marL="742950" lvl="1" indent="-285750">
                        <a:buFont typeface="Courier New" panose="02070309020205020404" pitchFamily="49" charset="0"/>
                        <a:buChar char="o"/>
                      </a:pPr>
                      <a:r>
                        <a:rPr lang="tr-TR" dirty="0">
                          <a:solidFill>
                            <a:sysClr val="windowText" lastClr="000000"/>
                          </a:solidFill>
                        </a:rPr>
                        <a:t>Contact DASA Regional innovation partners before submitting it. (Head of DASA, Anita Friend, advise)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13155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1506130344"/>
              </p:ext>
            </p:extLst>
          </p:nvPr>
        </p:nvGraphicFramePr>
        <p:xfrm>
          <a:off x="693057" y="3642479"/>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en-US" dirty="0">
                          <a:solidFill>
                            <a:sysClr val="windowText" lastClr="000000"/>
                          </a:solidFill>
                        </a:rPr>
                        <a:t>Indication of overall progress to date (completed by Supervisors):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graphicFrame>
        <p:nvGraphicFramePr>
          <p:cNvPr id="7" name="Table 5">
            <a:extLst>
              <a:ext uri="{FF2B5EF4-FFF2-40B4-BE49-F238E27FC236}">
                <a16:creationId xmlns:a16="http://schemas.microsoft.com/office/drawing/2014/main" id="{B2D1148D-5E07-4763-B11B-96063AF76133}"/>
              </a:ext>
            </a:extLst>
          </p:cNvPr>
          <p:cNvGraphicFramePr>
            <a:graphicFrameLocks noGrp="1"/>
          </p:cNvGraphicFramePr>
          <p:nvPr>
            <p:extLst>
              <p:ext uri="{D42A27DB-BD31-4B8C-83A1-F6EECF244321}">
                <p14:modId xmlns:p14="http://schemas.microsoft.com/office/powerpoint/2010/main" val="2831150029"/>
              </p:ext>
            </p:extLst>
          </p:nvPr>
        </p:nvGraphicFramePr>
        <p:xfrm>
          <a:off x="693057" y="522515"/>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tr-TR" dirty="0">
                          <a:solidFill>
                            <a:sysClr val="windowText" lastClr="000000"/>
                          </a:solidFill>
                        </a:rPr>
                        <a:t>Discussion of Intellectual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pPr marL="285750" indent="-285750">
                        <a:buFont typeface="Arial" panose="020B0604020202020204" pitchFamily="34" charset="0"/>
                        <a:buChar char="•"/>
                      </a:pPr>
                      <a:r>
                        <a:rPr lang="tr-TR" dirty="0">
                          <a:solidFill>
                            <a:sysClr val="windowText" lastClr="000000"/>
                          </a:solidFill>
                        </a:rPr>
                        <a:t>Research philosophy is adopted gradually.</a:t>
                      </a:r>
                    </a:p>
                    <a:p>
                      <a:pPr marL="285750" indent="-285750">
                        <a:buFont typeface="Arial" panose="020B0604020202020204" pitchFamily="34" charset="0"/>
                        <a:buChar char="•"/>
                      </a:pPr>
                      <a:r>
                        <a:rPr lang="tr-TR" dirty="0">
                          <a:solidFill>
                            <a:sysClr val="windowText" lastClr="000000"/>
                          </a:solidFill>
                        </a:rPr>
                        <a:t>Whole concentration is to be given (funding efforts continues)</a:t>
                      </a:r>
                    </a:p>
                    <a:p>
                      <a:pPr marL="285750" indent="-285750">
                        <a:buFont typeface="Arial" panose="020B0604020202020204" pitchFamily="34" charset="0"/>
                        <a:buChar char="•"/>
                      </a:pPr>
                      <a:r>
                        <a:rPr lang="tr-TR" dirty="0">
                          <a:solidFill>
                            <a:sysClr val="windowText" lastClr="000000"/>
                          </a:solidFill>
                        </a:rPr>
                        <a:t>Whole concentration to Intro Chap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375319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pPr algn="ctr"/>
            <a:r>
              <a:rPr lang="en-GB" sz="4000" b="1" dirty="0">
                <a:effectLst/>
              </a:rPr>
              <a:t>Actions for next meeting </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216212414"/>
              </p:ext>
            </p:extLst>
          </p:nvPr>
        </p:nvGraphicFramePr>
        <p:xfrm>
          <a:off x="985156" y="1208314"/>
          <a:ext cx="10214430" cy="3779559"/>
        </p:xfrm>
        <a:graphic>
          <a:graphicData uri="http://schemas.openxmlformats.org/drawingml/2006/table">
            <a:tbl>
              <a:tblPr firstRow="1" bandRow="1">
                <a:tableStyleId>{5C22544A-7EE6-4342-B048-85BDC9FD1C3A}</a:tableStyleId>
              </a:tblPr>
              <a:tblGrid>
                <a:gridCol w="1702405">
                  <a:extLst>
                    <a:ext uri="{9D8B030D-6E8A-4147-A177-3AD203B41FA5}">
                      <a16:colId xmlns:a16="http://schemas.microsoft.com/office/drawing/2014/main" val="1751706175"/>
                    </a:ext>
                  </a:extLst>
                </a:gridCol>
                <a:gridCol w="1702405">
                  <a:extLst>
                    <a:ext uri="{9D8B030D-6E8A-4147-A177-3AD203B41FA5}">
                      <a16:colId xmlns:a16="http://schemas.microsoft.com/office/drawing/2014/main" val="2219508395"/>
                    </a:ext>
                  </a:extLst>
                </a:gridCol>
                <a:gridCol w="1702405">
                  <a:extLst>
                    <a:ext uri="{9D8B030D-6E8A-4147-A177-3AD203B41FA5}">
                      <a16:colId xmlns:a16="http://schemas.microsoft.com/office/drawing/2014/main" val="1299564521"/>
                    </a:ext>
                  </a:extLst>
                </a:gridCol>
                <a:gridCol w="1702405">
                  <a:extLst>
                    <a:ext uri="{9D8B030D-6E8A-4147-A177-3AD203B41FA5}">
                      <a16:colId xmlns:a16="http://schemas.microsoft.com/office/drawing/2014/main" val="3446758075"/>
                    </a:ext>
                  </a:extLst>
                </a:gridCol>
                <a:gridCol w="1702405">
                  <a:extLst>
                    <a:ext uri="{9D8B030D-6E8A-4147-A177-3AD203B41FA5}">
                      <a16:colId xmlns:a16="http://schemas.microsoft.com/office/drawing/2014/main" val="1605556915"/>
                    </a:ext>
                  </a:extLst>
                </a:gridCol>
                <a:gridCol w="1702405">
                  <a:extLst>
                    <a:ext uri="{9D8B030D-6E8A-4147-A177-3AD203B41FA5}">
                      <a16:colId xmlns:a16="http://schemas.microsoft.com/office/drawing/2014/main" val="736451315"/>
                    </a:ext>
                  </a:extLst>
                </a:gridCol>
              </a:tblGrid>
              <a:tr h="886078">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Agreed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886078">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highlight>
                            <a:srgbClr val="FFFF00"/>
                          </a:highlight>
                        </a:rPr>
                        <a:t>14 Dec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50253">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graphicFrame>
        <p:nvGraphicFramePr>
          <p:cNvPr id="6" name="Table 5">
            <a:extLst>
              <a:ext uri="{FF2B5EF4-FFF2-40B4-BE49-F238E27FC236}">
                <a16:creationId xmlns:a16="http://schemas.microsoft.com/office/drawing/2014/main" id="{525F6D71-2897-440E-95DF-F3955DAF4D60}"/>
              </a:ext>
            </a:extLst>
          </p:cNvPr>
          <p:cNvGraphicFramePr>
            <a:graphicFrameLocks noGrp="1"/>
          </p:cNvGraphicFramePr>
          <p:nvPr>
            <p:extLst>
              <p:ext uri="{D42A27DB-BD31-4B8C-83A1-F6EECF244321}">
                <p14:modId xmlns:p14="http://schemas.microsoft.com/office/powerpoint/2010/main" val="1097699310"/>
              </p:ext>
            </p:extLst>
          </p:nvPr>
        </p:nvGraphicFramePr>
        <p:xfrm>
          <a:off x="992414" y="5349793"/>
          <a:ext cx="10361386" cy="1210158"/>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0">
                <a:tc>
                  <a:txBody>
                    <a:bodyPr/>
                    <a:lstStyle/>
                    <a:p>
                      <a:r>
                        <a:rPr lang="en-US" dirty="0">
                          <a:solidFill>
                            <a:sysClr val="windowText" lastClr="000000"/>
                          </a:solidFill>
                        </a:rPr>
                        <a:t>Date of next meeting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84439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41828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Discussion on Morale with Jonathan Fennel</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sz="2400" dirty="0"/>
              <a:t>PhD Resarch on </a:t>
            </a:r>
            <a:r>
              <a:rPr lang="en-US" sz="2400" dirty="0"/>
              <a:t>Force Ratios from Leadership and Morale Perspective</a:t>
            </a:r>
            <a:endParaRPr lang="tr-TR" dirty="0"/>
          </a:p>
          <a:p>
            <a:endParaRPr lang="tr-TR" dirty="0"/>
          </a:p>
          <a:p>
            <a:r>
              <a:rPr lang="tr-TR" dirty="0"/>
              <a:t>Time:30 minutes</a:t>
            </a:r>
          </a:p>
          <a:p>
            <a:endParaRPr lang="tr-TR" dirty="0"/>
          </a:p>
          <a:p>
            <a:r>
              <a:rPr lang="tr-TR" b="1" dirty="0"/>
              <a:t>26.11.2021</a:t>
            </a:r>
          </a:p>
          <a:p>
            <a:endParaRPr lang="tr-TR" dirty="0"/>
          </a:p>
        </p:txBody>
      </p:sp>
    </p:spTree>
    <p:extLst>
      <p:ext uri="{BB962C8B-B14F-4D97-AF65-F5344CB8AC3E}">
        <p14:creationId xmlns:p14="http://schemas.microsoft.com/office/powerpoint/2010/main" val="334678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4DB2-21B1-489F-8964-B2DFD8C40007}"/>
              </a:ext>
            </a:extLst>
          </p:cNvPr>
          <p:cNvSpPr>
            <a:spLocks noGrp="1"/>
          </p:cNvSpPr>
          <p:nvPr>
            <p:ph type="title"/>
          </p:nvPr>
        </p:nvSpPr>
        <p:spPr/>
        <p:txBody>
          <a:bodyPr>
            <a:normAutofit fontScale="90000"/>
          </a:bodyPr>
          <a:lstStyle/>
          <a:p>
            <a:r>
              <a:rPr lang="tr-TR" sz="4400" kern="1200" dirty="0">
                <a:solidFill>
                  <a:schemeClr val="dk1"/>
                </a:solidFill>
                <a:effectLst/>
                <a:latin typeface="+mn-lt"/>
                <a:ea typeface="+mn-ea"/>
                <a:cs typeface="+mn-cs"/>
              </a:rPr>
              <a:t>NLP Approach to discover hidden relationships</a:t>
            </a:r>
            <a:br>
              <a:rPr lang="tr-TR" sz="4400" kern="1200" dirty="0">
                <a:solidFill>
                  <a:schemeClr val="dk1"/>
                </a:solidFill>
                <a:effectLst/>
                <a:latin typeface="+mn-lt"/>
                <a:ea typeface="+mn-ea"/>
                <a:cs typeface="+mn-cs"/>
              </a:rPr>
            </a:br>
            <a:endParaRPr lang="tr-TR" dirty="0"/>
          </a:p>
        </p:txBody>
      </p:sp>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annotate</a:t>
            </a:r>
            <a:r>
              <a:rPr lang="tr-TR" sz="2400" kern="1200" dirty="0">
                <a:solidFill>
                  <a:schemeClr val="dk1"/>
                </a:solidFill>
                <a:effectLst/>
                <a:latin typeface="+mn-lt"/>
                <a:ea typeface="+mn-ea"/>
                <a:cs typeface="+mn-cs"/>
              </a:rPr>
              <a:t> the </a:t>
            </a:r>
            <a:r>
              <a:rPr lang="tr-TR" sz="2400" b="1" kern="1200" dirty="0">
                <a:solidFill>
                  <a:schemeClr val="dk1"/>
                </a:solidFill>
                <a:effectLst/>
                <a:latin typeface="+mn-lt"/>
                <a:ea typeface="+mn-ea"/>
                <a:cs typeface="+mn-cs"/>
              </a:rPr>
              <a:t>named entities, like military spirit</a:t>
            </a:r>
            <a:r>
              <a:rPr lang="tr-TR" sz="2400" kern="1200" dirty="0">
                <a:solidFill>
                  <a:schemeClr val="dk1"/>
                </a:solidFill>
                <a:effectLst/>
                <a:latin typeface="+mn-lt"/>
                <a:ea typeface="+mn-ea"/>
                <a:cs typeface="+mn-cs"/>
              </a:rPr>
              <a:t> (Clausewitz name it as most important moral elements in war)</a:t>
            </a:r>
          </a:p>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train</a:t>
            </a:r>
            <a:r>
              <a:rPr lang="tr-TR" sz="2400" kern="1200" dirty="0">
                <a:solidFill>
                  <a:schemeClr val="dk1"/>
                </a:solidFill>
                <a:effectLst/>
                <a:latin typeface="+mn-lt"/>
                <a:ea typeface="+mn-ea"/>
                <a:cs typeface="+mn-cs"/>
              </a:rPr>
              <a:t> </a:t>
            </a:r>
            <a:r>
              <a:rPr lang="tr-TR" sz="2400" b="1" kern="1200" dirty="0">
                <a:solidFill>
                  <a:schemeClr val="dk1"/>
                </a:solidFill>
                <a:effectLst/>
                <a:latin typeface="+mn-lt"/>
                <a:ea typeface="+mn-ea"/>
                <a:cs typeface="+mn-cs"/>
              </a:rPr>
              <a:t>named entity recognition </a:t>
            </a:r>
            <a:r>
              <a:rPr lang="tr-TR" sz="2400" kern="1200" dirty="0">
                <a:solidFill>
                  <a:schemeClr val="dk1"/>
                </a:solidFill>
                <a:effectLst/>
                <a:latin typeface="+mn-lt"/>
                <a:ea typeface="+mn-ea"/>
                <a:cs typeface="+mn-cs"/>
              </a:rPr>
              <a:t>(NER) and </a:t>
            </a:r>
            <a:r>
              <a:rPr lang="tr-TR" sz="2400" b="1" kern="1200" dirty="0">
                <a:solidFill>
                  <a:schemeClr val="dk1"/>
                </a:solidFill>
                <a:effectLst/>
                <a:latin typeface="+mn-lt"/>
                <a:ea typeface="+mn-ea"/>
                <a:cs typeface="+mn-cs"/>
              </a:rPr>
              <a:t>Relation Extraction</a:t>
            </a:r>
            <a:r>
              <a:rPr lang="tr-TR" sz="2400" kern="1200" dirty="0">
                <a:solidFill>
                  <a:schemeClr val="dk1"/>
                </a:solidFill>
                <a:effectLst/>
                <a:latin typeface="+mn-lt"/>
                <a:ea typeface="+mn-ea"/>
                <a:cs typeface="+mn-cs"/>
              </a:rPr>
              <a:t> (RE) models with </a:t>
            </a:r>
            <a:r>
              <a:rPr lang="tr-TR" sz="2400" kern="1200" dirty="0">
                <a:solidFill>
                  <a:schemeClr val="dk1"/>
                </a:solidFill>
                <a:effectLst/>
                <a:highlight>
                  <a:srgbClr val="00FFFF"/>
                </a:highlight>
                <a:latin typeface="+mn-lt"/>
                <a:ea typeface="+mn-ea"/>
                <a:cs typeface="+mn-cs"/>
              </a:rPr>
              <a:t>language representation techniques (l</a:t>
            </a:r>
            <a:r>
              <a:rPr lang="tr-TR" sz="24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2400" kern="1200" dirty="0">
                <a:solidFill>
                  <a:schemeClr val="dk1"/>
                </a:solidFill>
                <a:effectLst/>
                <a:latin typeface="+mn-lt"/>
                <a:ea typeface="+mn-ea"/>
                <a:cs typeface="+mn-cs"/>
              </a:rPr>
              <a:t>Create new features </a:t>
            </a:r>
            <a:r>
              <a:rPr lang="tr-TR" sz="2400" kern="1200" dirty="0">
                <a:solidFill>
                  <a:schemeClr val="dk1"/>
                </a:solidFill>
                <a:effectLst/>
                <a:highlight>
                  <a:srgbClr val="FFFF00"/>
                </a:highlight>
                <a:latin typeface="+mn-lt"/>
                <a:ea typeface="+mn-ea"/>
                <a:cs typeface="+mn-cs"/>
              </a:rPr>
              <a:t>to build downstream deep learning models </a:t>
            </a:r>
            <a:r>
              <a:rPr lang="tr-TR" sz="2400" i="0" kern="1200" dirty="0">
                <a:solidFill>
                  <a:schemeClr val="dk1"/>
                </a:solidFill>
                <a:effectLst/>
                <a:highlight>
                  <a:srgbClr val="00FFFF"/>
                </a:highlight>
                <a:latin typeface="+mn-lt"/>
                <a:ea typeface="+mn-ea"/>
                <a:cs typeface="+mn-cs"/>
              </a:rPr>
              <a:t>to find relations between the outcomes and leadership and morale factors.</a:t>
            </a:r>
          </a:p>
          <a:p>
            <a:pPr marL="1200150" lvl="2" indent="-285750">
              <a:buFont typeface="Courier New" panose="02070309020205020404" pitchFamily="49" charset="0"/>
              <a:buChar char="o"/>
            </a:pPr>
            <a:r>
              <a:rPr lang="tr-TR" sz="2400" dirty="0">
                <a:solidFill>
                  <a:schemeClr val="dk1"/>
                </a:solidFill>
                <a:highlight>
                  <a:srgbClr val="00FFFF"/>
                </a:highlight>
              </a:rPr>
              <a:t>Examples: relationship between </a:t>
            </a:r>
          </a:p>
          <a:p>
            <a:pPr marL="1657350" lvl="3" indent="-285750">
              <a:buFont typeface="Courier New" panose="02070309020205020404" pitchFamily="49" charset="0"/>
              <a:buChar char="o"/>
            </a:pPr>
            <a:r>
              <a:rPr lang="tr-TR" sz="2400" dirty="0">
                <a:solidFill>
                  <a:schemeClr val="dk1"/>
                </a:solidFill>
                <a:highlight>
                  <a:srgbClr val="00FFFF"/>
                </a:highlight>
              </a:rPr>
              <a:t>skill and experiene,</a:t>
            </a:r>
          </a:p>
          <a:p>
            <a:pPr marL="1657350" lvl="3" indent="-285750">
              <a:buFont typeface="Courier New" panose="02070309020205020404" pitchFamily="49" charset="0"/>
              <a:buChar char="o"/>
            </a:pPr>
            <a:r>
              <a:rPr lang="tr-TR" sz="2400" dirty="0">
                <a:solidFill>
                  <a:schemeClr val="dk1"/>
                </a:solidFill>
                <a:highlight>
                  <a:srgbClr val="00FFFF"/>
                </a:highlight>
              </a:rPr>
              <a:t>customer satisfaction and sales figures</a:t>
            </a:r>
            <a:endParaRPr lang="tr-TR" sz="2400" i="0" kern="1200" dirty="0">
              <a:solidFill>
                <a:schemeClr val="dk1"/>
              </a:solidFill>
              <a:effectLst/>
              <a:highlight>
                <a:srgbClr val="00FFFF"/>
              </a:highlight>
              <a:latin typeface="+mn-lt"/>
              <a:ea typeface="+mn-ea"/>
              <a:cs typeface="+mn-cs"/>
            </a:endParaRPr>
          </a:p>
          <a:p>
            <a:endParaRPr lang="tr-TR" sz="2400" dirty="0"/>
          </a:p>
        </p:txBody>
      </p:sp>
    </p:spTree>
    <p:extLst>
      <p:ext uri="{BB962C8B-B14F-4D97-AF65-F5344CB8AC3E}">
        <p14:creationId xmlns:p14="http://schemas.microsoft.com/office/powerpoint/2010/main" val="127755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DASA Catch up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09.12.2021</a:t>
            </a:r>
          </a:p>
          <a:p>
            <a:endParaRPr lang="tr-TR" dirty="0"/>
          </a:p>
        </p:txBody>
      </p:sp>
    </p:spTree>
    <p:extLst>
      <p:ext uri="{BB962C8B-B14F-4D97-AF65-F5344CB8AC3E}">
        <p14:creationId xmlns:p14="http://schemas.microsoft.com/office/powerpoint/2010/main" val="15497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C566-4068-491D-9863-17B51342368A}"/>
              </a:ext>
            </a:extLst>
          </p:cNvPr>
          <p:cNvSpPr>
            <a:spLocks noGrp="1"/>
          </p:cNvSpPr>
          <p:nvPr>
            <p:ph type="title"/>
          </p:nvPr>
        </p:nvSpPr>
        <p:spPr>
          <a:xfrm>
            <a:off x="346881" y="229613"/>
            <a:ext cx="4918331" cy="628788"/>
          </a:xfrm>
        </p:spPr>
        <p:txBody>
          <a:bodyPr>
            <a:noAutofit/>
          </a:bodyPr>
          <a:lstStyle/>
          <a:p>
            <a:pPr algn="ctr"/>
            <a:r>
              <a:rPr lang="tr-TR" sz="3200" b="1" dirty="0">
                <a:solidFill>
                  <a:srgbClr val="FF0000"/>
                </a:solidFill>
              </a:rPr>
              <a:t>Research Model&amp;</a:t>
            </a:r>
            <a:br>
              <a:rPr lang="tr-TR" sz="3200" b="1" dirty="0">
                <a:solidFill>
                  <a:srgbClr val="FF0000"/>
                </a:solidFill>
              </a:rPr>
            </a:br>
            <a:r>
              <a:rPr lang="tr-TR" sz="3200" b="1" dirty="0">
                <a:solidFill>
                  <a:srgbClr val="FF0000"/>
                </a:solidFill>
              </a:rPr>
              <a:t>Conceptual Framework</a:t>
            </a:r>
          </a:p>
        </p:txBody>
      </p:sp>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65212" y="384261"/>
            <a:ext cx="3234831" cy="369332"/>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375812"/>
            <a:ext cx="3234831" cy="369332"/>
          </a:xfrm>
          <a:prstGeom prst="rect">
            <a:avLst/>
          </a:prstGeom>
          <a:solidFill>
            <a:srgbClr val="00FFFF"/>
          </a:solidFill>
        </p:spPr>
        <p:txBody>
          <a:bodyPr wrap="square" rtlCol="0">
            <a:spAutoFit/>
          </a:bodyPr>
          <a:lstStyle/>
          <a:p>
            <a:pPr algn="ctr"/>
            <a:r>
              <a:rPr lang="tr-TR" b="1" dirty="0"/>
              <a:t>Independent Variables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9C4BE-4F3F-4C63-A256-FA14BD9005CB}"/>
              </a:ext>
            </a:extLst>
          </p:cNvPr>
          <p:cNvSpPr txBox="1"/>
          <p:nvPr/>
        </p:nvSpPr>
        <p:spPr>
          <a:xfrm>
            <a:off x="4862336" y="5322387"/>
            <a:ext cx="3637708" cy="1477328"/>
          </a:xfrm>
          <a:prstGeom prst="rect">
            <a:avLst/>
          </a:prstGeom>
          <a:noFill/>
          <a:ln>
            <a:solidFill>
              <a:schemeClr val="bg1">
                <a:lumMod val="85000"/>
              </a:schemeClr>
            </a:solidFill>
            <a:prstDash val="sysDash"/>
          </a:ln>
        </p:spPr>
        <p:txBody>
          <a:bodyPr wrap="square" rtlCol="0">
            <a:spAutoFit/>
          </a:bodyPr>
          <a:lstStyle/>
          <a:p>
            <a:r>
              <a:rPr lang="tr-TR" b="1" dirty="0"/>
              <a:t>Steps to define dependent variables</a:t>
            </a:r>
          </a:p>
          <a:p>
            <a:pPr marL="285750" indent="-285750">
              <a:buFont typeface="Arial" panose="020B0604020202020204" pitchFamily="34" charset="0"/>
              <a:buChar char="•"/>
            </a:pPr>
            <a:r>
              <a:rPr lang="tr-TR" dirty="0"/>
              <a:t>Comprehensive </a:t>
            </a:r>
            <a:r>
              <a:rPr lang="tr-TR" b="1" dirty="0">
                <a:solidFill>
                  <a:srgbClr val="FF0000"/>
                </a:solidFill>
              </a:rPr>
              <a:t>Case study </a:t>
            </a:r>
            <a:r>
              <a:rPr lang="tr-TR" dirty="0"/>
              <a:t>on selected 2 battles</a:t>
            </a:r>
          </a:p>
          <a:p>
            <a:pPr marL="285750" indent="-285750">
              <a:buFont typeface="Arial" panose="020B0604020202020204" pitchFamily="34" charset="0"/>
              <a:buChar char="•"/>
            </a:pPr>
            <a:r>
              <a:rPr lang="tr-TR" dirty="0"/>
              <a:t>Principal Component Analysis to select important features</a:t>
            </a:r>
          </a:p>
        </p:txBody>
      </p:sp>
      <p:cxnSp>
        <p:nvCxnSpPr>
          <p:cNvPr id="42" name="Connector: Elbow 41">
            <a:extLst>
              <a:ext uri="{FF2B5EF4-FFF2-40B4-BE49-F238E27FC236}">
                <a16:creationId xmlns:a16="http://schemas.microsoft.com/office/drawing/2014/main" id="{9941309F-6417-440B-984A-5F8D2B147077}"/>
              </a:ext>
            </a:extLst>
          </p:cNvPr>
          <p:cNvCxnSpPr>
            <a:cxnSpLocks/>
            <a:stCxn id="13" idx="3"/>
            <a:endCxn id="38" idx="1"/>
          </p:cNvCxnSpPr>
          <p:nvPr/>
        </p:nvCxnSpPr>
        <p:spPr>
          <a:xfrm>
            <a:off x="3581712" y="5560478"/>
            <a:ext cx="1280624" cy="500573"/>
          </a:xfrm>
          <a:prstGeom prst="bentConnector3">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8840358" y="4572879"/>
            <a:ext cx="3120993" cy="1200329"/>
          </a:xfrm>
          <a:prstGeom prst="rect">
            <a:avLst/>
          </a:prstGeom>
          <a:noFill/>
          <a:ln>
            <a:solidFill>
              <a:schemeClr val="bg1">
                <a:lumMod val="85000"/>
              </a:schemeClr>
            </a:solidFill>
            <a:prstDash val="sysDash"/>
          </a:ln>
        </p:spPr>
        <p:txBody>
          <a:bodyPr wrap="square" rtlCol="0">
            <a:spAutoFit/>
          </a:bodyPr>
          <a:lstStyle/>
          <a:p>
            <a:pPr algn="ctr"/>
            <a:r>
              <a:rPr lang="tr-TR" b="1" dirty="0"/>
              <a:t>Evaluation</a:t>
            </a:r>
          </a:p>
          <a:p>
            <a:pPr algn="ctr"/>
            <a:r>
              <a:rPr lang="tr-TR" dirty="0"/>
              <a:t>Multiple Regression analysis to explain difference in variance by each factor </a:t>
            </a:r>
          </a:p>
        </p:txBody>
      </p:sp>
      <p:cxnSp>
        <p:nvCxnSpPr>
          <p:cNvPr id="47" name="Straight Connector 46">
            <a:extLst>
              <a:ext uri="{FF2B5EF4-FFF2-40B4-BE49-F238E27FC236}">
                <a16:creationId xmlns:a16="http://schemas.microsoft.com/office/drawing/2014/main" id="{4D18BC85-383A-41C2-ADA0-9D25542EB2A3}"/>
              </a:ext>
            </a:extLst>
          </p:cNvPr>
          <p:cNvCxnSpPr>
            <a:stCxn id="5" idx="2"/>
            <a:endCxn id="43" idx="0"/>
          </p:cNvCxnSpPr>
          <p:nvPr/>
        </p:nvCxnSpPr>
        <p:spPr>
          <a:xfrm flipH="1">
            <a:off x="10400855" y="4241747"/>
            <a:ext cx="4345" cy="33113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78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286-50A7-4031-A469-0912352BCA27}"/>
              </a:ext>
            </a:extLst>
          </p:cNvPr>
          <p:cNvSpPr>
            <a:spLocks noGrp="1"/>
          </p:cNvSpPr>
          <p:nvPr>
            <p:ph type="title"/>
          </p:nvPr>
        </p:nvSpPr>
        <p:spPr/>
        <p:txBody>
          <a:bodyPr vert="horz" lIns="91440" tIns="45720" rIns="91440" bIns="45720" rtlCol="0" anchor="ctr">
            <a:normAutofit/>
          </a:bodyPr>
          <a:lstStyle/>
          <a:p>
            <a:r>
              <a:rPr lang="tr-TR" sz="3800" b="1" dirty="0"/>
              <a:t>Academic Background</a:t>
            </a:r>
          </a:p>
        </p:txBody>
      </p:sp>
      <p:graphicFrame>
        <p:nvGraphicFramePr>
          <p:cNvPr id="4" name="Table 4">
            <a:extLst>
              <a:ext uri="{FF2B5EF4-FFF2-40B4-BE49-F238E27FC236}">
                <a16:creationId xmlns:a16="http://schemas.microsoft.com/office/drawing/2014/main" id="{8D4DE3FE-2347-4556-9EA5-6B5FE17FA765}"/>
              </a:ext>
            </a:extLst>
          </p:cNvPr>
          <p:cNvGraphicFramePr>
            <a:graphicFrameLocks noGrp="1"/>
          </p:cNvGraphicFramePr>
          <p:nvPr>
            <p:extLst>
              <p:ext uri="{D42A27DB-BD31-4B8C-83A1-F6EECF244321}">
                <p14:modId xmlns:p14="http://schemas.microsoft.com/office/powerpoint/2010/main" val="507541250"/>
              </p:ext>
            </p:extLst>
          </p:nvPr>
        </p:nvGraphicFramePr>
        <p:xfrm>
          <a:off x="561473" y="1696955"/>
          <a:ext cx="11036971" cy="4222986"/>
        </p:xfrm>
        <a:graphic>
          <a:graphicData uri="http://schemas.openxmlformats.org/drawingml/2006/table">
            <a:tbl>
              <a:tblPr firstRow="1" bandRow="1">
                <a:tableStyleId>{5C22544A-7EE6-4342-B048-85BDC9FD1C3A}</a:tableStyleId>
              </a:tblPr>
              <a:tblGrid>
                <a:gridCol w="3450127">
                  <a:extLst>
                    <a:ext uri="{9D8B030D-6E8A-4147-A177-3AD203B41FA5}">
                      <a16:colId xmlns:a16="http://schemas.microsoft.com/office/drawing/2014/main" val="4125611350"/>
                    </a:ext>
                  </a:extLst>
                </a:gridCol>
                <a:gridCol w="3518784">
                  <a:extLst>
                    <a:ext uri="{9D8B030D-6E8A-4147-A177-3AD203B41FA5}">
                      <a16:colId xmlns:a16="http://schemas.microsoft.com/office/drawing/2014/main" val="3519093508"/>
                    </a:ext>
                  </a:extLst>
                </a:gridCol>
                <a:gridCol w="1228606">
                  <a:extLst>
                    <a:ext uri="{9D8B030D-6E8A-4147-A177-3AD203B41FA5}">
                      <a16:colId xmlns:a16="http://schemas.microsoft.com/office/drawing/2014/main" val="406703652"/>
                    </a:ext>
                  </a:extLst>
                </a:gridCol>
                <a:gridCol w="1058779">
                  <a:extLst>
                    <a:ext uri="{9D8B030D-6E8A-4147-A177-3AD203B41FA5}">
                      <a16:colId xmlns:a16="http://schemas.microsoft.com/office/drawing/2014/main" val="3710373426"/>
                    </a:ext>
                  </a:extLst>
                </a:gridCol>
                <a:gridCol w="1780675">
                  <a:extLst>
                    <a:ext uri="{9D8B030D-6E8A-4147-A177-3AD203B41FA5}">
                      <a16:colId xmlns:a16="http://schemas.microsoft.com/office/drawing/2014/main" val="3951119076"/>
                    </a:ext>
                  </a:extLst>
                </a:gridCol>
              </a:tblGrid>
              <a:tr h="700858">
                <a:tc>
                  <a:txBody>
                    <a:bodyPr/>
                    <a:lstStyle/>
                    <a:p>
                      <a:pPr algn="ctr"/>
                      <a:r>
                        <a:rPr lang="tr-TR" dirty="0">
                          <a:solidFill>
                            <a:sysClr val="windowText" lastClr="000000"/>
                          </a:solidFill>
                        </a:rPr>
                        <a:t>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132008"/>
                  </a:ext>
                </a:extLst>
              </a:tr>
              <a:tr h="71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ction="ppaction://hlinkfile"/>
                        </a:rPr>
                        <a:t>Turkish Military Academy</a:t>
                      </a:r>
                      <a:endParaRPr lang="tr-TR" dirty="0"/>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BSc in System 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1995-1999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005954"/>
                  </a:ext>
                </a:extLst>
              </a:tr>
              <a:tr h="700858">
                <a:tc>
                  <a:txBody>
                    <a:bodyPr/>
                    <a:lstStyle/>
                    <a:p>
                      <a:r>
                        <a:rPr lang="tr-TR" dirty="0">
                          <a:solidFill>
                            <a:sysClr val="windowText" lastClr="000000"/>
                          </a:solidFill>
                          <a:hlinkClick r:id="rId4" action="ppaction://hlinkfile"/>
                        </a:rPr>
                        <a:t>European University of Lefke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International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2000-2002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388503"/>
                  </a:ext>
                </a:extLst>
              </a:tr>
              <a:tr h="700858">
                <a:tc>
                  <a:txBody>
                    <a:bodyPr/>
                    <a:lstStyle/>
                    <a:p>
                      <a:r>
                        <a:rPr lang="tr-TR" dirty="0">
                          <a:solidFill>
                            <a:sysClr val="windowText" lastClr="000000"/>
                          </a:solidFill>
                          <a:hlinkClick r:id="rId5" action="ppaction://hlinkfile"/>
                        </a:rPr>
                        <a:t>TMA Defence Science Institute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MSc in Defense Management</a:t>
                      </a:r>
                    </a:p>
                    <a:p>
                      <a:r>
                        <a:rPr lang="tr-TR" dirty="0">
                          <a:solidFill>
                            <a:srgbClr val="FF0000"/>
                          </a:solidFill>
                        </a:rPr>
                        <a:t>Tract: Leadership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b="1" dirty="0">
                          <a:solidFill>
                            <a:srgbClr val="FF0000"/>
                          </a:solidFill>
                        </a:rPr>
                        <a:t>Honor List</a:t>
                      </a:r>
                    </a:p>
                    <a:p>
                      <a:r>
                        <a:rPr lang="tr-TR" b="1" dirty="0">
                          <a:solidFill>
                            <a:schemeClr val="accent1">
                              <a:lumMod val="75000"/>
                            </a:schemeClr>
                          </a:solidFill>
                        </a:rPr>
                        <a:t>Thesis:</a:t>
                      </a:r>
                      <a:r>
                        <a:rPr lang="tr-TR" b="1" dirty="0">
                          <a:solidFill>
                            <a:schemeClr val="accent1"/>
                          </a:solidFill>
                        </a:rPr>
                        <a:t> </a:t>
                      </a:r>
                      <a:r>
                        <a:rPr lang="tr-TR" dirty="0">
                          <a:solidFill>
                            <a:sysClr val="windowText" lastClr="000000"/>
                          </a:solidFill>
                        </a:rPr>
                        <a:t>Organizational Learning in TAF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620744"/>
                  </a:ext>
                </a:extLst>
              </a:tr>
              <a:tr h="700858">
                <a:tc>
                  <a:txBody>
                    <a:bodyPr/>
                    <a:lstStyle/>
                    <a:p>
                      <a:r>
                        <a:rPr lang="tr-TR" dirty="0">
                          <a:solidFill>
                            <a:sysClr val="windowText" lastClr="000000"/>
                          </a:solidFill>
                          <a:hlinkClick r:id="rId6" action="ppaction://hlinkfile"/>
                        </a:rPr>
                        <a:t>Turkish Army War College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National and International Security Strategy Management and Leadership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2007-2009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87/100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4430"/>
                  </a:ext>
                </a:extLst>
              </a:tr>
            </a:tbl>
          </a:graphicData>
        </a:graphic>
      </p:graphicFrame>
    </p:spTree>
    <p:extLst>
      <p:ext uri="{BB962C8B-B14F-4D97-AF65-F5344CB8AC3E}">
        <p14:creationId xmlns:p14="http://schemas.microsoft.com/office/powerpoint/2010/main" val="3654951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r>
              <a:rPr lang="tr-TR" sz="2000" b="1" dirty="0"/>
              <a:t>USA CAA</a:t>
            </a:r>
          </a:p>
          <a:p>
            <a:r>
              <a:rPr lang="tr-TR" sz="2000" b="1" dirty="0"/>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algn="ctr"/>
            <a:r>
              <a:rPr lang="tr-TR" sz="2000" b="1" dirty="0"/>
              <a:t>University of Michigan</a:t>
            </a:r>
          </a:p>
          <a:p>
            <a:pPr algn="ctr"/>
            <a:r>
              <a:rPr lang="tr-TR" sz="2000" b="1" dirty="0"/>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r>
              <a:rPr lang="tr-TR" sz="2400" b="1" dirty="0"/>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726724" y="2493846"/>
            <a:ext cx="1087014" cy="1134901"/>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accent2"/>
          </a:solidFill>
          <a:ln w="38100">
            <a:solidFill>
              <a:schemeClr val="tx2">
                <a:lumMod val="40000"/>
                <a:lumOff val="60000"/>
              </a:schemeClr>
            </a:solidFill>
          </a:ln>
        </p:spPr>
        <p:txBody>
          <a:bodyPr wrap="square" rtlCol="0">
            <a:spAutoFit/>
          </a:bodyPr>
          <a:lstStyle/>
          <a:p>
            <a:pPr algn="ctr"/>
            <a:r>
              <a:rPr lang="tr-TR" b="1" dirty="0"/>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0"/>
            <a:ext cx="11805557" cy="10938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000" b="1" dirty="0">
                <a:solidFill>
                  <a:schemeClr val="tx1"/>
                </a:solidFill>
              </a:rPr>
              <a:t>Material Factors Analysis</a:t>
            </a:r>
            <a:endParaRPr lang="tr-TR" sz="3000" dirty="0"/>
          </a:p>
        </p:txBody>
      </p:sp>
      <p:sp>
        <p:nvSpPr>
          <p:cNvPr id="13" name="TextBox 12">
            <a:extLst>
              <a:ext uri="{FF2B5EF4-FFF2-40B4-BE49-F238E27FC236}">
                <a16:creationId xmlns:a16="http://schemas.microsoft.com/office/drawing/2014/main" id="{8148FB40-4B3F-4FF4-A74B-F0BA0938D5B4}"/>
              </a:ext>
            </a:extLst>
          </p:cNvPr>
          <p:cNvSpPr txBox="1"/>
          <p:nvPr/>
        </p:nvSpPr>
        <p:spPr>
          <a:xfrm>
            <a:off x="4629307" y="1649490"/>
            <a:ext cx="3241064" cy="769441"/>
          </a:xfrm>
          <a:prstGeom prst="rect">
            <a:avLst/>
          </a:prstGeom>
          <a:noFill/>
        </p:spPr>
        <p:txBody>
          <a:bodyPr wrap="square" rtlCol="0">
            <a:spAutoFit/>
          </a:bodyPr>
          <a:lstStyle/>
          <a:p>
            <a:pPr lvl="1" algn="ctr"/>
            <a:r>
              <a:rPr lang="tr-TR" sz="2200" b="1" dirty="0"/>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algn="ctr"/>
            <a:r>
              <a:rPr lang="tr-TR" dirty="0"/>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911155" y="5207680"/>
            <a:ext cx="2563585" cy="923330"/>
          </a:xfrm>
          <a:prstGeom prst="rect">
            <a:avLst/>
          </a:prstGeom>
          <a:solidFill>
            <a:schemeClr val="bg2">
              <a:lumMod val="75000"/>
            </a:schemeClr>
          </a:solidFill>
        </p:spPr>
        <p:txBody>
          <a:bodyPr wrap="square" rtlCol="0">
            <a:spAutoFit/>
          </a:bodyPr>
          <a:lstStyle/>
          <a:p>
            <a:r>
              <a:rPr lang="tr-TR" dirty="0"/>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algn="ctr"/>
            <a:r>
              <a:rPr lang="tr-TR" b="1" dirty="0"/>
              <a:t>660 Battles</a:t>
            </a:r>
          </a:p>
          <a:p>
            <a:pPr algn="ctr"/>
            <a:r>
              <a:rPr lang="tr-TR" b="1" dirty="0"/>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algn="ctr"/>
            <a:r>
              <a:rPr lang="tr-TR" b="1" dirty="0"/>
              <a:t>95 Inter-state war</a:t>
            </a:r>
          </a:p>
          <a:p>
            <a:pPr algn="ctr"/>
            <a:r>
              <a:rPr lang="tr-TR" b="1" dirty="0"/>
              <a:t>162 Extra-state war</a:t>
            </a:r>
          </a:p>
          <a:p>
            <a:pPr algn="ctr"/>
            <a:r>
              <a:rPr lang="tr-TR" b="1" dirty="0"/>
              <a:t>62 Non-state war</a:t>
            </a:r>
          </a:p>
          <a:p>
            <a:pPr algn="ctr"/>
            <a:r>
              <a:rPr lang="tr-TR" b="1" dirty="0"/>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46955"/>
            <a:ext cx="1191352" cy="369332"/>
          </a:xfrm>
          <a:prstGeom prst="rect">
            <a:avLst/>
          </a:prstGeom>
          <a:solidFill>
            <a:schemeClr val="bg1">
              <a:lumMod val="95000"/>
            </a:schemeClr>
          </a:solidFill>
        </p:spPr>
        <p:txBody>
          <a:bodyPr wrap="none" rtlCol="0">
            <a:spAutoFit/>
          </a:bodyPr>
          <a:lstStyle/>
          <a:p>
            <a:r>
              <a:rPr lang="tr-TR" b="1" dirty="0"/>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p:spPr>
        <p:txBody>
          <a:bodyPr wrap="none" rtlCol="0">
            <a:spAutoFit/>
          </a:bodyPr>
          <a:lstStyle>
            <a:defPPr>
              <a:defRPr lang="tr-TR"/>
            </a:defPPr>
            <a:lvl1pPr>
              <a:defRPr b="1"/>
            </a:lvl1pPr>
          </a:lstStyle>
          <a:p>
            <a:r>
              <a:rPr lang="tr-TR" dirty="0"/>
              <a:t>1600-1982</a:t>
            </a:r>
          </a:p>
        </p:txBody>
      </p:sp>
    </p:spTree>
    <p:extLst>
      <p:ext uri="{BB962C8B-B14F-4D97-AF65-F5344CB8AC3E}">
        <p14:creationId xmlns:p14="http://schemas.microsoft.com/office/powerpoint/2010/main" val="453989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65993E-0EE6-4524-BF29-6374FA68A75F}"/>
              </a:ext>
            </a:extLst>
          </p:cNvPr>
          <p:cNvGrpSpPr/>
          <p:nvPr/>
        </p:nvGrpSpPr>
        <p:grpSpPr>
          <a:xfrm>
            <a:off x="841481" y="2160805"/>
            <a:ext cx="979865" cy="1306635"/>
            <a:chOff x="4736649" y="5139505"/>
            <a:chExt cx="979865" cy="1306635"/>
          </a:xfrm>
        </p:grpSpPr>
        <p:sp>
          <p:nvSpPr>
            <p:cNvPr id="5" name="TextBox 4">
              <a:extLst>
                <a:ext uri="{FF2B5EF4-FFF2-40B4-BE49-F238E27FC236}">
                  <a16:creationId xmlns:a16="http://schemas.microsoft.com/office/drawing/2014/main" id="{D9C888EF-FFDB-4139-B421-D46FB6D33C70}"/>
                </a:ext>
              </a:extLst>
            </p:cNvPr>
            <p:cNvSpPr txBox="1"/>
            <p:nvPr/>
          </p:nvSpPr>
          <p:spPr>
            <a:xfrm>
              <a:off x="4768966" y="5941276"/>
              <a:ext cx="947548" cy="504864"/>
            </a:xfrm>
            <a:prstGeom prst="rect">
              <a:avLst/>
            </a:prstGeom>
            <a:noFill/>
          </p:spPr>
          <p:txBody>
            <a:bodyPr wrap="none" rtlCol="0">
              <a:normAutofit lnSpcReduction="10000"/>
            </a:bodyPr>
            <a:lstStyle/>
            <a:p>
              <a:r>
                <a:rPr lang="tr-TR" sz="1400" b="1" dirty="0"/>
                <a:t>Official </a:t>
              </a:r>
            </a:p>
            <a:p>
              <a:r>
                <a:rPr lang="tr-TR" sz="1400" b="1" dirty="0"/>
                <a:t>Reports</a:t>
              </a:r>
            </a:p>
          </p:txBody>
        </p:sp>
        <p:pic>
          <p:nvPicPr>
            <p:cNvPr id="6" name="Picture 4" descr="document-management-big - Ville de Gerzat">
              <a:extLst>
                <a:ext uri="{FF2B5EF4-FFF2-40B4-BE49-F238E27FC236}">
                  <a16:creationId xmlns:a16="http://schemas.microsoft.com/office/drawing/2014/main" id="{B4754640-01D2-4EE6-988B-F061BEED2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A6A5051E-A52C-48CC-8FAA-37E0D625DBD5}"/>
              </a:ext>
            </a:extLst>
          </p:cNvPr>
          <p:cNvGrpSpPr/>
          <p:nvPr/>
        </p:nvGrpSpPr>
        <p:grpSpPr>
          <a:xfrm>
            <a:off x="1718306" y="2132086"/>
            <a:ext cx="969118" cy="1508861"/>
            <a:chOff x="5613474" y="5110786"/>
            <a:chExt cx="969118" cy="1508861"/>
          </a:xfrm>
        </p:grpSpPr>
        <p:sp>
          <p:nvSpPr>
            <p:cNvPr id="8" name="TextBox 7">
              <a:extLst>
                <a:ext uri="{FF2B5EF4-FFF2-40B4-BE49-F238E27FC236}">
                  <a16:creationId xmlns:a16="http://schemas.microsoft.com/office/drawing/2014/main" id="{996FD1C1-8037-4F9B-A42D-A7B980970A65}"/>
                </a:ext>
              </a:extLst>
            </p:cNvPr>
            <p:cNvSpPr txBox="1"/>
            <p:nvPr/>
          </p:nvSpPr>
          <p:spPr>
            <a:xfrm>
              <a:off x="5626305" y="5880983"/>
              <a:ext cx="956287" cy="738664"/>
            </a:xfrm>
            <a:prstGeom prst="rect">
              <a:avLst/>
            </a:prstGeom>
            <a:noFill/>
          </p:spPr>
          <p:txBody>
            <a:bodyPr wrap="none" rtlCol="0">
              <a:spAutoFit/>
            </a:bodyPr>
            <a:lstStyle/>
            <a:p>
              <a:r>
                <a:rPr lang="tr-TR" sz="1400" b="1" dirty="0"/>
                <a:t>Reports of</a:t>
              </a:r>
            </a:p>
            <a:p>
              <a:r>
                <a:rPr lang="tr-TR" sz="1400" b="1" dirty="0"/>
                <a:t>Lessons</a:t>
              </a:r>
            </a:p>
            <a:p>
              <a:r>
                <a:rPr lang="tr-TR" sz="1400" b="1" dirty="0"/>
                <a:t>Learned</a:t>
              </a:r>
            </a:p>
          </p:txBody>
        </p:sp>
        <p:pic>
          <p:nvPicPr>
            <p:cNvPr id="9" name="Picture 4" descr="document-management-big - Ville de Gerzat">
              <a:extLst>
                <a:ext uri="{FF2B5EF4-FFF2-40B4-BE49-F238E27FC236}">
                  <a16:creationId xmlns:a16="http://schemas.microsoft.com/office/drawing/2014/main" id="{ECE3F430-8405-4932-82F4-6EC0962E3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FDF52914-50A2-4326-B442-B384B7140FEC}"/>
              </a:ext>
            </a:extLst>
          </p:cNvPr>
          <p:cNvGrpSpPr/>
          <p:nvPr/>
        </p:nvGrpSpPr>
        <p:grpSpPr>
          <a:xfrm>
            <a:off x="857709" y="4027788"/>
            <a:ext cx="852541" cy="1054203"/>
            <a:chOff x="6397125" y="5139505"/>
            <a:chExt cx="852541" cy="1054203"/>
          </a:xfrm>
        </p:grpSpPr>
        <p:sp>
          <p:nvSpPr>
            <p:cNvPr id="11" name="TextBox 10">
              <a:extLst>
                <a:ext uri="{FF2B5EF4-FFF2-40B4-BE49-F238E27FC236}">
                  <a16:creationId xmlns:a16="http://schemas.microsoft.com/office/drawing/2014/main" id="{C92D378D-8564-4093-B680-76DA10CF59C7}"/>
                </a:ext>
              </a:extLst>
            </p:cNvPr>
            <p:cNvSpPr txBox="1"/>
            <p:nvPr/>
          </p:nvSpPr>
          <p:spPr>
            <a:xfrm>
              <a:off x="6397125" y="5885931"/>
              <a:ext cx="852541" cy="307777"/>
            </a:xfrm>
            <a:prstGeom prst="rect">
              <a:avLst/>
            </a:prstGeom>
            <a:noFill/>
          </p:spPr>
          <p:txBody>
            <a:bodyPr wrap="none" rtlCol="0">
              <a:spAutoFit/>
            </a:bodyPr>
            <a:lstStyle/>
            <a:p>
              <a:r>
                <a:rPr lang="tr-TR" sz="1400" b="1" dirty="0"/>
                <a:t>Memoirs</a:t>
              </a:r>
            </a:p>
          </p:txBody>
        </p:sp>
        <p:pic>
          <p:nvPicPr>
            <p:cNvPr id="12" name="Picture 4" descr="document-management-big - Ville de Gerzat">
              <a:extLst>
                <a:ext uri="{FF2B5EF4-FFF2-40B4-BE49-F238E27FC236}">
                  <a16:creationId xmlns:a16="http://schemas.microsoft.com/office/drawing/2014/main" id="{FC54FC8F-CFB6-491A-A558-81449D860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Rounded Corners 12">
            <a:extLst>
              <a:ext uri="{FF2B5EF4-FFF2-40B4-BE49-F238E27FC236}">
                <a16:creationId xmlns:a16="http://schemas.microsoft.com/office/drawing/2014/main" id="{6A6B0F19-57CF-45B5-BF59-831D956BB4C1}"/>
              </a:ext>
            </a:extLst>
          </p:cNvPr>
          <p:cNvSpPr/>
          <p:nvPr/>
        </p:nvSpPr>
        <p:spPr>
          <a:xfrm>
            <a:off x="43982" y="61961"/>
            <a:ext cx="12077040" cy="75849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000" b="1" dirty="0">
                <a:solidFill>
                  <a:schemeClr val="tx1"/>
                </a:solidFill>
              </a:rPr>
              <a:t>Non-material Factors Analysis</a:t>
            </a:r>
          </a:p>
        </p:txBody>
      </p:sp>
      <p:grpSp>
        <p:nvGrpSpPr>
          <p:cNvPr id="15" name="Group 14">
            <a:extLst>
              <a:ext uri="{FF2B5EF4-FFF2-40B4-BE49-F238E27FC236}">
                <a16:creationId xmlns:a16="http://schemas.microsoft.com/office/drawing/2014/main" id="{80121FFD-D007-4754-A32A-31873EAE8653}"/>
              </a:ext>
            </a:extLst>
          </p:cNvPr>
          <p:cNvGrpSpPr/>
          <p:nvPr/>
        </p:nvGrpSpPr>
        <p:grpSpPr>
          <a:xfrm>
            <a:off x="1721308" y="4027789"/>
            <a:ext cx="803554" cy="1054203"/>
            <a:chOff x="6397125" y="5139505"/>
            <a:chExt cx="803554" cy="1054203"/>
          </a:xfrm>
        </p:grpSpPr>
        <p:sp>
          <p:nvSpPr>
            <p:cNvPr id="16" name="TextBox 15">
              <a:extLst>
                <a:ext uri="{FF2B5EF4-FFF2-40B4-BE49-F238E27FC236}">
                  <a16:creationId xmlns:a16="http://schemas.microsoft.com/office/drawing/2014/main" id="{61EFA6AD-906C-46F5-ADDF-EA6AD9D5D10E}"/>
                </a:ext>
              </a:extLst>
            </p:cNvPr>
            <p:cNvSpPr txBox="1"/>
            <p:nvPr/>
          </p:nvSpPr>
          <p:spPr>
            <a:xfrm>
              <a:off x="6397125" y="5885931"/>
              <a:ext cx="699230" cy="307777"/>
            </a:xfrm>
            <a:prstGeom prst="rect">
              <a:avLst/>
            </a:prstGeom>
            <a:noFill/>
          </p:spPr>
          <p:txBody>
            <a:bodyPr wrap="none" rtlCol="0">
              <a:spAutoFit/>
            </a:bodyPr>
            <a:lstStyle/>
            <a:p>
              <a:r>
                <a:rPr lang="tr-TR" sz="1400" b="1" dirty="0"/>
                <a:t>Audios</a:t>
              </a:r>
            </a:p>
          </p:txBody>
        </p:sp>
        <p:pic>
          <p:nvPicPr>
            <p:cNvPr id="17" name="Picture 4" descr="document-management-big - Ville de Gerzat">
              <a:extLst>
                <a:ext uri="{FF2B5EF4-FFF2-40B4-BE49-F238E27FC236}">
                  <a16:creationId xmlns:a16="http://schemas.microsoft.com/office/drawing/2014/main" id="{499719EF-3E5F-4A2D-A18E-16C989288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07618CE9-4D6A-4D42-847F-BDF3C0BEBEDF}"/>
              </a:ext>
            </a:extLst>
          </p:cNvPr>
          <p:cNvSpPr txBox="1"/>
          <p:nvPr/>
        </p:nvSpPr>
        <p:spPr>
          <a:xfrm>
            <a:off x="4174809" y="867509"/>
            <a:ext cx="2593915" cy="769441"/>
          </a:xfrm>
          <a:prstGeom prst="rect">
            <a:avLst/>
          </a:prstGeom>
          <a:noFill/>
        </p:spPr>
        <p:txBody>
          <a:bodyPr wrap="none" rtlCol="0">
            <a:spAutoFit/>
          </a:bodyPr>
          <a:lstStyle>
            <a:defPPr>
              <a:defRPr lang="tr-TR"/>
            </a:defPPr>
            <a:lvl1pPr algn="ctr">
              <a:defRPr sz="2200" b="1"/>
            </a:lvl1pPr>
          </a:lstStyle>
          <a:p>
            <a:r>
              <a:rPr lang="tr-TR" dirty="0"/>
              <a:t>Feature Extraction &amp;</a:t>
            </a:r>
          </a:p>
          <a:p>
            <a:r>
              <a:rPr lang="tr-TR" dirty="0"/>
              <a:t>Grouping of Objects</a:t>
            </a:r>
            <a:endParaRPr lang="tr-TR" sz="1200" dirty="0"/>
          </a:p>
        </p:txBody>
      </p:sp>
      <p:sp>
        <p:nvSpPr>
          <p:cNvPr id="21" name="TextBox 20">
            <a:extLst>
              <a:ext uri="{FF2B5EF4-FFF2-40B4-BE49-F238E27FC236}">
                <a16:creationId xmlns:a16="http://schemas.microsoft.com/office/drawing/2014/main" id="{97F39F47-62AC-499B-B4B9-02E3A5DA3649}"/>
              </a:ext>
            </a:extLst>
          </p:cNvPr>
          <p:cNvSpPr txBox="1"/>
          <p:nvPr/>
        </p:nvSpPr>
        <p:spPr>
          <a:xfrm>
            <a:off x="1244486" y="836861"/>
            <a:ext cx="1566454" cy="1107996"/>
          </a:xfrm>
          <a:prstGeom prst="rect">
            <a:avLst/>
          </a:prstGeom>
          <a:noFill/>
        </p:spPr>
        <p:txBody>
          <a:bodyPr wrap="none" rtlCol="0">
            <a:spAutoFit/>
          </a:bodyPr>
          <a:lstStyle/>
          <a:p>
            <a:pPr algn="ctr"/>
            <a:r>
              <a:rPr lang="tr-TR" sz="2200" b="1" dirty="0"/>
              <a:t>Selection of</a:t>
            </a:r>
          </a:p>
          <a:p>
            <a:pPr algn="ctr"/>
            <a:r>
              <a:rPr lang="tr-TR" sz="2200" b="1" dirty="0"/>
              <a:t>Raw Texts </a:t>
            </a:r>
          </a:p>
          <a:p>
            <a:pPr algn="ctr"/>
            <a:r>
              <a:rPr lang="tr-TR" sz="2200" b="1" dirty="0"/>
              <a:t>&amp; Audios</a:t>
            </a:r>
          </a:p>
        </p:txBody>
      </p:sp>
      <p:sp>
        <p:nvSpPr>
          <p:cNvPr id="23" name="TextBox 22">
            <a:extLst>
              <a:ext uri="{FF2B5EF4-FFF2-40B4-BE49-F238E27FC236}">
                <a16:creationId xmlns:a16="http://schemas.microsoft.com/office/drawing/2014/main" id="{23A09505-A6E2-4356-A2FF-2E86965135C6}"/>
              </a:ext>
            </a:extLst>
          </p:cNvPr>
          <p:cNvSpPr txBox="1"/>
          <p:nvPr/>
        </p:nvSpPr>
        <p:spPr>
          <a:xfrm>
            <a:off x="8710852" y="6369439"/>
            <a:ext cx="2566087" cy="369332"/>
          </a:xfrm>
          <a:prstGeom prst="rect">
            <a:avLst/>
          </a:prstGeom>
          <a:noFill/>
        </p:spPr>
        <p:txBody>
          <a:bodyPr wrap="square">
            <a:spAutoFit/>
          </a:bodyPr>
          <a:lstStyle>
            <a:defPPr>
              <a:defRPr lang="tr-TR"/>
            </a:defPPr>
            <a:lvl1pPr>
              <a:defRPr b="1"/>
            </a:lvl1pPr>
          </a:lstStyle>
          <a:p>
            <a:r>
              <a:rPr lang="tr-TR" dirty="0"/>
              <a:t>Deep Learning Algorithm</a:t>
            </a:r>
          </a:p>
        </p:txBody>
      </p:sp>
      <p:grpSp>
        <p:nvGrpSpPr>
          <p:cNvPr id="25" name="Group 24">
            <a:extLst>
              <a:ext uri="{FF2B5EF4-FFF2-40B4-BE49-F238E27FC236}">
                <a16:creationId xmlns:a16="http://schemas.microsoft.com/office/drawing/2014/main" id="{023068A5-1813-495A-960E-AB184C7AA2E5}"/>
              </a:ext>
            </a:extLst>
          </p:cNvPr>
          <p:cNvGrpSpPr/>
          <p:nvPr/>
        </p:nvGrpSpPr>
        <p:grpSpPr>
          <a:xfrm>
            <a:off x="13335668" y="828200"/>
            <a:ext cx="2358979" cy="1293417"/>
            <a:chOff x="4830185" y="5110786"/>
            <a:chExt cx="2358979" cy="1293417"/>
          </a:xfrm>
        </p:grpSpPr>
        <p:sp>
          <p:nvSpPr>
            <p:cNvPr id="26" name="TextBox 25">
              <a:extLst>
                <a:ext uri="{FF2B5EF4-FFF2-40B4-BE49-F238E27FC236}">
                  <a16:creationId xmlns:a16="http://schemas.microsoft.com/office/drawing/2014/main" id="{8D7CDFC0-7803-4E7C-870D-EC3E472D8CA2}"/>
                </a:ext>
              </a:extLst>
            </p:cNvPr>
            <p:cNvSpPr txBox="1"/>
            <p:nvPr/>
          </p:nvSpPr>
          <p:spPr>
            <a:xfrm>
              <a:off x="4830185" y="5880983"/>
              <a:ext cx="2358979" cy="523220"/>
            </a:xfrm>
            <a:prstGeom prst="rect">
              <a:avLst/>
            </a:prstGeom>
            <a:noFill/>
          </p:spPr>
          <p:txBody>
            <a:bodyPr wrap="none" rtlCol="0">
              <a:spAutoFit/>
            </a:bodyPr>
            <a:lstStyle/>
            <a:p>
              <a:pPr algn="ctr"/>
              <a:r>
                <a:rPr lang="tr-TR" sz="1400" b="1" dirty="0"/>
                <a:t>Integrate Results to </a:t>
              </a:r>
            </a:p>
            <a:p>
              <a:pPr algn="ctr"/>
              <a:r>
                <a:rPr lang="tr-TR" sz="1400" b="1" dirty="0"/>
                <a:t>Multiple Regression Analysis </a:t>
              </a:r>
            </a:p>
          </p:txBody>
        </p:sp>
        <p:pic>
          <p:nvPicPr>
            <p:cNvPr id="27" name="Picture 4" descr="document-management-big - Ville de Gerzat">
              <a:extLst>
                <a:ext uri="{FF2B5EF4-FFF2-40B4-BE49-F238E27FC236}">
                  <a16:creationId xmlns:a16="http://schemas.microsoft.com/office/drawing/2014/main" id="{6049D350-3ED2-4ADE-924E-B74C7F39C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Straight Connector 33">
            <a:extLst>
              <a:ext uri="{FF2B5EF4-FFF2-40B4-BE49-F238E27FC236}">
                <a16:creationId xmlns:a16="http://schemas.microsoft.com/office/drawing/2014/main" id="{EC2B34B9-0677-419A-9D4A-B29AF4458CC5}"/>
              </a:ext>
            </a:extLst>
          </p:cNvPr>
          <p:cNvCxnSpPr>
            <a:cxnSpLocks/>
          </p:cNvCxnSpPr>
          <p:nvPr/>
        </p:nvCxnSpPr>
        <p:spPr>
          <a:xfrm flipH="1">
            <a:off x="7668074" y="1116385"/>
            <a:ext cx="9263" cy="5741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DE9BD9-D697-44E0-98C6-9FDD382304F9}"/>
              </a:ext>
            </a:extLst>
          </p:cNvPr>
          <p:cNvCxnSpPr>
            <a:cxnSpLocks/>
          </p:cNvCxnSpPr>
          <p:nvPr/>
        </p:nvCxnSpPr>
        <p:spPr>
          <a:xfrm flipH="1">
            <a:off x="2675048" y="861517"/>
            <a:ext cx="39963" cy="596718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50" name="Group 2049">
            <a:extLst>
              <a:ext uri="{FF2B5EF4-FFF2-40B4-BE49-F238E27FC236}">
                <a16:creationId xmlns:a16="http://schemas.microsoft.com/office/drawing/2014/main" id="{02066B71-92AF-4D18-A0DF-493C2E187622}"/>
              </a:ext>
            </a:extLst>
          </p:cNvPr>
          <p:cNvGrpSpPr/>
          <p:nvPr/>
        </p:nvGrpSpPr>
        <p:grpSpPr>
          <a:xfrm>
            <a:off x="8146737" y="2204555"/>
            <a:ext cx="3982564" cy="2804590"/>
            <a:chOff x="8146737" y="2204555"/>
            <a:chExt cx="3982564" cy="2804590"/>
          </a:xfrm>
        </p:grpSpPr>
        <p:pic>
          <p:nvPicPr>
            <p:cNvPr id="2052" name="Picture 4" descr="Schematic model of the deep learning algorithm in endoscopy. | Download  Scientific Diagram">
              <a:extLst>
                <a:ext uri="{FF2B5EF4-FFF2-40B4-BE49-F238E27FC236}">
                  <a16:creationId xmlns:a16="http://schemas.microsoft.com/office/drawing/2014/main" id="{3DC42CB4-DCCB-439A-A33C-634A350FAA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50" r="19926" b="8218"/>
            <a:stretch/>
          </p:blipFill>
          <p:spPr bwMode="auto">
            <a:xfrm>
              <a:off x="8146737" y="2204555"/>
              <a:ext cx="3063897" cy="280459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50EEF9F5-C1DC-463C-BF96-9241B6E6A00C}"/>
                </a:ext>
              </a:extLst>
            </p:cNvPr>
            <p:cNvSpPr txBox="1"/>
            <p:nvPr/>
          </p:nvSpPr>
          <p:spPr>
            <a:xfrm>
              <a:off x="11001813" y="3379218"/>
              <a:ext cx="1127488" cy="717504"/>
            </a:xfrm>
            <a:prstGeom prst="rect">
              <a:avLst/>
            </a:prstGeom>
            <a:noFill/>
          </p:spPr>
          <p:txBody>
            <a:bodyPr wrap="none" rtlCol="0">
              <a:spAutoFit/>
            </a:bodyPr>
            <a:lstStyle/>
            <a:p>
              <a:pPr>
                <a:lnSpc>
                  <a:spcPts val="1600"/>
                </a:lnSpc>
              </a:pPr>
              <a:r>
                <a:rPr lang="tr-TR" b="1" dirty="0"/>
                <a:t>Exists</a:t>
              </a:r>
            </a:p>
            <a:p>
              <a:pPr>
                <a:lnSpc>
                  <a:spcPts val="1600"/>
                </a:lnSpc>
              </a:pPr>
              <a:endParaRPr lang="tr-TR" b="1" dirty="0"/>
            </a:p>
            <a:p>
              <a:pPr>
                <a:lnSpc>
                  <a:spcPts val="1600"/>
                </a:lnSpc>
              </a:pPr>
              <a:r>
                <a:rPr lang="tr-TR" b="1" dirty="0"/>
                <a:t>Not exists</a:t>
              </a:r>
            </a:p>
          </p:txBody>
        </p:sp>
      </p:grpSp>
      <p:sp>
        <p:nvSpPr>
          <p:cNvPr id="53" name="TextBox 52">
            <a:extLst>
              <a:ext uri="{FF2B5EF4-FFF2-40B4-BE49-F238E27FC236}">
                <a16:creationId xmlns:a16="http://schemas.microsoft.com/office/drawing/2014/main" id="{40F02CF0-789F-426D-9F10-CA291781A3EB}"/>
              </a:ext>
            </a:extLst>
          </p:cNvPr>
          <p:cNvSpPr txBox="1"/>
          <p:nvPr/>
        </p:nvSpPr>
        <p:spPr>
          <a:xfrm>
            <a:off x="7901825" y="861517"/>
            <a:ext cx="4219197" cy="646331"/>
          </a:xfrm>
          <a:prstGeom prst="rect">
            <a:avLst/>
          </a:prstGeom>
          <a:noFill/>
        </p:spPr>
        <p:txBody>
          <a:bodyPr wrap="square">
            <a:spAutoFit/>
          </a:bodyPr>
          <a:lstStyle/>
          <a:p>
            <a:pPr algn="ctr"/>
            <a:r>
              <a:rPr lang="tr-TR" b="1" dirty="0"/>
              <a:t>Building of a knowledge graph to link the variables</a:t>
            </a:r>
          </a:p>
        </p:txBody>
      </p:sp>
      <p:cxnSp>
        <p:nvCxnSpPr>
          <p:cNvPr id="3" name="Straight Connector 2">
            <a:extLst>
              <a:ext uri="{FF2B5EF4-FFF2-40B4-BE49-F238E27FC236}">
                <a16:creationId xmlns:a16="http://schemas.microsoft.com/office/drawing/2014/main" id="{95D3A8A1-2436-4B4E-B804-748326551EB3}"/>
              </a:ext>
            </a:extLst>
          </p:cNvPr>
          <p:cNvCxnSpPr/>
          <p:nvPr/>
        </p:nvCxnSpPr>
        <p:spPr>
          <a:xfrm>
            <a:off x="0" y="625384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4085BFA-7CDE-4452-BE8D-F547E86FBD5F}"/>
              </a:ext>
            </a:extLst>
          </p:cNvPr>
          <p:cNvSpPr txBox="1"/>
          <p:nvPr/>
        </p:nvSpPr>
        <p:spPr>
          <a:xfrm>
            <a:off x="20592" y="6189999"/>
            <a:ext cx="1454372" cy="769441"/>
          </a:xfrm>
          <a:prstGeom prst="rect">
            <a:avLst/>
          </a:prstGeom>
          <a:noFill/>
        </p:spPr>
        <p:txBody>
          <a:bodyPr wrap="none" rtlCol="0">
            <a:spAutoFit/>
          </a:bodyPr>
          <a:lstStyle/>
          <a:p>
            <a:r>
              <a:rPr lang="tr-TR" sz="2200" b="1" dirty="0"/>
              <a:t>Tools to be</a:t>
            </a:r>
          </a:p>
          <a:p>
            <a:r>
              <a:rPr lang="tr-TR" sz="2200" b="1" dirty="0"/>
              <a:t>used</a:t>
            </a:r>
          </a:p>
        </p:txBody>
      </p:sp>
      <p:grpSp>
        <p:nvGrpSpPr>
          <p:cNvPr id="2055" name="Group 2054">
            <a:extLst>
              <a:ext uri="{FF2B5EF4-FFF2-40B4-BE49-F238E27FC236}">
                <a16:creationId xmlns:a16="http://schemas.microsoft.com/office/drawing/2014/main" id="{6D5F7DFB-6F3E-4351-BD18-D7B4EECB99E2}"/>
              </a:ext>
            </a:extLst>
          </p:cNvPr>
          <p:cNvGrpSpPr/>
          <p:nvPr/>
        </p:nvGrpSpPr>
        <p:grpSpPr>
          <a:xfrm>
            <a:off x="3145122" y="1589574"/>
            <a:ext cx="4099854" cy="2226997"/>
            <a:chOff x="3145122" y="1442613"/>
            <a:chExt cx="4099854" cy="2226997"/>
          </a:xfrm>
        </p:grpSpPr>
        <p:pic>
          <p:nvPicPr>
            <p:cNvPr id="19" name="Picture 12" descr="Defining Communities with ESRI&amp;#39;s Grouping Analysis Tool | Azavea">
              <a:extLst>
                <a:ext uri="{FF2B5EF4-FFF2-40B4-BE49-F238E27FC236}">
                  <a16:creationId xmlns:a16="http://schemas.microsoft.com/office/drawing/2014/main" id="{C366A093-FE9B-4497-B86B-0FEE89DD9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5122"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A81C22FD-64D5-4CC0-9ECA-6483C5FB7A80}"/>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r>
                <a:rPr lang="tr-TR" dirty="0"/>
                <a:t>leadership</a:t>
              </a:r>
            </a:p>
          </p:txBody>
        </p:sp>
        <p:sp>
          <p:nvSpPr>
            <p:cNvPr id="50" name="TextBox 49">
              <a:extLst>
                <a:ext uri="{FF2B5EF4-FFF2-40B4-BE49-F238E27FC236}">
                  <a16:creationId xmlns:a16="http://schemas.microsoft.com/office/drawing/2014/main" id="{AC8709C2-EE2B-4D06-A5BB-EE2FA2A5E9CB}"/>
                </a:ext>
              </a:extLst>
            </p:cNvPr>
            <p:cNvSpPr txBox="1"/>
            <p:nvPr/>
          </p:nvSpPr>
          <p:spPr>
            <a:xfrm>
              <a:off x="6142478" y="1598397"/>
              <a:ext cx="907558" cy="369332"/>
            </a:xfrm>
            <a:prstGeom prst="rect">
              <a:avLst/>
            </a:prstGeom>
            <a:solidFill>
              <a:schemeClr val="bg1">
                <a:lumMod val="95000"/>
                <a:alpha val="72000"/>
              </a:schemeClr>
            </a:solidFill>
            <a:ln>
              <a:noFill/>
            </a:ln>
          </p:spPr>
          <p:txBody>
            <a:bodyPr wrap="square">
              <a:spAutoFit/>
            </a:bodyPr>
            <a:lstStyle/>
            <a:p>
              <a:r>
                <a:rPr lang="tr-TR" sz="1800" b="1" dirty="0"/>
                <a:t>morale</a:t>
              </a:r>
              <a:endParaRPr lang="tr-TR" b="1" dirty="0"/>
            </a:p>
          </p:txBody>
        </p:sp>
        <p:sp>
          <p:nvSpPr>
            <p:cNvPr id="52" name="TextBox 51">
              <a:extLst>
                <a:ext uri="{FF2B5EF4-FFF2-40B4-BE49-F238E27FC236}">
                  <a16:creationId xmlns:a16="http://schemas.microsoft.com/office/drawing/2014/main" id="{B0DC61FD-DF65-45D6-AD3E-FF6F49B331BA}"/>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r>
                <a:rPr lang="tr-TR" dirty="0"/>
                <a:t>others</a:t>
              </a:r>
            </a:p>
          </p:txBody>
        </p:sp>
      </p:grpSp>
      <p:sp>
        <p:nvSpPr>
          <p:cNvPr id="55" name="TextBox 54">
            <a:extLst>
              <a:ext uri="{FF2B5EF4-FFF2-40B4-BE49-F238E27FC236}">
                <a16:creationId xmlns:a16="http://schemas.microsoft.com/office/drawing/2014/main" id="{3A7AA355-81C4-4A2A-9967-1F62B6A19EB7}"/>
              </a:ext>
            </a:extLst>
          </p:cNvPr>
          <p:cNvSpPr txBox="1"/>
          <p:nvPr/>
        </p:nvSpPr>
        <p:spPr>
          <a:xfrm>
            <a:off x="3438045" y="6250550"/>
            <a:ext cx="1979875" cy="646331"/>
          </a:xfrm>
          <a:prstGeom prst="rect">
            <a:avLst/>
          </a:prstGeom>
          <a:noFill/>
        </p:spPr>
        <p:txBody>
          <a:bodyPr wrap="square">
            <a:spAutoFit/>
          </a:bodyPr>
          <a:lstStyle/>
          <a:p>
            <a:pPr algn="ctr"/>
            <a:r>
              <a:rPr lang="tr-TR" sz="1800" b="1" dirty="0"/>
              <a:t>Natural Language</a:t>
            </a:r>
          </a:p>
          <a:p>
            <a:pPr algn="ctr"/>
            <a:r>
              <a:rPr lang="tr-TR" sz="1800" b="1" dirty="0"/>
              <a:t>Processing</a:t>
            </a:r>
            <a:endParaRPr lang="tr-TR" b="1" dirty="0"/>
          </a:p>
        </p:txBody>
      </p:sp>
      <p:sp>
        <p:nvSpPr>
          <p:cNvPr id="56" name="TextBox 55">
            <a:extLst>
              <a:ext uri="{FF2B5EF4-FFF2-40B4-BE49-F238E27FC236}">
                <a16:creationId xmlns:a16="http://schemas.microsoft.com/office/drawing/2014/main" id="{E18DE0CE-ED46-4B22-8794-D04B61834F84}"/>
              </a:ext>
            </a:extLst>
          </p:cNvPr>
          <p:cNvSpPr txBox="1"/>
          <p:nvPr/>
        </p:nvSpPr>
        <p:spPr>
          <a:xfrm>
            <a:off x="5433256" y="6250879"/>
            <a:ext cx="2307977" cy="646331"/>
          </a:xfrm>
          <a:prstGeom prst="rect">
            <a:avLst/>
          </a:prstGeom>
          <a:noFill/>
        </p:spPr>
        <p:txBody>
          <a:bodyPr wrap="square">
            <a:spAutoFit/>
          </a:bodyPr>
          <a:lstStyle/>
          <a:p>
            <a:pPr algn="ctr"/>
            <a:r>
              <a:rPr lang="tr-TR" sz="1800" b="1" dirty="0"/>
              <a:t>Machine Learning </a:t>
            </a:r>
          </a:p>
          <a:p>
            <a:pPr algn="ctr"/>
            <a:r>
              <a:rPr lang="tr-TR" b="1" dirty="0"/>
              <a:t>Classification Problem</a:t>
            </a:r>
          </a:p>
        </p:txBody>
      </p:sp>
      <p:sp>
        <p:nvSpPr>
          <p:cNvPr id="59" name="Arrow: Striped Right 58">
            <a:extLst>
              <a:ext uri="{FF2B5EF4-FFF2-40B4-BE49-F238E27FC236}">
                <a16:creationId xmlns:a16="http://schemas.microsoft.com/office/drawing/2014/main" id="{17F7E309-42C1-4C1C-AE9C-5F4A222DCD91}"/>
              </a:ext>
            </a:extLst>
          </p:cNvPr>
          <p:cNvSpPr/>
          <p:nvPr/>
        </p:nvSpPr>
        <p:spPr>
          <a:xfrm>
            <a:off x="2358470" y="348567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0" name="Arrow: Striped Right 59">
            <a:extLst>
              <a:ext uri="{FF2B5EF4-FFF2-40B4-BE49-F238E27FC236}">
                <a16:creationId xmlns:a16="http://schemas.microsoft.com/office/drawing/2014/main" id="{3B004C37-6FA5-4513-AD32-99F51ED234F5}"/>
              </a:ext>
            </a:extLst>
          </p:cNvPr>
          <p:cNvSpPr/>
          <p:nvPr/>
        </p:nvSpPr>
        <p:spPr>
          <a:xfrm>
            <a:off x="7386762" y="330910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1" name="Arrow: Striped Right 60">
            <a:extLst>
              <a:ext uri="{FF2B5EF4-FFF2-40B4-BE49-F238E27FC236}">
                <a16:creationId xmlns:a16="http://schemas.microsoft.com/office/drawing/2014/main" id="{FB17AC16-94DE-4EFA-9E58-2E1BAEDBAEAD}"/>
              </a:ext>
            </a:extLst>
          </p:cNvPr>
          <p:cNvSpPr/>
          <p:nvPr/>
        </p:nvSpPr>
        <p:spPr>
          <a:xfrm rot="16200000">
            <a:off x="12992483" y="214802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 name="TextBox 70">
            <a:extLst>
              <a:ext uri="{FF2B5EF4-FFF2-40B4-BE49-F238E27FC236}">
                <a16:creationId xmlns:a16="http://schemas.microsoft.com/office/drawing/2014/main" id="{78DF5A99-1176-4A01-8EE0-68858F18C870}"/>
              </a:ext>
            </a:extLst>
          </p:cNvPr>
          <p:cNvSpPr txBox="1"/>
          <p:nvPr/>
        </p:nvSpPr>
        <p:spPr>
          <a:xfrm>
            <a:off x="8111898" y="5041713"/>
            <a:ext cx="3990347" cy="1200329"/>
          </a:xfrm>
          <a:prstGeom prst="rect">
            <a:avLst/>
          </a:prstGeom>
          <a:noFill/>
        </p:spPr>
        <p:txBody>
          <a:bodyPr wrap="square">
            <a:spAutoFit/>
          </a:bodyPr>
          <a:lstStyle/>
          <a:p>
            <a:r>
              <a:rPr lang="tr-TR" dirty="0"/>
              <a:t>C</a:t>
            </a:r>
            <a:r>
              <a:rPr lang="en-US" dirty="0" err="1"/>
              <a:t>reat</a:t>
            </a:r>
            <a:r>
              <a:rPr lang="tr-TR" dirty="0"/>
              <a:t>ion of </a:t>
            </a:r>
            <a:r>
              <a:rPr lang="en-US" dirty="0"/>
              <a:t>new features to build downstream deep learning models to find relations between the outcomes and leadership and morale factors.</a:t>
            </a:r>
            <a:endParaRPr lang="tr-TR" dirty="0"/>
          </a:p>
        </p:txBody>
      </p:sp>
      <p:sp>
        <p:nvSpPr>
          <p:cNvPr id="72" name="TextBox 71">
            <a:extLst>
              <a:ext uri="{FF2B5EF4-FFF2-40B4-BE49-F238E27FC236}">
                <a16:creationId xmlns:a16="http://schemas.microsoft.com/office/drawing/2014/main" id="{56153ABA-88E4-4EF1-8F3B-355AED9EB331}"/>
              </a:ext>
            </a:extLst>
          </p:cNvPr>
          <p:cNvSpPr txBox="1"/>
          <p:nvPr/>
        </p:nvSpPr>
        <p:spPr>
          <a:xfrm>
            <a:off x="55700" y="988956"/>
            <a:ext cx="1265090" cy="769441"/>
          </a:xfrm>
          <a:prstGeom prst="rect">
            <a:avLst/>
          </a:prstGeom>
          <a:noFill/>
        </p:spPr>
        <p:txBody>
          <a:bodyPr wrap="none" rtlCol="0">
            <a:spAutoFit/>
          </a:bodyPr>
          <a:lstStyle/>
          <a:p>
            <a:r>
              <a:rPr lang="tr-TR" sz="2200" b="1" dirty="0"/>
              <a:t>Key </a:t>
            </a:r>
          </a:p>
          <a:p>
            <a:r>
              <a:rPr lang="tr-TR" sz="2200" b="1" dirty="0"/>
              <a:t>Activities</a:t>
            </a:r>
          </a:p>
        </p:txBody>
      </p:sp>
      <p:sp>
        <p:nvSpPr>
          <p:cNvPr id="73" name="TextBox 72">
            <a:extLst>
              <a:ext uri="{FF2B5EF4-FFF2-40B4-BE49-F238E27FC236}">
                <a16:creationId xmlns:a16="http://schemas.microsoft.com/office/drawing/2014/main" id="{4AC1ACB3-1195-4037-ACEA-AAE3C401ECE1}"/>
              </a:ext>
            </a:extLst>
          </p:cNvPr>
          <p:cNvSpPr txBox="1"/>
          <p:nvPr/>
        </p:nvSpPr>
        <p:spPr>
          <a:xfrm>
            <a:off x="1492795" y="6336227"/>
            <a:ext cx="1214948" cy="430887"/>
          </a:xfrm>
          <a:prstGeom prst="rect">
            <a:avLst/>
          </a:prstGeom>
          <a:noFill/>
        </p:spPr>
        <p:txBody>
          <a:bodyPr wrap="none" rtlCol="0">
            <a:spAutoFit/>
          </a:bodyPr>
          <a:lstStyle/>
          <a:p>
            <a:r>
              <a:rPr lang="tr-TR" sz="2200" b="1" dirty="0"/>
              <a:t>Raw text</a:t>
            </a:r>
          </a:p>
        </p:txBody>
      </p:sp>
      <p:sp>
        <p:nvSpPr>
          <p:cNvPr id="2054" name="Oval 2053">
            <a:extLst>
              <a:ext uri="{FF2B5EF4-FFF2-40B4-BE49-F238E27FC236}">
                <a16:creationId xmlns:a16="http://schemas.microsoft.com/office/drawing/2014/main" id="{B02D89C1-5AC5-4653-941E-1C9C0FD6FB43}"/>
              </a:ext>
            </a:extLst>
          </p:cNvPr>
          <p:cNvSpPr/>
          <p:nvPr/>
        </p:nvSpPr>
        <p:spPr>
          <a:xfrm>
            <a:off x="1821346" y="441207"/>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600" b="1" dirty="0">
                <a:solidFill>
                  <a:sysClr val="windowText" lastClr="000000"/>
                </a:solidFill>
              </a:rPr>
              <a:t>1</a:t>
            </a:r>
          </a:p>
        </p:txBody>
      </p:sp>
      <p:grpSp>
        <p:nvGrpSpPr>
          <p:cNvPr id="2060" name="Group 2059">
            <a:extLst>
              <a:ext uri="{FF2B5EF4-FFF2-40B4-BE49-F238E27FC236}">
                <a16:creationId xmlns:a16="http://schemas.microsoft.com/office/drawing/2014/main" id="{A2473706-0478-474D-9301-3DDD92D043E1}"/>
              </a:ext>
            </a:extLst>
          </p:cNvPr>
          <p:cNvGrpSpPr/>
          <p:nvPr/>
        </p:nvGrpSpPr>
        <p:grpSpPr>
          <a:xfrm>
            <a:off x="2825414" y="3985025"/>
            <a:ext cx="4685105" cy="1986417"/>
            <a:chOff x="2825414" y="3985025"/>
            <a:chExt cx="4685105" cy="1986417"/>
          </a:xfrm>
        </p:grpSpPr>
        <p:sp>
          <p:nvSpPr>
            <p:cNvPr id="29" name="Rectangle: Rounded Corners 28">
              <a:extLst>
                <a:ext uri="{FF2B5EF4-FFF2-40B4-BE49-F238E27FC236}">
                  <a16:creationId xmlns:a16="http://schemas.microsoft.com/office/drawing/2014/main" id="{18739060-8C01-45A1-A903-0C631B66214E}"/>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Named Entitiy Recognition</a:t>
              </a:r>
            </a:p>
          </p:txBody>
        </p:sp>
        <p:sp>
          <p:nvSpPr>
            <p:cNvPr id="31" name="Rectangle: Rounded Corners 30">
              <a:extLst>
                <a:ext uri="{FF2B5EF4-FFF2-40B4-BE49-F238E27FC236}">
                  <a16:creationId xmlns:a16="http://schemas.microsoft.com/office/drawing/2014/main" id="{B1046F27-A5F4-4532-823E-9506729A917F}"/>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Relation Extraction</a:t>
              </a:r>
            </a:p>
          </p:txBody>
        </p:sp>
        <p:sp>
          <p:nvSpPr>
            <p:cNvPr id="38" name="TextBox 37">
              <a:extLst>
                <a:ext uri="{FF2B5EF4-FFF2-40B4-BE49-F238E27FC236}">
                  <a16:creationId xmlns:a16="http://schemas.microsoft.com/office/drawing/2014/main" id="{F2077B66-623D-49EB-B528-606C434A5287}"/>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algn="ctr"/>
              <a:r>
                <a:rPr lang="tr-TR" b="1" dirty="0"/>
                <a:t>Training of Models</a:t>
              </a:r>
            </a:p>
            <a:p>
              <a:pPr algn="ctr"/>
              <a:r>
                <a:rPr lang="tr-TR" sz="1800" b="1" dirty="0">
                  <a:solidFill>
                    <a:srgbClr val="000000"/>
                  </a:solidFill>
                  <a:effectLst/>
                  <a:latin typeface="Calibri" panose="020F0502020204030204" pitchFamily="34" charset="0"/>
                  <a:ea typeface="Times New Roman" panose="02020603050405020304" pitchFamily="18" charset="0"/>
                </a:rPr>
                <a:t>with Language </a:t>
              </a:r>
            </a:p>
            <a:p>
              <a:pPr algn="ctr"/>
              <a:r>
                <a:rPr lang="tr-TR" sz="1800" b="1" dirty="0">
                  <a:solidFill>
                    <a:srgbClr val="000000"/>
                  </a:solidFill>
                  <a:effectLst/>
                  <a:latin typeface="Calibri" panose="020F0502020204030204" pitchFamily="34" charset="0"/>
                  <a:ea typeface="Times New Roman" panose="02020603050405020304" pitchFamily="18" charset="0"/>
                </a:rPr>
                <a:t>Rep. Techniques</a:t>
              </a:r>
              <a:endParaRPr lang="tr-TR" b="1" dirty="0"/>
            </a:p>
          </p:txBody>
        </p:sp>
        <p:cxnSp>
          <p:nvCxnSpPr>
            <p:cNvPr id="2057" name="Connector: Elbow 2056">
              <a:extLst>
                <a:ext uri="{FF2B5EF4-FFF2-40B4-BE49-F238E27FC236}">
                  <a16:creationId xmlns:a16="http://schemas.microsoft.com/office/drawing/2014/main" id="{FD32D7C6-86B9-441D-BB63-0FBD46555B10}"/>
                </a:ext>
              </a:extLst>
            </p:cNvPr>
            <p:cNvCxnSpPr>
              <a:stCxn id="38" idx="2"/>
              <a:endCxn id="29"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9" name="Connector: Elbow 2058">
              <a:extLst>
                <a:ext uri="{FF2B5EF4-FFF2-40B4-BE49-F238E27FC236}">
                  <a16:creationId xmlns:a16="http://schemas.microsoft.com/office/drawing/2014/main" id="{4E72937B-99BB-491E-9575-A07CB0389A87}"/>
                </a:ext>
              </a:extLst>
            </p:cNvPr>
            <p:cNvCxnSpPr>
              <a:stCxn id="38" idx="2"/>
              <a:endCxn id="31"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9851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extLst>
              <p:ext uri="{D42A27DB-BD31-4B8C-83A1-F6EECF244321}">
                <p14:modId xmlns:p14="http://schemas.microsoft.com/office/powerpoint/2010/main" val="3587909039"/>
              </p:ext>
            </p:extLst>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r>
                <a:rPr lang="tr-TR" sz="1400" b="1" dirty="0"/>
                <a:t>Official </a:t>
              </a:r>
            </a:p>
            <a:p>
              <a:r>
                <a:rPr lang="tr-TR" sz="1400" b="1" dirty="0"/>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r>
                <a:rPr lang="tr-TR" sz="1400" b="1" dirty="0"/>
                <a:t>Reports of</a:t>
              </a:r>
            </a:p>
            <a:p>
              <a:r>
                <a:rPr lang="tr-TR" sz="1400" b="1" dirty="0"/>
                <a:t>Lessons</a:t>
              </a:r>
            </a:p>
            <a:p>
              <a:r>
                <a:rPr lang="tr-TR" sz="1400" b="1" dirty="0"/>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r>
                <a:rPr lang="tr-TR" sz="1400" b="1" dirty="0"/>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r>
                <a:rPr lang="tr-TR" sz="1400" b="1" dirty="0"/>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r>
                <a:rPr lang="tr-TR" dirty="0"/>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algn="ctr"/>
              <a:r>
                <a:rPr lang="tr-TR" sz="1800" b="1" dirty="0"/>
                <a:t>Relationship</a:t>
              </a:r>
            </a:p>
            <a:p>
              <a:pPr algn="ctr"/>
              <a:r>
                <a:rPr lang="tr-TR" sz="1800" b="1" dirty="0"/>
                <a:t>links</a:t>
              </a:r>
              <a:endParaRPr lang="tr-TR" b="1" dirty="0"/>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r>
                <a:rPr lang="tr-TR" dirty="0"/>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algn="ctr"/>
              <a:r>
                <a:rPr lang="tr-TR" b="1" dirty="0"/>
                <a:t>Training of Models</a:t>
              </a:r>
            </a:p>
            <a:p>
              <a:pPr algn="ctr"/>
              <a:r>
                <a:rPr lang="tr-TR" sz="1800" b="1" dirty="0">
                  <a:solidFill>
                    <a:srgbClr val="000000"/>
                  </a:solidFill>
                  <a:effectLst/>
                  <a:latin typeface="Calibri" panose="020F0502020204030204" pitchFamily="34" charset="0"/>
                  <a:ea typeface="Times New Roman" panose="02020603050405020304" pitchFamily="18" charset="0"/>
                </a:rPr>
                <a:t>with Language </a:t>
              </a:r>
            </a:p>
            <a:p>
              <a:pPr algn="ctr"/>
              <a:r>
                <a:rPr lang="tr-TR" sz="1800" b="1" dirty="0">
                  <a:solidFill>
                    <a:srgbClr val="000000"/>
                  </a:solidFill>
                  <a:effectLst/>
                  <a:latin typeface="Calibri" panose="020F0502020204030204" pitchFamily="34" charset="0"/>
                  <a:ea typeface="Times New Roman" panose="02020603050405020304" pitchFamily="18" charset="0"/>
                </a:rPr>
                <a:t>Rep. Techniques</a:t>
              </a:r>
              <a:endParaRPr lang="tr-TR" b="1" dirty="0"/>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algn="ctr"/>
            <a:r>
              <a:rPr lang="tr-TR" sz="1800" b="1" dirty="0"/>
              <a:t>Relationship</a:t>
            </a:r>
          </a:p>
          <a:p>
            <a:pPr algn="ctr"/>
            <a:r>
              <a:rPr lang="tr-TR" sz="1800" b="1" dirty="0"/>
              <a:t>status</a:t>
            </a:r>
            <a:endParaRPr lang="tr-TR" b="1" dirty="0"/>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000" b="1" dirty="0">
                <a:solidFill>
                  <a:schemeClr val="tx1"/>
                </a:solidFill>
              </a:rPr>
              <a:t>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algn="ctr"/>
            <a:r>
              <a:rPr lang="tr-TR" dirty="0"/>
              <a:t>Creation of </a:t>
            </a:r>
            <a:r>
              <a:rPr lang="en-US" dirty="0"/>
              <a:t>new features to build downstream </a:t>
            </a:r>
            <a:r>
              <a:rPr lang="tr-TR" dirty="0"/>
              <a:t>DL </a:t>
            </a:r>
            <a:r>
              <a:rPr lang="en-US" dirty="0"/>
              <a:t>models to find relation</a:t>
            </a:r>
            <a:r>
              <a:rPr lang="tr-TR" dirty="0"/>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dirty="0"/>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dirty="0"/>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600" b="1" dirty="0">
                <a:solidFill>
                  <a:sysClr val="windowText" lastClr="000000"/>
                </a:solidFill>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600" b="1" dirty="0">
                <a:solidFill>
                  <a:sysClr val="windowText" lastClr="000000"/>
                </a:solidFill>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600" b="1" dirty="0">
                <a:solidFill>
                  <a:sysClr val="windowText" lastClr="000000"/>
                </a:solidFill>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r>
              <a:rPr lang="tr-TR" dirty="0"/>
              <a:t>morale</a:t>
            </a:r>
          </a:p>
        </p:txBody>
      </p:sp>
    </p:spTree>
    <p:extLst>
      <p:ext uri="{BB962C8B-B14F-4D97-AF65-F5344CB8AC3E}">
        <p14:creationId xmlns:p14="http://schemas.microsoft.com/office/powerpoint/2010/main" val="496396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FE7F-FDA4-4178-BF8A-667A58C44DDB}"/>
              </a:ext>
            </a:extLst>
          </p:cNvPr>
          <p:cNvSpPr>
            <a:spLocks noGrp="1"/>
          </p:cNvSpPr>
          <p:nvPr>
            <p:ph type="title"/>
          </p:nvPr>
        </p:nvSpPr>
        <p:spPr>
          <a:xfrm>
            <a:off x="838200" y="365125"/>
            <a:ext cx="10515600" cy="826861"/>
          </a:xfrm>
        </p:spPr>
        <p:txBody>
          <a:bodyPr/>
          <a:lstStyle/>
          <a:p>
            <a:r>
              <a:rPr lang="tr-TR" b="1" dirty="0"/>
              <a:t>Strategic Plan</a:t>
            </a:r>
          </a:p>
        </p:txBody>
      </p:sp>
      <p:sp>
        <p:nvSpPr>
          <p:cNvPr id="4" name="Oval 3">
            <a:extLst>
              <a:ext uri="{FF2B5EF4-FFF2-40B4-BE49-F238E27FC236}">
                <a16:creationId xmlns:a16="http://schemas.microsoft.com/office/drawing/2014/main" id="{66C7E9B4-7DBE-4392-AED3-0327713748DE}"/>
              </a:ext>
            </a:extLst>
          </p:cNvPr>
          <p:cNvSpPr/>
          <p:nvPr/>
        </p:nvSpPr>
        <p:spPr>
          <a:xfrm>
            <a:off x="9095014" y="2024743"/>
            <a:ext cx="2661557"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Arial" panose="020B0604020202020204" pitchFamily="34" charset="0"/>
                <a:ea typeface="Times New Roman" panose="02020603050405020304" pitchFamily="18" charset="0"/>
                <a:cs typeface="Times New Roman" panose="02020603050405020304" pitchFamily="18" charset="0"/>
              </a:rPr>
              <a:t>explain effects of leadership and morale on the outcome of the battle</a:t>
            </a:r>
            <a:endParaRPr lang="tr-TR" dirty="0"/>
          </a:p>
        </p:txBody>
      </p:sp>
      <p:sp>
        <p:nvSpPr>
          <p:cNvPr id="5" name="TextBox 4">
            <a:extLst>
              <a:ext uri="{FF2B5EF4-FFF2-40B4-BE49-F238E27FC236}">
                <a16:creationId xmlns:a16="http://schemas.microsoft.com/office/drawing/2014/main" id="{CF5A8BF1-A134-47A2-B209-1611D9C8726A}"/>
              </a:ext>
            </a:extLst>
          </p:cNvPr>
          <p:cNvSpPr txBox="1"/>
          <p:nvPr/>
        </p:nvSpPr>
        <p:spPr>
          <a:xfrm>
            <a:off x="9454404" y="4229100"/>
            <a:ext cx="1942776" cy="369332"/>
          </a:xfrm>
          <a:prstGeom prst="rect">
            <a:avLst/>
          </a:prstGeom>
          <a:noFill/>
        </p:spPr>
        <p:txBody>
          <a:bodyPr wrap="none" rtlCol="0">
            <a:spAutoFit/>
          </a:bodyPr>
          <a:lstStyle/>
          <a:p>
            <a:r>
              <a:rPr lang="tr-TR" dirty="0"/>
              <a:t>Strategic Objective</a:t>
            </a:r>
          </a:p>
        </p:txBody>
      </p:sp>
      <p:pic>
        <p:nvPicPr>
          <p:cNvPr id="6" name="Picture 5" descr="Icon, arrow&#10;&#10;Description automatically generated">
            <a:extLst>
              <a:ext uri="{FF2B5EF4-FFF2-40B4-BE49-F238E27FC236}">
                <a16:creationId xmlns:a16="http://schemas.microsoft.com/office/drawing/2014/main" id="{EDE013FE-D286-4629-B937-5BC32DFE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647313">
            <a:off x="10060504" y="2023548"/>
            <a:ext cx="909864" cy="840155"/>
          </a:xfrm>
          <a:prstGeom prst="rect">
            <a:avLst/>
          </a:prstGeom>
        </p:spPr>
      </p:pic>
    </p:spTree>
    <p:extLst>
      <p:ext uri="{BB962C8B-B14F-4D97-AF65-F5344CB8AC3E}">
        <p14:creationId xmlns:p14="http://schemas.microsoft.com/office/powerpoint/2010/main" val="301849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A302-45C1-46B0-A6DF-709740062203}"/>
              </a:ext>
            </a:extLst>
          </p:cNvPr>
          <p:cNvSpPr>
            <a:spLocks noGrp="1"/>
          </p:cNvSpPr>
          <p:nvPr>
            <p:ph type="title"/>
          </p:nvPr>
        </p:nvSpPr>
        <p:spPr>
          <a:xfrm>
            <a:off x="541563" y="1"/>
            <a:ext cx="10515600" cy="1208314"/>
          </a:xfrm>
        </p:spPr>
        <p:txBody>
          <a:bodyPr>
            <a:normAutofit/>
          </a:bodyPr>
          <a:lstStyle/>
          <a:p>
            <a:r>
              <a:rPr lang="tr-TR" sz="4000" b="1" dirty="0"/>
              <a:t>Example of NER</a:t>
            </a:r>
          </a:p>
        </p:txBody>
      </p:sp>
      <p:pic>
        <p:nvPicPr>
          <p:cNvPr id="1026" name="Picture 2" descr="Architecture to Train NER with Custom training data using spaCy.">
            <a:extLst>
              <a:ext uri="{FF2B5EF4-FFF2-40B4-BE49-F238E27FC236}">
                <a16:creationId xmlns:a16="http://schemas.microsoft.com/office/drawing/2014/main" id="{B384D0C0-1560-4F1A-9A89-FDFE86510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20" y="1208315"/>
            <a:ext cx="10961917" cy="52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27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 ~ Explaining Research Proposal</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Abstract: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587448590"/>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838200" y="136359"/>
            <a:ext cx="10515600" cy="1325563"/>
          </a:xfrm>
        </p:spPr>
        <p:txBody>
          <a:bodyPr>
            <a:normAutofit/>
          </a:bodyPr>
          <a:lstStyle/>
          <a:p>
            <a:r>
              <a:rPr lang="tr-TR" sz="3800" b="1" dirty="0">
                <a:solidFill>
                  <a:srgbClr val="FF0000"/>
                </a:solidFill>
              </a:rPr>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202169"/>
            <a:ext cx="10758055" cy="5219413"/>
          </a:xfrm>
        </p:spPr>
        <p:txBody>
          <a:bodyPr>
            <a:normAutofit/>
          </a:bodyPr>
          <a:lstStyle/>
          <a:p>
            <a:r>
              <a:rPr lang="tr-TR" sz="2400" b="1" dirty="0">
                <a:solidFill>
                  <a:srgbClr val="0070C0"/>
                </a:solidFill>
              </a:rPr>
              <a:t>Gaps: </a:t>
            </a:r>
          </a:p>
          <a:p>
            <a:pPr lvl="1"/>
            <a:r>
              <a:rPr lang="tr-TR" b="1" dirty="0"/>
              <a:t>Morale and leadership factors are not analyzed thoroughly</a:t>
            </a:r>
          </a:p>
          <a:p>
            <a:pPr lvl="1"/>
            <a:r>
              <a:rPr lang="tr-TR" b="1" dirty="0"/>
              <a:t>Datasets are limited</a:t>
            </a:r>
          </a:p>
          <a:p>
            <a:r>
              <a:rPr lang="tr-TR" sz="2400" b="1" dirty="0">
                <a:solidFill>
                  <a:srgbClr val="0070C0"/>
                </a:solidFill>
              </a:rPr>
              <a:t>Research questions:</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degree of explanatory power of combat power </a:t>
            </a:r>
            <a:r>
              <a:rPr lang="tr-TR" b="1" dirty="0">
                <a:effectLst/>
                <a:latin typeface="Calibri" panose="020F0502020204030204" pitchFamily="34" charset="0"/>
                <a:ea typeface="Times New Roman" panose="02020603050405020304" pitchFamily="18" charset="0"/>
              </a:rPr>
              <a:t>elements including force ratios </a:t>
            </a:r>
            <a:r>
              <a:rPr lang="en-US" b="1" dirty="0">
                <a:effectLst/>
                <a:latin typeface="Calibri" panose="020F0502020204030204" pitchFamily="34" charset="0"/>
                <a:ea typeface="Times New Roman" panose="02020603050405020304" pitchFamily="18" charset="0"/>
              </a:rPr>
              <a:t>on the outcome of the battles fought between state actors</a:t>
            </a:r>
            <a:r>
              <a:rPr lang="tr-TR" b="1" dirty="0">
                <a:effectLst/>
                <a:latin typeface="Calibri" panose="020F0502020204030204" pitchFamily="34" charset="0"/>
                <a:ea typeface="Times New Roman" panose="02020603050405020304" pitchFamily="18" charset="0"/>
              </a:rPr>
              <a:t>?</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leverage of </a:t>
            </a:r>
            <a:r>
              <a:rPr lang="tr-TR" b="1" dirty="0">
                <a:effectLst/>
                <a:latin typeface="Calibri" panose="020F0502020204030204" pitchFamily="34" charset="0"/>
                <a:ea typeface="Times New Roman" panose="02020603050405020304" pitchFamily="18" charset="0"/>
              </a:rPr>
              <a:t>leadership and </a:t>
            </a:r>
            <a:r>
              <a:rPr lang="en-US" b="1" dirty="0">
                <a:effectLst/>
                <a:latin typeface="Calibri" panose="020F0502020204030204" pitchFamily="34" charset="0"/>
                <a:ea typeface="Times New Roman" panose="02020603050405020304" pitchFamily="18" charset="0"/>
              </a:rPr>
              <a:t>morale on the outcome of these battles?</a:t>
            </a:r>
            <a:endParaRPr lang="tr-TR" b="1" dirty="0">
              <a:effectLst/>
              <a:latin typeface="Calibri" panose="020F0502020204030204" pitchFamily="34" charset="0"/>
              <a:ea typeface="Times New Roman" panose="02020603050405020304" pitchFamily="18" charset="0"/>
            </a:endParaRPr>
          </a:p>
          <a:p>
            <a:pPr>
              <a:spcAft>
                <a:spcPts val="600"/>
              </a:spcAft>
            </a:pPr>
            <a:r>
              <a:rPr lang="tr-TR" sz="2400" b="1" dirty="0">
                <a:solidFill>
                  <a:srgbClr val="0070C0"/>
                </a:solidFill>
              </a:rPr>
              <a:t>Research Objectives: </a:t>
            </a:r>
          </a:p>
          <a:p>
            <a:pPr lvl="1" algn="just">
              <a:spcBef>
                <a:spcPts val="600"/>
              </a:spcBef>
              <a:spcAft>
                <a:spcPts val="600"/>
              </a:spcAft>
            </a:pPr>
            <a:r>
              <a:rPr lang="tr-TR" b="1" dirty="0">
                <a:latin typeface="Calibri" panose="020F0502020204030204" pitchFamily="34" charset="0"/>
              </a:rPr>
              <a:t>To </a:t>
            </a:r>
            <a:r>
              <a:rPr lang="en-US" b="1" dirty="0">
                <a:latin typeface="Calibri" panose="020F0502020204030204" pitchFamily="34" charset="0"/>
              </a:rPr>
              <a:t>develop a mathematical model which will identify explanatory powers of material and nonmaterial elements </a:t>
            </a:r>
            <a:r>
              <a:rPr lang="en-US" b="1" dirty="0">
                <a:solidFill>
                  <a:schemeClr val="accent1"/>
                </a:solidFill>
                <a:latin typeface="Calibri" panose="020F0502020204030204" pitchFamily="34" charset="0"/>
              </a:rPr>
              <a:t>as predictors of victory </a:t>
            </a:r>
            <a:r>
              <a:rPr lang="en-US" b="1" dirty="0">
                <a:latin typeface="Calibri" panose="020F0502020204030204" pitchFamily="34" charset="0"/>
              </a:rPr>
              <a:t>or defeat at the battlefield</a:t>
            </a:r>
            <a:endParaRPr lang="tr-TR" b="1" dirty="0">
              <a:latin typeface="Calibri" panose="020F0502020204030204" pitchFamily="34" charset="0"/>
            </a:endParaRPr>
          </a:p>
          <a:p>
            <a:endParaRPr lang="tr-TR" sz="2400" b="1" dirty="0"/>
          </a:p>
        </p:txBody>
      </p:sp>
    </p:spTree>
    <p:extLst>
      <p:ext uri="{BB962C8B-B14F-4D97-AF65-F5344CB8AC3E}">
        <p14:creationId xmlns:p14="http://schemas.microsoft.com/office/powerpoint/2010/main" val="210690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B23-7DAB-4095-87FF-FC03A273CD23}"/>
              </a:ext>
            </a:extLst>
          </p:cNvPr>
          <p:cNvSpPr>
            <a:spLocks noGrp="1"/>
          </p:cNvSpPr>
          <p:nvPr>
            <p:ph type="title"/>
          </p:nvPr>
        </p:nvSpPr>
        <p:spPr>
          <a:xfrm>
            <a:off x="838200" y="500062"/>
            <a:ext cx="10515600" cy="1325563"/>
          </a:xfrm>
        </p:spPr>
        <p:txBody>
          <a:bodyPr>
            <a:normAutofit/>
          </a:bodyPr>
          <a:lstStyle/>
          <a:p>
            <a:r>
              <a:rPr lang="tr-TR" sz="3200" b="1" dirty="0">
                <a:solidFill>
                  <a:srgbClr val="FF0000"/>
                </a:solidFill>
              </a:rPr>
              <a:t>Background and Study Value</a:t>
            </a:r>
          </a:p>
        </p:txBody>
      </p:sp>
      <p:sp>
        <p:nvSpPr>
          <p:cNvPr id="3" name="Content Placeholder 2">
            <a:extLst>
              <a:ext uri="{FF2B5EF4-FFF2-40B4-BE49-F238E27FC236}">
                <a16:creationId xmlns:a16="http://schemas.microsoft.com/office/drawing/2014/main" id="{6E83DAD4-E1FB-42B5-823F-BE4DA93FE00E}"/>
              </a:ext>
            </a:extLst>
          </p:cNvPr>
          <p:cNvSpPr>
            <a:spLocks noGrp="1"/>
          </p:cNvSpPr>
          <p:nvPr>
            <p:ph idx="1"/>
          </p:nvPr>
        </p:nvSpPr>
        <p:spPr/>
        <p:txBody>
          <a:bodyPr/>
          <a:lstStyle/>
          <a:p>
            <a:r>
              <a:rPr lang="tr-TR" b="1" dirty="0"/>
              <a:t>Why this study: </a:t>
            </a:r>
          </a:p>
          <a:p>
            <a:pPr lvl="1"/>
            <a:r>
              <a:rPr lang="tr-TR" dirty="0"/>
              <a:t>Leadership and morale never explained in a model for the prediction of the outcome of the battle.</a:t>
            </a:r>
          </a:p>
          <a:p>
            <a:pPr lvl="1"/>
            <a:r>
              <a:rPr lang="tr-TR" dirty="0"/>
              <a:t>New data analysis tools presents powerful exploitation opportunities for new insights. </a:t>
            </a:r>
          </a:p>
          <a:p>
            <a:pPr lvl="1"/>
            <a:endParaRPr lang="tr-TR" dirty="0"/>
          </a:p>
          <a:p>
            <a:r>
              <a:rPr lang="tr-TR" b="1" dirty="0"/>
              <a:t>Study Value: </a:t>
            </a:r>
          </a:p>
          <a:p>
            <a:pPr lvl="1"/>
            <a:r>
              <a:rPr lang="tr-TR" dirty="0"/>
              <a:t>May be utilized in Wargaming</a:t>
            </a:r>
          </a:p>
          <a:p>
            <a:pPr lvl="1"/>
            <a:r>
              <a:rPr lang="tr-TR" dirty="0"/>
              <a:t>Prediction of future conflicts</a:t>
            </a:r>
          </a:p>
          <a:p>
            <a:pPr lvl="1"/>
            <a:r>
              <a:rPr lang="tr-TR" dirty="0"/>
              <a:t>Place in literature. </a:t>
            </a:r>
          </a:p>
          <a:p>
            <a:endParaRPr lang="tr-TR" dirty="0"/>
          </a:p>
        </p:txBody>
      </p:sp>
    </p:spTree>
    <p:extLst>
      <p:ext uri="{BB962C8B-B14F-4D97-AF65-F5344CB8AC3E}">
        <p14:creationId xmlns:p14="http://schemas.microsoft.com/office/powerpoint/2010/main" val="3970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DB6B91E-5610-4E89-BD45-363CB8A0974E}"/>
              </a:ext>
            </a:extLst>
          </p:cNvPr>
          <p:cNvGrpSpPr/>
          <p:nvPr/>
        </p:nvGrpSpPr>
        <p:grpSpPr>
          <a:xfrm>
            <a:off x="346881" y="171992"/>
            <a:ext cx="11502311" cy="6541588"/>
            <a:chOff x="346881" y="171992"/>
            <a:chExt cx="11502311" cy="6541588"/>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97870" y="171992"/>
              <a:ext cx="3234831"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a:p>
              <a:r>
                <a:rPr lang="tr-TR" dirty="0"/>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261509"/>
              <a:ext cx="3234831" cy="646331"/>
            </a:xfrm>
            <a:prstGeom prst="rect">
              <a:avLst/>
            </a:prstGeom>
            <a:solidFill>
              <a:srgbClr val="00FFFF"/>
            </a:solidFill>
          </p:spPr>
          <p:txBody>
            <a:bodyPr wrap="square" rtlCol="0">
              <a:spAutoFit/>
            </a:bodyPr>
            <a:lstStyle/>
            <a:p>
              <a:pPr algn="ctr"/>
              <a:r>
                <a:rPr lang="tr-TR" b="1" dirty="0"/>
                <a:t>Independent Variables</a:t>
              </a:r>
            </a:p>
            <a:p>
              <a:pPr algn="ctr"/>
              <a:r>
                <a:rPr lang="tr-TR" b="1" dirty="0"/>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Other Factors</a:t>
              </a:r>
            </a:p>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5462293" y="4959254"/>
              <a:ext cx="5865351" cy="1754326"/>
            </a:xfrm>
            <a:prstGeom prst="rect">
              <a:avLst/>
            </a:prstGeom>
            <a:noFill/>
            <a:ln>
              <a:solidFill>
                <a:schemeClr val="bg1">
                  <a:lumMod val="50000"/>
                </a:schemeClr>
              </a:solidFill>
              <a:prstDash val="sysDash"/>
            </a:ln>
          </p:spPr>
          <p:txBody>
            <a:bodyPr wrap="square" rtlCol="0">
              <a:spAutoFit/>
            </a:bodyPr>
            <a:lstStyle/>
            <a:p>
              <a:pPr algn="ctr"/>
              <a:r>
                <a:rPr lang="tr-TR" b="1" dirty="0"/>
                <a:t>Evaluation</a:t>
              </a:r>
            </a:p>
            <a:p>
              <a:r>
                <a:rPr lang="tr-TR" b="1" dirty="0"/>
                <a:t>For the independent variables: </a:t>
              </a:r>
              <a:r>
                <a:rPr lang="tr-TR" dirty="0">
                  <a:highlight>
                    <a:srgbClr val="FFFF00"/>
                  </a:highlight>
                </a:rPr>
                <a:t>Multiple Regression analysis </a:t>
              </a:r>
              <a:r>
                <a:rPr lang="tr-TR" dirty="0"/>
                <a:t>to explain difference in variance by each factor </a:t>
              </a:r>
            </a:p>
            <a:p>
              <a:r>
                <a:rPr lang="tr-TR" b="1" dirty="0"/>
                <a:t>For the Intervening Variables: </a:t>
              </a:r>
              <a:r>
                <a:rPr lang="tr-TR" dirty="0">
                  <a:highlight>
                    <a:srgbClr val="FFFF00"/>
                  </a:highlight>
                </a:rPr>
                <a:t>Text Analysis </a:t>
              </a:r>
              <a:r>
                <a:rPr lang="tr-TR" dirty="0"/>
                <a:t>to explain relationship between leadership and morale and outcome of the battle</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509CF2-A39C-4551-8AFC-D17F776A3C79}"/>
                </a:ext>
              </a:extLst>
            </p:cNvPr>
            <p:cNvCxnSpPr>
              <a:cxnSpLocks/>
              <a:stCxn id="5" idx="2"/>
              <a:endCxn id="43" idx="0"/>
            </p:cNvCxnSpPr>
            <p:nvPr/>
          </p:nvCxnSpPr>
          <p:spPr>
            <a:xfrm rot="5400000">
              <a:off x="9041332" y="3595385"/>
              <a:ext cx="717507" cy="20102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23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TotalTime>
  <Words>3277</Words>
  <Application>Microsoft Office PowerPoint</Application>
  <PresentationFormat>Widescreen</PresentationFormat>
  <Paragraphs>423</Paragraphs>
  <Slides>24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vt:lpstr>
      <vt:lpstr>Calibri</vt:lpstr>
      <vt:lpstr>Calibri Light</vt:lpstr>
      <vt:lpstr>charter</vt:lpstr>
      <vt:lpstr>Courier New</vt:lpstr>
      <vt:lpstr>Symbol</vt:lpstr>
      <vt:lpstr>Times New Roman</vt:lpstr>
      <vt:lpstr>Office Theme</vt:lpstr>
      <vt:lpstr>PhD Interview with Cranfield University  </vt:lpstr>
      <vt:lpstr>Academic Background</vt:lpstr>
      <vt:lpstr>Start-up ~ Explaining Research Proposal</vt:lpstr>
      <vt:lpstr>What Literature Says</vt:lpstr>
      <vt:lpstr>Research Objectives and Methodology</vt:lpstr>
      <vt:lpstr>Background and Study Value</vt:lpstr>
      <vt:lpstr>PowerPoint Presentation</vt:lpstr>
      <vt:lpstr>Multi-Regression Analysis</vt:lpstr>
      <vt:lpstr>Datas to be used</vt:lpstr>
      <vt:lpstr>Conclusion</vt:lpstr>
      <vt:lpstr>PhD Monthly Meeting </vt:lpstr>
      <vt:lpstr>Incomplete actions from Previous meeting </vt:lpstr>
      <vt:lpstr>PowerPoint Presentation</vt:lpstr>
      <vt:lpstr>PowerPoint Presentation</vt:lpstr>
      <vt:lpstr>Actions for next meeting  </vt:lpstr>
      <vt:lpstr>Discussion on Morale with Jonathan Fennel </vt:lpstr>
      <vt:lpstr>NLP Approach to discover hidden relationships </vt:lpstr>
      <vt:lpstr>DASA Catch up Meeting </vt:lpstr>
      <vt:lpstr>Research Model&amp; Conceptual Framework</vt:lpstr>
      <vt:lpstr>PowerPoint Presentation</vt:lpstr>
      <vt:lpstr>PowerPoint Presentation</vt:lpstr>
      <vt:lpstr>PowerPoint Presentation</vt:lpstr>
      <vt:lpstr>Strategic Plan</vt:lpstr>
      <vt:lpstr>Example of 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55</cp:revision>
  <cp:lastPrinted>2021-05-25T13:17:05Z</cp:lastPrinted>
  <dcterms:created xsi:type="dcterms:W3CDTF">2021-05-07T08:33:58Z</dcterms:created>
  <dcterms:modified xsi:type="dcterms:W3CDTF">2021-12-26T13:31:59Z</dcterms:modified>
</cp:coreProperties>
</file>