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 id="322" r:id="rId37"/>
    <p:sldId id="323" r:id="rId38"/>
    <p:sldId id="324" r:id="rId39"/>
    <p:sldId id="325" r:id="rId40"/>
    <p:sldId id="326" r:id="rId41"/>
    <p:sldId id="315" r:id="rId42"/>
    <p:sldId id="318" r:id="rId43"/>
    <p:sldId id="319" r:id="rId44"/>
    <p:sldId id="320" r:id="rId45"/>
    <p:sldId id="327" r:id="rId46"/>
    <p:sldId id="321" r:id="rId47"/>
    <p:sldId id="328" r:id="rId48"/>
    <p:sldId id="330" r:id="rId49"/>
    <p:sldId id="331" r:id="rId50"/>
    <p:sldId id="329" r:id="rId51"/>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29.03.2022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36</a:t>
            </a:fld>
            <a:endParaRPr lang="tr-TR"/>
          </a:p>
        </p:txBody>
      </p:sp>
    </p:spTree>
    <p:extLst>
      <p:ext uri="{BB962C8B-B14F-4D97-AF65-F5344CB8AC3E}">
        <p14:creationId xmlns:p14="http://schemas.microsoft.com/office/powerpoint/2010/main" val="35030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37</a:t>
            </a:fld>
            <a:endParaRPr lang="tr-TR"/>
          </a:p>
        </p:txBody>
      </p:sp>
    </p:spTree>
    <p:extLst>
      <p:ext uri="{BB962C8B-B14F-4D97-AF65-F5344CB8AC3E}">
        <p14:creationId xmlns:p14="http://schemas.microsoft.com/office/powerpoint/2010/main" val="4215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38</a:t>
            </a:fld>
            <a:endParaRPr lang="tr-TR"/>
          </a:p>
        </p:txBody>
      </p:sp>
    </p:spTree>
    <p:extLst>
      <p:ext uri="{BB962C8B-B14F-4D97-AF65-F5344CB8AC3E}">
        <p14:creationId xmlns:p14="http://schemas.microsoft.com/office/powerpoint/2010/main" val="127197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67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9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29.03.2022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29.03.2022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Speaking to Proffesor Emma Parry</a:t>
            </a:r>
            <a:br>
              <a:rPr lang="tr-TR" sz="4400" b="1" dirty="0"/>
            </a:b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b="1" dirty="0"/>
              <a:t>Determining the E</a:t>
            </a:r>
            <a:r>
              <a:rPr lang="en-US" b="1" dirty="0" err="1"/>
              <a:t>ffects</a:t>
            </a:r>
            <a:r>
              <a:rPr lang="en-US" b="1" dirty="0"/>
              <a:t> of Leadership and Morale </a:t>
            </a:r>
            <a:endParaRPr lang="tr-TR" b="1" dirty="0"/>
          </a:p>
          <a:p>
            <a:r>
              <a:rPr lang="en-US" b="1" dirty="0"/>
              <a:t>on the Outcome of the Battle </a:t>
            </a:r>
            <a:endParaRPr lang="tr-TR" b="1" dirty="0"/>
          </a:p>
          <a:p>
            <a:endParaRPr lang="tr-TR" dirty="0"/>
          </a:p>
          <a:p>
            <a:r>
              <a:rPr lang="tr-TR" dirty="0"/>
              <a:t>Time:30 minutes</a:t>
            </a:r>
          </a:p>
          <a:p>
            <a:endParaRPr lang="tr-TR" dirty="0"/>
          </a:p>
          <a:p>
            <a:r>
              <a:rPr lang="tr-TR" b="1" dirty="0"/>
              <a:t>10.03.2022</a:t>
            </a:r>
          </a:p>
          <a:p>
            <a:endParaRPr lang="tr-TR" dirty="0"/>
          </a:p>
        </p:txBody>
      </p:sp>
    </p:spTree>
    <p:extLst>
      <p:ext uri="{BB962C8B-B14F-4D97-AF65-F5344CB8AC3E}">
        <p14:creationId xmlns:p14="http://schemas.microsoft.com/office/powerpoint/2010/main" val="51518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1139163" cy="5314588"/>
        </p:xfrm>
        <a:graphic>
          <a:graphicData uri="http://schemas.openxmlformats.org/drawingml/2006/table">
            <a:tbl>
              <a:tblPr firstRow="1" bandRow="1">
                <a:tableStyleId>{5C22544A-7EE6-4342-B048-85BDC9FD1C3A}</a:tableStyleId>
              </a:tblPr>
              <a:tblGrid>
                <a:gridCol w="1845586">
                  <a:extLst>
                    <a:ext uri="{9D8B030D-6E8A-4147-A177-3AD203B41FA5}">
                      <a16:colId xmlns:a16="http://schemas.microsoft.com/office/drawing/2014/main" val="986794386"/>
                    </a:ext>
                  </a:extLst>
                </a:gridCol>
                <a:gridCol w="3532676">
                  <a:extLst>
                    <a:ext uri="{9D8B030D-6E8A-4147-A177-3AD203B41FA5}">
                      <a16:colId xmlns:a16="http://schemas.microsoft.com/office/drawing/2014/main" val="54453606"/>
                    </a:ext>
                  </a:extLst>
                </a:gridCol>
                <a:gridCol w="2366386">
                  <a:extLst>
                    <a:ext uri="{9D8B030D-6E8A-4147-A177-3AD203B41FA5}">
                      <a16:colId xmlns:a16="http://schemas.microsoft.com/office/drawing/2014/main" val="1366423862"/>
                    </a:ext>
                  </a:extLst>
                </a:gridCol>
                <a:gridCol w="3394515">
                  <a:extLst>
                    <a:ext uri="{9D8B030D-6E8A-4147-A177-3AD203B41FA5}">
                      <a16:colId xmlns:a16="http://schemas.microsoft.com/office/drawing/2014/main" val="930809582"/>
                    </a:ext>
                  </a:extLst>
                </a:gridCol>
              </a:tblGrid>
              <a:tr h="903711">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505299">
                <a:tc>
                  <a:txBody>
                    <a:bodyPr/>
                    <a:lstStyle/>
                    <a:p>
                      <a:pPr marL="0" algn="ctr" defTabSz="914400" rtl="0" eaLnBrk="1" latinLnBrk="0" hangingPunct="1"/>
                      <a:r>
                        <a:rPr lang="en-US" sz="2000" kern="1200" dirty="0">
                          <a:solidFill>
                            <a:schemeClr val="tx1"/>
                          </a:solidFill>
                          <a:latin typeface="+mn-lt"/>
                          <a:ea typeface="+mn-ea"/>
                          <a:cs typeface="+mn-cs"/>
                        </a:rPr>
                        <a:t>Sun Tzu</a:t>
                      </a:r>
                      <a:r>
                        <a:rPr lang="tr-TR" sz="20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rgbClr val="000000"/>
                          </a:solidFill>
                          <a:effectLst/>
                          <a:latin typeface="Calibri" panose="020F0502020204030204" pitchFamily="34" charset="0"/>
                          <a:ea typeface="Calibri" panose="020F0502020204030204" pitchFamily="34" charset="0"/>
                        </a:rPr>
                        <a:t>Prescribes ratios based on the five fundemental factors of war </a:t>
                      </a:r>
                      <a:r>
                        <a:rPr lang="tr-TR" sz="2000" dirty="0">
                          <a:solidFill>
                            <a:srgbClr val="000000"/>
                          </a:solidFill>
                          <a:effectLs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5:1 attack, 2:1 divide</a:t>
                      </a:r>
                      <a:r>
                        <a:rPr lang="tr-TR" sz="2000" dirty="0">
                          <a:solidFill>
                            <a:srgbClr val="000000"/>
                          </a:solidFill>
                          <a:effectLst/>
                          <a:latin typeface="Calibri" panose="020F0502020204030204" pitchFamily="34" charset="0"/>
                          <a:ea typeface="Calibri" panose="020F0502020204030204" pitchFamily="34" charset="0"/>
                        </a:rPr>
                        <a:t> etc.)</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2905578">
                <a:tc>
                  <a:txBody>
                    <a:bodyPr/>
                    <a:lstStyle/>
                    <a:p>
                      <a:pPr marL="0" algn="ctr" defTabSz="914400" rtl="0" eaLnBrk="1" latinLnBrk="0" hangingPunct="1"/>
                      <a:r>
                        <a:rPr lang="tr-TR" sz="20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i="0" kern="1200" dirty="0">
                          <a:solidFill>
                            <a:schemeClr val="dk1"/>
                          </a:solidFill>
                          <a:effectLst/>
                          <a:latin typeface="+mn-lt"/>
                          <a:ea typeface="+mn-ea"/>
                          <a:cs typeface="+mn-cs"/>
                        </a:rPr>
                        <a:t>Strategy</a:t>
                      </a:r>
                      <a:r>
                        <a:rPr lang="tr-TR" sz="2000" b="0" i="0" kern="1200" dirty="0">
                          <a:solidFill>
                            <a:schemeClr val="dk1"/>
                          </a:solidFill>
                          <a:effectLst/>
                          <a:latin typeface="+mn-lt"/>
                          <a:ea typeface="+mn-ea"/>
                          <a:cs typeface="+mn-cs"/>
                        </a:rPr>
                        <a:t> has considerable influence on the outcome</a:t>
                      </a:r>
                    </a:p>
                    <a:p>
                      <a:pPr marL="285750" indent="-285750" algn="l">
                        <a:buFont typeface="Arial" panose="020B0604020202020204" pitchFamily="34" charset="0"/>
                        <a:buChar char="•"/>
                      </a:pPr>
                      <a:r>
                        <a:rPr lang="tr-TR" sz="2000" b="1" kern="1200" dirty="0">
                          <a:solidFill>
                            <a:schemeClr val="dk1"/>
                          </a:solidFill>
                          <a:effectLst/>
                          <a:latin typeface="+mn-lt"/>
                          <a:ea typeface="+mn-ea"/>
                          <a:cs typeface="+mn-cs"/>
                        </a:rPr>
                        <a:t>Superiority </a:t>
                      </a:r>
                      <a:r>
                        <a:rPr lang="en-US" sz="2000" b="1" kern="1200" dirty="0">
                          <a:solidFill>
                            <a:schemeClr val="dk1"/>
                          </a:solidFill>
                          <a:effectLst/>
                          <a:latin typeface="+mn-lt"/>
                          <a:ea typeface="+mn-ea"/>
                          <a:cs typeface="+mn-cs"/>
                        </a:rPr>
                        <a:t>of numbers </a:t>
                      </a:r>
                      <a:r>
                        <a:rPr lang="tr-TR" sz="2000" b="0" kern="1200" dirty="0">
                          <a:solidFill>
                            <a:schemeClr val="dk1"/>
                          </a:solidFill>
                          <a:effectLst/>
                          <a:latin typeface="+mn-lt"/>
                          <a:ea typeface="+mn-ea"/>
                          <a:cs typeface="+mn-cs"/>
                        </a:rPr>
                        <a:t>is the</a:t>
                      </a:r>
                      <a:r>
                        <a:rPr lang="tr-TR" sz="2000" b="1" kern="120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most important factor in the outcome of an engagement</a:t>
                      </a:r>
                      <a:r>
                        <a:rPr lang="tr-TR" sz="2000" kern="1200" dirty="0">
                          <a:solidFill>
                            <a:schemeClr val="dk1"/>
                          </a:solidFill>
                          <a:effectLst/>
                          <a:latin typeface="+mn-lt"/>
                          <a:ea typeface="+mn-ea"/>
                          <a:cs typeface="+mn-cs"/>
                        </a:rPr>
                        <a:t> when it reaches to the point where it is overwhelming</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 and case study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Theory of war</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2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0760765" cy="5852160"/>
        </p:xfrm>
        <a:graphic>
          <a:graphicData uri="http://schemas.openxmlformats.org/drawingml/2006/table">
            <a:tbl>
              <a:tblPr firstRow="1" bandRow="1">
                <a:tableStyleId>{5C22544A-7EE6-4342-B048-85BDC9FD1C3A}</a:tableStyleId>
              </a:tblPr>
              <a:tblGrid>
                <a:gridCol w="1782891">
                  <a:extLst>
                    <a:ext uri="{9D8B030D-6E8A-4147-A177-3AD203B41FA5}">
                      <a16:colId xmlns:a16="http://schemas.microsoft.com/office/drawing/2014/main" val="986794386"/>
                    </a:ext>
                  </a:extLst>
                </a:gridCol>
                <a:gridCol w="3412671">
                  <a:extLst>
                    <a:ext uri="{9D8B030D-6E8A-4147-A177-3AD203B41FA5}">
                      <a16:colId xmlns:a16="http://schemas.microsoft.com/office/drawing/2014/main" val="54453606"/>
                    </a:ext>
                  </a:extLst>
                </a:gridCol>
                <a:gridCol w="2286000">
                  <a:extLst>
                    <a:ext uri="{9D8B030D-6E8A-4147-A177-3AD203B41FA5}">
                      <a16:colId xmlns:a16="http://schemas.microsoft.com/office/drawing/2014/main" val="1366423862"/>
                    </a:ext>
                  </a:extLst>
                </a:gridCol>
                <a:gridCol w="3279203">
                  <a:extLst>
                    <a:ext uri="{9D8B030D-6E8A-4147-A177-3AD203B41FA5}">
                      <a16:colId xmlns:a16="http://schemas.microsoft.com/office/drawing/2014/main" val="930809582"/>
                    </a:ext>
                  </a:extLst>
                </a:gridCol>
              </a:tblGrid>
              <a:tr h="540806">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540806">
                <a:tc>
                  <a:txBody>
                    <a:bodyPr/>
                    <a:lstStyle/>
                    <a:p>
                      <a:pPr marL="0" algn="ctr" defTabSz="914400" rtl="0" eaLnBrk="1" latinLnBrk="0" hangingPunct="1"/>
                      <a:r>
                        <a:rPr lang="tr-TR" sz="20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chemeClr val="tx1"/>
                          </a:solidFill>
                        </a:rPr>
                        <a:t>Differential explanation of the casualties </a:t>
                      </a:r>
                      <a:r>
                        <a:rPr lang="tr-TR" sz="2000" dirty="0">
                          <a:solidFill>
                            <a:schemeClr val="tx1"/>
                          </a:solidFill>
                        </a:rPr>
                        <a:t>based on the personnel numbers and weapon effectiveness of opponent explains the winner</a:t>
                      </a:r>
                    </a:p>
                    <a:p>
                      <a:pPr marL="285750" indent="-285750" algn="l">
                        <a:buFont typeface="Arial" panose="020B0604020202020204" pitchFamily="34" charset="0"/>
                        <a:buChar char="•"/>
                      </a:pPr>
                      <a:r>
                        <a:rPr lang="tr-TR" sz="2000" dirty="0">
                          <a:solidFill>
                            <a:schemeClr val="tx1"/>
                          </a:solidFill>
                        </a:rPr>
                        <a:t>Principle of concentration and </a:t>
                      </a:r>
                      <a:r>
                        <a:rPr lang="tr-TR" sz="2000" b="1" dirty="0">
                          <a:solidFill>
                            <a:schemeClr val="tx1"/>
                          </a:solidFill>
                        </a:rPr>
                        <a:t>N-Square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Quantitative,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b="1" dirty="0">
                          <a:solidFill>
                            <a:schemeClr val="tx1"/>
                          </a:solidFill>
                        </a:rPr>
                        <a:t>Fighting values </a:t>
                      </a:r>
                      <a:r>
                        <a:rPr lang="tr-TR" sz="2000" dirty="0">
                          <a:solidFill>
                            <a:schemeClr val="tx1"/>
                          </a:solidFill>
                        </a:rPr>
                        <a:t>of the units are included.</a:t>
                      </a:r>
                      <a:endParaRPr lang="tr-TR" sz="20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20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Quantified Judgement Model predicts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Quantitative, Complex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OLI values based on weapon effectiveness and theorical inclusion of non-material factors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20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Mixed</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Case study, statistical analysis, simulation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Force employement explains the variation on the outcome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6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6E99E-DBD6-4F1A-98AD-C162310E6656}"/>
              </a:ext>
            </a:extLst>
          </p:cNvPr>
          <p:cNvSpPr>
            <a:spLocks noGrp="1"/>
          </p:cNvSpPr>
          <p:nvPr>
            <p:ph idx="1"/>
          </p:nvPr>
        </p:nvSpPr>
        <p:spPr>
          <a:xfrm>
            <a:off x="723900" y="1351305"/>
            <a:ext cx="10706100" cy="4771912"/>
          </a:xfrm>
        </p:spPr>
        <p:txBody>
          <a:bodyPr>
            <a:noAutofit/>
          </a:bodyPr>
          <a:lstStyle/>
          <a:p>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“Current models which explains the determinants of the outcome of the battle is </a:t>
            </a:r>
            <a:r>
              <a:rPr lang="tr-TR"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rPr>
              <a:t>basically using material factors</a:t>
            </a:r>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as predictor of the winner and this is not reflecting reality and remain simple”. </a:t>
            </a:r>
          </a:p>
          <a:p>
            <a:r>
              <a:rPr lang="tr-TR" dirty="0">
                <a:effectLst/>
                <a:latin typeface="Calibri" panose="020F0502020204030204" pitchFamily="34" charset="0"/>
                <a:ea typeface="Times New Roman" panose="02020603050405020304" pitchFamily="18" charset="0"/>
                <a:cs typeface="Times New Roman" panose="02020603050405020304" pitchFamily="18" charset="0"/>
              </a:rPr>
              <a:t>They cannot explain outcomes of;</a:t>
            </a:r>
          </a:p>
          <a:p>
            <a:pPr lvl="1"/>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USA withdrawal from Afghanistan or </a:t>
            </a:r>
          </a:p>
          <a:p>
            <a:pPr lvl="1"/>
            <a:r>
              <a:rPr lang="tr-TR" sz="2800" dirty="0">
                <a:latin typeface="Calibri" panose="020F0502020204030204" pitchFamily="34" charset="0"/>
                <a:ea typeface="Times New Roman" panose="02020603050405020304" pitchFamily="18" charset="0"/>
                <a:cs typeface="Times New Roman" panose="02020603050405020304" pitchFamily="18" charset="0"/>
              </a:rPr>
              <a:t>N</a:t>
            </a:r>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umerically inferior forces defeat their opponents like Germany in Battle of France in WWII. </a:t>
            </a:r>
          </a:p>
          <a:p>
            <a:pPr marL="0" indent="0">
              <a:buNone/>
            </a:pPr>
            <a:endParaRPr lang="tr-TR" dirty="0"/>
          </a:p>
        </p:txBody>
      </p:sp>
      <p:sp>
        <p:nvSpPr>
          <p:cNvPr id="6" name="Rectangle: Rounded Corners 5">
            <a:extLst>
              <a:ext uri="{FF2B5EF4-FFF2-40B4-BE49-F238E27FC236}">
                <a16:creationId xmlns:a16="http://schemas.microsoft.com/office/drawing/2014/main" id="{047B5B76-210F-4B75-B259-11289FED7F9B}"/>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Problem Statement Considerations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74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en-US" b="1" dirty="0">
                <a:highlight>
                  <a:srgbClr val="FFFF00"/>
                </a:highlight>
              </a:rPr>
              <a:t>Aim: </a:t>
            </a:r>
            <a:r>
              <a:rPr lang="en-US" b="1" dirty="0"/>
              <a:t>This research will aim to explore effects of non-material factors on the outcome of the battle alongside other combat power elements. </a:t>
            </a:r>
          </a:p>
          <a:p>
            <a:r>
              <a:rPr lang="en-US" b="1" dirty="0">
                <a:highlight>
                  <a:srgbClr val="FFFF00"/>
                </a:highlight>
              </a:rPr>
              <a:t>Objectives:</a:t>
            </a:r>
          </a:p>
          <a:p>
            <a:pPr marL="971550" lvl="1" indent="-514350">
              <a:buFont typeface="+mj-lt"/>
              <a:buAutoNum type="arabicPeriod"/>
            </a:pPr>
            <a:r>
              <a:rPr lang="en-US" sz="2800" b="1" dirty="0">
                <a:highlight>
                  <a:srgbClr val="00FFFF"/>
                </a:highlight>
              </a:rPr>
              <a:t>To explain </a:t>
            </a:r>
            <a:r>
              <a:rPr lang="en-US" sz="2800" b="1" dirty="0"/>
              <a:t>how far combat power elements varies the outcome of the battle. </a:t>
            </a:r>
          </a:p>
          <a:p>
            <a:pPr marL="971550" lvl="1" indent="-514350">
              <a:buFont typeface="+mj-lt"/>
              <a:buAutoNum type="arabicPeriod"/>
            </a:pPr>
            <a:r>
              <a:rPr lang="en-US" sz="2800" b="1" dirty="0">
                <a:highlight>
                  <a:srgbClr val="00FFFF"/>
                </a:highlight>
              </a:rPr>
              <a:t>To explore </a:t>
            </a:r>
            <a:r>
              <a:rPr lang="en-US" sz="2800" b="1" dirty="0"/>
              <a:t>the nature and the degree of the effects of leadership and morale on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212273" y="105520"/>
            <a:ext cx="11805557" cy="12987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Aim and Objectives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6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a:t>
            </a:r>
            <a:r>
              <a:rPr lang="en-US" b="1" dirty="0"/>
              <a:t>What kind of </a:t>
            </a:r>
            <a:r>
              <a:rPr lang="en-US" b="1" dirty="0">
                <a:highlight>
                  <a:srgbClr val="FFFF00"/>
                </a:highlight>
              </a:rPr>
              <a:t>effects leadership and morale </a:t>
            </a:r>
            <a:r>
              <a:rPr lang="en-US" b="1" dirty="0"/>
              <a:t>have on the outcome of the battle? </a:t>
            </a:r>
          </a:p>
          <a:p>
            <a:pPr marL="0" indent="0">
              <a:buNone/>
            </a:pPr>
            <a:endParaRPr lang="tr-TR" b="1" dirty="0"/>
          </a:p>
          <a:p>
            <a:pPr marL="0" indent="0">
              <a:buNone/>
            </a:pPr>
            <a:r>
              <a:rPr lang="tr-TR" b="1" dirty="0"/>
              <a:t>2. </a:t>
            </a:r>
            <a:r>
              <a:rPr lang="en-US" b="1" dirty="0">
                <a:highlight>
                  <a:srgbClr val="FFFF00"/>
                </a:highlight>
              </a:rPr>
              <a:t>How much the outcome of the battle varied </a:t>
            </a:r>
            <a:r>
              <a:rPr lang="en-US" b="1" dirty="0"/>
              <a:t>with inclusion of leadership and morale as factors alongside with other material factors?</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Questions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166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04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56711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5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sz="3200" b="1" dirty="0">
                <a:solidFill>
                  <a:schemeClr val="dk1"/>
                </a:solidFill>
              </a:rPr>
              <a:t>Annotating manually the </a:t>
            </a:r>
            <a:r>
              <a:rPr lang="tr-TR" sz="3200" b="1" kern="1200" dirty="0">
                <a:solidFill>
                  <a:schemeClr val="dk1"/>
                </a:solidFill>
                <a:effectLst/>
                <a:latin typeface="+mn-lt"/>
                <a:ea typeface="+mn-ea"/>
                <a:cs typeface="+mn-cs"/>
              </a:rPr>
              <a:t>Named entitiy recognition (NER) </a:t>
            </a:r>
            <a:endParaRPr lang="tr-TR" sz="3200" kern="1200" dirty="0">
              <a:solidFill>
                <a:schemeClr val="dk1"/>
              </a:solidFill>
              <a:effectLst/>
              <a:latin typeface="+mn-lt"/>
              <a:ea typeface="+mn-ea"/>
              <a:cs typeface="+mn-cs"/>
            </a:endParaRPr>
          </a:p>
          <a:p>
            <a:r>
              <a:rPr lang="tr-TR" sz="3200" kern="1200" dirty="0">
                <a:solidFill>
                  <a:schemeClr val="dk1"/>
                </a:solidFill>
                <a:effectLst/>
                <a:highlight>
                  <a:srgbClr val="FFFF00"/>
                </a:highlight>
                <a:latin typeface="+mn-lt"/>
                <a:ea typeface="+mn-ea"/>
                <a:cs typeface="+mn-cs"/>
              </a:rPr>
              <a:t>Training  </a:t>
            </a:r>
            <a:r>
              <a:rPr lang="tr-TR" sz="3200" kern="1200" dirty="0">
                <a:solidFill>
                  <a:schemeClr val="dk1"/>
                </a:solidFill>
                <a:effectLst/>
                <a:latin typeface="+mn-lt"/>
                <a:ea typeface="+mn-ea"/>
                <a:cs typeface="+mn-cs"/>
              </a:rPr>
              <a:t>NER and </a:t>
            </a:r>
            <a:r>
              <a:rPr lang="tr-TR" sz="3200" b="1" kern="1200" dirty="0">
                <a:solidFill>
                  <a:schemeClr val="dk1"/>
                </a:solidFill>
                <a:effectLst/>
                <a:latin typeface="+mn-lt"/>
                <a:ea typeface="+mn-ea"/>
                <a:cs typeface="+mn-cs"/>
              </a:rPr>
              <a:t>Relation Extraction</a:t>
            </a:r>
            <a:r>
              <a:rPr lang="tr-TR" sz="3200" kern="1200" dirty="0">
                <a:solidFill>
                  <a:schemeClr val="dk1"/>
                </a:solidFill>
                <a:effectLst/>
                <a:latin typeface="+mn-lt"/>
                <a:ea typeface="+mn-ea"/>
                <a:cs typeface="+mn-cs"/>
              </a:rPr>
              <a:t> (RE) models with </a:t>
            </a:r>
            <a:r>
              <a:rPr lang="tr-TR" sz="3200" kern="1200" dirty="0">
                <a:solidFill>
                  <a:schemeClr val="dk1"/>
                </a:solidFill>
                <a:effectLst/>
                <a:highlight>
                  <a:srgbClr val="00FFFF"/>
                </a:highlight>
                <a:latin typeface="+mn-lt"/>
                <a:ea typeface="+mn-ea"/>
                <a:cs typeface="+mn-cs"/>
              </a:rPr>
              <a:t>language representation techniques (l</a:t>
            </a:r>
            <a:r>
              <a:rPr lang="tr-TR" sz="3200" kern="1200" dirty="0">
                <a:solidFill>
                  <a:schemeClr val="dk1"/>
                </a:solidFill>
                <a:effectLst/>
                <a:latin typeface="+mn-lt"/>
                <a:ea typeface="+mn-ea"/>
                <a:cs typeface="+mn-cs"/>
              </a:rPr>
              <a:t>ike BERT). </a:t>
            </a:r>
          </a:p>
          <a:p>
            <a:r>
              <a:rPr lang="tr-TR" sz="3200" kern="1200" dirty="0">
                <a:solidFill>
                  <a:schemeClr val="dk1"/>
                </a:solidFill>
                <a:effectLst/>
                <a:latin typeface="+mn-lt"/>
                <a:ea typeface="+mn-ea"/>
                <a:cs typeface="+mn-cs"/>
              </a:rPr>
              <a:t>Create new features </a:t>
            </a:r>
            <a:r>
              <a:rPr lang="tr-TR" sz="3200" kern="1200" dirty="0">
                <a:solidFill>
                  <a:schemeClr val="dk1"/>
                </a:solidFill>
                <a:effectLst/>
                <a:highlight>
                  <a:srgbClr val="FFFF00"/>
                </a:highlight>
                <a:latin typeface="+mn-lt"/>
                <a:ea typeface="+mn-ea"/>
                <a:cs typeface="+mn-cs"/>
              </a:rPr>
              <a:t>to build downstream deep learning models </a:t>
            </a:r>
            <a:r>
              <a:rPr lang="tr-TR" sz="3200" i="0" kern="1200" dirty="0">
                <a:solidFill>
                  <a:schemeClr val="dk1"/>
                </a:solidFill>
                <a:effectLst/>
                <a:highlight>
                  <a:srgbClr val="00FFFF"/>
                </a:highlight>
                <a:latin typeface="+mn-lt"/>
                <a:ea typeface="+mn-ea"/>
                <a:cs typeface="+mn-cs"/>
              </a:rPr>
              <a:t>to find relations between the outcomes and leadership and morale factors.</a:t>
            </a:r>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Method Summary</a:t>
            </a:r>
          </a:p>
        </p:txBody>
      </p:sp>
    </p:spTree>
    <p:extLst>
      <p:ext uri="{BB962C8B-B14F-4D97-AF65-F5344CB8AC3E}">
        <p14:creationId xmlns:p14="http://schemas.microsoft.com/office/powerpoint/2010/main" val="2043738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fontScale="92500" lnSpcReduction="2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(Clausewitz,1986 p.194)</a:t>
            </a:r>
          </a:p>
          <a:p>
            <a:r>
              <a:rPr lang="tr-TR" dirty="0">
                <a:highlight>
                  <a:srgbClr val="FFFF00"/>
                </a:highlight>
              </a:rPr>
              <a:t>Skill of the commander (Clausewitz, 1989, p.186)</a:t>
            </a:r>
          </a:p>
          <a:p>
            <a:r>
              <a:rPr lang="tr-TR" dirty="0">
                <a:highlight>
                  <a:srgbClr val="FFFF00"/>
                </a:highlight>
              </a:rPr>
              <a:t>Intellect and courage of the commander (Clausewitz, 1989, p.102)</a:t>
            </a:r>
          </a:p>
          <a:p>
            <a:r>
              <a:rPr lang="tr-TR" dirty="0">
                <a:highlight>
                  <a:srgbClr val="FFFF00"/>
                </a:highlight>
              </a:rPr>
              <a:t>Calculation of time and space</a:t>
            </a:r>
            <a:r>
              <a:rPr lang="tr-TR" dirty="0"/>
              <a:t> (Clausewitz,1986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
        <p:nvSpPr>
          <p:cNvPr id="4" name="Rectangle: Rounded Corners 3">
            <a:extLst>
              <a:ext uri="{FF2B5EF4-FFF2-40B4-BE49-F238E27FC236}">
                <a16:creationId xmlns:a16="http://schemas.microsoft.com/office/drawing/2014/main" id="{7490B97C-AB12-4919-911E-80B189D8D30C}"/>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Leadership</a:t>
            </a:r>
          </a:p>
        </p:txBody>
      </p:sp>
    </p:spTree>
    <p:extLst>
      <p:ext uri="{BB962C8B-B14F-4D97-AF65-F5344CB8AC3E}">
        <p14:creationId xmlns:p14="http://schemas.microsoft.com/office/powerpoint/2010/main" val="316949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b="1" kern="1200" dirty="0">
                <a:solidFill>
                  <a:schemeClr val="dk1"/>
                </a:solidFill>
                <a:effectLst/>
                <a:latin typeface="+mn-lt"/>
                <a:ea typeface="+mn-ea"/>
                <a:cs typeface="+mn-cs"/>
              </a:rPr>
              <a:t>Military spirit</a:t>
            </a:r>
            <a:r>
              <a:rPr lang="tr-TR" kern="1200" dirty="0">
                <a:solidFill>
                  <a:schemeClr val="dk1"/>
                </a:solidFill>
                <a:effectLst/>
                <a:latin typeface="+mn-lt"/>
                <a:ea typeface="+mn-ea"/>
                <a:cs typeface="+mn-cs"/>
              </a:rPr>
              <a:t> (most important moral elements in war, Clausewitz)</a:t>
            </a:r>
          </a:p>
          <a:p>
            <a:r>
              <a:rPr lang="tr-TR" dirty="0">
                <a:solidFill>
                  <a:schemeClr val="dk1"/>
                </a:solidFill>
              </a:rPr>
              <a:t>Courage of the troops (Clausewitz, 1989, p.186)</a:t>
            </a:r>
          </a:p>
          <a:p>
            <a:r>
              <a:rPr lang="tr-TR" kern="1200" dirty="0">
                <a:solidFill>
                  <a:schemeClr val="dk1"/>
                </a:solidFill>
                <a:effectLst/>
                <a:latin typeface="+mn-lt"/>
                <a:ea typeface="+mn-ea"/>
                <a:cs typeface="+mn-cs"/>
              </a:rPr>
              <a:t>Patriotic spirit </a:t>
            </a:r>
            <a:r>
              <a:rPr lang="tr-TR" dirty="0">
                <a:solidFill>
                  <a:schemeClr val="dk1"/>
                </a:solidFill>
              </a:rPr>
              <a:t>(Clausewitz, 1989, p.186)</a:t>
            </a:r>
          </a:p>
          <a:p>
            <a:pPr marL="0" indent="0">
              <a:buNone/>
            </a:pPr>
            <a:endParaRPr lang="tr-TR" sz="3200" kern="1200" dirty="0">
              <a:solidFill>
                <a:schemeClr val="dk1"/>
              </a:solidFill>
              <a:effectLst/>
              <a:latin typeface="+mn-lt"/>
              <a:ea typeface="+mn-ea"/>
              <a:cs typeface="+mn-cs"/>
            </a:endParaRPr>
          </a:p>
          <a:p>
            <a:endParaRPr lang="tr-TR" sz="2400" dirty="0"/>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Morale</a:t>
            </a:r>
          </a:p>
        </p:txBody>
      </p:sp>
    </p:spTree>
    <p:extLst>
      <p:ext uri="{BB962C8B-B14F-4D97-AF65-F5344CB8AC3E}">
        <p14:creationId xmlns:p14="http://schemas.microsoft.com/office/powerpoint/2010/main" val="892990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76B2-0F04-441C-8248-5DEC9CE81D20}"/>
              </a:ext>
            </a:extLst>
          </p:cNvPr>
          <p:cNvSpPr>
            <a:spLocks noGrp="1"/>
          </p:cNvSpPr>
          <p:nvPr>
            <p:ph type="title"/>
          </p:nvPr>
        </p:nvSpPr>
        <p:spPr>
          <a:xfrm>
            <a:off x="838200" y="365126"/>
            <a:ext cx="10515600" cy="532946"/>
          </a:xfrm>
        </p:spPr>
        <p:txBody>
          <a:bodyPr>
            <a:normAutofit fontScale="90000"/>
          </a:bodyPr>
          <a:lstStyle/>
          <a:p>
            <a:r>
              <a:rPr lang="tr-TR" dirty="0"/>
              <a:t>Problem Analysis	</a:t>
            </a:r>
          </a:p>
        </p:txBody>
      </p:sp>
      <p:sp>
        <p:nvSpPr>
          <p:cNvPr id="3" name="Content Placeholder 2">
            <a:extLst>
              <a:ext uri="{FF2B5EF4-FFF2-40B4-BE49-F238E27FC236}">
                <a16:creationId xmlns:a16="http://schemas.microsoft.com/office/drawing/2014/main" id="{0E57DD33-582B-42F9-B2A2-201C91A8604E}"/>
              </a:ext>
            </a:extLst>
          </p:cNvPr>
          <p:cNvSpPr>
            <a:spLocks noGrp="1"/>
          </p:cNvSpPr>
          <p:nvPr>
            <p:ph idx="1"/>
          </p:nvPr>
        </p:nvSpPr>
        <p:spPr>
          <a:xfrm>
            <a:off x="348342" y="914401"/>
            <a:ext cx="11179629" cy="5959928"/>
          </a:xfrm>
        </p:spPr>
        <p:txBody>
          <a:bodyPr>
            <a:normAutofit lnSpcReduction="10000"/>
          </a:bodyPr>
          <a:lstStyle/>
          <a:p>
            <a:r>
              <a:rPr lang="en-US" sz="1800" dirty="0">
                <a:highlight>
                  <a:srgbClr val="FFFF00"/>
                </a:highlight>
              </a:rPr>
              <a:t>Considerations </a:t>
            </a:r>
          </a:p>
          <a:p>
            <a:pPr lvl="1"/>
            <a:r>
              <a:rPr lang="tr-TR" sz="1800" dirty="0"/>
              <a:t>L</a:t>
            </a:r>
            <a:r>
              <a:rPr lang="en-US" sz="1800" dirty="0" err="1"/>
              <a:t>iterature</a:t>
            </a:r>
            <a:r>
              <a:rPr lang="en-US" sz="1800" dirty="0"/>
              <a:t> so far presents models for predicting the outcome of the battle composed of based on quantifiable determinants</a:t>
            </a:r>
            <a:r>
              <a:rPr lang="tr-TR" sz="1800" dirty="0"/>
              <a:t> (Lancester, Dupuy, Biddle’s models)</a:t>
            </a:r>
            <a:r>
              <a:rPr lang="en-US" sz="1800" dirty="0"/>
              <a:t>.</a:t>
            </a:r>
            <a:endParaRPr lang="tr-TR" sz="1800" dirty="0"/>
          </a:p>
          <a:p>
            <a:pPr lvl="1"/>
            <a:r>
              <a:rPr lang="en-US" sz="1800" dirty="0"/>
              <a:t>These major models in this field fails to explain significant events like USA withdrawal from Afghanistan, Battle of France in WW2, or major battles in Vietnam War. </a:t>
            </a:r>
            <a:endParaRPr lang="tr-TR" sz="1800" dirty="0"/>
          </a:p>
          <a:p>
            <a:r>
              <a:rPr lang="en-US" sz="1800" dirty="0">
                <a:highlight>
                  <a:srgbClr val="FFFF00"/>
                </a:highlight>
              </a:rPr>
              <a:t>Theoretical Approach to the Problem</a:t>
            </a:r>
          </a:p>
          <a:p>
            <a:pPr lvl="1"/>
            <a:r>
              <a:rPr lang="en-US" sz="1800" dirty="0"/>
              <a:t>Clausewitz’s conceptualization of the war and the manner he presents the importance of the numbers seems to be basic to understanding the roots of the problem in the current models.</a:t>
            </a:r>
            <a:endParaRPr lang="tr-TR" sz="1800" dirty="0"/>
          </a:p>
          <a:p>
            <a:pPr lvl="2"/>
            <a:r>
              <a:rPr lang="tr-TR" sz="1800" dirty="0"/>
              <a:t>Newtonian way of thinking of Clausewitz is presented</a:t>
            </a:r>
          </a:p>
          <a:p>
            <a:pPr lvl="2"/>
            <a:r>
              <a:rPr lang="tr-TR" sz="1800" dirty="0"/>
              <a:t>Differentiation between absolute and real war summarized</a:t>
            </a:r>
          </a:p>
          <a:p>
            <a:pPr lvl="2"/>
            <a:r>
              <a:rPr lang="tr-TR" sz="1800" dirty="0"/>
              <a:t>Adoption of this approach by USA and its reflections on the ground are expressed</a:t>
            </a:r>
          </a:p>
          <a:p>
            <a:r>
              <a:rPr lang="en-US" sz="1800" dirty="0">
                <a:highlight>
                  <a:srgbClr val="FFFF00"/>
                </a:highlight>
              </a:rPr>
              <a:t>Problem Definition </a:t>
            </a:r>
          </a:p>
          <a:p>
            <a:pPr lvl="1"/>
            <a:r>
              <a:rPr lang="en-US" sz="1800" dirty="0"/>
              <a:t>This theoretical approach </a:t>
            </a:r>
            <a:r>
              <a:rPr lang="tr-TR" sz="1800" dirty="0"/>
              <a:t>used </a:t>
            </a:r>
            <a:r>
              <a:rPr lang="en-US" sz="1800" dirty="0"/>
              <a:t>within the current models of the war.</a:t>
            </a:r>
            <a:r>
              <a:rPr lang="tr-TR" sz="1800" dirty="0"/>
              <a:t> And </a:t>
            </a:r>
            <a:r>
              <a:rPr lang="en-US" sz="1800" dirty="0"/>
              <a:t>only material factors found their places</a:t>
            </a:r>
            <a:r>
              <a:rPr lang="tr-TR" sz="1800" dirty="0"/>
              <a:t>.</a:t>
            </a:r>
            <a:r>
              <a:rPr lang="en-US" sz="1800" dirty="0"/>
              <a:t> </a:t>
            </a:r>
            <a:endParaRPr lang="tr-TR" sz="1800" dirty="0"/>
          </a:p>
          <a:p>
            <a:pPr lvl="1"/>
            <a:r>
              <a:rPr lang="tr-TR" sz="1800" dirty="0"/>
              <a:t>N</a:t>
            </a:r>
            <a:r>
              <a:rPr lang="en-US" sz="1800" dirty="0"/>
              <a:t>on-material factors either assumed to be equal or not represented within the models due to their unquantifiable nature. </a:t>
            </a:r>
            <a:endParaRPr lang="tr-TR" sz="1800" dirty="0"/>
          </a:p>
          <a:p>
            <a:pPr lvl="1"/>
            <a:r>
              <a:rPr lang="tr-TR" sz="1800" dirty="0">
                <a:highlight>
                  <a:srgbClr val="00FF00"/>
                </a:highlight>
              </a:rPr>
              <a:t>Real problem: </a:t>
            </a:r>
            <a:r>
              <a:rPr lang="tr-TR" sz="1800" dirty="0"/>
              <a:t>Significant part of reality is not represented within the current models, as models explained by Pidd, 2009</a:t>
            </a:r>
          </a:p>
          <a:p>
            <a:r>
              <a:rPr lang="en-US" sz="1800" dirty="0">
                <a:highlight>
                  <a:srgbClr val="FFFF00"/>
                </a:highlight>
              </a:rPr>
              <a:t>Problem Statement</a:t>
            </a:r>
            <a:r>
              <a:rPr lang="tr-TR" sz="1800" dirty="0">
                <a:highlight>
                  <a:srgbClr val="FFFF00"/>
                </a:highlight>
              </a:rPr>
              <a:t>:  </a:t>
            </a:r>
            <a:r>
              <a:rPr lang="tr-TR" sz="1800" dirty="0"/>
              <a:t>C</a:t>
            </a:r>
            <a:r>
              <a:rPr lang="en-US" sz="1800" dirty="0" err="1"/>
              <a:t>urrent</a:t>
            </a:r>
            <a:r>
              <a:rPr lang="en-US" sz="1800" dirty="0"/>
              <a:t> predictor models of battle outcome are basically using material factors as determinants, and this is not reflecting reality and insufficient to explain major events on the battlefield.</a:t>
            </a:r>
          </a:p>
          <a:p>
            <a:endParaRPr lang="tr-TR" sz="1800" dirty="0"/>
          </a:p>
          <a:p>
            <a:pPr lvl="1"/>
            <a:endParaRPr lang="en-US" sz="1800" dirty="0"/>
          </a:p>
          <a:p>
            <a:endParaRPr lang="tr-TR" sz="1800" dirty="0"/>
          </a:p>
          <a:p>
            <a:pPr lvl="1"/>
            <a:endParaRPr lang="tr-TR" sz="1800" dirty="0"/>
          </a:p>
        </p:txBody>
      </p:sp>
    </p:spTree>
    <p:extLst>
      <p:ext uri="{BB962C8B-B14F-4D97-AF65-F5344CB8AC3E}">
        <p14:creationId xmlns:p14="http://schemas.microsoft.com/office/powerpoint/2010/main" val="655770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1459-19AC-4A3A-A113-D48930935F16}"/>
              </a:ext>
            </a:extLst>
          </p:cNvPr>
          <p:cNvSpPr>
            <a:spLocks noGrp="1"/>
          </p:cNvSpPr>
          <p:nvPr>
            <p:ph type="title"/>
          </p:nvPr>
        </p:nvSpPr>
        <p:spPr>
          <a:xfrm>
            <a:off x="838200" y="199796"/>
            <a:ext cx="10515600" cy="649290"/>
          </a:xfrm>
        </p:spPr>
        <p:txBody>
          <a:bodyPr>
            <a:normAutofit fontScale="90000"/>
          </a:bodyPr>
          <a:lstStyle/>
          <a:p>
            <a:r>
              <a:rPr lang="tr-TR" dirty="0"/>
              <a:t>Aim and Objectives</a:t>
            </a:r>
          </a:p>
        </p:txBody>
      </p:sp>
      <p:sp>
        <p:nvSpPr>
          <p:cNvPr id="3" name="Content Placeholder 2">
            <a:extLst>
              <a:ext uri="{FF2B5EF4-FFF2-40B4-BE49-F238E27FC236}">
                <a16:creationId xmlns:a16="http://schemas.microsoft.com/office/drawing/2014/main" id="{467F955C-72B2-48D9-A1B1-C61235813880}"/>
              </a:ext>
            </a:extLst>
          </p:cNvPr>
          <p:cNvSpPr>
            <a:spLocks noGrp="1"/>
          </p:cNvSpPr>
          <p:nvPr>
            <p:ph idx="1"/>
          </p:nvPr>
        </p:nvSpPr>
        <p:spPr>
          <a:xfrm>
            <a:off x="838200" y="849086"/>
            <a:ext cx="10515600" cy="6242278"/>
          </a:xfrm>
        </p:spPr>
        <p:txBody>
          <a:bodyPr>
            <a:noAutofit/>
          </a:bodyPr>
          <a:lstStyle/>
          <a:p>
            <a:pPr marL="0" indent="0" algn="just">
              <a:lnSpc>
                <a:spcPct val="150000"/>
              </a:lnSpc>
              <a:spcBef>
                <a:spcPts val="900"/>
              </a:spcBef>
              <a:buNone/>
            </a:pPr>
            <a:r>
              <a:rPr lang="tr-TR" sz="2400"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Aim</a:t>
            </a:r>
          </a:p>
          <a:p>
            <a:pPr algn="just">
              <a:lnSpc>
                <a:spcPct val="150000"/>
              </a:lnSpc>
              <a:spcBef>
                <a:spcPts val="900"/>
              </a:spcBef>
            </a:pPr>
            <a:r>
              <a:rPr lang="tr-TR" sz="2400" dirty="0">
                <a:effectLst/>
                <a:latin typeface="Arial" panose="020B0604020202020204" pitchFamily="34" charset="0"/>
                <a:ea typeface="Times New Roman" panose="02020603050405020304" pitchFamily="18" charset="0"/>
                <a:cs typeface="Times New Roman" panose="02020603050405020304" pitchFamily="18" charset="0"/>
              </a:rPr>
              <a:t>T</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explore</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effects of non-material factors on the outcome of the battle alongside other material factors.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pPr>
            <a:r>
              <a:rPr lang="en-GB" sz="2400" i="1" dirty="0">
                <a:effectLst/>
                <a:highlight>
                  <a:srgbClr val="00FF00"/>
                </a:highlight>
                <a:latin typeface="Arial" panose="020B0604020202020204" pitchFamily="34" charset="0"/>
                <a:ea typeface="Times New Roman" panose="02020603050405020304" pitchFamily="18" charset="0"/>
                <a:cs typeface="Times New Roman" panose="02020603050405020304" pitchFamily="18" charset="0"/>
              </a:rPr>
              <a:t>Alternative: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Aim to assess whether strategy, leadership, and morale is linked to success in the outcome of the battle. </a:t>
            </a:r>
            <a:endParaRPr lang="tr-TR" sz="2400" i="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50000"/>
              </a:lnSpc>
              <a:spcBef>
                <a:spcPts val="900"/>
              </a:spcBef>
              <a:buNone/>
            </a:pPr>
            <a:r>
              <a:rPr lang="en-GB" sz="24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Objectives:</a:t>
            </a:r>
            <a:r>
              <a:rPr lang="tr-TR" sz="24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In order to achieve this aim, this research identifies two objectives.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explain</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how far material factors varies the outcome of the battle.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explore</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the nature and the degree of the effects of strategy, leadership, and morale on the outcome of the battle.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tr-TR" sz="2400" dirty="0"/>
          </a:p>
        </p:txBody>
      </p:sp>
    </p:spTree>
    <p:extLst>
      <p:ext uri="{BB962C8B-B14F-4D97-AF65-F5344CB8AC3E}">
        <p14:creationId xmlns:p14="http://schemas.microsoft.com/office/powerpoint/2010/main" val="133243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6770-15D1-4C6C-BEEA-C51F53BD17B3}"/>
              </a:ext>
            </a:extLst>
          </p:cNvPr>
          <p:cNvSpPr>
            <a:spLocks noGrp="1"/>
          </p:cNvSpPr>
          <p:nvPr>
            <p:ph type="title"/>
          </p:nvPr>
        </p:nvSpPr>
        <p:spPr>
          <a:xfrm>
            <a:off x="838200" y="365126"/>
            <a:ext cx="10515600" cy="679904"/>
          </a:xfrm>
        </p:spPr>
        <p:txBody>
          <a:bodyPr>
            <a:normAutofit fontScale="90000"/>
          </a:bodyPr>
          <a:lstStyle/>
          <a:p>
            <a:r>
              <a:rPr lang="tr-TR" b="1" dirty="0"/>
              <a:t>Formulating research questions	</a:t>
            </a:r>
          </a:p>
        </p:txBody>
      </p:sp>
      <p:sp>
        <p:nvSpPr>
          <p:cNvPr id="3" name="Content Placeholder 2">
            <a:extLst>
              <a:ext uri="{FF2B5EF4-FFF2-40B4-BE49-F238E27FC236}">
                <a16:creationId xmlns:a16="http://schemas.microsoft.com/office/drawing/2014/main" id="{A2445E43-0152-448B-A718-0B4398865284}"/>
              </a:ext>
            </a:extLst>
          </p:cNvPr>
          <p:cNvSpPr>
            <a:spLocks noGrp="1"/>
          </p:cNvSpPr>
          <p:nvPr>
            <p:ph idx="1"/>
          </p:nvPr>
        </p:nvSpPr>
        <p:spPr>
          <a:xfrm>
            <a:off x="838200" y="1257300"/>
            <a:ext cx="10515600" cy="4919663"/>
          </a:xfrm>
        </p:spPr>
        <p:txBody>
          <a:bodyPr>
            <a:normAutofit fontScale="92500" lnSpcReduction="10000"/>
          </a:bodyPr>
          <a:lstStyle/>
          <a:p>
            <a:r>
              <a:rPr lang="tr-TR" dirty="0"/>
              <a:t>Sources of research questions as defined by ~ Bryman, 2016, p.79</a:t>
            </a:r>
          </a:p>
          <a:p>
            <a:pPr lvl="1"/>
            <a:r>
              <a:rPr lang="tr-TR" dirty="0">
                <a:highlight>
                  <a:srgbClr val="FFFF00"/>
                </a:highlight>
              </a:rPr>
              <a:t>Research literature</a:t>
            </a:r>
            <a:r>
              <a:rPr lang="tr-TR" dirty="0"/>
              <a:t>: spotted gaps on the importance of non-materials and lack of academic research on it. </a:t>
            </a:r>
          </a:p>
          <a:p>
            <a:pPr lvl="1"/>
            <a:r>
              <a:rPr lang="tr-TR" dirty="0">
                <a:highlight>
                  <a:srgbClr val="FFFF00"/>
                </a:highlight>
              </a:rPr>
              <a:t>Gaps </a:t>
            </a:r>
            <a:r>
              <a:rPr lang="tr-TR" dirty="0"/>
              <a:t>between official versions of reality and the facts on the ground</a:t>
            </a:r>
          </a:p>
          <a:p>
            <a:r>
              <a:rPr lang="tr-TR" dirty="0">
                <a:highlight>
                  <a:srgbClr val="FFFF00"/>
                </a:highlight>
              </a:rPr>
              <a:t>Research area: </a:t>
            </a:r>
            <a:r>
              <a:rPr lang="tr-TR" dirty="0"/>
              <a:t>effects of strategy and leadership</a:t>
            </a:r>
          </a:p>
          <a:p>
            <a:r>
              <a:rPr lang="tr-TR" dirty="0">
                <a:highlight>
                  <a:srgbClr val="FFFF00"/>
                </a:highlight>
              </a:rPr>
              <a:t>Aspect of research area: </a:t>
            </a:r>
            <a:r>
              <a:rPr lang="tr-TR" dirty="0"/>
              <a:t>Strategy design and leadership effectiveness in battle environment</a:t>
            </a:r>
          </a:p>
          <a:p>
            <a:r>
              <a:rPr lang="tr-TR" dirty="0">
                <a:highlight>
                  <a:srgbClr val="FFFF00"/>
                </a:highlight>
              </a:rPr>
              <a:t>Research questions</a:t>
            </a:r>
          </a:p>
          <a:p>
            <a:pPr marL="914400" lvl="1" indent="-457200">
              <a:buFont typeface="+mj-lt"/>
              <a:buAutoNum type="arabicPeriod"/>
            </a:pPr>
            <a:r>
              <a:rPr lang="en-US" dirty="0"/>
              <a:t>What are the co-efficient values of material factors on the outcome of the battle?</a:t>
            </a:r>
          </a:p>
          <a:p>
            <a:pPr marL="914400" lvl="1" indent="-457200">
              <a:buFont typeface="+mj-lt"/>
              <a:buAutoNum type="arabicPeriod"/>
            </a:pPr>
            <a:r>
              <a:rPr lang="en-US" dirty="0"/>
              <a:t>How much strategy, leadership, and morale affect the variation of the outcome of the battle?</a:t>
            </a:r>
          </a:p>
          <a:p>
            <a:pPr marL="457200" lvl="1" indent="0">
              <a:buNone/>
            </a:pPr>
            <a:r>
              <a:rPr lang="en-US" dirty="0">
                <a:highlight>
                  <a:srgbClr val="00FF00"/>
                </a:highlight>
              </a:rPr>
              <a:t>Alternative: </a:t>
            </a:r>
            <a:r>
              <a:rPr lang="en-US" dirty="0"/>
              <a:t>Does strategy, leadership, and morale predict the outcome of the battle?</a:t>
            </a:r>
          </a:p>
          <a:p>
            <a:pPr marL="914400" lvl="1" indent="-457200">
              <a:buFont typeface="+mj-lt"/>
              <a:buAutoNum type="arabicPeriod" startAt="3"/>
            </a:pPr>
            <a:r>
              <a:rPr lang="en-US" dirty="0"/>
              <a:t>To what extent do strategy, leadership, and morale </a:t>
            </a:r>
            <a:r>
              <a:rPr lang="en-US" dirty="0">
                <a:highlight>
                  <a:srgbClr val="FFFF00"/>
                </a:highlight>
              </a:rPr>
              <a:t>mediate</a:t>
            </a:r>
            <a:r>
              <a:rPr lang="en-US" dirty="0"/>
              <a:t> the effects of material factors?</a:t>
            </a:r>
          </a:p>
          <a:p>
            <a:pPr lvl="1"/>
            <a:endParaRPr lang="tr-TR" dirty="0"/>
          </a:p>
        </p:txBody>
      </p:sp>
    </p:spTree>
    <p:extLst>
      <p:ext uri="{BB962C8B-B14F-4D97-AF65-F5344CB8AC3E}">
        <p14:creationId xmlns:p14="http://schemas.microsoft.com/office/powerpoint/2010/main" val="280212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6326</Words>
  <Application>Microsoft Office PowerPoint</Application>
  <PresentationFormat>Widescreen</PresentationFormat>
  <Paragraphs>773</Paragraphs>
  <Slides>50</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lpstr>Speaking to Proffesor Emma Parry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Analysis </vt:lpstr>
      <vt:lpstr>Aim and Objectives</vt:lpstr>
      <vt:lpstr>Formulating research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71</cp:revision>
  <cp:lastPrinted>2021-05-25T13:17:05Z</cp:lastPrinted>
  <dcterms:created xsi:type="dcterms:W3CDTF">2021-05-07T08:33:58Z</dcterms:created>
  <dcterms:modified xsi:type="dcterms:W3CDTF">2022-03-29T12:19:48Z</dcterms:modified>
</cp:coreProperties>
</file>