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74" r:id="rId20"/>
    <p:sldId id="284" r:id="rId21"/>
    <p:sldId id="282" r:id="rId22"/>
    <p:sldId id="280" r:id="rId23"/>
    <p:sldId id="283" r:id="rId24"/>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10.12.2021</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18</a:t>
            </a:fld>
            <a:endParaRPr lang="tr-T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19</a:t>
            </a:fld>
            <a:endParaRPr lang="tr-TR"/>
          </a:p>
        </p:txBody>
      </p:sp>
    </p:spTree>
    <p:extLst>
      <p:ext uri="{BB962C8B-B14F-4D97-AF65-F5344CB8AC3E}">
        <p14:creationId xmlns:p14="http://schemas.microsoft.com/office/powerpoint/2010/main" val="2911729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mapping from textual data to real valued vectors is called feature extraction. </a:t>
            </a:r>
            <a:endParaRPr lang="tr-TR" dirty="0"/>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21</a:t>
            </a:fld>
            <a:endParaRPr lang="tr-TR"/>
          </a:p>
        </p:txBody>
      </p:sp>
    </p:spTree>
    <p:extLst>
      <p:ext uri="{BB962C8B-B14F-4D97-AF65-F5344CB8AC3E}">
        <p14:creationId xmlns:p14="http://schemas.microsoft.com/office/powerpoint/2010/main" val="33042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10.12.2021</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10.12.2021</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Catch up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09.12.2021</a:t>
            </a:r>
          </a:p>
          <a:p>
            <a:endParaRPr lang="tr-TR"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8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685782"/>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657150"/>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4014718"/>
            <a:ext cx="1185387" cy="707886"/>
          </a:xfrm>
          <a:prstGeom prst="rect">
            <a:avLst/>
          </a:prstGeom>
          <a:noFill/>
        </p:spPr>
        <p:txBody>
          <a:bodyPr wrap="square" rtlCol="0">
            <a:spAutoFit/>
          </a:bodyPr>
          <a:lstStyle/>
          <a:p>
            <a:r>
              <a:rPr lang="tr-TR" sz="2000" b="1" dirty="0"/>
              <a:t>USA CAA</a:t>
            </a:r>
          </a:p>
          <a:p>
            <a:r>
              <a:rPr lang="tr-TR" sz="2000" b="1" dirty="0"/>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953181"/>
            <a:ext cx="2889808" cy="707886"/>
          </a:xfrm>
          <a:prstGeom prst="rect">
            <a:avLst/>
          </a:prstGeom>
          <a:noFill/>
        </p:spPr>
        <p:txBody>
          <a:bodyPr wrap="square" rtlCol="0">
            <a:spAutoFit/>
          </a:bodyPr>
          <a:lstStyle/>
          <a:p>
            <a:pPr algn="ctr"/>
            <a:r>
              <a:rPr lang="tr-TR" sz="2000" b="1" dirty="0"/>
              <a:t>University of Michigan</a:t>
            </a:r>
          </a:p>
          <a:p>
            <a:pPr algn="ctr"/>
            <a:r>
              <a:rPr lang="tr-TR" sz="2000" b="1" dirty="0"/>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2082828"/>
            <a:ext cx="1946908" cy="461665"/>
          </a:xfrm>
          <a:prstGeom prst="rect">
            <a:avLst/>
          </a:prstGeom>
          <a:noFill/>
        </p:spPr>
        <p:txBody>
          <a:bodyPr wrap="square" rtlCol="0">
            <a:spAutoFit/>
          </a:bodyPr>
          <a:lstStyle/>
          <a:p>
            <a:r>
              <a:rPr lang="tr-TR" sz="2400" b="1" dirty="0"/>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726724" y="2902063"/>
            <a:ext cx="1087014" cy="1134901"/>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789246"/>
            <a:ext cx="2187640" cy="923330"/>
          </a:xfrm>
          <a:prstGeom prst="rect">
            <a:avLst/>
          </a:prstGeom>
          <a:solidFill>
            <a:schemeClr val="accent2"/>
          </a:solidFill>
          <a:ln w="38100">
            <a:solidFill>
              <a:schemeClr val="tx2">
                <a:lumMod val="40000"/>
                <a:lumOff val="60000"/>
              </a:schemeClr>
            </a:solidFill>
          </a:ln>
        </p:spPr>
        <p:txBody>
          <a:bodyPr wrap="square" rtlCol="0">
            <a:spAutoFit/>
          </a:bodyPr>
          <a:lstStyle/>
          <a:p>
            <a:pPr algn="ctr"/>
            <a:r>
              <a:rPr lang="tr-TR" b="1" dirty="0"/>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2758599" y="105520"/>
            <a:ext cx="6094412" cy="10938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Tangible Factors Analysis</a:t>
            </a:r>
            <a:endParaRPr lang="tr-TR" sz="3000" dirty="0"/>
          </a:p>
        </p:txBody>
      </p:sp>
      <p:sp>
        <p:nvSpPr>
          <p:cNvPr id="13" name="TextBox 12">
            <a:extLst>
              <a:ext uri="{FF2B5EF4-FFF2-40B4-BE49-F238E27FC236}">
                <a16:creationId xmlns:a16="http://schemas.microsoft.com/office/drawing/2014/main" id="{8148FB40-4B3F-4FF4-A74B-F0BA0938D5B4}"/>
              </a:ext>
            </a:extLst>
          </p:cNvPr>
          <p:cNvSpPr txBox="1"/>
          <p:nvPr/>
        </p:nvSpPr>
        <p:spPr>
          <a:xfrm>
            <a:off x="4629307" y="2057707"/>
            <a:ext cx="3241064" cy="769441"/>
          </a:xfrm>
          <a:prstGeom prst="rect">
            <a:avLst/>
          </a:prstGeom>
          <a:noFill/>
        </p:spPr>
        <p:txBody>
          <a:bodyPr wrap="square" rtlCol="0">
            <a:spAutoFit/>
          </a:bodyPr>
          <a:lstStyle/>
          <a:p>
            <a:pPr lvl="1" algn="ctr"/>
            <a:r>
              <a:rPr lang="tr-TR" sz="2200" b="1" dirty="0"/>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4047569"/>
            <a:ext cx="2075538" cy="646331"/>
          </a:xfrm>
          <a:prstGeom prst="rect">
            <a:avLst/>
          </a:prstGeom>
          <a:solidFill>
            <a:schemeClr val="bg2">
              <a:lumMod val="75000"/>
            </a:schemeClr>
          </a:solidFill>
        </p:spPr>
        <p:txBody>
          <a:bodyPr wrap="square" rtlCol="0">
            <a:spAutoFit/>
          </a:bodyPr>
          <a:lstStyle/>
          <a:p>
            <a:pPr algn="ctr"/>
            <a:r>
              <a:rPr lang="tr-TR" dirty="0"/>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911155" y="5615897"/>
            <a:ext cx="2563585" cy="923330"/>
          </a:xfrm>
          <a:prstGeom prst="rect">
            <a:avLst/>
          </a:prstGeom>
          <a:solidFill>
            <a:schemeClr val="bg2">
              <a:lumMod val="75000"/>
            </a:schemeClr>
          </a:solidFill>
        </p:spPr>
        <p:txBody>
          <a:bodyPr wrap="square" rtlCol="0">
            <a:spAutoFit/>
          </a:bodyPr>
          <a:lstStyle/>
          <a:p>
            <a:r>
              <a:rPr lang="tr-TR" dirty="0"/>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921221"/>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774972"/>
            <a:ext cx="1712083" cy="646331"/>
          </a:xfrm>
          <a:prstGeom prst="rect">
            <a:avLst/>
          </a:prstGeom>
          <a:solidFill>
            <a:schemeClr val="bg2">
              <a:lumMod val="75000"/>
            </a:schemeClr>
          </a:solidFill>
        </p:spPr>
        <p:txBody>
          <a:bodyPr wrap="square" rtlCol="0">
            <a:spAutoFit/>
          </a:bodyPr>
          <a:lstStyle/>
          <a:p>
            <a:pPr algn="ctr"/>
            <a:r>
              <a:rPr lang="tr-TR" b="1" dirty="0"/>
              <a:t>660 Battles</a:t>
            </a:r>
          </a:p>
          <a:p>
            <a:pPr algn="ctr"/>
            <a:r>
              <a:rPr lang="tr-TR" b="1" dirty="0"/>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754843"/>
            <a:ext cx="2563585" cy="1200329"/>
          </a:xfrm>
          <a:prstGeom prst="rect">
            <a:avLst/>
          </a:prstGeom>
          <a:solidFill>
            <a:schemeClr val="bg2">
              <a:lumMod val="75000"/>
            </a:schemeClr>
          </a:solidFill>
        </p:spPr>
        <p:txBody>
          <a:bodyPr wrap="square" rtlCol="0">
            <a:spAutoFit/>
          </a:bodyPr>
          <a:lstStyle/>
          <a:p>
            <a:pPr algn="ctr"/>
            <a:r>
              <a:rPr lang="tr-TR" b="1" dirty="0"/>
              <a:t>95 Inter-state war</a:t>
            </a:r>
          </a:p>
          <a:p>
            <a:pPr algn="ctr"/>
            <a:r>
              <a:rPr lang="tr-TR" b="1" dirty="0"/>
              <a:t>162 Extra-state war</a:t>
            </a:r>
          </a:p>
          <a:p>
            <a:pPr algn="ctr"/>
            <a:r>
              <a:rPr lang="tr-TR" b="1" dirty="0"/>
              <a:t>62 Non-state war</a:t>
            </a:r>
          </a:p>
          <a:p>
            <a:pPr algn="ctr"/>
            <a:r>
              <a:rPr lang="tr-TR" b="1" dirty="0"/>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955172"/>
            <a:ext cx="1191352" cy="369332"/>
          </a:xfrm>
          <a:prstGeom prst="rect">
            <a:avLst/>
          </a:prstGeom>
          <a:solidFill>
            <a:schemeClr val="bg1">
              <a:lumMod val="95000"/>
            </a:schemeClr>
          </a:solidFill>
        </p:spPr>
        <p:txBody>
          <a:bodyPr wrap="none" rtlCol="0">
            <a:spAutoFit/>
          </a:bodyPr>
          <a:lstStyle/>
          <a:p>
            <a:r>
              <a:rPr lang="tr-TR" b="1" dirty="0"/>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441013"/>
            <a:ext cx="1191352" cy="369332"/>
          </a:xfrm>
          <a:prstGeom prst="rect">
            <a:avLst/>
          </a:prstGeom>
          <a:solidFill>
            <a:schemeClr val="bg1">
              <a:lumMod val="95000"/>
            </a:schemeClr>
          </a:solidFill>
        </p:spPr>
        <p:txBody>
          <a:bodyPr wrap="none" rtlCol="0">
            <a:spAutoFit/>
          </a:bodyPr>
          <a:lstStyle>
            <a:defPPr>
              <a:defRPr lang="tr-TR"/>
            </a:defPPr>
            <a:lvl1pPr>
              <a:defRPr b="1"/>
            </a:lvl1pPr>
          </a:lstStyle>
          <a:p>
            <a:r>
              <a:rPr lang="tr-TR" dirty="0"/>
              <a:t>1600-1982</a:t>
            </a:r>
          </a:p>
        </p:txBody>
      </p:sp>
    </p:spTree>
    <p:extLst>
      <p:ext uri="{BB962C8B-B14F-4D97-AF65-F5344CB8AC3E}">
        <p14:creationId xmlns:p14="http://schemas.microsoft.com/office/powerpoint/2010/main" val="45398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65993E-0EE6-4524-BF29-6374FA68A75F}"/>
              </a:ext>
            </a:extLst>
          </p:cNvPr>
          <p:cNvGrpSpPr/>
          <p:nvPr/>
        </p:nvGrpSpPr>
        <p:grpSpPr>
          <a:xfrm>
            <a:off x="776168" y="1719934"/>
            <a:ext cx="979865" cy="1306635"/>
            <a:chOff x="4736649" y="5139505"/>
            <a:chExt cx="979865" cy="1306635"/>
          </a:xfrm>
        </p:grpSpPr>
        <p:sp>
          <p:nvSpPr>
            <p:cNvPr id="5" name="TextBox 4">
              <a:extLst>
                <a:ext uri="{FF2B5EF4-FFF2-40B4-BE49-F238E27FC236}">
                  <a16:creationId xmlns:a16="http://schemas.microsoft.com/office/drawing/2014/main" id="{D9C888EF-FFDB-4139-B421-D46FB6D33C70}"/>
                </a:ext>
              </a:extLst>
            </p:cNvPr>
            <p:cNvSpPr txBox="1"/>
            <p:nvPr/>
          </p:nvSpPr>
          <p:spPr>
            <a:xfrm>
              <a:off x="4768966" y="5941276"/>
              <a:ext cx="947548" cy="504864"/>
            </a:xfrm>
            <a:prstGeom prst="rect">
              <a:avLst/>
            </a:prstGeom>
            <a:noFill/>
          </p:spPr>
          <p:txBody>
            <a:bodyPr wrap="none" rtlCol="0">
              <a:normAutofit lnSpcReduction="10000"/>
            </a:bodyPr>
            <a:lstStyle/>
            <a:p>
              <a:r>
                <a:rPr lang="tr-TR" sz="1400" b="1" dirty="0"/>
                <a:t>Official </a:t>
              </a:r>
            </a:p>
            <a:p>
              <a:r>
                <a:rPr lang="tr-TR" sz="1400" b="1" dirty="0"/>
                <a:t>Reports</a:t>
              </a:r>
            </a:p>
          </p:txBody>
        </p:sp>
        <p:pic>
          <p:nvPicPr>
            <p:cNvPr id="6" name="Picture 4" descr="document-management-big - Ville de Gerzat">
              <a:extLst>
                <a:ext uri="{FF2B5EF4-FFF2-40B4-BE49-F238E27FC236}">
                  <a16:creationId xmlns:a16="http://schemas.microsoft.com/office/drawing/2014/main" id="{B4754640-01D2-4EE6-988B-F061BEED2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A6A5051E-A52C-48CC-8FAA-37E0D625DBD5}"/>
              </a:ext>
            </a:extLst>
          </p:cNvPr>
          <p:cNvGrpSpPr/>
          <p:nvPr/>
        </p:nvGrpSpPr>
        <p:grpSpPr>
          <a:xfrm>
            <a:off x="1652993" y="1691215"/>
            <a:ext cx="797020" cy="1293417"/>
            <a:chOff x="5613474" y="5110786"/>
            <a:chExt cx="797020" cy="1293417"/>
          </a:xfrm>
        </p:grpSpPr>
        <p:sp>
          <p:nvSpPr>
            <p:cNvPr id="8" name="TextBox 7">
              <a:extLst>
                <a:ext uri="{FF2B5EF4-FFF2-40B4-BE49-F238E27FC236}">
                  <a16:creationId xmlns:a16="http://schemas.microsoft.com/office/drawing/2014/main" id="{996FD1C1-8037-4F9B-A42D-A7B980970A65}"/>
                </a:ext>
              </a:extLst>
            </p:cNvPr>
            <p:cNvSpPr txBox="1"/>
            <p:nvPr/>
          </p:nvSpPr>
          <p:spPr>
            <a:xfrm>
              <a:off x="5626305" y="5880983"/>
              <a:ext cx="784189" cy="523220"/>
            </a:xfrm>
            <a:prstGeom prst="rect">
              <a:avLst/>
            </a:prstGeom>
            <a:noFill/>
          </p:spPr>
          <p:txBody>
            <a:bodyPr wrap="none" rtlCol="0">
              <a:spAutoFit/>
            </a:bodyPr>
            <a:lstStyle/>
            <a:p>
              <a:r>
                <a:rPr lang="tr-TR" sz="1400" b="1" dirty="0"/>
                <a:t>Lessons</a:t>
              </a:r>
            </a:p>
            <a:p>
              <a:r>
                <a:rPr lang="tr-TR" sz="1400" b="1" dirty="0"/>
                <a:t>Learned</a:t>
              </a:r>
            </a:p>
          </p:txBody>
        </p:sp>
        <p:pic>
          <p:nvPicPr>
            <p:cNvPr id="9" name="Picture 4" descr="document-management-big - Ville de Gerzat">
              <a:extLst>
                <a:ext uri="{FF2B5EF4-FFF2-40B4-BE49-F238E27FC236}">
                  <a16:creationId xmlns:a16="http://schemas.microsoft.com/office/drawing/2014/main" id="{ECE3F430-8405-4932-82F4-6EC0962E3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FDF52914-50A2-4326-B442-B384B7140FEC}"/>
              </a:ext>
            </a:extLst>
          </p:cNvPr>
          <p:cNvGrpSpPr/>
          <p:nvPr/>
        </p:nvGrpSpPr>
        <p:grpSpPr>
          <a:xfrm>
            <a:off x="792396" y="3586917"/>
            <a:ext cx="852541" cy="1054203"/>
            <a:chOff x="6397125" y="5139505"/>
            <a:chExt cx="852541" cy="1054203"/>
          </a:xfrm>
        </p:grpSpPr>
        <p:sp>
          <p:nvSpPr>
            <p:cNvPr id="11" name="TextBox 10">
              <a:extLst>
                <a:ext uri="{FF2B5EF4-FFF2-40B4-BE49-F238E27FC236}">
                  <a16:creationId xmlns:a16="http://schemas.microsoft.com/office/drawing/2014/main" id="{C92D378D-8564-4093-B680-76DA10CF59C7}"/>
                </a:ext>
              </a:extLst>
            </p:cNvPr>
            <p:cNvSpPr txBox="1"/>
            <p:nvPr/>
          </p:nvSpPr>
          <p:spPr>
            <a:xfrm>
              <a:off x="6397125" y="5885931"/>
              <a:ext cx="852541" cy="307777"/>
            </a:xfrm>
            <a:prstGeom prst="rect">
              <a:avLst/>
            </a:prstGeom>
            <a:noFill/>
          </p:spPr>
          <p:txBody>
            <a:bodyPr wrap="none" rtlCol="0">
              <a:spAutoFit/>
            </a:bodyPr>
            <a:lstStyle/>
            <a:p>
              <a:r>
                <a:rPr lang="tr-TR" sz="1400" b="1" dirty="0"/>
                <a:t>Memoirs</a:t>
              </a:r>
            </a:p>
          </p:txBody>
        </p:sp>
        <p:pic>
          <p:nvPicPr>
            <p:cNvPr id="12" name="Picture 4" descr="document-management-big - Ville de Gerzat">
              <a:extLst>
                <a:ext uri="{FF2B5EF4-FFF2-40B4-BE49-F238E27FC236}">
                  <a16:creationId xmlns:a16="http://schemas.microsoft.com/office/drawing/2014/main" id="{FC54FC8F-CFB6-491A-A558-81449D860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6A6B0F19-57CF-45B5-BF59-831D956BB4C1}"/>
              </a:ext>
            </a:extLst>
          </p:cNvPr>
          <p:cNvSpPr/>
          <p:nvPr/>
        </p:nvSpPr>
        <p:spPr>
          <a:xfrm>
            <a:off x="123565" y="12974"/>
            <a:ext cx="11608912" cy="75849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Intangible Factors Analysis</a:t>
            </a:r>
          </a:p>
        </p:txBody>
      </p:sp>
      <p:grpSp>
        <p:nvGrpSpPr>
          <p:cNvPr id="15" name="Group 14">
            <a:extLst>
              <a:ext uri="{FF2B5EF4-FFF2-40B4-BE49-F238E27FC236}">
                <a16:creationId xmlns:a16="http://schemas.microsoft.com/office/drawing/2014/main" id="{80121FFD-D007-4754-A32A-31873EAE8653}"/>
              </a:ext>
            </a:extLst>
          </p:cNvPr>
          <p:cNvGrpSpPr/>
          <p:nvPr/>
        </p:nvGrpSpPr>
        <p:grpSpPr>
          <a:xfrm>
            <a:off x="1655995" y="3586918"/>
            <a:ext cx="1062920" cy="1485090"/>
            <a:chOff x="6397125" y="5139505"/>
            <a:chExt cx="1062920" cy="1485090"/>
          </a:xfrm>
        </p:grpSpPr>
        <p:sp>
          <p:nvSpPr>
            <p:cNvPr id="16" name="TextBox 15">
              <a:extLst>
                <a:ext uri="{FF2B5EF4-FFF2-40B4-BE49-F238E27FC236}">
                  <a16:creationId xmlns:a16="http://schemas.microsoft.com/office/drawing/2014/main" id="{61EFA6AD-906C-46F5-ADDF-EA6AD9D5D10E}"/>
                </a:ext>
              </a:extLst>
            </p:cNvPr>
            <p:cNvSpPr txBox="1"/>
            <p:nvPr/>
          </p:nvSpPr>
          <p:spPr>
            <a:xfrm>
              <a:off x="6397125" y="5885931"/>
              <a:ext cx="1062920" cy="738664"/>
            </a:xfrm>
            <a:prstGeom prst="rect">
              <a:avLst/>
            </a:prstGeom>
            <a:noFill/>
          </p:spPr>
          <p:txBody>
            <a:bodyPr wrap="none" rtlCol="0">
              <a:spAutoFit/>
            </a:bodyPr>
            <a:lstStyle/>
            <a:p>
              <a:r>
                <a:rPr lang="tr-TR" sz="1400" b="1" dirty="0"/>
                <a:t>Other texts </a:t>
              </a:r>
            </a:p>
            <a:p>
              <a:r>
                <a:rPr lang="tr-TR" sz="1400" b="1" dirty="0"/>
                <a:t>or</a:t>
              </a:r>
            </a:p>
            <a:p>
              <a:r>
                <a:rPr lang="tr-TR" sz="1400" b="1" dirty="0"/>
                <a:t>audios</a:t>
              </a:r>
            </a:p>
          </p:txBody>
        </p:sp>
        <p:pic>
          <p:nvPicPr>
            <p:cNvPr id="17" name="Picture 4" descr="document-management-big - Ville de Gerzat">
              <a:extLst>
                <a:ext uri="{FF2B5EF4-FFF2-40B4-BE49-F238E27FC236}">
                  <a16:creationId xmlns:a16="http://schemas.microsoft.com/office/drawing/2014/main" id="{499719EF-3E5F-4A2D-A18E-16C989288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2" descr="Defining Communities with ESRI&amp;#39;s Grouping Analysis Tool | Azavea">
            <a:extLst>
              <a:ext uri="{FF2B5EF4-FFF2-40B4-BE49-F238E27FC236}">
                <a16:creationId xmlns:a16="http://schemas.microsoft.com/office/drawing/2014/main" id="{C366A093-FE9B-4497-B86B-0FEE89DD91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122"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7618CE9-4D6A-4D42-847F-BDF3C0BEBEDF}"/>
              </a:ext>
            </a:extLst>
          </p:cNvPr>
          <p:cNvSpPr txBox="1"/>
          <p:nvPr/>
        </p:nvSpPr>
        <p:spPr>
          <a:xfrm>
            <a:off x="4174805" y="900167"/>
            <a:ext cx="2593915" cy="769441"/>
          </a:xfrm>
          <a:prstGeom prst="rect">
            <a:avLst/>
          </a:prstGeom>
          <a:noFill/>
        </p:spPr>
        <p:txBody>
          <a:bodyPr wrap="none" rtlCol="0">
            <a:spAutoFit/>
          </a:bodyPr>
          <a:lstStyle>
            <a:defPPr>
              <a:defRPr lang="tr-TR"/>
            </a:defPPr>
            <a:lvl1pPr algn="ctr">
              <a:defRPr sz="2200" b="1"/>
            </a:lvl1pPr>
          </a:lstStyle>
          <a:p>
            <a:r>
              <a:rPr lang="tr-TR" dirty="0"/>
              <a:t>Feature Extraction &amp;</a:t>
            </a:r>
          </a:p>
          <a:p>
            <a:r>
              <a:rPr lang="tr-TR" dirty="0"/>
              <a:t>Grouping of Objects</a:t>
            </a:r>
          </a:p>
        </p:txBody>
      </p:sp>
      <p:sp>
        <p:nvSpPr>
          <p:cNvPr id="21" name="TextBox 20">
            <a:extLst>
              <a:ext uri="{FF2B5EF4-FFF2-40B4-BE49-F238E27FC236}">
                <a16:creationId xmlns:a16="http://schemas.microsoft.com/office/drawing/2014/main" id="{97F39F47-62AC-499B-B4B9-02E3A5DA3649}"/>
              </a:ext>
            </a:extLst>
          </p:cNvPr>
          <p:cNvSpPr txBox="1"/>
          <p:nvPr/>
        </p:nvSpPr>
        <p:spPr>
          <a:xfrm>
            <a:off x="248914" y="880907"/>
            <a:ext cx="2481257" cy="769441"/>
          </a:xfrm>
          <a:prstGeom prst="rect">
            <a:avLst/>
          </a:prstGeom>
          <a:noFill/>
        </p:spPr>
        <p:txBody>
          <a:bodyPr wrap="none" rtlCol="0">
            <a:spAutoFit/>
          </a:bodyPr>
          <a:lstStyle/>
          <a:p>
            <a:pPr algn="ctr"/>
            <a:r>
              <a:rPr lang="tr-TR" sz="2200" b="1" dirty="0"/>
              <a:t>Selection of</a:t>
            </a:r>
          </a:p>
          <a:p>
            <a:pPr algn="ctr"/>
            <a:r>
              <a:rPr lang="tr-TR" sz="2200" b="1" dirty="0"/>
              <a:t>Raw Texts &amp; Audios</a:t>
            </a:r>
          </a:p>
        </p:txBody>
      </p:sp>
      <p:sp>
        <p:nvSpPr>
          <p:cNvPr id="23" name="TextBox 22">
            <a:extLst>
              <a:ext uri="{FF2B5EF4-FFF2-40B4-BE49-F238E27FC236}">
                <a16:creationId xmlns:a16="http://schemas.microsoft.com/office/drawing/2014/main" id="{23A09505-A6E2-4356-A2FF-2E86965135C6}"/>
              </a:ext>
            </a:extLst>
          </p:cNvPr>
          <p:cNvSpPr txBox="1"/>
          <p:nvPr/>
        </p:nvSpPr>
        <p:spPr>
          <a:xfrm>
            <a:off x="8629896" y="963087"/>
            <a:ext cx="3102581" cy="430887"/>
          </a:xfrm>
          <a:prstGeom prst="rect">
            <a:avLst/>
          </a:prstGeom>
          <a:noFill/>
        </p:spPr>
        <p:txBody>
          <a:bodyPr wrap="none" rtlCol="0">
            <a:spAutoFit/>
          </a:bodyPr>
          <a:lstStyle>
            <a:defPPr>
              <a:defRPr lang="tr-TR"/>
            </a:defPPr>
            <a:lvl1pPr algn="ctr">
              <a:defRPr sz="2200" b="1"/>
            </a:lvl1pPr>
          </a:lstStyle>
          <a:p>
            <a:r>
              <a:rPr lang="tr-TR" dirty="0"/>
              <a:t>Deep Learning Algorithm</a:t>
            </a:r>
          </a:p>
        </p:txBody>
      </p:sp>
      <p:grpSp>
        <p:nvGrpSpPr>
          <p:cNvPr id="25" name="Group 24">
            <a:extLst>
              <a:ext uri="{FF2B5EF4-FFF2-40B4-BE49-F238E27FC236}">
                <a16:creationId xmlns:a16="http://schemas.microsoft.com/office/drawing/2014/main" id="{023068A5-1813-495A-960E-AB184C7AA2E5}"/>
              </a:ext>
            </a:extLst>
          </p:cNvPr>
          <p:cNvGrpSpPr/>
          <p:nvPr/>
        </p:nvGrpSpPr>
        <p:grpSpPr>
          <a:xfrm>
            <a:off x="9419917" y="4987820"/>
            <a:ext cx="2358979" cy="1293417"/>
            <a:chOff x="4830185" y="5110786"/>
            <a:chExt cx="2358979" cy="1293417"/>
          </a:xfrm>
        </p:grpSpPr>
        <p:sp>
          <p:nvSpPr>
            <p:cNvPr id="26" name="TextBox 25">
              <a:extLst>
                <a:ext uri="{FF2B5EF4-FFF2-40B4-BE49-F238E27FC236}">
                  <a16:creationId xmlns:a16="http://schemas.microsoft.com/office/drawing/2014/main" id="{8D7CDFC0-7803-4E7C-870D-EC3E472D8CA2}"/>
                </a:ext>
              </a:extLst>
            </p:cNvPr>
            <p:cNvSpPr txBox="1"/>
            <p:nvPr/>
          </p:nvSpPr>
          <p:spPr>
            <a:xfrm>
              <a:off x="4830185" y="5880983"/>
              <a:ext cx="2358979" cy="523220"/>
            </a:xfrm>
            <a:prstGeom prst="rect">
              <a:avLst/>
            </a:prstGeom>
            <a:noFill/>
          </p:spPr>
          <p:txBody>
            <a:bodyPr wrap="none" rtlCol="0">
              <a:spAutoFit/>
            </a:bodyPr>
            <a:lstStyle/>
            <a:p>
              <a:pPr algn="ctr"/>
              <a:r>
                <a:rPr lang="tr-TR" sz="1400" b="1" dirty="0"/>
                <a:t>Integrate Results to </a:t>
              </a:r>
            </a:p>
            <a:p>
              <a:pPr algn="ctr"/>
              <a:r>
                <a:rPr lang="tr-TR" sz="1400" b="1" dirty="0"/>
                <a:t>Multiple Regression Analysis </a:t>
              </a:r>
            </a:p>
          </p:txBody>
        </p:sp>
        <p:pic>
          <p:nvPicPr>
            <p:cNvPr id="27" name="Picture 4" descr="document-management-big - Ville de Gerzat">
              <a:extLst>
                <a:ext uri="{FF2B5EF4-FFF2-40B4-BE49-F238E27FC236}">
                  <a16:creationId xmlns:a16="http://schemas.microsoft.com/office/drawing/2014/main" id="{6049D350-3ED2-4ADE-924E-B74C7F39C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descr="Icon, arrow&#10;&#10;Description automatically generated">
            <a:extLst>
              <a:ext uri="{FF2B5EF4-FFF2-40B4-BE49-F238E27FC236}">
                <a16:creationId xmlns:a16="http://schemas.microsoft.com/office/drawing/2014/main" id="{09E00006-0FCE-441E-84F1-9A3FC2928F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169111">
            <a:off x="2572764" y="1556084"/>
            <a:ext cx="837933" cy="773735"/>
          </a:xfrm>
          <a:prstGeom prst="rect">
            <a:avLst/>
          </a:prstGeom>
        </p:spPr>
      </p:pic>
      <p:pic>
        <p:nvPicPr>
          <p:cNvPr id="18" name="Picture 17" descr="Icon, arrow&#10;&#10;Description automatically generated">
            <a:extLst>
              <a:ext uri="{FF2B5EF4-FFF2-40B4-BE49-F238E27FC236}">
                <a16:creationId xmlns:a16="http://schemas.microsoft.com/office/drawing/2014/main" id="{A0F5A35A-4F71-4D36-950E-D8AEC2EE0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875284">
            <a:off x="2644157" y="3479175"/>
            <a:ext cx="837933" cy="773735"/>
          </a:xfrm>
          <a:prstGeom prst="rect">
            <a:avLst/>
          </a:prstGeom>
        </p:spPr>
      </p:pic>
      <p:cxnSp>
        <p:nvCxnSpPr>
          <p:cNvPr id="34" name="Straight Connector 33">
            <a:extLst>
              <a:ext uri="{FF2B5EF4-FFF2-40B4-BE49-F238E27FC236}">
                <a16:creationId xmlns:a16="http://schemas.microsoft.com/office/drawing/2014/main" id="{EC2B34B9-0677-419A-9D4A-B29AF4458CC5}"/>
              </a:ext>
            </a:extLst>
          </p:cNvPr>
          <p:cNvCxnSpPr>
            <a:cxnSpLocks/>
          </p:cNvCxnSpPr>
          <p:nvPr/>
        </p:nvCxnSpPr>
        <p:spPr>
          <a:xfrm flipH="1">
            <a:off x="7668074" y="1116385"/>
            <a:ext cx="9263" cy="574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DE9BD9-D697-44E0-98C6-9FDD382304F9}"/>
              </a:ext>
            </a:extLst>
          </p:cNvPr>
          <p:cNvCxnSpPr>
            <a:cxnSpLocks/>
          </p:cNvCxnSpPr>
          <p:nvPr/>
        </p:nvCxnSpPr>
        <p:spPr>
          <a:xfrm flipH="1">
            <a:off x="2868920" y="1116385"/>
            <a:ext cx="38319" cy="5741615"/>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308352CB-FE4E-4A52-A325-01E628CFBF45}"/>
              </a:ext>
            </a:extLst>
          </p:cNvPr>
          <p:cNvGrpSpPr/>
          <p:nvPr/>
        </p:nvGrpSpPr>
        <p:grpSpPr>
          <a:xfrm>
            <a:off x="3349641" y="4408318"/>
            <a:ext cx="4047908" cy="1925975"/>
            <a:chOff x="3055729" y="3934787"/>
            <a:chExt cx="4047908" cy="1925975"/>
          </a:xfrm>
        </p:grpSpPr>
        <p:sp>
          <p:nvSpPr>
            <p:cNvPr id="29" name="Rectangle: Rounded Corners 28">
              <a:extLst>
                <a:ext uri="{FF2B5EF4-FFF2-40B4-BE49-F238E27FC236}">
                  <a16:creationId xmlns:a16="http://schemas.microsoft.com/office/drawing/2014/main" id="{18739060-8C01-45A1-A903-0C631B66214E}"/>
                </a:ext>
              </a:extLst>
            </p:cNvPr>
            <p:cNvSpPr/>
            <p:nvPr/>
          </p:nvSpPr>
          <p:spPr>
            <a:xfrm>
              <a:off x="3055729" y="4891701"/>
              <a:ext cx="1462804" cy="8980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Named Entitiy Recognition</a:t>
              </a:r>
            </a:p>
          </p:txBody>
        </p:sp>
        <p:sp>
          <p:nvSpPr>
            <p:cNvPr id="31" name="Rectangle: Rounded Corners 30">
              <a:extLst>
                <a:ext uri="{FF2B5EF4-FFF2-40B4-BE49-F238E27FC236}">
                  <a16:creationId xmlns:a16="http://schemas.microsoft.com/office/drawing/2014/main" id="{B1046F27-A5F4-4532-823E-9506729A917F}"/>
                </a:ext>
              </a:extLst>
            </p:cNvPr>
            <p:cNvSpPr/>
            <p:nvPr/>
          </p:nvSpPr>
          <p:spPr>
            <a:xfrm>
              <a:off x="5640833" y="4820725"/>
              <a:ext cx="1462804" cy="104003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Relation Extraction</a:t>
              </a:r>
            </a:p>
          </p:txBody>
        </p:sp>
        <p:sp>
          <p:nvSpPr>
            <p:cNvPr id="38" name="TextBox 37">
              <a:extLst>
                <a:ext uri="{FF2B5EF4-FFF2-40B4-BE49-F238E27FC236}">
                  <a16:creationId xmlns:a16="http://schemas.microsoft.com/office/drawing/2014/main" id="{F2077B66-623D-49EB-B528-606C434A5287}"/>
                </a:ext>
              </a:extLst>
            </p:cNvPr>
            <p:cNvSpPr txBox="1"/>
            <p:nvPr/>
          </p:nvSpPr>
          <p:spPr>
            <a:xfrm>
              <a:off x="4551374" y="3934787"/>
              <a:ext cx="1195264" cy="646331"/>
            </a:xfrm>
            <a:prstGeom prst="rect">
              <a:avLst/>
            </a:prstGeom>
            <a:noFill/>
          </p:spPr>
          <p:txBody>
            <a:bodyPr wrap="none" rtlCol="0">
              <a:spAutoFit/>
            </a:bodyPr>
            <a:lstStyle/>
            <a:p>
              <a:pPr algn="ctr"/>
              <a:r>
                <a:rPr lang="tr-TR" b="1" dirty="0"/>
                <a:t>Training of</a:t>
              </a:r>
            </a:p>
            <a:p>
              <a:pPr algn="ctr"/>
              <a:r>
                <a:rPr lang="tr-TR" b="1" dirty="0"/>
                <a:t> Models</a:t>
              </a:r>
            </a:p>
          </p:txBody>
        </p:sp>
        <p:cxnSp>
          <p:nvCxnSpPr>
            <p:cNvPr id="39" name="Connector: Elbow 38">
              <a:extLst>
                <a:ext uri="{FF2B5EF4-FFF2-40B4-BE49-F238E27FC236}">
                  <a16:creationId xmlns:a16="http://schemas.microsoft.com/office/drawing/2014/main" id="{BC54B152-16A6-4FFE-9F3F-8FC005160D6D}"/>
                </a:ext>
              </a:extLst>
            </p:cNvPr>
            <p:cNvCxnSpPr>
              <a:cxnSpLocks/>
              <a:stCxn id="38" idx="1"/>
              <a:endCxn id="29" idx="0"/>
            </p:cNvCxnSpPr>
            <p:nvPr/>
          </p:nvCxnSpPr>
          <p:spPr>
            <a:xfrm rot="10800000" flipV="1">
              <a:off x="3787132" y="4257953"/>
              <a:ext cx="764243" cy="6337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57E1119-FA1D-46E9-8B7F-3A480BCF7846}"/>
                </a:ext>
              </a:extLst>
            </p:cNvPr>
            <p:cNvCxnSpPr>
              <a:cxnSpLocks/>
              <a:stCxn id="38" idx="3"/>
              <a:endCxn id="31" idx="0"/>
            </p:cNvCxnSpPr>
            <p:nvPr/>
          </p:nvCxnSpPr>
          <p:spPr>
            <a:xfrm>
              <a:off x="5746638" y="4257953"/>
              <a:ext cx="625597" cy="562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052" name="Picture 4" descr="Schematic model of the deep learning algorithm in endoscopy. | Download  Scientific Diagram">
            <a:extLst>
              <a:ext uri="{FF2B5EF4-FFF2-40B4-BE49-F238E27FC236}">
                <a16:creationId xmlns:a16="http://schemas.microsoft.com/office/drawing/2014/main" id="{3DC42CB4-DCCB-439A-A33C-634A350FAA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50" r="19926" b="8218"/>
          <a:stretch/>
        </p:blipFill>
        <p:spPr bwMode="auto">
          <a:xfrm>
            <a:off x="7870161" y="2026705"/>
            <a:ext cx="3063897" cy="280459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con, arrow&#10;&#10;Description automatically generated">
            <a:extLst>
              <a:ext uri="{FF2B5EF4-FFF2-40B4-BE49-F238E27FC236}">
                <a16:creationId xmlns:a16="http://schemas.microsoft.com/office/drawing/2014/main" id="{CF93AF1B-678D-4817-B62E-4091F4FC5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875284">
            <a:off x="7309740" y="1865697"/>
            <a:ext cx="837933" cy="773735"/>
          </a:xfrm>
          <a:prstGeom prst="rect">
            <a:avLst/>
          </a:prstGeom>
        </p:spPr>
      </p:pic>
      <p:pic>
        <p:nvPicPr>
          <p:cNvPr id="48" name="Picture 47" descr="Icon, arrow&#10;&#10;Description automatically generated">
            <a:extLst>
              <a:ext uri="{FF2B5EF4-FFF2-40B4-BE49-F238E27FC236}">
                <a16:creationId xmlns:a16="http://schemas.microsoft.com/office/drawing/2014/main" id="{7BDFA041-B050-4C0F-B0AE-D60E9A23B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647313">
            <a:off x="7028218" y="4048344"/>
            <a:ext cx="909864" cy="840155"/>
          </a:xfrm>
          <a:prstGeom prst="rect">
            <a:avLst/>
          </a:prstGeom>
        </p:spPr>
      </p:pic>
      <p:sp>
        <p:nvSpPr>
          <p:cNvPr id="47" name="TextBox 46">
            <a:extLst>
              <a:ext uri="{FF2B5EF4-FFF2-40B4-BE49-F238E27FC236}">
                <a16:creationId xmlns:a16="http://schemas.microsoft.com/office/drawing/2014/main" id="{50EEF9F5-C1DC-463C-BF96-9241B6E6A00C}"/>
              </a:ext>
            </a:extLst>
          </p:cNvPr>
          <p:cNvSpPr txBox="1"/>
          <p:nvPr/>
        </p:nvSpPr>
        <p:spPr>
          <a:xfrm>
            <a:off x="10735053" y="3154742"/>
            <a:ext cx="702821" cy="369332"/>
          </a:xfrm>
          <a:prstGeom prst="rect">
            <a:avLst/>
          </a:prstGeom>
          <a:noFill/>
        </p:spPr>
        <p:txBody>
          <a:bodyPr wrap="none" rtlCol="0">
            <a:spAutoFit/>
          </a:bodyPr>
          <a:lstStyle/>
          <a:p>
            <a:r>
              <a:rPr lang="tr-TR" dirty="0"/>
              <a:t>exists</a:t>
            </a:r>
          </a:p>
        </p:txBody>
      </p:sp>
      <p:sp>
        <p:nvSpPr>
          <p:cNvPr id="51" name="TextBox 50">
            <a:extLst>
              <a:ext uri="{FF2B5EF4-FFF2-40B4-BE49-F238E27FC236}">
                <a16:creationId xmlns:a16="http://schemas.microsoft.com/office/drawing/2014/main" id="{F44677B0-A94C-4878-AF46-2A462E64155E}"/>
              </a:ext>
            </a:extLst>
          </p:cNvPr>
          <p:cNvSpPr txBox="1"/>
          <p:nvPr/>
        </p:nvSpPr>
        <p:spPr>
          <a:xfrm>
            <a:off x="10742083" y="3537824"/>
            <a:ext cx="1076320" cy="369332"/>
          </a:xfrm>
          <a:prstGeom prst="rect">
            <a:avLst/>
          </a:prstGeom>
          <a:noFill/>
        </p:spPr>
        <p:txBody>
          <a:bodyPr wrap="none" rtlCol="0">
            <a:spAutoFit/>
          </a:bodyPr>
          <a:lstStyle/>
          <a:p>
            <a:r>
              <a:rPr lang="tr-TR" dirty="0"/>
              <a:t>not exists</a:t>
            </a:r>
          </a:p>
        </p:txBody>
      </p:sp>
      <p:sp>
        <p:nvSpPr>
          <p:cNvPr id="53" name="TextBox 52">
            <a:extLst>
              <a:ext uri="{FF2B5EF4-FFF2-40B4-BE49-F238E27FC236}">
                <a16:creationId xmlns:a16="http://schemas.microsoft.com/office/drawing/2014/main" id="{40F02CF0-789F-426D-9F10-CA291781A3EB}"/>
              </a:ext>
            </a:extLst>
          </p:cNvPr>
          <p:cNvSpPr txBox="1"/>
          <p:nvPr/>
        </p:nvSpPr>
        <p:spPr>
          <a:xfrm>
            <a:off x="9403331" y="1911200"/>
            <a:ext cx="3063897" cy="923330"/>
          </a:xfrm>
          <a:prstGeom prst="rect">
            <a:avLst/>
          </a:prstGeom>
          <a:noFill/>
        </p:spPr>
        <p:txBody>
          <a:bodyPr wrap="square">
            <a:spAutoFit/>
          </a:bodyPr>
          <a:lstStyle/>
          <a:p>
            <a:pPr algn="ctr"/>
            <a:r>
              <a:rPr lang="tr-TR" b="1" dirty="0"/>
              <a:t>Relation between outcome and Leadership </a:t>
            </a:r>
          </a:p>
          <a:p>
            <a:pPr algn="ctr"/>
            <a:r>
              <a:rPr lang="tr-TR" b="1" dirty="0"/>
              <a:t>&amp; morale</a:t>
            </a:r>
          </a:p>
        </p:txBody>
      </p:sp>
      <p:pic>
        <p:nvPicPr>
          <p:cNvPr id="54" name="Picture 53" descr="Icon, arrow&#10;&#10;Description automatically generated">
            <a:extLst>
              <a:ext uri="{FF2B5EF4-FFF2-40B4-BE49-F238E27FC236}">
                <a16:creationId xmlns:a16="http://schemas.microsoft.com/office/drawing/2014/main" id="{504075B0-93F5-49FC-84DF-40CA8FD8C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3578">
            <a:off x="10887348" y="4171016"/>
            <a:ext cx="837933" cy="773735"/>
          </a:xfrm>
          <a:prstGeom prst="rect">
            <a:avLst/>
          </a:prstGeom>
        </p:spPr>
      </p:pic>
    </p:spTree>
    <p:extLst>
      <p:ext uri="{BB962C8B-B14F-4D97-AF65-F5344CB8AC3E}">
        <p14:creationId xmlns:p14="http://schemas.microsoft.com/office/powerpoint/2010/main" val="113985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FE7F-FDA4-4178-BF8A-667A58C44DDB}"/>
              </a:ext>
            </a:extLst>
          </p:cNvPr>
          <p:cNvSpPr>
            <a:spLocks noGrp="1"/>
          </p:cNvSpPr>
          <p:nvPr>
            <p:ph type="title"/>
          </p:nvPr>
        </p:nvSpPr>
        <p:spPr>
          <a:xfrm>
            <a:off x="838200" y="365125"/>
            <a:ext cx="10515600" cy="826861"/>
          </a:xfrm>
        </p:spPr>
        <p:txBody>
          <a:bodyPr/>
          <a:lstStyle/>
          <a:p>
            <a:r>
              <a:rPr lang="tr-TR" b="1" dirty="0"/>
              <a:t>Strategic Plan</a:t>
            </a:r>
          </a:p>
        </p:txBody>
      </p:sp>
      <p:sp>
        <p:nvSpPr>
          <p:cNvPr id="4" name="Oval 3">
            <a:extLst>
              <a:ext uri="{FF2B5EF4-FFF2-40B4-BE49-F238E27FC236}">
                <a16:creationId xmlns:a16="http://schemas.microsoft.com/office/drawing/2014/main" id="{66C7E9B4-7DBE-4392-AED3-0327713748DE}"/>
              </a:ext>
            </a:extLst>
          </p:cNvPr>
          <p:cNvSpPr/>
          <p:nvPr/>
        </p:nvSpPr>
        <p:spPr>
          <a:xfrm>
            <a:off x="9095014" y="2024743"/>
            <a:ext cx="2661557"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explain effects of leadership and morale on the outcome of the battle</a:t>
            </a:r>
            <a:endParaRPr lang="tr-TR" dirty="0"/>
          </a:p>
        </p:txBody>
      </p:sp>
      <p:sp>
        <p:nvSpPr>
          <p:cNvPr id="5" name="TextBox 4">
            <a:extLst>
              <a:ext uri="{FF2B5EF4-FFF2-40B4-BE49-F238E27FC236}">
                <a16:creationId xmlns:a16="http://schemas.microsoft.com/office/drawing/2014/main" id="{CF5A8BF1-A134-47A2-B209-1611D9C8726A}"/>
              </a:ext>
            </a:extLst>
          </p:cNvPr>
          <p:cNvSpPr txBox="1"/>
          <p:nvPr/>
        </p:nvSpPr>
        <p:spPr>
          <a:xfrm>
            <a:off x="9454404" y="4229100"/>
            <a:ext cx="1942776" cy="369332"/>
          </a:xfrm>
          <a:prstGeom prst="rect">
            <a:avLst/>
          </a:prstGeom>
          <a:noFill/>
        </p:spPr>
        <p:txBody>
          <a:bodyPr wrap="none" rtlCol="0">
            <a:spAutoFit/>
          </a:bodyPr>
          <a:lstStyle/>
          <a:p>
            <a:r>
              <a:rPr lang="tr-TR" dirty="0"/>
              <a:t>Strategic Objective</a:t>
            </a:r>
          </a:p>
        </p:txBody>
      </p:sp>
    </p:spTree>
    <p:extLst>
      <p:ext uri="{BB962C8B-B14F-4D97-AF65-F5344CB8AC3E}">
        <p14:creationId xmlns:p14="http://schemas.microsoft.com/office/powerpoint/2010/main" val="301849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A302-45C1-46B0-A6DF-709740062203}"/>
              </a:ext>
            </a:extLst>
          </p:cNvPr>
          <p:cNvSpPr>
            <a:spLocks noGrp="1"/>
          </p:cNvSpPr>
          <p:nvPr>
            <p:ph type="title"/>
          </p:nvPr>
        </p:nvSpPr>
        <p:spPr>
          <a:xfrm>
            <a:off x="541563" y="1"/>
            <a:ext cx="10515600" cy="1208314"/>
          </a:xfrm>
        </p:spPr>
        <p:txBody>
          <a:bodyPr>
            <a:normAutofit/>
          </a:bodyPr>
          <a:lstStyle/>
          <a:p>
            <a:r>
              <a:rPr lang="tr-TR" sz="4000" b="1" dirty="0"/>
              <a:t>Example of NER</a:t>
            </a:r>
          </a:p>
        </p:txBody>
      </p:sp>
      <p:pic>
        <p:nvPicPr>
          <p:cNvPr id="1026" name="Picture 2" descr="Architecture to Train NER with Custom training data using spaCy.">
            <a:extLst>
              <a:ext uri="{FF2B5EF4-FFF2-40B4-BE49-F238E27FC236}">
                <a16:creationId xmlns:a16="http://schemas.microsoft.com/office/drawing/2014/main" id="{B384D0C0-1560-4F1A-9A89-FDFE8651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20" y="1208315"/>
            <a:ext cx="10961917" cy="52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7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3124</Words>
  <Application>Microsoft Office PowerPoint</Application>
  <PresentationFormat>Widescreen</PresentationFormat>
  <Paragraphs>361</Paragraphs>
  <Slides>23</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Calibri</vt:lpstr>
      <vt:lpstr>Calibri Light</vt:lpstr>
      <vt:lpstr>charter</vt:lpstr>
      <vt:lpstr>Courier New</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Research Model&amp; Conceptual Framework</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Catch up Meeting </vt:lpstr>
      <vt:lpstr>Research Model&amp; Conceptual Framework</vt:lpstr>
      <vt:lpstr>PowerPoint Presentation</vt:lpstr>
      <vt:lpstr>PowerPoint Presentation</vt:lpstr>
      <vt:lpstr>Strategic Plan</vt:lpstr>
      <vt:lpstr>Example of 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47</cp:revision>
  <cp:lastPrinted>2021-05-25T13:17:05Z</cp:lastPrinted>
  <dcterms:created xsi:type="dcterms:W3CDTF">2021-05-07T08:33:58Z</dcterms:created>
  <dcterms:modified xsi:type="dcterms:W3CDTF">2021-12-10T10:39:14Z</dcterms:modified>
</cp:coreProperties>
</file>