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93" r:id="rId20"/>
    <p:sldId id="286" r:id="rId21"/>
    <p:sldId id="290" r:id="rId22"/>
    <p:sldId id="284" r:id="rId23"/>
    <p:sldId id="285" r:id="rId24"/>
    <p:sldId id="292" r:id="rId25"/>
    <p:sldId id="294" r:id="rId26"/>
    <p:sldId id="295" r:id="rId27"/>
    <p:sldId id="297" r:id="rId28"/>
    <p:sldId id="298" r:id="rId29"/>
    <p:sldId id="305" r:id="rId30"/>
    <p:sldId id="299" r:id="rId31"/>
    <p:sldId id="301" r:id="rId32"/>
    <p:sldId id="302" r:id="rId33"/>
    <p:sldId id="296" r:id="rId34"/>
    <p:sldId id="303" r:id="rId35"/>
    <p:sldId id="304" r:id="rId36"/>
    <p:sldId id="322" r:id="rId37"/>
    <p:sldId id="323" r:id="rId38"/>
    <p:sldId id="324" r:id="rId39"/>
    <p:sldId id="325" r:id="rId40"/>
    <p:sldId id="326" r:id="rId41"/>
    <p:sldId id="315" r:id="rId42"/>
    <p:sldId id="318" r:id="rId43"/>
    <p:sldId id="319" r:id="rId44"/>
    <p:sldId id="320" r:id="rId45"/>
    <p:sldId id="327" r:id="rId46"/>
    <p:sldId id="321" r:id="rId47"/>
    <p:sldId id="328" r:id="rId48"/>
    <p:sldId id="330" r:id="rId49"/>
    <p:sldId id="331" r:id="rId50"/>
    <p:sldId id="329" r:id="rId51"/>
    <p:sldId id="332" r:id="rId52"/>
    <p:sldId id="333" r:id="rId53"/>
    <p:sldId id="334" r:id="rId54"/>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D6EF"/>
    <a:srgbClr val="44E43C"/>
    <a:srgbClr val="E77621"/>
    <a:srgbClr val="97777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1952" autoAdjust="0"/>
  </p:normalViewPr>
  <p:slideViewPr>
    <p:cSldViewPr snapToGrid="0">
      <p:cViewPr varScale="1">
        <p:scale>
          <a:sx n="59" d="100"/>
          <a:sy n="59" d="100"/>
        </p:scale>
        <p:origin x="12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3871E-CE03-4FB7-A6AD-5A677B73E6B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tr-TR"/>
        </a:p>
      </dgm:t>
    </dgm:pt>
    <dgm:pt modelId="{C3CE7A08-2BB6-48CC-8BE2-82B1EB0D59F1}">
      <dgm:prSet phldrT="[Text]"/>
      <dgm:spPr>
        <a:solidFill>
          <a:schemeClr val="accent1">
            <a:lumMod val="20000"/>
            <a:lumOff val="80000"/>
          </a:schemeClr>
        </a:solidFill>
      </dgm:spPr>
      <dgm:t>
        <a:bodyPr/>
        <a:lstStyle/>
        <a:p>
          <a:r>
            <a:rPr lang="tr-TR" b="1" dirty="0">
              <a:solidFill>
                <a:schemeClr val="tx1"/>
              </a:solidFill>
            </a:rPr>
            <a:t>Problem Statement</a:t>
          </a:r>
        </a:p>
      </dgm:t>
    </dgm:pt>
    <dgm:pt modelId="{7834D2FF-C513-4371-8436-327CA009F305}" type="parTrans" cxnId="{EC88B00F-43DE-4A22-BC80-F9AF94DF78D0}">
      <dgm:prSet/>
      <dgm:spPr/>
      <dgm:t>
        <a:bodyPr/>
        <a:lstStyle/>
        <a:p>
          <a:endParaRPr lang="tr-TR" b="1"/>
        </a:p>
      </dgm:t>
    </dgm:pt>
    <dgm:pt modelId="{A8B53959-7219-4AB0-873E-28E94B914A6C}" type="sibTrans" cxnId="{EC88B00F-43DE-4A22-BC80-F9AF94DF78D0}">
      <dgm:prSet/>
      <dgm:spPr/>
      <dgm:t>
        <a:bodyPr/>
        <a:lstStyle/>
        <a:p>
          <a:endParaRPr lang="tr-TR" b="1"/>
        </a:p>
      </dgm:t>
    </dgm:pt>
    <dgm:pt modelId="{84024ABA-5CFE-4B7B-A7D0-3667451BE70D}">
      <dgm:prSet phldrT="[Text]"/>
      <dgm:spPr>
        <a:solidFill>
          <a:schemeClr val="accent1">
            <a:lumMod val="20000"/>
            <a:lumOff val="80000"/>
          </a:schemeClr>
        </a:solidFill>
      </dgm:spPr>
      <dgm:t>
        <a:bodyPr/>
        <a:lstStyle/>
        <a:p>
          <a:r>
            <a:rPr lang="tr-TR" b="1" dirty="0">
              <a:solidFill>
                <a:schemeClr val="tx1"/>
              </a:solidFill>
            </a:rPr>
            <a:t>Thesis</a:t>
          </a:r>
        </a:p>
      </dgm:t>
    </dgm:pt>
    <dgm:pt modelId="{9CA5AF7F-3E39-49B1-9611-94C156EABFCE}" type="parTrans" cxnId="{0C3AEF6D-0544-42A8-AC0A-6555833A3179}">
      <dgm:prSet/>
      <dgm:spPr/>
      <dgm:t>
        <a:bodyPr/>
        <a:lstStyle/>
        <a:p>
          <a:endParaRPr lang="tr-TR" b="1"/>
        </a:p>
      </dgm:t>
    </dgm:pt>
    <dgm:pt modelId="{C59937BF-C048-4F81-88BD-96382639C52B}" type="sibTrans" cxnId="{0C3AEF6D-0544-42A8-AC0A-6555833A3179}">
      <dgm:prSet/>
      <dgm:spPr/>
      <dgm:t>
        <a:bodyPr/>
        <a:lstStyle/>
        <a:p>
          <a:endParaRPr lang="tr-TR" b="1"/>
        </a:p>
      </dgm:t>
    </dgm:pt>
    <dgm:pt modelId="{E0A82B23-88A6-4572-B53C-1B2C1F173E56}">
      <dgm:prSet phldrT="[Text]" custT="1"/>
      <dgm:spPr/>
      <dgm:t>
        <a:bodyPr/>
        <a:lstStyle/>
        <a:p>
          <a:r>
            <a:rPr lang="en-US" sz="2000" b="0" dirty="0">
              <a:solidFill>
                <a:schemeClr val="tx1"/>
              </a:solidFill>
            </a:rPr>
            <a:t>Contemporary predictive models such as Force Strength Model (Lancaster, 1916) and Quantified Judgement Model (Dupuy, 1979) do not sufficiently consider the conceptual and moral components of combat capability and fighting power and are thus insufficient for a representative indication of outcomes</a:t>
          </a:r>
          <a:r>
            <a:rPr lang="en-GB" sz="2000" b="0" dirty="0">
              <a:solidFill>
                <a:schemeClr val="tx1"/>
              </a:solidFill>
            </a:rPr>
            <a:t> battles, wars or conflicts, leading to inaccurate decision making at the planning stage.</a:t>
          </a:r>
          <a:endParaRPr lang="tr-TR" sz="2000" b="0" dirty="0"/>
        </a:p>
      </dgm:t>
    </dgm:pt>
    <dgm:pt modelId="{326BB9FD-F2F9-47EC-BEAA-B54EC389C362}" type="parTrans" cxnId="{78561170-DB77-4A36-B37A-03E3103B0ED9}">
      <dgm:prSet/>
      <dgm:spPr/>
      <dgm:t>
        <a:bodyPr/>
        <a:lstStyle/>
        <a:p>
          <a:endParaRPr lang="tr-TR" b="1"/>
        </a:p>
      </dgm:t>
    </dgm:pt>
    <dgm:pt modelId="{5351B703-698F-4A04-87C3-A67B28B08C58}" type="sibTrans" cxnId="{78561170-DB77-4A36-B37A-03E3103B0ED9}">
      <dgm:prSet/>
      <dgm:spPr/>
      <dgm:t>
        <a:bodyPr/>
        <a:lstStyle/>
        <a:p>
          <a:endParaRPr lang="tr-TR" b="1"/>
        </a:p>
      </dgm:t>
    </dgm:pt>
    <dgm:pt modelId="{59A035A0-93BF-47E1-9327-7148B9C47FD2}">
      <dgm:prSet phldrT="[Text]"/>
      <dgm:spPr>
        <a:solidFill>
          <a:schemeClr val="accent1">
            <a:lumMod val="20000"/>
            <a:lumOff val="80000"/>
          </a:schemeClr>
        </a:solidFill>
      </dgm:spPr>
      <dgm:t>
        <a:bodyPr/>
        <a:lstStyle/>
        <a:p>
          <a:r>
            <a:rPr lang="tr-TR" b="1" dirty="0">
              <a:solidFill>
                <a:schemeClr val="tx1"/>
              </a:solidFill>
            </a:rPr>
            <a:t>Research Questions</a:t>
          </a:r>
        </a:p>
      </dgm:t>
    </dgm:pt>
    <dgm:pt modelId="{47F71D27-1D6D-4BB2-85FA-FFD2972E3056}" type="parTrans" cxnId="{B0F67929-5C70-4FB9-ACB6-383D88B090F1}">
      <dgm:prSet/>
      <dgm:spPr/>
      <dgm:t>
        <a:bodyPr/>
        <a:lstStyle/>
        <a:p>
          <a:endParaRPr lang="tr-TR" b="1"/>
        </a:p>
      </dgm:t>
    </dgm:pt>
    <dgm:pt modelId="{13AABA50-3125-4BC5-B68F-BE30E0A1234B}" type="sibTrans" cxnId="{B0F67929-5C70-4FB9-ACB6-383D88B090F1}">
      <dgm:prSet/>
      <dgm:spPr/>
      <dgm:t>
        <a:bodyPr/>
        <a:lstStyle/>
        <a:p>
          <a:endParaRPr lang="tr-TR" b="1"/>
        </a:p>
      </dgm:t>
    </dgm:pt>
    <dgm:pt modelId="{CF1A05B6-8200-42C2-9623-0CFE32ADB6D5}">
      <dgm:prSet phldrT="[Text]" custT="1"/>
      <dgm:spPr/>
      <dgm:t>
        <a:bodyPr/>
        <a:lstStyle/>
        <a:p>
          <a:r>
            <a:rPr lang="en-US" sz="2000" b="0" dirty="0">
              <a:solidFill>
                <a:schemeClr val="tx1"/>
              </a:solidFill>
            </a:rPr>
            <a:t>What are moral and conceptual factors, how have they impacted outcomes of wars and conflicts and to what extent do contemporary prediction models treat the impact of these factors on outcomes of conflicts? (Identify gaps)</a:t>
          </a:r>
          <a:endParaRPr lang="tr-TR" sz="2000" b="0" dirty="0"/>
        </a:p>
      </dgm:t>
    </dgm:pt>
    <dgm:pt modelId="{79DF8543-7208-421A-ABED-20A8C51CE78A}" type="parTrans" cxnId="{9C0F6354-C413-43C8-A231-DDD65D1157AB}">
      <dgm:prSet/>
      <dgm:spPr/>
      <dgm:t>
        <a:bodyPr/>
        <a:lstStyle/>
        <a:p>
          <a:endParaRPr lang="tr-TR" b="1"/>
        </a:p>
      </dgm:t>
    </dgm:pt>
    <dgm:pt modelId="{36ABAECE-C7E8-4797-AE86-FB01A6F5A73B}" type="sibTrans" cxnId="{9C0F6354-C413-43C8-A231-DDD65D1157AB}">
      <dgm:prSet/>
      <dgm:spPr/>
      <dgm:t>
        <a:bodyPr/>
        <a:lstStyle/>
        <a:p>
          <a:endParaRPr lang="tr-TR" b="1"/>
        </a:p>
      </dgm:t>
    </dgm:pt>
    <dgm:pt modelId="{A9E7CF30-CB10-42DC-BC35-787DCD196604}">
      <dgm:prSet phldrT="[Text]" custT="1"/>
      <dgm:spPr/>
      <dgm:t>
        <a:bodyPr/>
        <a:lstStyle/>
        <a:p>
          <a:r>
            <a:rPr lang="en-US" sz="2000" b="0" dirty="0">
              <a:solidFill>
                <a:schemeClr val="tx1"/>
              </a:solidFill>
            </a:rPr>
            <a:t>Can moral and conceptual factors be integrated into quantitative and qualitative modelling for more sophisticated predictions?</a:t>
          </a:r>
          <a:endParaRPr lang="tr-TR" sz="2000" b="0" dirty="0"/>
        </a:p>
      </dgm:t>
    </dgm:pt>
    <dgm:pt modelId="{9BDEEC50-BD31-42F9-9FD3-4E0B1D9BB4E2}" type="parTrans" cxnId="{0B4841BC-CB63-4B49-AF6B-F812841C93D6}">
      <dgm:prSet/>
      <dgm:spPr/>
      <dgm:t>
        <a:bodyPr/>
        <a:lstStyle/>
        <a:p>
          <a:endParaRPr lang="tr-TR" b="1"/>
        </a:p>
      </dgm:t>
    </dgm:pt>
    <dgm:pt modelId="{E4ECC559-95D9-45D3-8742-55B2A569990C}" type="sibTrans" cxnId="{0B4841BC-CB63-4B49-AF6B-F812841C93D6}">
      <dgm:prSet/>
      <dgm:spPr/>
      <dgm:t>
        <a:bodyPr/>
        <a:lstStyle/>
        <a:p>
          <a:endParaRPr lang="tr-TR" b="1"/>
        </a:p>
      </dgm:t>
    </dgm:pt>
    <dgm:pt modelId="{4FFEA438-542A-459B-839F-117F6317C3D3}">
      <dgm:prSet custT="1"/>
      <dgm:spPr/>
      <dgm:t>
        <a:bodyPr/>
        <a:lstStyle/>
        <a:p>
          <a:r>
            <a:rPr lang="en-GB" sz="2000" b="0" dirty="0">
              <a:solidFill>
                <a:schemeClr val="tx1"/>
              </a:solidFill>
            </a:rPr>
            <a:t>The British Defence Doctrine (2003) identifies three components of fighting power: the physical, the conceptual and the moral factors. </a:t>
          </a:r>
          <a:r>
            <a:rPr lang="tr-TR" sz="2000" b="0" dirty="0">
              <a:solidFill>
                <a:schemeClr val="tx1"/>
              </a:solidFill>
            </a:rPr>
            <a:t>Current </a:t>
          </a:r>
          <a:r>
            <a:rPr lang="en-GB" sz="2000" b="0" dirty="0">
              <a:solidFill>
                <a:schemeClr val="tx1"/>
              </a:solidFill>
            </a:rPr>
            <a:t>decision support </a:t>
          </a:r>
          <a:r>
            <a:rPr lang="tr-TR" sz="2000" b="0" dirty="0">
              <a:solidFill>
                <a:schemeClr val="tx1"/>
              </a:solidFill>
            </a:rPr>
            <a:t>models do not </a:t>
          </a:r>
          <a:r>
            <a:rPr lang="en-GB" sz="2000" b="0" dirty="0">
              <a:solidFill>
                <a:schemeClr val="tx1"/>
              </a:solidFill>
            </a:rPr>
            <a:t>effectively </a:t>
          </a:r>
          <a:r>
            <a:rPr lang="tr-TR" sz="2000" b="0" dirty="0">
              <a:solidFill>
                <a:schemeClr val="tx1"/>
              </a:solidFill>
            </a:rPr>
            <a:t>include conceptual and morale factors and </a:t>
          </a:r>
          <a:r>
            <a:rPr lang="en-GB" sz="2000" b="0" dirty="0">
              <a:solidFill>
                <a:schemeClr val="tx1"/>
              </a:solidFill>
            </a:rPr>
            <a:t>are therefore insufficient to explain outcomes of a battle, war or conflict.</a:t>
          </a:r>
          <a:endParaRPr lang="tr-TR" sz="2000" b="0" dirty="0"/>
        </a:p>
      </dgm:t>
    </dgm:pt>
    <dgm:pt modelId="{CCDBEB3E-1D67-41D7-8B0B-DC641E7ED884}" type="parTrans" cxnId="{61EDAD58-5761-4A5C-AB3C-9FAB71D932B0}">
      <dgm:prSet/>
      <dgm:spPr/>
      <dgm:t>
        <a:bodyPr/>
        <a:lstStyle/>
        <a:p>
          <a:endParaRPr lang="tr-TR" b="1"/>
        </a:p>
      </dgm:t>
    </dgm:pt>
    <dgm:pt modelId="{AA67185F-DAF1-49F3-BD04-99B99E82B337}" type="sibTrans" cxnId="{61EDAD58-5761-4A5C-AB3C-9FAB71D932B0}">
      <dgm:prSet/>
      <dgm:spPr/>
      <dgm:t>
        <a:bodyPr/>
        <a:lstStyle/>
        <a:p>
          <a:endParaRPr lang="tr-TR" b="1"/>
        </a:p>
      </dgm:t>
    </dgm:pt>
    <dgm:pt modelId="{F038B21D-BC44-46EE-94ED-7089ACDD5623}">
      <dgm:prSet phldrT="[Text]" custT="1"/>
      <dgm:spPr/>
      <dgm:t>
        <a:bodyPr/>
        <a:lstStyle/>
        <a:p>
          <a:r>
            <a:rPr lang="en-US" sz="2000" b="0" dirty="0">
              <a:solidFill>
                <a:schemeClr val="tx1"/>
              </a:solidFill>
            </a:rPr>
            <a:t>What are the implications of the impact of those factors for policy, strategy, and military leadership? </a:t>
          </a:r>
          <a:endParaRPr lang="tr-TR" sz="2000" b="0" dirty="0"/>
        </a:p>
      </dgm:t>
    </dgm:pt>
    <dgm:pt modelId="{E43D23B3-77E3-45B5-AE89-1FA3D987E1FF}" type="parTrans" cxnId="{D56B338A-4F3B-4BCB-8C49-FE589EA68B4A}">
      <dgm:prSet/>
      <dgm:spPr/>
      <dgm:t>
        <a:bodyPr/>
        <a:lstStyle/>
        <a:p>
          <a:endParaRPr lang="tr-TR" b="1"/>
        </a:p>
      </dgm:t>
    </dgm:pt>
    <dgm:pt modelId="{43C3C737-FD53-4A93-A4CA-01FEC3DC5314}" type="sibTrans" cxnId="{D56B338A-4F3B-4BCB-8C49-FE589EA68B4A}">
      <dgm:prSet/>
      <dgm:spPr/>
      <dgm:t>
        <a:bodyPr/>
        <a:lstStyle/>
        <a:p>
          <a:endParaRPr lang="tr-TR" b="1"/>
        </a:p>
      </dgm:t>
    </dgm:pt>
    <dgm:pt modelId="{0292203C-8AB5-4D93-96B1-FFBCEEACFBD9}" type="pres">
      <dgm:prSet presAssocID="{8AA3871E-CE03-4FB7-A6AD-5A677B73E6B5}" presName="linearFlow" presStyleCnt="0">
        <dgm:presLayoutVars>
          <dgm:dir/>
          <dgm:animLvl val="lvl"/>
          <dgm:resizeHandles val="exact"/>
        </dgm:presLayoutVars>
      </dgm:prSet>
      <dgm:spPr/>
    </dgm:pt>
    <dgm:pt modelId="{3B25C67C-1346-4693-9408-DF11C5C606CB}" type="pres">
      <dgm:prSet presAssocID="{C3CE7A08-2BB6-48CC-8BE2-82B1EB0D59F1}" presName="composite" presStyleCnt="0"/>
      <dgm:spPr/>
    </dgm:pt>
    <dgm:pt modelId="{75748209-9A26-4FE3-8C75-55A61CE2F91C}" type="pres">
      <dgm:prSet presAssocID="{C3CE7A08-2BB6-48CC-8BE2-82B1EB0D59F1}" presName="parentText" presStyleLbl="alignNode1" presStyleIdx="0" presStyleCnt="3">
        <dgm:presLayoutVars>
          <dgm:chMax val="1"/>
          <dgm:bulletEnabled val="1"/>
        </dgm:presLayoutVars>
      </dgm:prSet>
      <dgm:spPr/>
    </dgm:pt>
    <dgm:pt modelId="{1D463641-E059-4A29-BA7B-423941F9CABD}" type="pres">
      <dgm:prSet presAssocID="{C3CE7A08-2BB6-48CC-8BE2-82B1EB0D59F1}" presName="descendantText" presStyleLbl="alignAcc1" presStyleIdx="0" presStyleCnt="3">
        <dgm:presLayoutVars>
          <dgm:bulletEnabled val="1"/>
        </dgm:presLayoutVars>
      </dgm:prSet>
      <dgm:spPr/>
    </dgm:pt>
    <dgm:pt modelId="{4F5FDB40-3D98-49A2-91B7-56301EB18305}" type="pres">
      <dgm:prSet presAssocID="{A8B53959-7219-4AB0-873E-28E94B914A6C}" presName="sp" presStyleCnt="0"/>
      <dgm:spPr/>
    </dgm:pt>
    <dgm:pt modelId="{20F96100-3C14-4564-ADC5-6C82658C652D}" type="pres">
      <dgm:prSet presAssocID="{84024ABA-5CFE-4B7B-A7D0-3667451BE70D}" presName="composite" presStyleCnt="0"/>
      <dgm:spPr/>
    </dgm:pt>
    <dgm:pt modelId="{59F703BA-E0F7-4879-B23E-73B152B3DA6C}" type="pres">
      <dgm:prSet presAssocID="{84024ABA-5CFE-4B7B-A7D0-3667451BE70D}" presName="parentText" presStyleLbl="alignNode1" presStyleIdx="1" presStyleCnt="3">
        <dgm:presLayoutVars>
          <dgm:chMax val="1"/>
          <dgm:bulletEnabled val="1"/>
        </dgm:presLayoutVars>
      </dgm:prSet>
      <dgm:spPr/>
    </dgm:pt>
    <dgm:pt modelId="{9933F10E-8A85-413C-969F-DFA796D856D8}" type="pres">
      <dgm:prSet presAssocID="{84024ABA-5CFE-4B7B-A7D0-3667451BE70D}" presName="descendantText" presStyleLbl="alignAcc1" presStyleIdx="1" presStyleCnt="3" custScaleY="128748" custLinFactNeighborX="0" custLinFactNeighborY="-830">
        <dgm:presLayoutVars>
          <dgm:bulletEnabled val="1"/>
        </dgm:presLayoutVars>
      </dgm:prSet>
      <dgm:spPr/>
    </dgm:pt>
    <dgm:pt modelId="{960C76C9-DFF5-4EEA-BDD2-BD441B98E0F5}" type="pres">
      <dgm:prSet presAssocID="{C59937BF-C048-4F81-88BD-96382639C52B}" presName="sp" presStyleCnt="0"/>
      <dgm:spPr/>
    </dgm:pt>
    <dgm:pt modelId="{C0A499D3-E7AD-4732-A748-5ED8255360CB}" type="pres">
      <dgm:prSet presAssocID="{59A035A0-93BF-47E1-9327-7148B9C47FD2}" presName="composite" presStyleCnt="0"/>
      <dgm:spPr/>
    </dgm:pt>
    <dgm:pt modelId="{9FFF832C-F920-49BB-BE8D-AF3755D34CFF}" type="pres">
      <dgm:prSet presAssocID="{59A035A0-93BF-47E1-9327-7148B9C47FD2}" presName="parentText" presStyleLbl="alignNode1" presStyleIdx="2" presStyleCnt="3">
        <dgm:presLayoutVars>
          <dgm:chMax val="1"/>
          <dgm:bulletEnabled val="1"/>
        </dgm:presLayoutVars>
      </dgm:prSet>
      <dgm:spPr/>
    </dgm:pt>
    <dgm:pt modelId="{16068652-E062-40E0-ABE5-E5C54FC5E3B5}" type="pres">
      <dgm:prSet presAssocID="{59A035A0-93BF-47E1-9327-7148B9C47FD2}" presName="descendantText" presStyleLbl="alignAcc1" presStyleIdx="2" presStyleCnt="3" custScaleY="179227">
        <dgm:presLayoutVars>
          <dgm:bulletEnabled val="1"/>
        </dgm:presLayoutVars>
      </dgm:prSet>
      <dgm:spPr/>
    </dgm:pt>
  </dgm:ptLst>
  <dgm:cxnLst>
    <dgm:cxn modelId="{EC88B00F-43DE-4A22-BC80-F9AF94DF78D0}" srcId="{8AA3871E-CE03-4FB7-A6AD-5A677B73E6B5}" destId="{C3CE7A08-2BB6-48CC-8BE2-82B1EB0D59F1}" srcOrd="0" destOrd="0" parTransId="{7834D2FF-C513-4371-8436-327CA009F305}" sibTransId="{A8B53959-7219-4AB0-873E-28E94B914A6C}"/>
    <dgm:cxn modelId="{9EE35B1B-DC45-469E-8CC8-CC43F7B019C2}" type="presOf" srcId="{E0A82B23-88A6-4572-B53C-1B2C1F173E56}" destId="{9933F10E-8A85-413C-969F-DFA796D856D8}" srcOrd="0" destOrd="0" presId="urn:microsoft.com/office/officeart/2005/8/layout/chevron2"/>
    <dgm:cxn modelId="{B0F67929-5C70-4FB9-ACB6-383D88B090F1}" srcId="{8AA3871E-CE03-4FB7-A6AD-5A677B73E6B5}" destId="{59A035A0-93BF-47E1-9327-7148B9C47FD2}" srcOrd="2" destOrd="0" parTransId="{47F71D27-1D6D-4BB2-85FA-FFD2972E3056}" sibTransId="{13AABA50-3125-4BC5-B68F-BE30E0A1234B}"/>
    <dgm:cxn modelId="{09A6FC2C-B32F-484A-B00C-E6450276F1E7}" type="presOf" srcId="{4FFEA438-542A-459B-839F-117F6317C3D3}" destId="{1D463641-E059-4A29-BA7B-423941F9CABD}" srcOrd="0" destOrd="0" presId="urn:microsoft.com/office/officeart/2005/8/layout/chevron2"/>
    <dgm:cxn modelId="{888CEF43-AADC-4A1D-B9F2-9E6CFB18754B}" type="presOf" srcId="{8AA3871E-CE03-4FB7-A6AD-5A677B73E6B5}" destId="{0292203C-8AB5-4D93-96B1-FFBCEEACFBD9}" srcOrd="0" destOrd="0" presId="urn:microsoft.com/office/officeart/2005/8/layout/chevron2"/>
    <dgm:cxn modelId="{0C3AEF6D-0544-42A8-AC0A-6555833A3179}" srcId="{8AA3871E-CE03-4FB7-A6AD-5A677B73E6B5}" destId="{84024ABA-5CFE-4B7B-A7D0-3667451BE70D}" srcOrd="1" destOrd="0" parTransId="{9CA5AF7F-3E39-49B1-9611-94C156EABFCE}" sibTransId="{C59937BF-C048-4F81-88BD-96382639C52B}"/>
    <dgm:cxn modelId="{A49ACB4E-73B2-406A-B0FC-BBB4E937098C}" type="presOf" srcId="{A9E7CF30-CB10-42DC-BC35-787DCD196604}" destId="{16068652-E062-40E0-ABE5-E5C54FC5E3B5}" srcOrd="0" destOrd="1" presId="urn:microsoft.com/office/officeart/2005/8/layout/chevron2"/>
    <dgm:cxn modelId="{382AD24E-2076-4A64-B5CA-6EBD73C8AC15}" type="presOf" srcId="{C3CE7A08-2BB6-48CC-8BE2-82B1EB0D59F1}" destId="{75748209-9A26-4FE3-8C75-55A61CE2F91C}" srcOrd="0" destOrd="0" presId="urn:microsoft.com/office/officeart/2005/8/layout/chevron2"/>
    <dgm:cxn modelId="{78561170-DB77-4A36-B37A-03E3103B0ED9}" srcId="{84024ABA-5CFE-4B7B-A7D0-3667451BE70D}" destId="{E0A82B23-88A6-4572-B53C-1B2C1F173E56}" srcOrd="0" destOrd="0" parTransId="{326BB9FD-F2F9-47EC-BEAA-B54EC389C362}" sibTransId="{5351B703-698F-4A04-87C3-A67B28B08C58}"/>
    <dgm:cxn modelId="{41553474-6886-421D-8E95-A0860F385F75}" type="presOf" srcId="{84024ABA-5CFE-4B7B-A7D0-3667451BE70D}" destId="{59F703BA-E0F7-4879-B23E-73B152B3DA6C}" srcOrd="0" destOrd="0" presId="urn:microsoft.com/office/officeart/2005/8/layout/chevron2"/>
    <dgm:cxn modelId="{9C0F6354-C413-43C8-A231-DDD65D1157AB}" srcId="{59A035A0-93BF-47E1-9327-7148B9C47FD2}" destId="{CF1A05B6-8200-42C2-9623-0CFE32ADB6D5}" srcOrd="0" destOrd="0" parTransId="{79DF8543-7208-421A-ABED-20A8C51CE78A}" sibTransId="{36ABAECE-C7E8-4797-AE86-FB01A6F5A73B}"/>
    <dgm:cxn modelId="{61EDAD58-5761-4A5C-AB3C-9FAB71D932B0}" srcId="{C3CE7A08-2BB6-48CC-8BE2-82B1EB0D59F1}" destId="{4FFEA438-542A-459B-839F-117F6317C3D3}" srcOrd="0" destOrd="0" parTransId="{CCDBEB3E-1D67-41D7-8B0B-DC641E7ED884}" sibTransId="{AA67185F-DAF1-49F3-BD04-99B99E82B337}"/>
    <dgm:cxn modelId="{2346B082-0A5A-492E-9EF7-2DA567FE4F69}" type="presOf" srcId="{59A035A0-93BF-47E1-9327-7148B9C47FD2}" destId="{9FFF832C-F920-49BB-BE8D-AF3755D34CFF}" srcOrd="0" destOrd="0" presId="urn:microsoft.com/office/officeart/2005/8/layout/chevron2"/>
    <dgm:cxn modelId="{3049F484-6149-4410-AB5B-D054ACB9A8B9}" type="presOf" srcId="{F038B21D-BC44-46EE-94ED-7089ACDD5623}" destId="{16068652-E062-40E0-ABE5-E5C54FC5E3B5}" srcOrd="0" destOrd="2" presId="urn:microsoft.com/office/officeart/2005/8/layout/chevron2"/>
    <dgm:cxn modelId="{D56B338A-4F3B-4BCB-8C49-FE589EA68B4A}" srcId="{59A035A0-93BF-47E1-9327-7148B9C47FD2}" destId="{F038B21D-BC44-46EE-94ED-7089ACDD5623}" srcOrd="2" destOrd="0" parTransId="{E43D23B3-77E3-45B5-AE89-1FA3D987E1FF}" sibTransId="{43C3C737-FD53-4A93-A4CA-01FEC3DC5314}"/>
    <dgm:cxn modelId="{0B4841BC-CB63-4B49-AF6B-F812841C93D6}" srcId="{59A035A0-93BF-47E1-9327-7148B9C47FD2}" destId="{A9E7CF30-CB10-42DC-BC35-787DCD196604}" srcOrd="1" destOrd="0" parTransId="{9BDEEC50-BD31-42F9-9FD3-4E0B1D9BB4E2}" sibTransId="{E4ECC559-95D9-45D3-8742-55B2A569990C}"/>
    <dgm:cxn modelId="{6DCDBDE1-BD3F-4078-8C81-C9F7AB2C67B8}" type="presOf" srcId="{CF1A05B6-8200-42C2-9623-0CFE32ADB6D5}" destId="{16068652-E062-40E0-ABE5-E5C54FC5E3B5}" srcOrd="0" destOrd="0" presId="urn:microsoft.com/office/officeart/2005/8/layout/chevron2"/>
    <dgm:cxn modelId="{5C644E29-9F37-4A45-9F85-E68D14DF2C89}" type="presParOf" srcId="{0292203C-8AB5-4D93-96B1-FFBCEEACFBD9}" destId="{3B25C67C-1346-4693-9408-DF11C5C606CB}" srcOrd="0" destOrd="0" presId="urn:microsoft.com/office/officeart/2005/8/layout/chevron2"/>
    <dgm:cxn modelId="{0EB08D48-58F3-40F4-AFA0-9367609E91CA}" type="presParOf" srcId="{3B25C67C-1346-4693-9408-DF11C5C606CB}" destId="{75748209-9A26-4FE3-8C75-55A61CE2F91C}" srcOrd="0" destOrd="0" presId="urn:microsoft.com/office/officeart/2005/8/layout/chevron2"/>
    <dgm:cxn modelId="{B7834807-765F-402E-96A2-65F8252EFE6E}" type="presParOf" srcId="{3B25C67C-1346-4693-9408-DF11C5C606CB}" destId="{1D463641-E059-4A29-BA7B-423941F9CABD}" srcOrd="1" destOrd="0" presId="urn:microsoft.com/office/officeart/2005/8/layout/chevron2"/>
    <dgm:cxn modelId="{EC5626C1-2EAE-4C50-8459-FA797FBB21CA}" type="presParOf" srcId="{0292203C-8AB5-4D93-96B1-FFBCEEACFBD9}" destId="{4F5FDB40-3D98-49A2-91B7-56301EB18305}" srcOrd="1" destOrd="0" presId="urn:microsoft.com/office/officeart/2005/8/layout/chevron2"/>
    <dgm:cxn modelId="{1AFE721A-B599-4E71-BD0C-4AD761806F76}" type="presParOf" srcId="{0292203C-8AB5-4D93-96B1-FFBCEEACFBD9}" destId="{20F96100-3C14-4564-ADC5-6C82658C652D}" srcOrd="2" destOrd="0" presId="urn:microsoft.com/office/officeart/2005/8/layout/chevron2"/>
    <dgm:cxn modelId="{6B19742F-2A7E-46B2-A536-04F3541B24F3}" type="presParOf" srcId="{20F96100-3C14-4564-ADC5-6C82658C652D}" destId="{59F703BA-E0F7-4879-B23E-73B152B3DA6C}" srcOrd="0" destOrd="0" presId="urn:microsoft.com/office/officeart/2005/8/layout/chevron2"/>
    <dgm:cxn modelId="{F4DC2B65-E650-4588-9CD7-54F9C34B6E8D}" type="presParOf" srcId="{20F96100-3C14-4564-ADC5-6C82658C652D}" destId="{9933F10E-8A85-413C-969F-DFA796D856D8}" srcOrd="1" destOrd="0" presId="urn:microsoft.com/office/officeart/2005/8/layout/chevron2"/>
    <dgm:cxn modelId="{9CE9DE4A-1B89-4C60-8CEC-D4122A3531FD}" type="presParOf" srcId="{0292203C-8AB5-4D93-96B1-FFBCEEACFBD9}" destId="{960C76C9-DFF5-4EEA-BDD2-BD441B98E0F5}" srcOrd="3" destOrd="0" presId="urn:microsoft.com/office/officeart/2005/8/layout/chevron2"/>
    <dgm:cxn modelId="{C1F08D23-7CAD-43D9-ACD9-F70B961D00CD}" type="presParOf" srcId="{0292203C-8AB5-4D93-96B1-FFBCEEACFBD9}" destId="{C0A499D3-E7AD-4732-A748-5ED8255360CB}" srcOrd="4" destOrd="0" presId="urn:microsoft.com/office/officeart/2005/8/layout/chevron2"/>
    <dgm:cxn modelId="{2299E1E9-FC54-45BE-9AEA-05700880D6E6}" type="presParOf" srcId="{C0A499D3-E7AD-4732-A748-5ED8255360CB}" destId="{9FFF832C-F920-49BB-BE8D-AF3755D34CFF}" srcOrd="0" destOrd="0" presId="urn:microsoft.com/office/officeart/2005/8/layout/chevron2"/>
    <dgm:cxn modelId="{E185E3E0-1F68-401B-A673-E9B5ADF8692A}" type="presParOf" srcId="{C0A499D3-E7AD-4732-A748-5ED8255360CB}" destId="{16068652-E062-40E0-ABE5-E5C54FC5E3B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63EC16-4A6B-4AB1-B16B-0D6ACAA639E9}"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70BD12E3-D454-45DB-969E-ECD23CE68712}">
      <dgm:prSet phldrT="[Text]" custT="1"/>
      <dgm:spPr/>
      <dgm:t>
        <a:bodyPr/>
        <a:lstStyle/>
        <a:p>
          <a:r>
            <a:rPr lang="tr-TR" sz="2400" b="1" dirty="0"/>
            <a:t>quan</a:t>
          </a:r>
        </a:p>
      </dgm:t>
    </dgm:pt>
    <dgm:pt modelId="{8E05701A-4217-43CD-AD93-B21921D2E15E}" type="parTrans" cxnId="{E5247CA9-88DE-4CC2-8E86-01A46439D028}">
      <dgm:prSet/>
      <dgm:spPr/>
      <dgm:t>
        <a:bodyPr/>
        <a:lstStyle/>
        <a:p>
          <a:endParaRPr lang="tr-TR"/>
        </a:p>
      </dgm:t>
    </dgm:pt>
    <dgm:pt modelId="{F9C5C09F-0674-46E3-B2DD-B457A828462C}" type="sibTrans" cxnId="{E5247CA9-88DE-4CC2-8E86-01A46439D028}">
      <dgm:prSet/>
      <dgm:spPr/>
      <dgm:t>
        <a:bodyPr/>
        <a:lstStyle/>
        <a:p>
          <a:endParaRPr lang="tr-TR"/>
        </a:p>
      </dgm:t>
    </dgm:pt>
    <dgm:pt modelId="{8654480E-9B0F-4845-B9A6-0E4E6229C9EB}">
      <dgm:prSet custT="1"/>
      <dgm:spPr/>
      <dgm:t>
        <a:bodyPr lIns="36000" tIns="36000" rIns="36000" bIns="36000"/>
        <a:lstStyle/>
        <a:p>
          <a:r>
            <a:rPr lang="en-GB" sz="2400" b="1" kern="1200" dirty="0"/>
            <a:t>Refined </a:t>
          </a:r>
          <a:r>
            <a:rPr lang="tr-TR" sz="2400" b="1" kern="1200" dirty="0"/>
            <a:t>Theo</a:t>
          </a:r>
          <a:r>
            <a:rPr lang="en-GB" sz="2400" b="1" kern="1200" dirty="0" err="1"/>
            <a:t>ry</a:t>
          </a:r>
          <a:endParaRPr lang="en-GB" sz="2400" b="1" kern="1200" dirty="0"/>
        </a:p>
      </dgm:t>
    </dgm:pt>
    <dgm:pt modelId="{B5FB8B82-406D-4788-90D6-9A59C4580C47}" type="parTrans" cxnId="{B5117565-2C1E-458A-BDA5-1B96ECC34698}">
      <dgm:prSet/>
      <dgm:spPr/>
      <dgm:t>
        <a:bodyPr/>
        <a:lstStyle/>
        <a:p>
          <a:endParaRPr lang="tr-TR"/>
        </a:p>
      </dgm:t>
    </dgm:pt>
    <dgm:pt modelId="{C12DFAE8-58C4-4B88-8A4C-F642A7148F20}" type="sibTrans" cxnId="{B5117565-2C1E-458A-BDA5-1B96ECC34698}">
      <dgm:prSet/>
      <dgm:spPr/>
      <dgm:t>
        <a:bodyPr/>
        <a:lstStyle/>
        <a:p>
          <a:endParaRPr lang="tr-TR"/>
        </a:p>
      </dgm:t>
    </dgm:pt>
    <dgm:pt modelId="{788864CF-B1D4-4B88-BA52-EAABBE59887D}">
      <dgm:prSet custT="1"/>
      <dgm:spPr/>
      <dgm:t>
        <a:bodyPr/>
        <a:lstStyle/>
        <a:p>
          <a:r>
            <a:rPr lang="en-GB" sz="2000" b="1" dirty="0">
              <a:solidFill>
                <a:schemeClr val="tx1"/>
              </a:solidFill>
            </a:rPr>
            <a:t>Conclusion</a:t>
          </a:r>
        </a:p>
      </dgm:t>
    </dgm:pt>
    <dgm:pt modelId="{C64C5588-95BF-41D8-B234-D7462A0CEF83}" type="parTrans" cxnId="{840B3671-3920-425E-92BB-F71418437A9C}">
      <dgm:prSet/>
      <dgm:spPr/>
      <dgm:t>
        <a:bodyPr/>
        <a:lstStyle/>
        <a:p>
          <a:endParaRPr lang="tr-TR"/>
        </a:p>
      </dgm:t>
    </dgm:pt>
    <dgm:pt modelId="{BB34A466-39C3-4485-AA00-13C547F4B446}" type="sibTrans" cxnId="{840B3671-3920-425E-92BB-F71418437A9C}">
      <dgm:prSet/>
      <dgm:spPr/>
      <dgm:t>
        <a:bodyPr/>
        <a:lstStyle/>
        <a:p>
          <a:endParaRPr lang="tr-TR"/>
        </a:p>
      </dgm:t>
    </dgm:pt>
    <dgm:pt modelId="{7D03B35E-204D-4972-88C3-CD67C5E1FB06}">
      <dgm:prSet phldrT="[Text]" custT="1"/>
      <dgm:spPr/>
      <dgm:t>
        <a:bodyPr/>
        <a:lstStyle/>
        <a:p>
          <a:r>
            <a:rPr lang="tr-TR" sz="2400" b="1" dirty="0"/>
            <a:t>QUAL</a:t>
          </a:r>
        </a:p>
      </dgm:t>
    </dgm:pt>
    <dgm:pt modelId="{9947D1FB-41D3-4388-8742-4527948006D2}" type="sibTrans" cxnId="{41D14358-33F7-43A5-9FFC-3AA30F703D7A}">
      <dgm:prSet/>
      <dgm:spPr/>
      <dgm:t>
        <a:bodyPr/>
        <a:lstStyle/>
        <a:p>
          <a:endParaRPr lang="tr-TR"/>
        </a:p>
      </dgm:t>
    </dgm:pt>
    <dgm:pt modelId="{B8578449-43D0-4C35-835B-E1EAE596C3C1}" type="parTrans" cxnId="{41D14358-33F7-43A5-9FFC-3AA30F703D7A}">
      <dgm:prSet/>
      <dgm:spPr/>
      <dgm:t>
        <a:bodyPr/>
        <a:lstStyle/>
        <a:p>
          <a:endParaRPr lang="tr-TR"/>
        </a:p>
      </dgm:t>
    </dgm:pt>
    <dgm:pt modelId="{A1FDB7CA-C353-4660-8461-9B3C892E343C}" type="pres">
      <dgm:prSet presAssocID="{2863EC16-4A6B-4AB1-B16B-0D6ACAA639E9}" presName="Name0" presStyleCnt="0">
        <dgm:presLayoutVars>
          <dgm:dir/>
          <dgm:resizeHandles val="exact"/>
        </dgm:presLayoutVars>
      </dgm:prSet>
      <dgm:spPr/>
    </dgm:pt>
    <dgm:pt modelId="{BB322C98-8931-4FD3-9DB7-413FC91B9B46}" type="pres">
      <dgm:prSet presAssocID="{7D03B35E-204D-4972-88C3-CD67C5E1FB06}" presName="composite" presStyleCnt="0"/>
      <dgm:spPr/>
    </dgm:pt>
    <dgm:pt modelId="{CD153032-8536-4898-B899-0E26DAE3A0BD}" type="pres">
      <dgm:prSet presAssocID="{7D03B35E-204D-4972-88C3-CD67C5E1FB06}" presName="bgChev" presStyleLbl="node1" presStyleIdx="0" presStyleCnt="4"/>
      <dgm:spPr>
        <a:xfrm>
          <a:off x="4379" y="417079"/>
          <a:ext cx="2061430" cy="795712"/>
        </a:xfrm>
        <a:prstGeom prst="chevron">
          <a:avLst>
            <a:gd name="adj" fmla="val 40000"/>
          </a:avLst>
        </a:prstGeom>
        <a:solidFill>
          <a:srgbClr val="4472C4">
            <a:lumMod val="20000"/>
            <a:lumOff val="80000"/>
          </a:srgbClr>
        </a:solidFill>
        <a:ln w="12700" cap="flat" cmpd="sng" algn="ctr">
          <a:solidFill>
            <a:srgbClr val="4472C4">
              <a:hueOff val="0"/>
              <a:satOff val="0"/>
              <a:lumOff val="0"/>
              <a:alphaOff val="0"/>
            </a:srgbClr>
          </a:solidFill>
          <a:prstDash val="solid"/>
          <a:miter lim="800000"/>
        </a:ln>
        <a:effectLst/>
      </dgm:spPr>
    </dgm:pt>
    <dgm:pt modelId="{EC22AB65-E0E5-4E5E-9DA7-5F1D1CD87582}" type="pres">
      <dgm:prSet presAssocID="{7D03B35E-204D-4972-88C3-CD67C5E1FB06}" presName="txNode" presStyleLbl="fgAcc1" presStyleIdx="0" presStyleCnt="4" custScaleX="64778" custScaleY="43566" custLinFactNeighborX="-12504" custLinFactNeighborY="-23657">
        <dgm:presLayoutVars>
          <dgm:bulletEnabled val="1"/>
        </dgm:presLayoutVars>
      </dgm:prSet>
      <dgm:spPr/>
    </dgm:pt>
    <dgm:pt modelId="{5D8D0DF9-D523-4B63-916F-25DCFE74459F}" type="pres">
      <dgm:prSet presAssocID="{9947D1FB-41D3-4388-8742-4527948006D2}" presName="compositeSpace" presStyleCnt="0"/>
      <dgm:spPr/>
    </dgm:pt>
    <dgm:pt modelId="{2A406141-E39C-4D3B-8F7C-255DBAAB0510}" type="pres">
      <dgm:prSet presAssocID="{70BD12E3-D454-45DB-969E-ECD23CE68712}" presName="composite" presStyleCnt="0"/>
      <dgm:spPr/>
    </dgm:pt>
    <dgm:pt modelId="{E57A76C5-96E5-4173-A4ED-52EAFE4B04A7}" type="pres">
      <dgm:prSet presAssocID="{70BD12E3-D454-45DB-969E-ECD23CE68712}" presName="bgChev" presStyleLbl="node1" presStyleIdx="1" presStyleCnt="4"/>
      <dgm:spPr>
        <a:xfrm>
          <a:off x="4713604" y="417079"/>
          <a:ext cx="2061430" cy="795712"/>
        </a:xfrm>
        <a:prstGeom prst="chevron">
          <a:avLst>
            <a:gd name="adj" fmla="val 40000"/>
          </a:avLst>
        </a:prstGeom>
        <a:solidFill>
          <a:srgbClr val="4472C4">
            <a:lumMod val="20000"/>
            <a:lumOff val="80000"/>
          </a:srgbClr>
        </a:solidFill>
        <a:ln w="12700" cap="flat" cmpd="sng" algn="ctr">
          <a:solidFill>
            <a:srgbClr val="4472C4">
              <a:hueOff val="0"/>
              <a:satOff val="0"/>
              <a:lumOff val="0"/>
              <a:alphaOff val="0"/>
            </a:srgbClr>
          </a:solidFill>
          <a:prstDash val="solid"/>
          <a:miter lim="800000"/>
        </a:ln>
        <a:effectLst/>
      </dgm:spPr>
    </dgm:pt>
    <dgm:pt modelId="{B67239F9-69E9-43FD-9A6D-2578974387B8}" type="pres">
      <dgm:prSet presAssocID="{70BD12E3-D454-45DB-969E-ECD23CE68712}" presName="txNode" presStyleLbl="fgAcc1" presStyleIdx="1" presStyleCnt="4" custScaleX="55640" custScaleY="36985" custLinFactNeighborX="-13916" custLinFactNeighborY="-20243">
        <dgm:presLayoutVars>
          <dgm:bulletEnabled val="1"/>
        </dgm:presLayoutVars>
      </dgm:prSet>
      <dgm:spPr/>
    </dgm:pt>
    <dgm:pt modelId="{4D45C781-FABE-45AA-A92D-95CDC40A87B1}" type="pres">
      <dgm:prSet presAssocID="{F9C5C09F-0674-46E3-B2DD-B457A828462C}" presName="compositeSpace" presStyleCnt="0"/>
      <dgm:spPr/>
    </dgm:pt>
    <dgm:pt modelId="{B5EF9276-D307-41D2-BAB9-41B64683E831}" type="pres">
      <dgm:prSet presAssocID="{8654480E-9B0F-4845-B9A6-0E4E6229C9EB}" presName="composite" presStyleCnt="0"/>
      <dgm:spPr/>
    </dgm:pt>
    <dgm:pt modelId="{4C37CEE9-F571-4FB5-8BCF-D52AB1C05A22}" type="pres">
      <dgm:prSet presAssocID="{8654480E-9B0F-4845-B9A6-0E4E6229C9EB}" presName="bgChev" presStyleLbl="node1" presStyleIdx="2" presStyleCnt="4"/>
      <dgm:spPr>
        <a:xfrm>
          <a:off x="7068216" y="417079"/>
          <a:ext cx="2061430" cy="795712"/>
        </a:xfrm>
        <a:prstGeom prst="chevron">
          <a:avLst>
            <a:gd name="adj" fmla="val 40000"/>
          </a:avLst>
        </a:prstGeom>
        <a:solidFill>
          <a:srgbClr val="4472C4">
            <a:lumMod val="20000"/>
            <a:lumOff val="80000"/>
          </a:srgbClr>
        </a:solidFill>
        <a:ln w="12700" cap="flat" cmpd="sng" algn="ctr">
          <a:solidFill>
            <a:srgbClr val="4472C4">
              <a:hueOff val="0"/>
              <a:satOff val="0"/>
              <a:lumOff val="0"/>
              <a:alphaOff val="0"/>
            </a:srgbClr>
          </a:solidFill>
          <a:prstDash val="solid"/>
          <a:miter lim="800000"/>
        </a:ln>
        <a:effectLst/>
      </dgm:spPr>
    </dgm:pt>
    <dgm:pt modelId="{CCAB23A2-1503-4A83-B79D-AD46AF2FB4EB}" type="pres">
      <dgm:prSet presAssocID="{8654480E-9B0F-4845-B9A6-0E4E6229C9EB}" presName="txNode" presStyleLbl="fgAcc1" presStyleIdx="2" presStyleCnt="4" custScaleX="100140" custScaleY="65257" custLinFactNeighborX="-10935" custLinFactNeighborY="-22368">
        <dgm:presLayoutVars>
          <dgm:bulletEnabled val="1"/>
        </dgm:presLayoutVars>
      </dgm:prSet>
      <dgm:spPr/>
    </dgm:pt>
    <dgm:pt modelId="{C0E870F3-F9F3-4FF2-A092-E08E6F9C451A}" type="pres">
      <dgm:prSet presAssocID="{C12DFAE8-58C4-4B88-8A4C-F642A7148F20}" presName="compositeSpace" presStyleCnt="0"/>
      <dgm:spPr/>
    </dgm:pt>
    <dgm:pt modelId="{1D6256F4-CCA2-4731-999C-C4800D9815B7}" type="pres">
      <dgm:prSet presAssocID="{788864CF-B1D4-4B88-BA52-EAABBE59887D}" presName="composite" presStyleCnt="0"/>
      <dgm:spPr/>
    </dgm:pt>
    <dgm:pt modelId="{11085B47-6705-48B8-B5FB-43D7F8E263F1}" type="pres">
      <dgm:prSet presAssocID="{788864CF-B1D4-4B88-BA52-EAABBE59887D}" presName="bgChev" presStyleLbl="node1" presStyleIdx="3" presStyleCnt="4"/>
      <dgm:spPr>
        <a:xfrm>
          <a:off x="8454414" y="694662"/>
          <a:ext cx="2465712" cy="951765"/>
        </a:xfrm>
        <a:prstGeom prst="chevron">
          <a:avLst>
            <a:gd name="adj" fmla="val 40000"/>
          </a:avLst>
        </a:prstGeom>
        <a:solidFill>
          <a:srgbClr val="4472C4">
            <a:lumMod val="20000"/>
            <a:lumOff val="80000"/>
          </a:srgbClr>
        </a:solidFill>
        <a:ln w="12700" cap="flat" cmpd="sng" algn="ctr">
          <a:solidFill>
            <a:srgbClr val="4472C4">
              <a:hueOff val="0"/>
              <a:satOff val="0"/>
              <a:lumOff val="0"/>
              <a:alphaOff val="0"/>
            </a:srgbClr>
          </a:solidFill>
          <a:prstDash val="solid"/>
          <a:miter lim="800000"/>
        </a:ln>
        <a:effectLst/>
      </dgm:spPr>
    </dgm:pt>
    <dgm:pt modelId="{256850FA-6FA2-4F94-BED4-DCB6B2D350B7}" type="pres">
      <dgm:prSet presAssocID="{788864CF-B1D4-4B88-BA52-EAABBE59887D}" presName="txNode" presStyleLbl="fgAcc1" presStyleIdx="3" presStyleCnt="4" custScaleX="74455" custScaleY="51222" custLinFactNeighborX="-18313" custLinFactNeighborY="-19617">
        <dgm:presLayoutVars>
          <dgm:bulletEnabled val="1"/>
        </dgm:presLayoutVars>
      </dgm:prSet>
      <dgm:spPr/>
    </dgm:pt>
  </dgm:ptLst>
  <dgm:cxnLst>
    <dgm:cxn modelId="{5A9B2032-2C64-484B-8A44-A9E708CEAB53}" type="presOf" srcId="{788864CF-B1D4-4B88-BA52-EAABBE59887D}" destId="{256850FA-6FA2-4F94-BED4-DCB6B2D350B7}" srcOrd="0" destOrd="0" presId="urn:microsoft.com/office/officeart/2005/8/layout/chevronAccent+Icon"/>
    <dgm:cxn modelId="{B5117565-2C1E-458A-BDA5-1B96ECC34698}" srcId="{2863EC16-4A6B-4AB1-B16B-0D6ACAA639E9}" destId="{8654480E-9B0F-4845-B9A6-0E4E6229C9EB}" srcOrd="2" destOrd="0" parTransId="{B5FB8B82-406D-4788-90D6-9A59C4580C47}" sibTransId="{C12DFAE8-58C4-4B88-8A4C-F642A7148F20}"/>
    <dgm:cxn modelId="{840B3671-3920-425E-92BB-F71418437A9C}" srcId="{2863EC16-4A6B-4AB1-B16B-0D6ACAA639E9}" destId="{788864CF-B1D4-4B88-BA52-EAABBE59887D}" srcOrd="3" destOrd="0" parTransId="{C64C5588-95BF-41D8-B234-D7462A0CEF83}" sibTransId="{BB34A466-39C3-4485-AA00-13C547F4B446}"/>
    <dgm:cxn modelId="{41D14358-33F7-43A5-9FFC-3AA30F703D7A}" srcId="{2863EC16-4A6B-4AB1-B16B-0D6ACAA639E9}" destId="{7D03B35E-204D-4972-88C3-CD67C5E1FB06}" srcOrd="0" destOrd="0" parTransId="{B8578449-43D0-4C35-835B-E1EAE596C3C1}" sibTransId="{9947D1FB-41D3-4388-8742-4527948006D2}"/>
    <dgm:cxn modelId="{2F0E0D5A-083D-4827-AFCB-42A76A42EAD9}" type="presOf" srcId="{7D03B35E-204D-4972-88C3-CD67C5E1FB06}" destId="{EC22AB65-E0E5-4E5E-9DA7-5F1D1CD87582}" srcOrd="0" destOrd="0" presId="urn:microsoft.com/office/officeart/2005/8/layout/chevronAccent+Icon"/>
    <dgm:cxn modelId="{2AE0AF97-01FA-409F-B33D-1CFFED2459DB}" type="presOf" srcId="{70BD12E3-D454-45DB-969E-ECD23CE68712}" destId="{B67239F9-69E9-43FD-9A6D-2578974387B8}" srcOrd="0" destOrd="0" presId="urn:microsoft.com/office/officeart/2005/8/layout/chevronAccent+Icon"/>
    <dgm:cxn modelId="{E5247CA9-88DE-4CC2-8E86-01A46439D028}" srcId="{2863EC16-4A6B-4AB1-B16B-0D6ACAA639E9}" destId="{70BD12E3-D454-45DB-969E-ECD23CE68712}" srcOrd="1" destOrd="0" parTransId="{8E05701A-4217-43CD-AD93-B21921D2E15E}" sibTransId="{F9C5C09F-0674-46E3-B2DD-B457A828462C}"/>
    <dgm:cxn modelId="{BC31A3C3-F399-4B2B-909E-5D75F146AAB0}" type="presOf" srcId="{2863EC16-4A6B-4AB1-B16B-0D6ACAA639E9}" destId="{A1FDB7CA-C353-4660-8461-9B3C892E343C}" srcOrd="0" destOrd="0" presId="urn:microsoft.com/office/officeart/2005/8/layout/chevronAccent+Icon"/>
    <dgm:cxn modelId="{645EF6DE-2D71-43B0-A95A-9C59EB2F2764}" type="presOf" srcId="{8654480E-9B0F-4845-B9A6-0E4E6229C9EB}" destId="{CCAB23A2-1503-4A83-B79D-AD46AF2FB4EB}" srcOrd="0" destOrd="0" presId="urn:microsoft.com/office/officeart/2005/8/layout/chevronAccent+Icon"/>
    <dgm:cxn modelId="{CC44AE3B-D9A6-42AF-9383-75286B487CC5}" type="presParOf" srcId="{A1FDB7CA-C353-4660-8461-9B3C892E343C}" destId="{BB322C98-8931-4FD3-9DB7-413FC91B9B46}" srcOrd="0" destOrd="0" presId="urn:microsoft.com/office/officeart/2005/8/layout/chevronAccent+Icon"/>
    <dgm:cxn modelId="{8ADEE2ED-0CD7-46E0-B9AE-F1BD8F303D20}" type="presParOf" srcId="{BB322C98-8931-4FD3-9DB7-413FC91B9B46}" destId="{CD153032-8536-4898-B899-0E26DAE3A0BD}" srcOrd="0" destOrd="0" presId="urn:microsoft.com/office/officeart/2005/8/layout/chevronAccent+Icon"/>
    <dgm:cxn modelId="{7F3634F4-26A8-498B-BC93-0E9C4FE1348C}" type="presParOf" srcId="{BB322C98-8931-4FD3-9DB7-413FC91B9B46}" destId="{EC22AB65-E0E5-4E5E-9DA7-5F1D1CD87582}" srcOrd="1" destOrd="0" presId="urn:microsoft.com/office/officeart/2005/8/layout/chevronAccent+Icon"/>
    <dgm:cxn modelId="{0D34D4F4-3609-4221-82AA-4A1C8F57FA6C}" type="presParOf" srcId="{A1FDB7CA-C353-4660-8461-9B3C892E343C}" destId="{5D8D0DF9-D523-4B63-916F-25DCFE74459F}" srcOrd="1" destOrd="0" presId="urn:microsoft.com/office/officeart/2005/8/layout/chevronAccent+Icon"/>
    <dgm:cxn modelId="{CE331D3F-AB2D-40E1-887F-D1C896CC015B}" type="presParOf" srcId="{A1FDB7CA-C353-4660-8461-9B3C892E343C}" destId="{2A406141-E39C-4D3B-8F7C-255DBAAB0510}" srcOrd="2" destOrd="0" presId="urn:microsoft.com/office/officeart/2005/8/layout/chevronAccent+Icon"/>
    <dgm:cxn modelId="{40BDF7DF-616A-4809-86FC-550487284F82}" type="presParOf" srcId="{2A406141-E39C-4D3B-8F7C-255DBAAB0510}" destId="{E57A76C5-96E5-4173-A4ED-52EAFE4B04A7}" srcOrd="0" destOrd="0" presId="urn:microsoft.com/office/officeart/2005/8/layout/chevronAccent+Icon"/>
    <dgm:cxn modelId="{2EC98459-0EC7-4801-B4C4-627C8D4D9A01}" type="presParOf" srcId="{2A406141-E39C-4D3B-8F7C-255DBAAB0510}" destId="{B67239F9-69E9-43FD-9A6D-2578974387B8}" srcOrd="1" destOrd="0" presId="urn:microsoft.com/office/officeart/2005/8/layout/chevronAccent+Icon"/>
    <dgm:cxn modelId="{42D9B7B8-4F5B-400F-927D-EB9985B0FD35}" type="presParOf" srcId="{A1FDB7CA-C353-4660-8461-9B3C892E343C}" destId="{4D45C781-FABE-45AA-A92D-95CDC40A87B1}" srcOrd="3" destOrd="0" presId="urn:microsoft.com/office/officeart/2005/8/layout/chevronAccent+Icon"/>
    <dgm:cxn modelId="{DFFB5D69-BFC1-458B-928B-CD4194C62DD0}" type="presParOf" srcId="{A1FDB7CA-C353-4660-8461-9B3C892E343C}" destId="{B5EF9276-D307-41D2-BAB9-41B64683E831}" srcOrd="4" destOrd="0" presId="urn:microsoft.com/office/officeart/2005/8/layout/chevronAccent+Icon"/>
    <dgm:cxn modelId="{AB9ECA01-034C-4F1A-85AC-681857A1A3AF}" type="presParOf" srcId="{B5EF9276-D307-41D2-BAB9-41B64683E831}" destId="{4C37CEE9-F571-4FB5-8BCF-D52AB1C05A22}" srcOrd="0" destOrd="0" presId="urn:microsoft.com/office/officeart/2005/8/layout/chevronAccent+Icon"/>
    <dgm:cxn modelId="{768A7A97-70E1-4DAA-B988-2ABCFDC9AEFB}" type="presParOf" srcId="{B5EF9276-D307-41D2-BAB9-41B64683E831}" destId="{CCAB23A2-1503-4A83-B79D-AD46AF2FB4EB}" srcOrd="1" destOrd="0" presId="urn:microsoft.com/office/officeart/2005/8/layout/chevronAccent+Icon"/>
    <dgm:cxn modelId="{CA1ECEF2-9A98-4716-A1E6-066C95306157}" type="presParOf" srcId="{A1FDB7CA-C353-4660-8461-9B3C892E343C}" destId="{C0E870F3-F9F3-4FF2-A092-E08E6F9C451A}" srcOrd="5" destOrd="0" presId="urn:microsoft.com/office/officeart/2005/8/layout/chevronAccent+Icon"/>
    <dgm:cxn modelId="{FCACCA9B-FEB5-473C-B888-E591F6BC3205}" type="presParOf" srcId="{A1FDB7CA-C353-4660-8461-9B3C892E343C}" destId="{1D6256F4-CCA2-4731-999C-C4800D9815B7}" srcOrd="6" destOrd="0" presId="urn:microsoft.com/office/officeart/2005/8/layout/chevronAccent+Icon"/>
    <dgm:cxn modelId="{A158E46D-18A3-42B2-BA8A-7E89B7855ECC}" type="presParOf" srcId="{1D6256F4-CCA2-4731-999C-C4800D9815B7}" destId="{11085B47-6705-48B8-B5FB-43D7F8E263F1}" srcOrd="0" destOrd="0" presId="urn:microsoft.com/office/officeart/2005/8/layout/chevronAccent+Icon"/>
    <dgm:cxn modelId="{13FBAA5E-B5A6-47BA-880F-E6151B02BE66}" type="presParOf" srcId="{1D6256F4-CCA2-4731-999C-C4800D9815B7}" destId="{256850FA-6FA2-4F94-BED4-DCB6B2D350B7}" srcOrd="1" destOrd="0" presId="urn:microsoft.com/office/officeart/2005/8/layout/chevronAccent+Icon"/>
  </dgm:cxnLst>
  <dgm:bg/>
  <dgm:whole>
    <a:ln>
      <a:solidFill>
        <a:schemeClr val="bg2"/>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48209-9A26-4FE3-8C75-55A61CE2F91C}">
      <dsp:nvSpPr>
        <dsp:cNvPr id="0" name=""/>
        <dsp:cNvSpPr/>
      </dsp:nvSpPr>
      <dsp:spPr>
        <a:xfrm rot="5400000">
          <a:off x="-275394" y="281219"/>
          <a:ext cx="1835960" cy="1285172"/>
        </a:xfrm>
        <a:prstGeom prst="chevron">
          <a:avLst/>
        </a:prstGeom>
        <a:solidFill>
          <a:schemeClr val="accent1">
            <a:lumMod val="20000"/>
            <a:lumOff val="8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tr-TR" sz="1800" b="1" kern="1200" dirty="0">
              <a:solidFill>
                <a:schemeClr val="tx1"/>
              </a:solidFill>
            </a:rPr>
            <a:t>Problem Statement</a:t>
          </a:r>
        </a:p>
      </dsp:txBody>
      <dsp:txXfrm rot="-5400000">
        <a:off x="0" y="648411"/>
        <a:ext cx="1285172" cy="550788"/>
      </dsp:txXfrm>
    </dsp:sp>
    <dsp:sp modelId="{1D463641-E059-4A29-BA7B-423941F9CABD}">
      <dsp:nvSpPr>
        <dsp:cNvPr id="0" name=""/>
        <dsp:cNvSpPr/>
      </dsp:nvSpPr>
      <dsp:spPr>
        <a:xfrm rot="5400000">
          <a:off x="5069870" y="-3778873"/>
          <a:ext cx="1193374" cy="876277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b="0" kern="1200" dirty="0">
              <a:solidFill>
                <a:schemeClr val="tx1"/>
              </a:solidFill>
            </a:rPr>
            <a:t>The British Defence Doctrine (2003) identifies three components of fighting power: the physical, the conceptual and the moral factors. </a:t>
          </a:r>
          <a:r>
            <a:rPr lang="tr-TR" sz="2000" b="0" kern="1200" dirty="0">
              <a:solidFill>
                <a:schemeClr val="tx1"/>
              </a:solidFill>
            </a:rPr>
            <a:t>Current </a:t>
          </a:r>
          <a:r>
            <a:rPr lang="en-GB" sz="2000" b="0" kern="1200" dirty="0">
              <a:solidFill>
                <a:schemeClr val="tx1"/>
              </a:solidFill>
            </a:rPr>
            <a:t>decision support </a:t>
          </a:r>
          <a:r>
            <a:rPr lang="tr-TR" sz="2000" b="0" kern="1200" dirty="0">
              <a:solidFill>
                <a:schemeClr val="tx1"/>
              </a:solidFill>
            </a:rPr>
            <a:t>models do not </a:t>
          </a:r>
          <a:r>
            <a:rPr lang="en-GB" sz="2000" b="0" kern="1200" dirty="0">
              <a:solidFill>
                <a:schemeClr val="tx1"/>
              </a:solidFill>
            </a:rPr>
            <a:t>effectively </a:t>
          </a:r>
          <a:r>
            <a:rPr lang="tr-TR" sz="2000" b="0" kern="1200" dirty="0">
              <a:solidFill>
                <a:schemeClr val="tx1"/>
              </a:solidFill>
            </a:rPr>
            <a:t>include conceptual and morale factors and </a:t>
          </a:r>
          <a:r>
            <a:rPr lang="en-GB" sz="2000" b="0" kern="1200" dirty="0">
              <a:solidFill>
                <a:schemeClr val="tx1"/>
              </a:solidFill>
            </a:rPr>
            <a:t>are therefore insufficient to explain outcomes of a battle, war or conflict.</a:t>
          </a:r>
          <a:endParaRPr lang="tr-TR" sz="2000" b="0" kern="1200" dirty="0"/>
        </a:p>
      </dsp:txBody>
      <dsp:txXfrm rot="-5400000">
        <a:off x="1285172" y="64081"/>
        <a:ext cx="8704514" cy="1076862"/>
      </dsp:txXfrm>
    </dsp:sp>
    <dsp:sp modelId="{59F703BA-E0F7-4879-B23E-73B152B3DA6C}">
      <dsp:nvSpPr>
        <dsp:cNvPr id="0" name=""/>
        <dsp:cNvSpPr/>
      </dsp:nvSpPr>
      <dsp:spPr>
        <a:xfrm rot="5400000">
          <a:off x="-275394" y="2119910"/>
          <a:ext cx="1835960" cy="1285172"/>
        </a:xfrm>
        <a:prstGeom prst="chevron">
          <a:avLst/>
        </a:prstGeom>
        <a:solidFill>
          <a:schemeClr val="accent1">
            <a:lumMod val="20000"/>
            <a:lumOff val="8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tr-TR" sz="1800" b="1" kern="1200" dirty="0">
              <a:solidFill>
                <a:schemeClr val="tx1"/>
              </a:solidFill>
            </a:rPr>
            <a:t>Thesis</a:t>
          </a:r>
        </a:p>
      </dsp:txBody>
      <dsp:txXfrm rot="-5400000">
        <a:off x="0" y="2487102"/>
        <a:ext cx="1285172" cy="550788"/>
      </dsp:txXfrm>
    </dsp:sp>
    <dsp:sp modelId="{9933F10E-8A85-413C-969F-DFA796D856D8}">
      <dsp:nvSpPr>
        <dsp:cNvPr id="0" name=""/>
        <dsp:cNvSpPr/>
      </dsp:nvSpPr>
      <dsp:spPr>
        <a:xfrm rot="5400000">
          <a:off x="4898334" y="-1950086"/>
          <a:ext cx="1536445" cy="876277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a:solidFill>
                <a:schemeClr val="tx1"/>
              </a:solidFill>
            </a:rPr>
            <a:t>Contemporary predictive models such as Force Strength Model (Lancaster, 1916) and Quantified Judgement Model (Dupuy, 1979) do not sufficiently consider the conceptual and moral components of combat capability and fighting power and are thus insufficient for a representative indication of outcomes</a:t>
          </a:r>
          <a:r>
            <a:rPr lang="en-GB" sz="2000" b="0" kern="1200" dirty="0">
              <a:solidFill>
                <a:schemeClr val="tx1"/>
              </a:solidFill>
            </a:rPr>
            <a:t> battles, wars or conflicts, leading to inaccurate decision making at the planning stage.</a:t>
          </a:r>
          <a:endParaRPr lang="tr-TR" sz="2000" b="0" kern="1200" dirty="0"/>
        </a:p>
      </dsp:txBody>
      <dsp:txXfrm rot="-5400000">
        <a:off x="1285172" y="1738079"/>
        <a:ext cx="8687767" cy="1386439"/>
      </dsp:txXfrm>
    </dsp:sp>
    <dsp:sp modelId="{9FFF832C-F920-49BB-BE8D-AF3755D34CFF}">
      <dsp:nvSpPr>
        <dsp:cNvPr id="0" name=""/>
        <dsp:cNvSpPr/>
      </dsp:nvSpPr>
      <dsp:spPr>
        <a:xfrm rot="5400000">
          <a:off x="-275394" y="4259804"/>
          <a:ext cx="1835960" cy="1285172"/>
        </a:xfrm>
        <a:prstGeom prst="chevron">
          <a:avLst/>
        </a:prstGeom>
        <a:solidFill>
          <a:schemeClr val="accent1">
            <a:lumMod val="20000"/>
            <a:lumOff val="8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tr-TR" sz="1800" b="1" kern="1200" dirty="0">
              <a:solidFill>
                <a:schemeClr val="tx1"/>
              </a:solidFill>
            </a:rPr>
            <a:t>Research Questions</a:t>
          </a:r>
        </a:p>
      </dsp:txBody>
      <dsp:txXfrm rot="-5400000">
        <a:off x="0" y="4626996"/>
        <a:ext cx="1285172" cy="550788"/>
      </dsp:txXfrm>
    </dsp:sp>
    <dsp:sp modelId="{16068652-E062-40E0-ABE5-E5C54FC5E3B5}">
      <dsp:nvSpPr>
        <dsp:cNvPr id="0" name=""/>
        <dsp:cNvSpPr/>
      </dsp:nvSpPr>
      <dsp:spPr>
        <a:xfrm rot="5400000">
          <a:off x="4597133" y="199712"/>
          <a:ext cx="2138849" cy="876277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a:solidFill>
                <a:schemeClr val="tx1"/>
              </a:solidFill>
            </a:rPr>
            <a:t>What are moral and conceptual factors, how have they impacted outcomes of wars and conflicts and to what extent do contemporary prediction models treat the impact of these factors on outcomes of conflicts? (Identify gaps)</a:t>
          </a:r>
          <a:endParaRPr lang="tr-TR" sz="2000" b="0" kern="1200" dirty="0"/>
        </a:p>
        <a:p>
          <a:pPr marL="228600" lvl="1" indent="-228600" algn="l" defTabSz="889000">
            <a:lnSpc>
              <a:spcPct val="90000"/>
            </a:lnSpc>
            <a:spcBef>
              <a:spcPct val="0"/>
            </a:spcBef>
            <a:spcAft>
              <a:spcPct val="15000"/>
            </a:spcAft>
            <a:buChar char="•"/>
          </a:pPr>
          <a:r>
            <a:rPr lang="en-US" sz="2000" b="0" kern="1200" dirty="0">
              <a:solidFill>
                <a:schemeClr val="tx1"/>
              </a:solidFill>
            </a:rPr>
            <a:t>Can moral and conceptual factors be integrated into quantitative and qualitative modelling for more sophisticated predictions?</a:t>
          </a:r>
          <a:endParaRPr lang="tr-TR" sz="2000" b="0" kern="1200" dirty="0"/>
        </a:p>
        <a:p>
          <a:pPr marL="228600" lvl="1" indent="-228600" algn="l" defTabSz="889000">
            <a:lnSpc>
              <a:spcPct val="90000"/>
            </a:lnSpc>
            <a:spcBef>
              <a:spcPct val="0"/>
            </a:spcBef>
            <a:spcAft>
              <a:spcPct val="15000"/>
            </a:spcAft>
            <a:buChar char="•"/>
          </a:pPr>
          <a:r>
            <a:rPr lang="en-US" sz="2000" b="0" kern="1200" dirty="0">
              <a:solidFill>
                <a:schemeClr val="tx1"/>
              </a:solidFill>
            </a:rPr>
            <a:t>What are the implications of the impact of those factors for policy, strategy, and military leadership? </a:t>
          </a:r>
          <a:endParaRPr lang="tr-TR" sz="2000" b="0" kern="1200" dirty="0"/>
        </a:p>
      </dsp:txBody>
      <dsp:txXfrm rot="-5400000">
        <a:off x="1285173" y="3616082"/>
        <a:ext cx="8658360" cy="1930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53032-8536-4898-B899-0E26DAE3A0BD}">
      <dsp:nvSpPr>
        <dsp:cNvPr id="0" name=""/>
        <dsp:cNvSpPr/>
      </dsp:nvSpPr>
      <dsp:spPr>
        <a:xfrm>
          <a:off x="7576" y="776588"/>
          <a:ext cx="2657654" cy="1025854"/>
        </a:xfrm>
        <a:prstGeom prst="chevron">
          <a:avLst>
            <a:gd name="adj" fmla="val 40000"/>
          </a:avLst>
        </a:prstGeom>
        <a:solidFill>
          <a:srgbClr val="4472C4">
            <a:lumMod val="20000"/>
            <a:lumOff val="8000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22AB65-E0E5-4E5E-9DA7-5F1D1CD87582}">
      <dsp:nvSpPr>
        <dsp:cNvPr id="0" name=""/>
        <dsp:cNvSpPr/>
      </dsp:nvSpPr>
      <dsp:spPr>
        <a:xfrm>
          <a:off x="830897" y="1079830"/>
          <a:ext cx="1453774" cy="4469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tr-TR" sz="2400" b="1" kern="1200" dirty="0"/>
            <a:t>QUAL</a:t>
          </a:r>
        </a:p>
      </dsp:txBody>
      <dsp:txXfrm>
        <a:off x="843987" y="1092920"/>
        <a:ext cx="1427594" cy="420743"/>
      </dsp:txXfrm>
    </dsp:sp>
    <dsp:sp modelId="{E57A76C5-96E5-4173-A4ED-52EAFE4B04A7}">
      <dsp:nvSpPr>
        <dsp:cNvPr id="0" name=""/>
        <dsp:cNvSpPr/>
      </dsp:nvSpPr>
      <dsp:spPr>
        <a:xfrm>
          <a:off x="2747913" y="776588"/>
          <a:ext cx="2657654" cy="1025854"/>
        </a:xfrm>
        <a:prstGeom prst="chevron">
          <a:avLst>
            <a:gd name="adj" fmla="val 40000"/>
          </a:avLst>
        </a:prstGeom>
        <a:solidFill>
          <a:srgbClr val="4472C4">
            <a:lumMod val="20000"/>
            <a:lumOff val="8000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7239F9-69E9-43FD-9A6D-2578974387B8}">
      <dsp:nvSpPr>
        <dsp:cNvPr id="0" name=""/>
        <dsp:cNvSpPr/>
      </dsp:nvSpPr>
      <dsp:spPr>
        <a:xfrm>
          <a:off x="3642085" y="1148609"/>
          <a:ext cx="1248695" cy="3794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tr-TR" sz="2400" b="1" kern="1200" dirty="0"/>
            <a:t>quan</a:t>
          </a:r>
        </a:p>
      </dsp:txBody>
      <dsp:txXfrm>
        <a:off x="3653198" y="1159722"/>
        <a:ext cx="1226469" cy="357186"/>
      </dsp:txXfrm>
    </dsp:sp>
    <dsp:sp modelId="{4C37CEE9-F571-4FB5-8BCF-D52AB1C05A22}">
      <dsp:nvSpPr>
        <dsp:cNvPr id="0" name=""/>
        <dsp:cNvSpPr/>
      </dsp:nvSpPr>
      <dsp:spPr>
        <a:xfrm>
          <a:off x="5488250" y="737459"/>
          <a:ext cx="2657654" cy="1025854"/>
        </a:xfrm>
        <a:prstGeom prst="chevron">
          <a:avLst>
            <a:gd name="adj" fmla="val 40000"/>
          </a:avLst>
        </a:prstGeom>
        <a:solidFill>
          <a:srgbClr val="4472C4">
            <a:lumMod val="20000"/>
            <a:lumOff val="8000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B23A2-1503-4A83-B79D-AD46AF2FB4EB}">
      <dsp:nvSpPr>
        <dsp:cNvPr id="0" name=""/>
        <dsp:cNvSpPr/>
      </dsp:nvSpPr>
      <dsp:spPr>
        <a:xfrm>
          <a:off x="5949979" y="942666"/>
          <a:ext cx="2247383" cy="6694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ctr" anchorCtr="0">
          <a:noAutofit/>
        </a:bodyPr>
        <a:lstStyle/>
        <a:p>
          <a:pPr marL="0" lvl="0" indent="0" algn="ctr" defTabSz="1066800">
            <a:lnSpc>
              <a:spcPct val="90000"/>
            </a:lnSpc>
            <a:spcBef>
              <a:spcPct val="0"/>
            </a:spcBef>
            <a:spcAft>
              <a:spcPct val="35000"/>
            </a:spcAft>
            <a:buNone/>
          </a:pPr>
          <a:r>
            <a:rPr lang="en-GB" sz="2400" b="1" kern="1200" dirty="0"/>
            <a:t>Refined </a:t>
          </a:r>
          <a:r>
            <a:rPr lang="tr-TR" sz="2400" b="1" kern="1200" dirty="0"/>
            <a:t>Theo</a:t>
          </a:r>
          <a:r>
            <a:rPr lang="en-GB" sz="2400" b="1" kern="1200" dirty="0" err="1"/>
            <a:t>ry</a:t>
          </a:r>
          <a:endParaRPr lang="en-GB" sz="2400" b="1" kern="1200" dirty="0"/>
        </a:p>
      </dsp:txBody>
      <dsp:txXfrm>
        <a:off x="5969586" y="962273"/>
        <a:ext cx="2208169" cy="630227"/>
      </dsp:txXfrm>
    </dsp:sp>
    <dsp:sp modelId="{11085B47-6705-48B8-B5FB-43D7F8E263F1}">
      <dsp:nvSpPr>
        <dsp:cNvPr id="0" name=""/>
        <dsp:cNvSpPr/>
      </dsp:nvSpPr>
      <dsp:spPr>
        <a:xfrm>
          <a:off x="8525453" y="773454"/>
          <a:ext cx="2657654" cy="1025854"/>
        </a:xfrm>
        <a:prstGeom prst="chevron">
          <a:avLst>
            <a:gd name="adj" fmla="val 40000"/>
          </a:avLst>
        </a:prstGeom>
        <a:solidFill>
          <a:srgbClr val="4472C4">
            <a:lumMod val="20000"/>
            <a:lumOff val="80000"/>
          </a:srgb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6850FA-6FA2-4F94-BED4-DCB6B2D350B7}">
      <dsp:nvSpPr>
        <dsp:cNvPr id="0" name=""/>
        <dsp:cNvSpPr/>
      </dsp:nvSpPr>
      <dsp:spPr>
        <a:xfrm>
          <a:off x="9109819" y="1078871"/>
          <a:ext cx="1670950" cy="5254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tx1"/>
              </a:solidFill>
            </a:rPr>
            <a:t>Conclusion</a:t>
          </a:r>
        </a:p>
      </dsp:txBody>
      <dsp:txXfrm>
        <a:off x="9125209" y="1094261"/>
        <a:ext cx="1640170" cy="49468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2.05.2023</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04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184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87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15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64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44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395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311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36</a:t>
            </a:fld>
            <a:endParaRPr lang="tr-TR"/>
          </a:p>
        </p:txBody>
      </p:sp>
    </p:spTree>
    <p:extLst>
      <p:ext uri="{BB962C8B-B14F-4D97-AF65-F5344CB8AC3E}">
        <p14:creationId xmlns:p14="http://schemas.microsoft.com/office/powerpoint/2010/main" val="3503020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37</a:t>
            </a:fld>
            <a:endParaRPr lang="tr-TR"/>
          </a:p>
        </p:txBody>
      </p:sp>
    </p:spTree>
    <p:extLst>
      <p:ext uri="{BB962C8B-B14F-4D97-AF65-F5344CB8AC3E}">
        <p14:creationId xmlns:p14="http://schemas.microsoft.com/office/powerpoint/2010/main" val="421547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38</a:t>
            </a:fld>
            <a:endParaRPr lang="tr-TR"/>
          </a:p>
        </p:txBody>
      </p:sp>
    </p:spTree>
    <p:extLst>
      <p:ext uri="{BB962C8B-B14F-4D97-AF65-F5344CB8AC3E}">
        <p14:creationId xmlns:p14="http://schemas.microsoft.com/office/powerpoint/2010/main" val="127197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679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591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2.05.2023</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2.05.2023</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Innovation Outline</a:t>
            </a:r>
            <a:br>
              <a:rPr lang="tr-TR" sz="4400" b="1" dirty="0"/>
            </a:br>
            <a:r>
              <a:rPr lang="tr-TR" sz="4400" b="1" dirty="0"/>
              <a:t>Referral to Innovation Partner</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Submitter: Gurkan Yesilyurt</a:t>
            </a:r>
          </a:p>
          <a:p>
            <a:r>
              <a:rPr lang="tr-TR" b="1" dirty="0"/>
              <a:t>Researcher at Cranfield School of Defence and Security</a:t>
            </a:r>
          </a:p>
          <a:p>
            <a:endParaRPr lang="tr-TR" b="1" dirty="0"/>
          </a:p>
          <a:p>
            <a:r>
              <a:rPr lang="tr-TR" b="1" dirty="0"/>
              <a:t>Time:30 minutes</a:t>
            </a:r>
          </a:p>
          <a:p>
            <a:r>
              <a:rPr lang="tr-TR" b="1" dirty="0"/>
              <a:t>07.01.2022</a:t>
            </a:r>
          </a:p>
          <a:p>
            <a:endParaRPr lang="tr-TR" b="1"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42D86B-55B1-42E8-BCDA-7626F1E01D1B}"/>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Outline</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BEF4FF-3D47-4449-B61D-0CC940E9BB7A}"/>
              </a:ext>
            </a:extLst>
          </p:cNvPr>
          <p:cNvSpPr txBox="1"/>
          <p:nvPr/>
        </p:nvSpPr>
        <p:spPr>
          <a:xfrm>
            <a:off x="529772" y="1189376"/>
            <a:ext cx="4483100" cy="529375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Application Summary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Research Summary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Innovation Details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Impact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Novel Technology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Stage of development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Technical Approach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&amp; Advantages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Evidence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Fit to focus areas of DASA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942C8D75-2741-47A3-9184-0C45D67C9E30}"/>
              </a:ext>
            </a:extLst>
          </p:cNvPr>
          <p:cNvGraphicFramePr>
            <a:graphicFrameLocks noGrp="1"/>
          </p:cNvGraphicFramePr>
          <p:nvPr/>
        </p:nvGraphicFramePr>
        <p:xfrm>
          <a:off x="5716814" y="1916014"/>
          <a:ext cx="5762172" cy="1758381"/>
        </p:xfrm>
        <a:graphic>
          <a:graphicData uri="http://schemas.openxmlformats.org/drawingml/2006/table">
            <a:tbl>
              <a:tblPr firstRow="1" bandRow="1">
                <a:tableStyleId>{5C22544A-7EE6-4342-B048-85BDC9FD1C3A}</a:tableStyleId>
              </a:tblPr>
              <a:tblGrid>
                <a:gridCol w="2153557">
                  <a:extLst>
                    <a:ext uri="{9D8B030D-6E8A-4147-A177-3AD203B41FA5}">
                      <a16:colId xmlns:a16="http://schemas.microsoft.com/office/drawing/2014/main" val="3270623903"/>
                    </a:ext>
                  </a:extLst>
                </a:gridCol>
                <a:gridCol w="3608615">
                  <a:extLst>
                    <a:ext uri="{9D8B030D-6E8A-4147-A177-3AD203B41FA5}">
                      <a16:colId xmlns:a16="http://schemas.microsoft.com/office/drawing/2014/main" val="2124772396"/>
                    </a:ext>
                  </a:extLst>
                </a:gridCol>
              </a:tblGrid>
              <a:tr h="473529">
                <a:tc>
                  <a:txBody>
                    <a:bodyPr/>
                    <a:lstStyle/>
                    <a:p>
                      <a:r>
                        <a:rPr lang="tr-TR" b="1" dirty="0">
                          <a:solidFill>
                            <a:schemeClr val="tx1"/>
                          </a:solidFill>
                        </a:rPr>
                        <a:t>Proposal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DIOL028052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6744463"/>
                  </a:ext>
                </a:extLst>
              </a:tr>
              <a:tr h="321000">
                <a:tc>
                  <a:txBody>
                    <a:bodyPr/>
                    <a:lstStyle/>
                    <a:p>
                      <a:endParaRPr lang="tr-TR" b="1" dirty="0">
                        <a:solidFill>
                          <a:schemeClr val="tx1"/>
                        </a:solidFill>
                      </a:endParaRPr>
                    </a:p>
                    <a:p>
                      <a:r>
                        <a:rPr lang="tr-TR" b="1" dirty="0">
                          <a:solidFill>
                            <a:schemeClr val="tx1"/>
                          </a:solidFill>
                        </a:rPr>
                        <a:t>Proposal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An Analysis of Leadership and Morale on the Outcome of the Battle With Artificial Intelligence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789832"/>
                  </a:ext>
                </a:extLst>
              </a:tr>
              <a:tr h="370452">
                <a:tc>
                  <a:txBody>
                    <a:bodyPr/>
                    <a:lstStyle/>
                    <a:p>
                      <a:r>
                        <a:rPr lang="tr-TR" b="1" dirty="0">
                          <a:solidFill>
                            <a:schemeClr val="tx1"/>
                          </a:solidFill>
                        </a:rPr>
                        <a:t>Submitted earlier?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17215"/>
                  </a:ext>
                </a:extLst>
              </a:tr>
            </a:tbl>
          </a:graphicData>
        </a:graphic>
      </p:graphicFrame>
    </p:spTree>
    <p:extLst>
      <p:ext uri="{BB962C8B-B14F-4D97-AF65-F5344CB8AC3E}">
        <p14:creationId xmlns:p14="http://schemas.microsoft.com/office/powerpoint/2010/main" val="264648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30"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3"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8"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8"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6"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2"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225395" y="1235646"/>
            <a:ext cx="2611481" cy="646331"/>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Text Analysis with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2"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295538" y="5834380"/>
            <a:ext cx="3434349"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5"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1"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2"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46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ficial Intelligence Icons Stock Illustration - Download Image Now -  iStock">
            <a:extLst>
              <a:ext uri="{FF2B5EF4-FFF2-40B4-BE49-F238E27FC236}">
                <a16:creationId xmlns:a16="http://schemas.microsoft.com/office/drawing/2014/main" id="{71740A2D-06DB-481C-BBC0-B42A5FDE9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173" y="1553168"/>
            <a:ext cx="2980826" cy="29808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93E232E-65A7-403B-B2D1-2191BB43126A}"/>
              </a:ext>
            </a:extLst>
          </p:cNvPr>
          <p:cNvGrpSpPr/>
          <p:nvPr/>
        </p:nvGrpSpPr>
        <p:grpSpPr>
          <a:xfrm>
            <a:off x="54317" y="1140006"/>
            <a:ext cx="3717588" cy="3135160"/>
            <a:chOff x="4685790" y="1570744"/>
            <a:chExt cx="4168918" cy="3675110"/>
          </a:xfrm>
        </p:grpSpPr>
        <p:sp>
          <p:nvSpPr>
            <p:cNvPr id="11" name="Hexagon 10">
              <a:extLst>
                <a:ext uri="{FF2B5EF4-FFF2-40B4-BE49-F238E27FC236}">
                  <a16:creationId xmlns:a16="http://schemas.microsoft.com/office/drawing/2014/main" id="{EE94EF44-9C83-45D3-A30A-ADC3B5FBD3C4}"/>
                </a:ext>
              </a:extLst>
            </p:cNvPr>
            <p:cNvSpPr/>
            <p:nvPr/>
          </p:nvSpPr>
          <p:spPr>
            <a:xfrm>
              <a:off x="4685790" y="1570744"/>
              <a:ext cx="4168918" cy="367511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Définition d'institution - Concept et Sens">
              <a:extLst>
                <a:ext uri="{FF2B5EF4-FFF2-40B4-BE49-F238E27FC236}">
                  <a16:creationId xmlns:a16="http://schemas.microsoft.com/office/drawing/2014/main" id="{AB61026F-F2AD-4C64-B97E-C08228EDF50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46339" y="2309353"/>
              <a:ext cx="2135083" cy="2135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F6B89366-D003-430C-A0A0-7CA135B865D4}"/>
              </a:ext>
            </a:extLst>
          </p:cNvPr>
          <p:cNvGrpSpPr/>
          <p:nvPr/>
        </p:nvGrpSpPr>
        <p:grpSpPr>
          <a:xfrm>
            <a:off x="3072325" y="3200675"/>
            <a:ext cx="2623574" cy="2192843"/>
            <a:chOff x="4495683" y="1714067"/>
            <a:chExt cx="2623574" cy="2192843"/>
          </a:xfrm>
        </p:grpSpPr>
        <p:sp>
          <p:nvSpPr>
            <p:cNvPr id="16" name="Hexagon 15">
              <a:extLst>
                <a:ext uri="{FF2B5EF4-FFF2-40B4-BE49-F238E27FC236}">
                  <a16:creationId xmlns:a16="http://schemas.microsoft.com/office/drawing/2014/main" id="{AC6DF70A-568A-4433-B783-2C1D17B847DE}"/>
                </a:ext>
              </a:extLst>
            </p:cNvPr>
            <p:cNvSpPr/>
            <p:nvPr/>
          </p:nvSpPr>
          <p:spPr>
            <a:xfrm>
              <a:off x="4495683" y="1714067"/>
              <a:ext cx="2623574" cy="2192843"/>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4" descr="Soldiers and a weapon icon">
              <a:extLst>
                <a:ext uri="{FF2B5EF4-FFF2-40B4-BE49-F238E27FC236}">
                  <a16:creationId xmlns:a16="http://schemas.microsoft.com/office/drawing/2014/main" id="{B98293F7-4CB2-458E-8D40-65DC50466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18" y="2118696"/>
              <a:ext cx="1310304" cy="1310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C55F4DD8-60C9-4B64-99A8-495D6940470C}"/>
              </a:ext>
            </a:extLst>
          </p:cNvPr>
          <p:cNvGrpSpPr/>
          <p:nvPr/>
        </p:nvGrpSpPr>
        <p:grpSpPr>
          <a:xfrm>
            <a:off x="5294224" y="2004603"/>
            <a:ext cx="2739713" cy="2329646"/>
            <a:chOff x="4495683" y="1714067"/>
            <a:chExt cx="3717588" cy="3135160"/>
          </a:xfrm>
        </p:grpSpPr>
        <p:sp>
          <p:nvSpPr>
            <p:cNvPr id="19" name="Hexagon 18">
              <a:extLst>
                <a:ext uri="{FF2B5EF4-FFF2-40B4-BE49-F238E27FC236}">
                  <a16:creationId xmlns:a16="http://schemas.microsoft.com/office/drawing/2014/main" id="{4ED94CF3-0112-4D3A-A9F1-5F5596F69893}"/>
                </a:ext>
              </a:extLst>
            </p:cNvPr>
            <p:cNvSpPr/>
            <p:nvPr/>
          </p:nvSpPr>
          <p:spPr>
            <a:xfrm>
              <a:off x="4495683" y="1714067"/>
              <a:ext cx="3717588" cy="313516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4" descr="Lesson Learning Images, Stock Photos &amp;amp; Vectors | Shutterstock">
              <a:extLst>
                <a:ext uri="{FF2B5EF4-FFF2-40B4-BE49-F238E27FC236}">
                  <a16:creationId xmlns:a16="http://schemas.microsoft.com/office/drawing/2014/main" id="{871911D0-70E6-40C0-B8F2-6BE8B1B8A49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915"/>
            <a:stretch/>
          </p:blipFill>
          <p:spPr bwMode="auto">
            <a:xfrm>
              <a:off x="5200247" y="2621940"/>
              <a:ext cx="2308459" cy="131941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Python Training - Object Development - Virtual Beehive">
            <a:extLst>
              <a:ext uri="{FF2B5EF4-FFF2-40B4-BE49-F238E27FC236}">
                <a16:creationId xmlns:a16="http://schemas.microsoft.com/office/drawing/2014/main" id="{8AA9155E-75DE-4588-B901-28B37DDDDF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9418385" y="5351607"/>
            <a:ext cx="1250402" cy="1105135"/>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3" name="Arrow: Curved Right 2">
            <a:extLst>
              <a:ext uri="{FF2B5EF4-FFF2-40B4-BE49-F238E27FC236}">
                <a16:creationId xmlns:a16="http://schemas.microsoft.com/office/drawing/2014/main" id="{0C0267C5-A8DE-4E50-8AB0-8151899FE23A}"/>
              </a:ext>
            </a:extLst>
          </p:cNvPr>
          <p:cNvSpPr/>
          <p:nvPr/>
        </p:nvSpPr>
        <p:spPr>
          <a:xfrm rot="3858014">
            <a:off x="8085877" y="1708204"/>
            <a:ext cx="415355" cy="808360"/>
          </a:xfrm>
          <a:prstGeom prst="curvedRightArrow">
            <a:avLst>
              <a:gd name="adj1" fmla="val 61309"/>
              <a:gd name="adj2" fmla="val 71510"/>
              <a:gd name="adj3" fmla="val 42977"/>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rrow: Curved Left 3">
            <a:extLst>
              <a:ext uri="{FF2B5EF4-FFF2-40B4-BE49-F238E27FC236}">
                <a16:creationId xmlns:a16="http://schemas.microsoft.com/office/drawing/2014/main" id="{F0D6E27A-C07F-4888-9608-41932116539C}"/>
              </a:ext>
            </a:extLst>
          </p:cNvPr>
          <p:cNvSpPr/>
          <p:nvPr/>
        </p:nvSpPr>
        <p:spPr>
          <a:xfrm rot="5974356">
            <a:off x="7931091" y="3705481"/>
            <a:ext cx="576125" cy="1027773"/>
          </a:xfrm>
          <a:prstGeom prst="curvedLeftArrow">
            <a:avLst>
              <a:gd name="adj1" fmla="val 33974"/>
              <a:gd name="adj2" fmla="val 52495"/>
              <a:gd name="adj3" fmla="val 32124"/>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Rounded Corners 27">
            <a:extLst>
              <a:ext uri="{FF2B5EF4-FFF2-40B4-BE49-F238E27FC236}">
                <a16:creationId xmlns:a16="http://schemas.microsoft.com/office/drawing/2014/main" id="{E641A87A-1593-461F-9ABE-C93D4FC257F7}"/>
              </a:ext>
            </a:extLst>
          </p:cNvPr>
          <p:cNvSpPr/>
          <p:nvPr/>
        </p:nvSpPr>
        <p:spPr>
          <a:xfrm>
            <a:off x="87083" y="45632"/>
            <a:ext cx="12026266" cy="739018"/>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sp>
        <p:nvSpPr>
          <p:cNvPr id="5" name="TextBox 4">
            <a:extLst>
              <a:ext uri="{FF2B5EF4-FFF2-40B4-BE49-F238E27FC236}">
                <a16:creationId xmlns:a16="http://schemas.microsoft.com/office/drawing/2014/main" id="{BC0BFBA9-5C10-49EF-9650-B4A48B692EF6}"/>
              </a:ext>
            </a:extLst>
          </p:cNvPr>
          <p:cNvSpPr txBox="1"/>
          <p:nvPr/>
        </p:nvSpPr>
        <p:spPr>
          <a:xfrm>
            <a:off x="87083" y="5590246"/>
            <a:ext cx="1152749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Innovation Impact: </a:t>
            </a:r>
            <a:r>
              <a:rPr kumimoji="0" lang="tr-TR"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AI to integrate LL process and modelling&amp;simulation</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Novel Technology: </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AI in deciding true reasons of the operation outcomes.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Stage of development: </a:t>
            </a:r>
            <a:r>
              <a:rPr kumimoji="0" lang="tr-TR" sz="24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TRL 5</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It is being appliying in health sector. </a:t>
            </a:r>
          </a:p>
        </p:txBody>
      </p:sp>
      <p:sp>
        <p:nvSpPr>
          <p:cNvPr id="2" name="Rectangle: Rounded Corners 1">
            <a:extLst>
              <a:ext uri="{FF2B5EF4-FFF2-40B4-BE49-F238E27FC236}">
                <a16:creationId xmlns:a16="http://schemas.microsoft.com/office/drawing/2014/main" id="{E011D1D5-4438-4C78-A52B-C7506BCE0BFB}"/>
              </a:ext>
            </a:extLst>
          </p:cNvPr>
          <p:cNvSpPr/>
          <p:nvPr/>
        </p:nvSpPr>
        <p:spPr>
          <a:xfrm>
            <a:off x="8155825" y="1023371"/>
            <a:ext cx="963387"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NLP</a:t>
            </a:r>
          </a:p>
        </p:txBody>
      </p:sp>
      <p:sp>
        <p:nvSpPr>
          <p:cNvPr id="21" name="Rectangle: Rounded Corners 20">
            <a:extLst>
              <a:ext uri="{FF2B5EF4-FFF2-40B4-BE49-F238E27FC236}">
                <a16:creationId xmlns:a16="http://schemas.microsoft.com/office/drawing/2014/main" id="{B76E9166-056A-4A1E-A5A9-36D6D3304CBF}"/>
              </a:ext>
            </a:extLst>
          </p:cNvPr>
          <p:cNvSpPr/>
          <p:nvPr/>
        </p:nvSpPr>
        <p:spPr>
          <a:xfrm>
            <a:off x="10913702" y="1056601"/>
            <a:ext cx="1139533"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Machine Learning</a:t>
            </a:r>
          </a:p>
        </p:txBody>
      </p:sp>
      <p:sp>
        <p:nvSpPr>
          <p:cNvPr id="22" name="Rectangle: Rounded Corners 21">
            <a:extLst>
              <a:ext uri="{FF2B5EF4-FFF2-40B4-BE49-F238E27FC236}">
                <a16:creationId xmlns:a16="http://schemas.microsoft.com/office/drawing/2014/main" id="{87BA752B-5363-4FAA-956D-BAACC436603D}"/>
              </a:ext>
            </a:extLst>
          </p:cNvPr>
          <p:cNvSpPr/>
          <p:nvPr/>
        </p:nvSpPr>
        <p:spPr>
          <a:xfrm>
            <a:off x="9119212" y="4682643"/>
            <a:ext cx="2001038"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Deep Learning</a:t>
            </a:r>
          </a:p>
        </p:txBody>
      </p:sp>
    </p:spTree>
    <p:extLst>
      <p:ext uri="{BB962C8B-B14F-4D97-AF65-F5344CB8AC3E}">
        <p14:creationId xmlns:p14="http://schemas.microsoft.com/office/powerpoint/2010/main" val="220906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45398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9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pic>
        <p:nvPicPr>
          <p:cNvPr id="2050" name="Picture 2" descr="FM3-90 Appendix B Tactical Mission Tasks">
            <a:extLst>
              <a:ext uri="{FF2B5EF4-FFF2-40B4-BE49-F238E27FC236}">
                <a16:creationId xmlns:a16="http://schemas.microsoft.com/office/drawing/2014/main" id="{3C210C85-EE6B-4C7B-A026-018C0F85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40" y="1025771"/>
            <a:ext cx="4324350" cy="3248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016D3A-9ADC-4AD6-85CB-D2C528357C6D}"/>
              </a:ext>
            </a:extLst>
          </p:cNvPr>
          <p:cNvSpPr txBox="1"/>
          <p:nvPr/>
        </p:nvSpPr>
        <p:spPr>
          <a:xfrm>
            <a:off x="394846" y="4884020"/>
            <a:ext cx="114023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Advantages: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Best approach to address the real reasons of the battle &amp; operation outcomes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Feedback for traning of leaders in military institutions.</a:t>
            </a:r>
          </a:p>
        </p:txBody>
      </p:sp>
      <p:sp>
        <p:nvSpPr>
          <p:cNvPr id="8" name="TextBox 7">
            <a:extLst>
              <a:ext uri="{FF2B5EF4-FFF2-40B4-BE49-F238E27FC236}">
                <a16:creationId xmlns:a16="http://schemas.microsoft.com/office/drawing/2014/main" id="{12377B48-0224-4E5E-960D-B118EB70876A}"/>
              </a:ext>
            </a:extLst>
          </p:cNvPr>
          <p:cNvSpPr txBox="1"/>
          <p:nvPr/>
        </p:nvSpPr>
        <p:spPr>
          <a:xfrm>
            <a:off x="7229476" y="2014196"/>
            <a:ext cx="336776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AI has not been applied in this field of defence sector so far, including NATO LL process.</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90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78289"/>
            <a:ext cx="12026266" cy="91063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Evidence</a:t>
            </a:r>
          </a:p>
        </p:txBody>
      </p:sp>
      <p:pic>
        <p:nvPicPr>
          <p:cNvPr id="3076" name="Picture 4">
            <a:extLst>
              <a:ext uri="{FF2B5EF4-FFF2-40B4-BE49-F238E27FC236}">
                <a16:creationId xmlns:a16="http://schemas.microsoft.com/office/drawing/2014/main" id="{C8BF4FC1-6DA3-46D9-9F20-3E24C1827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291" y="2590337"/>
            <a:ext cx="3245985" cy="272927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D437E1-9739-4A36-B105-1FF141E4A35D}"/>
              </a:ext>
            </a:extLst>
          </p:cNvPr>
          <p:cNvSpPr txBox="1"/>
          <p:nvPr/>
        </p:nvSpPr>
        <p:spPr>
          <a:xfrm>
            <a:off x="7308633" y="5470131"/>
            <a:ext cx="4970452" cy="461665"/>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Image processing in health sector</a:t>
            </a:r>
          </a:p>
        </p:txBody>
      </p:sp>
      <p:pic>
        <p:nvPicPr>
          <p:cNvPr id="1028" name="Picture 4" descr="John Snow Labs">
            <a:extLst>
              <a:ext uri="{FF2B5EF4-FFF2-40B4-BE49-F238E27FC236}">
                <a16:creationId xmlns:a16="http://schemas.microsoft.com/office/drawing/2014/main" id="{B99144A7-3494-4E53-83AE-A716B1E9C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291" y="1204758"/>
            <a:ext cx="3263877" cy="112547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1675FE9-CB62-4412-826B-748B956AFBE2}"/>
              </a:ext>
            </a:extLst>
          </p:cNvPr>
          <p:cNvSpPr txBox="1"/>
          <p:nvPr/>
        </p:nvSpPr>
        <p:spPr>
          <a:xfrm>
            <a:off x="757236" y="3892433"/>
            <a:ext cx="6098720" cy="830997"/>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U</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nderstands</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the relationships between </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words in a sentence</a:t>
            </a: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1036" name="Picture 12" descr="Google BERT : Le nouvel algorithme optimisé pour la recherche vocale -  Expertisme">
            <a:extLst>
              <a:ext uri="{FF2B5EF4-FFF2-40B4-BE49-F238E27FC236}">
                <a16:creationId xmlns:a16="http://schemas.microsoft.com/office/drawing/2014/main" id="{C6E2E1E4-F134-4095-9976-68B59B31F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6" y="1172276"/>
            <a:ext cx="4958443" cy="258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4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4D07-C06A-4A5E-93AC-5FC81881E6DF}"/>
              </a:ext>
            </a:extLst>
          </p:cNvPr>
          <p:cNvSpPr>
            <a:spLocks noGrp="1"/>
          </p:cNvSpPr>
          <p:nvPr>
            <p:ph idx="1"/>
          </p:nvPr>
        </p:nvSpPr>
        <p:spPr/>
        <p:txBody>
          <a:bodyPr/>
          <a:lstStyle/>
          <a:p>
            <a:r>
              <a:rPr lang="tr-TR" dirty="0"/>
              <a:t>This research has implications for the below focus areas:</a:t>
            </a:r>
          </a:p>
          <a:p>
            <a:r>
              <a:rPr lang="tr-TR" b="1" i="0" dirty="0">
                <a:solidFill>
                  <a:srgbClr val="0B0C0C"/>
                </a:solidFill>
                <a:effectLst/>
                <a:latin typeface="GDS Transport"/>
              </a:rPr>
              <a:t>Evaluation part of «Simulating Future Battlespace Complexity»</a:t>
            </a:r>
          </a:p>
          <a:p>
            <a:pPr lvl="1"/>
            <a:r>
              <a:rPr lang="en-US" b="0" i="0" dirty="0">
                <a:solidFill>
                  <a:srgbClr val="0B0C0C"/>
                </a:solidFill>
                <a:effectLst/>
                <a:latin typeface="GDS Transport"/>
              </a:rPr>
              <a:t>Apply procedures and solutions that provide effective training and </a:t>
            </a:r>
            <a:r>
              <a:rPr lang="en-US" b="1" i="0" dirty="0">
                <a:solidFill>
                  <a:srgbClr val="0B0C0C"/>
                </a:solidFill>
                <a:effectLst/>
                <a:highlight>
                  <a:srgbClr val="FFFF00"/>
                </a:highlight>
                <a:latin typeface="GDS Transport"/>
              </a:rPr>
              <a:t>evaluation capabilities</a:t>
            </a:r>
            <a:endParaRPr lang="tr-TR" b="1" i="0" dirty="0">
              <a:solidFill>
                <a:srgbClr val="0B0C0C"/>
              </a:solidFill>
              <a:effectLst/>
              <a:highlight>
                <a:srgbClr val="FFFF00"/>
              </a:highlight>
              <a:latin typeface="GDS Transport"/>
            </a:endParaRPr>
          </a:p>
          <a:p>
            <a:r>
              <a:rPr lang="en-US" b="1" i="0" dirty="0">
                <a:solidFill>
                  <a:srgbClr val="0B0C0C"/>
                </a:solidFill>
                <a:effectLst/>
                <a:latin typeface="GDS Transport"/>
              </a:rPr>
              <a:t>Defence People – Skills, Knowledge and Experience</a:t>
            </a:r>
          </a:p>
          <a:p>
            <a:pPr lvl="1"/>
            <a:r>
              <a:rPr lang="en-US" b="0" i="0" dirty="0">
                <a:solidFill>
                  <a:srgbClr val="0B0C0C"/>
                </a:solidFill>
                <a:effectLst/>
                <a:latin typeface="GDS Transport"/>
              </a:rPr>
              <a:t>Attract and retain SQEP with </a:t>
            </a:r>
            <a:r>
              <a:rPr lang="en-US" b="1" i="0" dirty="0">
                <a:solidFill>
                  <a:srgbClr val="0B0C0C"/>
                </a:solidFill>
                <a:effectLst/>
                <a:highlight>
                  <a:srgbClr val="FFFF00"/>
                </a:highlight>
                <a:latin typeface="GDS Transport"/>
              </a:rPr>
              <a:t>niche specialties and technical skills</a:t>
            </a:r>
            <a:r>
              <a:rPr lang="en-US" b="0" i="0" dirty="0">
                <a:solidFill>
                  <a:srgbClr val="0B0C0C"/>
                </a:solidFill>
                <a:effectLst/>
                <a:latin typeface="GDS Transport"/>
              </a:rPr>
              <a:t>.</a:t>
            </a:r>
          </a:p>
          <a:p>
            <a:pPr lvl="1"/>
            <a:r>
              <a:rPr lang="en-US" b="0" i="0" dirty="0">
                <a:solidFill>
                  <a:srgbClr val="0B0C0C"/>
                </a:solidFill>
                <a:effectLst/>
                <a:latin typeface="GDS Transport"/>
              </a:rPr>
              <a:t>Tracking and managing important </a:t>
            </a:r>
            <a:r>
              <a:rPr lang="en-US" b="1" i="0" dirty="0">
                <a:solidFill>
                  <a:srgbClr val="0B0C0C"/>
                </a:solidFill>
                <a:effectLst/>
                <a:highlight>
                  <a:srgbClr val="FFFF00"/>
                </a:highlight>
                <a:latin typeface="GDS Transport"/>
              </a:rPr>
              <a:t>skillsets</a:t>
            </a:r>
            <a:r>
              <a:rPr lang="en-US" b="0" i="0" dirty="0">
                <a:solidFill>
                  <a:srgbClr val="0B0C0C"/>
                </a:solidFill>
                <a:effectLst/>
                <a:latin typeface="GDS Transport"/>
              </a:rPr>
              <a:t> across the workforce</a:t>
            </a:r>
            <a:r>
              <a:rPr lang="tr-TR" b="0" i="0" dirty="0">
                <a:solidFill>
                  <a:srgbClr val="0B0C0C"/>
                </a:solidFill>
                <a:effectLst/>
                <a:latin typeface="GDS Transport"/>
              </a:rPr>
              <a:t>.</a:t>
            </a:r>
            <a:endParaRPr lang="en-US" b="0" i="0" dirty="0">
              <a:solidFill>
                <a:srgbClr val="0B0C0C"/>
              </a:solidFill>
              <a:effectLst/>
              <a:latin typeface="GDS Transport"/>
            </a:endParaRPr>
          </a:p>
          <a:p>
            <a:pPr lvl="1"/>
            <a:endParaRPr lang="en-US" b="0" i="0" dirty="0">
              <a:solidFill>
                <a:srgbClr val="0B0C0C"/>
              </a:solidFill>
              <a:effectLst/>
              <a:highlight>
                <a:srgbClr val="FFFF00"/>
              </a:highlight>
              <a:latin typeface="GDS Transport"/>
            </a:endParaRPr>
          </a:p>
          <a:p>
            <a:endParaRPr lang="tr-TR" dirty="0"/>
          </a:p>
        </p:txBody>
      </p:sp>
      <p:sp>
        <p:nvSpPr>
          <p:cNvPr id="4" name="Rectangle: Rounded Corners 3">
            <a:extLst>
              <a:ext uri="{FF2B5EF4-FFF2-40B4-BE49-F238E27FC236}">
                <a16:creationId xmlns:a16="http://schemas.microsoft.com/office/drawing/2014/main" id="{C23F7E87-AEFC-4C50-A9C5-7272EDA9CAC4}"/>
              </a:ext>
            </a:extLst>
          </p:cNvPr>
          <p:cNvSpPr/>
          <p:nvPr/>
        </p:nvSpPr>
        <p:spPr>
          <a:xfrm>
            <a:off x="87083" y="45631"/>
            <a:ext cx="12026266" cy="106471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Fit to Focus Areas</a:t>
            </a:r>
          </a:p>
        </p:txBody>
      </p:sp>
    </p:spTree>
    <p:extLst>
      <p:ext uri="{BB962C8B-B14F-4D97-AF65-F5344CB8AC3E}">
        <p14:creationId xmlns:p14="http://schemas.microsoft.com/office/powerpoint/2010/main" val="362415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D7D6-099E-459D-8F63-E23A545563D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0CBAEDF1-0183-4C2F-AF83-252B3834122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233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solidFill>
                  <a:srgbClr val="FF0000"/>
                </a:solidFill>
              </a:rPr>
              <a:t>Research Discussion with Prof. Emma Parry</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Gurkan Yesilyurt</a:t>
            </a:r>
          </a:p>
          <a:p>
            <a:r>
              <a:rPr lang="tr-TR" b="1" dirty="0"/>
              <a:t>Researcher at Cranfield School of Defence and Security</a:t>
            </a:r>
          </a:p>
          <a:p>
            <a:endParaRPr lang="tr-TR" b="1" dirty="0"/>
          </a:p>
          <a:p>
            <a:r>
              <a:rPr lang="tr-TR" b="1" dirty="0"/>
              <a:t>Time:30 minutes</a:t>
            </a:r>
          </a:p>
          <a:p>
            <a:r>
              <a:rPr lang="tr-TR" b="1" dirty="0"/>
              <a:t>11.02.2022</a:t>
            </a:r>
          </a:p>
          <a:p>
            <a:endParaRPr lang="tr-TR" b="1" dirty="0"/>
          </a:p>
        </p:txBody>
      </p:sp>
    </p:spTree>
    <p:extLst>
      <p:ext uri="{BB962C8B-B14F-4D97-AF65-F5344CB8AC3E}">
        <p14:creationId xmlns:p14="http://schemas.microsoft.com/office/powerpoint/2010/main" val="60113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E445-AF65-4065-A8E6-E3B9450477F9}"/>
              </a:ext>
            </a:extLst>
          </p:cNvPr>
          <p:cNvSpPr>
            <a:spLocks noGrp="1"/>
          </p:cNvSpPr>
          <p:nvPr>
            <p:ph type="title"/>
          </p:nvPr>
        </p:nvSpPr>
        <p:spPr>
          <a:xfrm>
            <a:off x="838200" y="365125"/>
            <a:ext cx="10515600" cy="826861"/>
          </a:xfrm>
        </p:spPr>
        <p:txBody>
          <a:bodyPr/>
          <a:lstStyle/>
          <a:p>
            <a:r>
              <a:rPr lang="tr-TR" b="1" dirty="0"/>
              <a:t>Research Design Considerations</a:t>
            </a:r>
          </a:p>
        </p:txBody>
      </p:sp>
      <p:sp>
        <p:nvSpPr>
          <p:cNvPr id="3" name="Content Placeholder 2">
            <a:extLst>
              <a:ext uri="{FF2B5EF4-FFF2-40B4-BE49-F238E27FC236}">
                <a16:creationId xmlns:a16="http://schemas.microsoft.com/office/drawing/2014/main" id="{45C655FD-3786-4504-80FE-A3688FEBADA6}"/>
              </a:ext>
            </a:extLst>
          </p:cNvPr>
          <p:cNvSpPr>
            <a:spLocks noGrp="1"/>
          </p:cNvSpPr>
          <p:nvPr>
            <p:ph idx="1"/>
          </p:nvPr>
        </p:nvSpPr>
        <p:spPr/>
        <p:txBody>
          <a:bodyPr>
            <a:normAutofit lnSpcReduction="10000"/>
          </a:bodyPr>
          <a:lstStyle/>
          <a:p>
            <a:r>
              <a:rPr lang="tr-TR" b="1" dirty="0">
                <a:highlight>
                  <a:srgbClr val="FFFF00"/>
                </a:highlight>
              </a:rPr>
              <a:t>Title: </a:t>
            </a:r>
            <a:r>
              <a:rPr lang="en-US" dirty="0"/>
              <a:t>Effects of leadership and morale on the outcome of the battle</a:t>
            </a:r>
            <a:r>
              <a:rPr lang="tr-TR" dirty="0"/>
              <a:t>. </a:t>
            </a:r>
          </a:p>
          <a:p>
            <a:r>
              <a:rPr lang="en-US" b="1" dirty="0">
                <a:highlight>
                  <a:srgbClr val="FFFF00"/>
                </a:highlight>
              </a:rPr>
              <a:t>Aim:</a:t>
            </a:r>
            <a:r>
              <a:rPr lang="tr-TR" b="1" dirty="0">
                <a:highlight>
                  <a:srgbClr val="FFFF00"/>
                </a:highlight>
              </a:rPr>
              <a:t> </a:t>
            </a:r>
            <a:r>
              <a:rPr lang="en-US" dirty="0"/>
              <a:t>This research will aim to </a:t>
            </a:r>
            <a:r>
              <a:rPr lang="en-US" dirty="0">
                <a:highlight>
                  <a:srgbClr val="00FFFF"/>
                </a:highlight>
              </a:rPr>
              <a:t>explore</a:t>
            </a:r>
            <a:r>
              <a:rPr lang="en-US" dirty="0"/>
              <a:t> effects of non-material factors on the outcome of the battle alongside other combat power elements. </a:t>
            </a:r>
          </a:p>
          <a:p>
            <a:r>
              <a:rPr lang="en-US" b="1" dirty="0">
                <a:highlight>
                  <a:srgbClr val="FFFF00"/>
                </a:highlight>
              </a:rPr>
              <a:t>Objectives:</a:t>
            </a:r>
            <a:r>
              <a:rPr lang="tr-TR" b="1" dirty="0">
                <a:highlight>
                  <a:srgbClr val="FFFF00"/>
                </a:highlight>
              </a:rPr>
              <a:t> </a:t>
            </a:r>
          </a:p>
          <a:p>
            <a:pPr lvl="1"/>
            <a:r>
              <a:rPr lang="en-US" dirty="0">
                <a:highlight>
                  <a:srgbClr val="00FFFF"/>
                </a:highlight>
              </a:rPr>
              <a:t>To explain </a:t>
            </a:r>
            <a:r>
              <a:rPr lang="en-US" dirty="0"/>
              <a:t>how far combat power elements varies the outcome of the battle. </a:t>
            </a:r>
          </a:p>
          <a:p>
            <a:pPr lvl="1"/>
            <a:r>
              <a:rPr lang="en-US" dirty="0">
                <a:highlight>
                  <a:srgbClr val="00FFFF"/>
                </a:highlight>
              </a:rPr>
              <a:t>To explore </a:t>
            </a:r>
            <a:r>
              <a:rPr lang="en-US" dirty="0"/>
              <a:t>the nature and the degree of the effects of leadership and morale on the outcome of the battle. </a:t>
            </a:r>
            <a:endParaRPr lang="tr-TR" dirty="0"/>
          </a:p>
          <a:p>
            <a:r>
              <a:rPr lang="tr-TR" b="1" dirty="0">
                <a:highlight>
                  <a:srgbClr val="FFFF00"/>
                </a:highlight>
              </a:rPr>
              <a:t>Research Design Approach: </a:t>
            </a:r>
            <a:r>
              <a:rPr lang="tr-TR" dirty="0"/>
              <a:t>Explanatory sequential research design with quantitative research preceding qualitative research.  </a:t>
            </a:r>
          </a:p>
          <a:p>
            <a:pPr marL="0" indent="0">
              <a:buNone/>
            </a:pPr>
            <a:r>
              <a:rPr lang="tr-TR" dirty="0"/>
              <a:t>(quant ---&gt;QUAL). </a:t>
            </a:r>
            <a:endParaRPr lang="en-US" dirty="0"/>
          </a:p>
          <a:p>
            <a:endParaRPr lang="en-US" dirty="0"/>
          </a:p>
          <a:p>
            <a:endParaRPr lang="tr-TR" dirty="0"/>
          </a:p>
        </p:txBody>
      </p:sp>
    </p:spTree>
    <p:extLst>
      <p:ext uri="{BB962C8B-B14F-4D97-AF65-F5344CB8AC3E}">
        <p14:creationId xmlns:p14="http://schemas.microsoft.com/office/powerpoint/2010/main" val="305007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983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3628147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6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810-E473-4E0E-91F8-2FC9A35FC090}"/>
              </a:ext>
            </a:extLst>
          </p:cNvPr>
          <p:cNvSpPr>
            <a:spLocks noGrp="1"/>
          </p:cNvSpPr>
          <p:nvPr>
            <p:ph type="title"/>
          </p:nvPr>
        </p:nvSpPr>
        <p:spPr>
          <a:xfrm>
            <a:off x="838200" y="365126"/>
            <a:ext cx="10515600" cy="1088118"/>
          </a:xfrm>
        </p:spPr>
        <p:txBody>
          <a:bodyPr>
            <a:normAutofit/>
          </a:bodyPr>
          <a:lstStyle/>
          <a:p>
            <a:r>
              <a:rPr lang="tr-TR" b="1" dirty="0"/>
              <a:t>Annotating Named Entities, Leadership</a:t>
            </a:r>
          </a:p>
        </p:txBody>
      </p:sp>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lnSpcReduction="1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 p.194</a:t>
            </a:r>
          </a:p>
          <a:p>
            <a:r>
              <a:rPr lang="tr-TR" dirty="0">
                <a:highlight>
                  <a:srgbClr val="FFFF00"/>
                </a:highlight>
              </a:rPr>
              <a:t>Calculation of time and space:</a:t>
            </a:r>
            <a:r>
              <a:rPr lang="tr-TR" dirty="0"/>
              <a:t>, Clausewitz,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Tree>
    <p:extLst>
      <p:ext uri="{BB962C8B-B14F-4D97-AF65-F5344CB8AC3E}">
        <p14:creationId xmlns:p14="http://schemas.microsoft.com/office/powerpoint/2010/main" val="1481671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2118-B200-46C6-A3CC-A9CEF05212F9}"/>
              </a:ext>
            </a:extLst>
          </p:cNvPr>
          <p:cNvSpPr>
            <a:spLocks noGrp="1"/>
          </p:cNvSpPr>
          <p:nvPr>
            <p:ph type="title"/>
          </p:nvPr>
        </p:nvSpPr>
        <p:spPr/>
        <p:txBody>
          <a:bodyPr>
            <a:normAutofit/>
          </a:bodyPr>
          <a:lstStyle/>
          <a:p>
            <a:r>
              <a:rPr lang="en-US" sz="3200" b="1" dirty="0"/>
              <a:t>The Function in the Perceptron Model</a:t>
            </a:r>
            <a:endParaRPr lang="tr-TR" sz="3200" b="1" dirty="0"/>
          </a:p>
        </p:txBody>
      </p:sp>
      <p:pic>
        <p:nvPicPr>
          <p:cNvPr id="1026" name="Picture 2" descr="xl &#10;Inputs &#10;Output &#10;*w2 + b ">
            <a:extLst>
              <a:ext uri="{FF2B5EF4-FFF2-40B4-BE49-F238E27FC236}">
                <a16:creationId xmlns:a16="http://schemas.microsoft.com/office/drawing/2014/main" id="{35FD8804-EA21-4155-BC10-BF9718018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596" y="2209120"/>
            <a:ext cx="6381750" cy="20478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407F37-9F83-4B38-8017-D0570882BD0F}"/>
                  </a:ext>
                </a:extLst>
              </p:cNvPr>
              <p:cNvSpPr txBox="1"/>
              <p:nvPr/>
            </p:nvSpPr>
            <p:spPr>
              <a:xfrm>
                <a:off x="0" y="1395906"/>
                <a:ext cx="72498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tr-TR" b="0" i="0" smtClean="0">
                          <a:latin typeface="Cambria Math" panose="02040503050406030204" pitchFamily="18" charset="0"/>
                        </a:rPr>
                        <m:t>Why</m:t>
                      </m:r>
                      <m:r>
                        <a:rPr lang="tr-TR" b="0" i="0" smtClean="0">
                          <a:latin typeface="Cambria Math" panose="02040503050406030204" pitchFamily="18" charset="0"/>
                        </a:rPr>
                        <m:t> </m:t>
                      </m:r>
                      <m:r>
                        <m:rPr>
                          <m:sty m:val="p"/>
                        </m:rPr>
                        <a:rPr lang="tr-TR" b="0" i="0" smtClean="0">
                          <a:latin typeface="Cambria Math" panose="02040503050406030204" pitchFamily="18" charset="0"/>
                        </a:rPr>
                        <m:t>neural</m:t>
                      </m:r>
                      <m:r>
                        <a:rPr lang="tr-TR" b="0" i="0" smtClean="0">
                          <a:latin typeface="Cambria Math" panose="02040503050406030204" pitchFamily="18" charset="0"/>
                        </a:rPr>
                        <m:t> </m:t>
                      </m:r>
                      <m:r>
                        <m:rPr>
                          <m:sty m:val="p"/>
                        </m:rPr>
                        <a:rPr lang="tr-TR" b="0" i="0" smtClean="0">
                          <a:latin typeface="Cambria Math" panose="02040503050406030204" pitchFamily="18" charset="0"/>
                        </a:rPr>
                        <m:t>network</m:t>
                      </m:r>
                      <m:r>
                        <a:rPr lang="tr-TR" b="0" i="0" smtClean="0">
                          <a:latin typeface="Cambria Math" panose="02040503050406030204" pitchFamily="18" charset="0"/>
                        </a:rPr>
                        <m:t>:</m:t>
                      </m:r>
                      <m:r>
                        <m:rPr>
                          <m:sty m:val="p"/>
                        </m:rPr>
                        <a:rPr lang="tr-TR" b="0" i="0" smtClean="0">
                          <a:latin typeface="Cambria Math" panose="02040503050406030204" pitchFamily="18" charset="0"/>
                        </a:rPr>
                        <m:t>better</m:t>
                      </m:r>
                      <m:r>
                        <a:rPr lang="tr-TR" b="0" i="0" smtClean="0">
                          <a:latin typeface="Cambria Math" panose="02040503050406030204" pitchFamily="18" charset="0"/>
                        </a:rPr>
                        <m:t> </m:t>
                      </m:r>
                      <m:r>
                        <m:rPr>
                          <m:sty m:val="p"/>
                        </m:rPr>
                        <a:rPr lang="tr-TR" b="0" i="0" smtClean="0">
                          <a:latin typeface="Cambria Math" panose="02040503050406030204" pitchFamily="18" charset="0"/>
                        </a:rPr>
                        <m:t>in</m:t>
                      </m:r>
                      <m:r>
                        <a:rPr lang="tr-TR" b="0" i="0" smtClean="0">
                          <a:latin typeface="Cambria Math" panose="02040503050406030204" pitchFamily="18" charset="0"/>
                        </a:rPr>
                        <m:t> </m:t>
                      </m:r>
                      <m:r>
                        <m:rPr>
                          <m:sty m:val="p"/>
                        </m:rPr>
                        <a:rPr lang="tr-TR" b="0" i="0" smtClean="0">
                          <a:latin typeface="Cambria Math" panose="02040503050406030204" pitchFamily="18" charset="0"/>
                        </a:rPr>
                        <m:t>non</m:t>
                      </m:r>
                      <m:r>
                        <a:rPr lang="tr-TR" b="0" i="0" smtClean="0">
                          <a:latin typeface="Cambria Math" panose="02040503050406030204" pitchFamily="18" charset="0"/>
                        </a:rPr>
                        <m:t>−</m:t>
                      </m:r>
                      <m:r>
                        <m:rPr>
                          <m:sty m:val="p"/>
                        </m:rPr>
                        <a:rPr lang="tr-TR" b="0" i="0" smtClean="0">
                          <a:latin typeface="Cambria Math" panose="02040503050406030204" pitchFamily="18" charset="0"/>
                        </a:rPr>
                        <m:t>linear</m:t>
                      </m:r>
                      <m:r>
                        <a:rPr lang="tr-TR" b="0" i="0" smtClean="0">
                          <a:latin typeface="Cambria Math" panose="02040503050406030204" pitchFamily="18" charset="0"/>
                        </a:rPr>
                        <m:t> </m:t>
                      </m:r>
                      <m:r>
                        <m:rPr>
                          <m:sty m:val="p"/>
                        </m:rPr>
                        <a:rPr lang="tr-TR" b="0" i="0" smtClean="0">
                          <a:latin typeface="Cambria Math" panose="02040503050406030204" pitchFamily="18" charset="0"/>
                        </a:rPr>
                        <m:t>contexts</m:t>
                      </m:r>
                      <m:r>
                        <a:rPr lang="tr-TR" b="0" i="0" smtClean="0">
                          <a:latin typeface="Cambria Math" panose="02040503050406030204" pitchFamily="18" charset="0"/>
                        </a:rPr>
                        <m:t>. </m:t>
                      </m:r>
                    </m:oMath>
                  </m:oMathPara>
                </a14:m>
                <a:endParaRPr lang="tr-TR" dirty="0"/>
              </a:p>
            </p:txBody>
          </p:sp>
        </mc:Choice>
        <mc:Fallback xmlns="">
          <p:sp>
            <p:nvSpPr>
              <p:cNvPr id="6" name="TextBox 5">
                <a:extLst>
                  <a:ext uri="{FF2B5EF4-FFF2-40B4-BE49-F238E27FC236}">
                    <a16:creationId xmlns:a16="http://schemas.microsoft.com/office/drawing/2014/main" id="{4D407F37-9F83-4B38-8017-D0570882BD0F}"/>
                  </a:ext>
                </a:extLst>
              </p:cNvPr>
              <p:cNvSpPr txBox="1">
                <a:spLocks noRot="1" noChangeAspect="1" noMove="1" noResize="1" noEditPoints="1" noAdjustHandles="1" noChangeArrowheads="1" noChangeShapeType="1" noTextEdit="1"/>
              </p:cNvSpPr>
              <p:nvPr/>
            </p:nvSpPr>
            <p:spPr>
              <a:xfrm>
                <a:off x="0" y="1395906"/>
                <a:ext cx="7249885" cy="369332"/>
              </a:xfrm>
              <a:prstGeom prst="rect">
                <a:avLst/>
              </a:prstGeom>
              <a:blipFill>
                <a:blip r:embed="rId3"/>
                <a:stretch>
                  <a:fillRect b="-11475"/>
                </a:stretch>
              </a:blipFill>
            </p:spPr>
            <p:txBody>
              <a:bodyPr/>
              <a:lstStyle/>
              <a:p>
                <a:r>
                  <a:rPr lang="tr-TR">
                    <a:noFill/>
                  </a:rPr>
                  <a:t> </a:t>
                </a:r>
              </a:p>
            </p:txBody>
          </p:sp>
        </mc:Fallback>
      </mc:AlternateContent>
      <p:sp>
        <p:nvSpPr>
          <p:cNvPr id="8" name="TextBox 7">
            <a:extLst>
              <a:ext uri="{FF2B5EF4-FFF2-40B4-BE49-F238E27FC236}">
                <a16:creationId xmlns:a16="http://schemas.microsoft.com/office/drawing/2014/main" id="{FB7823F5-2D3D-4BEB-81D6-9C15A48299A6}"/>
              </a:ext>
            </a:extLst>
          </p:cNvPr>
          <p:cNvSpPr txBox="1"/>
          <p:nvPr/>
        </p:nvSpPr>
        <p:spPr>
          <a:xfrm>
            <a:off x="2230211" y="4643914"/>
            <a:ext cx="6098720" cy="923330"/>
          </a:xfrm>
          <a:prstGeom prst="rect">
            <a:avLst/>
          </a:prstGeom>
          <a:noFill/>
        </p:spPr>
        <p:txBody>
          <a:bodyPr wrap="square">
            <a:spAutoFit/>
          </a:bodyPr>
          <a:lstStyle/>
          <a:p>
            <a:pPr marL="1028700" marR="0">
              <a:spcBef>
                <a:spcPts val="0"/>
              </a:spcBef>
              <a:spcAft>
                <a:spcPts val="0"/>
              </a:spcAft>
            </a:pPr>
            <a:r>
              <a:rPr lang="tr-TR" sz="1800" dirty="0">
                <a:solidFill>
                  <a:srgbClr val="373A3C"/>
                </a:solidFill>
                <a:effectLst/>
                <a:latin typeface="Formular"/>
              </a:rPr>
              <a:t>x1, x2 : inputs, named entities</a:t>
            </a:r>
          </a:p>
          <a:p>
            <a:pPr marL="1028700" marR="0">
              <a:spcBef>
                <a:spcPts val="0"/>
              </a:spcBef>
              <a:spcAft>
                <a:spcPts val="0"/>
              </a:spcAft>
            </a:pPr>
            <a:r>
              <a:rPr lang="tr-TR" sz="1800" dirty="0">
                <a:solidFill>
                  <a:srgbClr val="373A3C"/>
                </a:solidFill>
                <a:effectLst/>
                <a:latin typeface="Formular"/>
              </a:rPr>
              <a:t>w1, w2 : weights, relative importance in the text</a:t>
            </a:r>
          </a:p>
          <a:p>
            <a:pPr marL="1028700" marR="0">
              <a:spcBef>
                <a:spcPts val="0"/>
              </a:spcBef>
              <a:spcAft>
                <a:spcPts val="0"/>
              </a:spcAft>
            </a:pPr>
            <a:r>
              <a:rPr lang="tr-TR" sz="1800" dirty="0">
                <a:solidFill>
                  <a:srgbClr val="373A3C"/>
                </a:solidFill>
                <a:effectLst/>
                <a:latin typeface="Formular"/>
              </a:rPr>
              <a:t>b : bias</a:t>
            </a:r>
          </a:p>
        </p:txBody>
      </p:sp>
    </p:spTree>
    <p:extLst>
      <p:ext uri="{BB962C8B-B14F-4D97-AF65-F5344CB8AC3E}">
        <p14:creationId xmlns:p14="http://schemas.microsoft.com/office/powerpoint/2010/main" val="2771779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34FB-476A-4684-9384-1FFC0EC83D7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D44595F-C7D7-428A-8558-81067ACF2881}"/>
              </a:ext>
            </a:extLst>
          </p:cNvPr>
          <p:cNvSpPr>
            <a:spLocks noGrp="1"/>
          </p:cNvSpPr>
          <p:nvPr>
            <p:ph idx="1"/>
          </p:nvPr>
        </p:nvSpPr>
        <p:spPr/>
        <p:txBody>
          <a:bodyPr/>
          <a:lstStyle/>
          <a:p>
            <a:r>
              <a:rPr lang="en-US" dirty="0">
                <a:highlight>
                  <a:srgbClr val="FFFF00"/>
                </a:highlight>
              </a:rPr>
              <a:t>Transformer</a:t>
            </a:r>
            <a:r>
              <a:rPr lang="tr-TR" dirty="0">
                <a:highlight>
                  <a:srgbClr val="FFFF00"/>
                </a:highlight>
              </a:rPr>
              <a:t> Model : </a:t>
            </a:r>
            <a:r>
              <a:rPr lang="tr-TR" dirty="0"/>
              <a:t>It is a d</a:t>
            </a:r>
            <a:r>
              <a:rPr lang="en-US" dirty="0" err="1"/>
              <a:t>eep</a:t>
            </a:r>
            <a:r>
              <a:rPr lang="en-US" dirty="0"/>
              <a:t> learning model that adopts the mechanism of </a:t>
            </a:r>
            <a:r>
              <a:rPr lang="en-US" dirty="0">
                <a:highlight>
                  <a:srgbClr val="FFFF00"/>
                </a:highlight>
              </a:rPr>
              <a:t>self-attention</a:t>
            </a:r>
            <a:r>
              <a:rPr lang="en-US" dirty="0"/>
              <a:t>, differentially weighting the significance of each part of the input data.</a:t>
            </a:r>
            <a:endParaRPr lang="tr-TR" dirty="0"/>
          </a:p>
        </p:txBody>
      </p:sp>
    </p:spTree>
    <p:extLst>
      <p:ext uri="{BB962C8B-B14F-4D97-AF65-F5344CB8AC3E}">
        <p14:creationId xmlns:p14="http://schemas.microsoft.com/office/powerpoint/2010/main" val="4135339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Speaking to Proffesor Emma Parry</a:t>
            </a:r>
            <a:br>
              <a:rPr lang="tr-TR" sz="4400" b="1" dirty="0"/>
            </a:b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b="1" dirty="0"/>
              <a:t>Determining the E</a:t>
            </a:r>
            <a:r>
              <a:rPr lang="en-US" b="1" dirty="0" err="1"/>
              <a:t>ffects</a:t>
            </a:r>
            <a:r>
              <a:rPr lang="en-US" b="1" dirty="0"/>
              <a:t> of Leadership and Morale </a:t>
            </a:r>
            <a:endParaRPr lang="tr-TR" b="1" dirty="0"/>
          </a:p>
          <a:p>
            <a:r>
              <a:rPr lang="en-US" b="1" dirty="0"/>
              <a:t>on the Outcome of the Battle </a:t>
            </a:r>
            <a:endParaRPr lang="tr-TR" b="1" dirty="0"/>
          </a:p>
          <a:p>
            <a:endParaRPr lang="tr-TR" dirty="0"/>
          </a:p>
          <a:p>
            <a:r>
              <a:rPr lang="tr-TR" dirty="0"/>
              <a:t>Time:30 minutes</a:t>
            </a:r>
          </a:p>
          <a:p>
            <a:endParaRPr lang="tr-TR" dirty="0"/>
          </a:p>
          <a:p>
            <a:r>
              <a:rPr lang="tr-TR" b="1" dirty="0"/>
              <a:t>10.03.2022</a:t>
            </a:r>
          </a:p>
          <a:p>
            <a:endParaRPr lang="tr-TR" dirty="0"/>
          </a:p>
        </p:txBody>
      </p:sp>
    </p:spTree>
    <p:extLst>
      <p:ext uri="{BB962C8B-B14F-4D97-AF65-F5344CB8AC3E}">
        <p14:creationId xmlns:p14="http://schemas.microsoft.com/office/powerpoint/2010/main" val="515180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nvGraphicFramePr>
        <p:xfrm>
          <a:off x="552095" y="857611"/>
          <a:ext cx="11139163" cy="5314588"/>
        </p:xfrm>
        <a:graphic>
          <a:graphicData uri="http://schemas.openxmlformats.org/drawingml/2006/table">
            <a:tbl>
              <a:tblPr firstRow="1" bandRow="1">
                <a:tableStyleId>{5C22544A-7EE6-4342-B048-85BDC9FD1C3A}</a:tableStyleId>
              </a:tblPr>
              <a:tblGrid>
                <a:gridCol w="1845586">
                  <a:extLst>
                    <a:ext uri="{9D8B030D-6E8A-4147-A177-3AD203B41FA5}">
                      <a16:colId xmlns:a16="http://schemas.microsoft.com/office/drawing/2014/main" val="986794386"/>
                    </a:ext>
                  </a:extLst>
                </a:gridCol>
                <a:gridCol w="3532676">
                  <a:extLst>
                    <a:ext uri="{9D8B030D-6E8A-4147-A177-3AD203B41FA5}">
                      <a16:colId xmlns:a16="http://schemas.microsoft.com/office/drawing/2014/main" val="54453606"/>
                    </a:ext>
                  </a:extLst>
                </a:gridCol>
                <a:gridCol w="2366386">
                  <a:extLst>
                    <a:ext uri="{9D8B030D-6E8A-4147-A177-3AD203B41FA5}">
                      <a16:colId xmlns:a16="http://schemas.microsoft.com/office/drawing/2014/main" val="1366423862"/>
                    </a:ext>
                  </a:extLst>
                </a:gridCol>
                <a:gridCol w="3394515">
                  <a:extLst>
                    <a:ext uri="{9D8B030D-6E8A-4147-A177-3AD203B41FA5}">
                      <a16:colId xmlns:a16="http://schemas.microsoft.com/office/drawing/2014/main" val="930809582"/>
                    </a:ext>
                  </a:extLst>
                </a:gridCol>
              </a:tblGrid>
              <a:tr h="903711">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505299">
                <a:tc>
                  <a:txBody>
                    <a:bodyPr/>
                    <a:lstStyle/>
                    <a:p>
                      <a:pPr marL="0" algn="ctr" defTabSz="914400" rtl="0" eaLnBrk="1" latinLnBrk="0" hangingPunct="1"/>
                      <a:r>
                        <a:rPr lang="en-US" sz="2000" kern="1200" dirty="0">
                          <a:solidFill>
                            <a:schemeClr val="tx1"/>
                          </a:solidFill>
                          <a:latin typeface="+mn-lt"/>
                          <a:ea typeface="+mn-ea"/>
                          <a:cs typeface="+mn-cs"/>
                        </a:rPr>
                        <a:t>Sun Tzu</a:t>
                      </a:r>
                      <a:r>
                        <a:rPr lang="tr-TR" sz="20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rgbClr val="000000"/>
                          </a:solidFill>
                          <a:effectLst/>
                          <a:latin typeface="Calibri" panose="020F0502020204030204" pitchFamily="34" charset="0"/>
                          <a:ea typeface="Calibri" panose="020F0502020204030204" pitchFamily="34" charset="0"/>
                        </a:rPr>
                        <a:t>Prescribes ratios based on the five fundemental factors of war </a:t>
                      </a:r>
                      <a:r>
                        <a:rPr lang="tr-TR" sz="2000" dirty="0">
                          <a:solidFill>
                            <a:srgbClr val="000000"/>
                          </a:solidFill>
                          <a:effectLst/>
                          <a:latin typeface="Calibri" panose="020F0502020204030204" pitchFamily="34" charset="0"/>
                          <a:ea typeface="Calibri" panose="020F0502020204030204" pitchFamily="34" charset="0"/>
                        </a:rPr>
                        <a:t>(</a:t>
                      </a:r>
                      <a:r>
                        <a:rPr lang="en-US" sz="2000" dirty="0">
                          <a:solidFill>
                            <a:srgbClr val="000000"/>
                          </a:solidFill>
                          <a:effectLst/>
                          <a:latin typeface="Calibri" panose="020F0502020204030204" pitchFamily="34" charset="0"/>
                          <a:ea typeface="Calibri" panose="020F0502020204030204" pitchFamily="34" charset="0"/>
                        </a:rPr>
                        <a:t>5:1 attack, 2:1 divide</a:t>
                      </a:r>
                      <a:r>
                        <a:rPr lang="tr-TR" sz="2000" dirty="0">
                          <a:solidFill>
                            <a:srgbClr val="000000"/>
                          </a:solidFill>
                          <a:effectLst/>
                          <a:latin typeface="Calibri" panose="020F0502020204030204" pitchFamily="34" charset="0"/>
                          <a:ea typeface="Calibri" panose="020F0502020204030204" pitchFamily="34" charset="0"/>
                        </a:rPr>
                        <a:t> etc.)</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2905578">
                <a:tc>
                  <a:txBody>
                    <a:bodyPr/>
                    <a:lstStyle/>
                    <a:p>
                      <a:pPr marL="0" algn="ctr" defTabSz="914400" rtl="0" eaLnBrk="1" latinLnBrk="0" hangingPunct="1"/>
                      <a:r>
                        <a:rPr lang="tr-TR" sz="20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i="0" kern="1200" dirty="0">
                          <a:solidFill>
                            <a:schemeClr val="dk1"/>
                          </a:solidFill>
                          <a:effectLst/>
                          <a:latin typeface="+mn-lt"/>
                          <a:ea typeface="+mn-ea"/>
                          <a:cs typeface="+mn-cs"/>
                        </a:rPr>
                        <a:t>Strategy</a:t>
                      </a:r>
                      <a:r>
                        <a:rPr lang="tr-TR" sz="2000" b="0" i="0" kern="1200" dirty="0">
                          <a:solidFill>
                            <a:schemeClr val="dk1"/>
                          </a:solidFill>
                          <a:effectLst/>
                          <a:latin typeface="+mn-lt"/>
                          <a:ea typeface="+mn-ea"/>
                          <a:cs typeface="+mn-cs"/>
                        </a:rPr>
                        <a:t> has considerable influence on the outcome</a:t>
                      </a:r>
                    </a:p>
                    <a:p>
                      <a:pPr marL="285750" indent="-285750" algn="l">
                        <a:buFont typeface="Arial" panose="020B0604020202020204" pitchFamily="34" charset="0"/>
                        <a:buChar char="•"/>
                      </a:pPr>
                      <a:r>
                        <a:rPr lang="tr-TR" sz="2000" b="1" kern="1200" dirty="0">
                          <a:solidFill>
                            <a:schemeClr val="dk1"/>
                          </a:solidFill>
                          <a:effectLst/>
                          <a:latin typeface="+mn-lt"/>
                          <a:ea typeface="+mn-ea"/>
                          <a:cs typeface="+mn-cs"/>
                        </a:rPr>
                        <a:t>Superiority </a:t>
                      </a:r>
                      <a:r>
                        <a:rPr lang="en-US" sz="2000" b="1" kern="1200" dirty="0">
                          <a:solidFill>
                            <a:schemeClr val="dk1"/>
                          </a:solidFill>
                          <a:effectLst/>
                          <a:latin typeface="+mn-lt"/>
                          <a:ea typeface="+mn-ea"/>
                          <a:cs typeface="+mn-cs"/>
                        </a:rPr>
                        <a:t>of numbers </a:t>
                      </a:r>
                      <a:r>
                        <a:rPr lang="tr-TR" sz="2000" b="0" kern="1200" dirty="0">
                          <a:solidFill>
                            <a:schemeClr val="dk1"/>
                          </a:solidFill>
                          <a:effectLst/>
                          <a:latin typeface="+mn-lt"/>
                          <a:ea typeface="+mn-ea"/>
                          <a:cs typeface="+mn-cs"/>
                        </a:rPr>
                        <a:t>is the</a:t>
                      </a:r>
                      <a:r>
                        <a:rPr lang="tr-TR" sz="2000" b="1" kern="1200" dirty="0">
                          <a:solidFill>
                            <a:schemeClr val="dk1"/>
                          </a:solidFill>
                          <a:effectLst/>
                          <a:latin typeface="+mn-lt"/>
                          <a:ea typeface="+mn-ea"/>
                          <a:cs typeface="+mn-cs"/>
                        </a:rPr>
                        <a:t> </a:t>
                      </a:r>
                      <a:r>
                        <a:rPr lang="en-US" sz="2000" kern="1200" dirty="0">
                          <a:solidFill>
                            <a:schemeClr val="dk1"/>
                          </a:solidFill>
                          <a:effectLst/>
                          <a:latin typeface="+mn-lt"/>
                          <a:ea typeface="+mn-ea"/>
                          <a:cs typeface="+mn-cs"/>
                        </a:rPr>
                        <a:t>most important factor in the outcome of an engagement</a:t>
                      </a:r>
                      <a:r>
                        <a:rPr lang="tr-TR" sz="2000" kern="1200" dirty="0">
                          <a:solidFill>
                            <a:schemeClr val="dk1"/>
                          </a:solidFill>
                          <a:effectLst/>
                          <a:latin typeface="+mn-lt"/>
                          <a:ea typeface="+mn-ea"/>
                          <a:cs typeface="+mn-cs"/>
                        </a:rPr>
                        <a:t> when it reaches to the point where it is overwhelming</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 and case study</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Theory of war</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822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nvGraphicFramePr>
        <p:xfrm>
          <a:off x="552095" y="857611"/>
          <a:ext cx="10760765" cy="5852160"/>
        </p:xfrm>
        <a:graphic>
          <a:graphicData uri="http://schemas.openxmlformats.org/drawingml/2006/table">
            <a:tbl>
              <a:tblPr firstRow="1" bandRow="1">
                <a:tableStyleId>{5C22544A-7EE6-4342-B048-85BDC9FD1C3A}</a:tableStyleId>
              </a:tblPr>
              <a:tblGrid>
                <a:gridCol w="1782891">
                  <a:extLst>
                    <a:ext uri="{9D8B030D-6E8A-4147-A177-3AD203B41FA5}">
                      <a16:colId xmlns:a16="http://schemas.microsoft.com/office/drawing/2014/main" val="986794386"/>
                    </a:ext>
                  </a:extLst>
                </a:gridCol>
                <a:gridCol w="3412671">
                  <a:extLst>
                    <a:ext uri="{9D8B030D-6E8A-4147-A177-3AD203B41FA5}">
                      <a16:colId xmlns:a16="http://schemas.microsoft.com/office/drawing/2014/main" val="54453606"/>
                    </a:ext>
                  </a:extLst>
                </a:gridCol>
                <a:gridCol w="2286000">
                  <a:extLst>
                    <a:ext uri="{9D8B030D-6E8A-4147-A177-3AD203B41FA5}">
                      <a16:colId xmlns:a16="http://schemas.microsoft.com/office/drawing/2014/main" val="1366423862"/>
                    </a:ext>
                  </a:extLst>
                </a:gridCol>
                <a:gridCol w="3279203">
                  <a:extLst>
                    <a:ext uri="{9D8B030D-6E8A-4147-A177-3AD203B41FA5}">
                      <a16:colId xmlns:a16="http://schemas.microsoft.com/office/drawing/2014/main" val="930809582"/>
                    </a:ext>
                  </a:extLst>
                </a:gridCol>
              </a:tblGrid>
              <a:tr h="540806">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540806">
                <a:tc>
                  <a:txBody>
                    <a:bodyPr/>
                    <a:lstStyle/>
                    <a:p>
                      <a:pPr marL="0" algn="ctr" defTabSz="914400" rtl="0" eaLnBrk="1" latinLnBrk="0" hangingPunct="1"/>
                      <a:r>
                        <a:rPr lang="tr-TR" sz="20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chemeClr val="tx1"/>
                          </a:solidFill>
                        </a:rPr>
                        <a:t>Differential explanation of the casualties </a:t>
                      </a:r>
                      <a:r>
                        <a:rPr lang="tr-TR" sz="2000" dirty="0">
                          <a:solidFill>
                            <a:schemeClr val="tx1"/>
                          </a:solidFill>
                        </a:rPr>
                        <a:t>based on the personnel numbers and weapon effectiveness of opponent explains the winner</a:t>
                      </a:r>
                    </a:p>
                    <a:p>
                      <a:pPr marL="285750" indent="-285750" algn="l">
                        <a:buFont typeface="Arial" panose="020B0604020202020204" pitchFamily="34" charset="0"/>
                        <a:buChar char="•"/>
                      </a:pPr>
                      <a:r>
                        <a:rPr lang="tr-TR" sz="2000" dirty="0">
                          <a:solidFill>
                            <a:schemeClr val="tx1"/>
                          </a:solidFill>
                        </a:rPr>
                        <a:t>Principle of concentration and </a:t>
                      </a:r>
                      <a:r>
                        <a:rPr lang="tr-TR" sz="2000" b="1" dirty="0">
                          <a:solidFill>
                            <a:schemeClr val="tx1"/>
                          </a:solidFill>
                        </a:rPr>
                        <a:t>N-Square 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Quantitative,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b="1" dirty="0">
                          <a:solidFill>
                            <a:schemeClr val="tx1"/>
                          </a:solidFill>
                        </a:rPr>
                        <a:t>Fighting values </a:t>
                      </a:r>
                      <a:r>
                        <a:rPr lang="tr-TR" sz="2000" dirty="0">
                          <a:solidFill>
                            <a:schemeClr val="tx1"/>
                          </a:solidFill>
                        </a:rPr>
                        <a:t>of the units are included.</a:t>
                      </a:r>
                      <a:endParaRPr lang="tr-TR" sz="2000" b="1"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20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Quantified Judgement Model predicts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Quantitative, Complex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OLI values based on weapon effectiveness and theorical inclusion of non-material factors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20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Mixed</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Case study, statistical analysis, simulation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Force employement explains the variation on the outcome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364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6E99E-DBD6-4F1A-98AD-C162310E6656}"/>
              </a:ext>
            </a:extLst>
          </p:cNvPr>
          <p:cNvSpPr>
            <a:spLocks noGrp="1"/>
          </p:cNvSpPr>
          <p:nvPr>
            <p:ph idx="1"/>
          </p:nvPr>
        </p:nvSpPr>
        <p:spPr>
          <a:xfrm>
            <a:off x="723900" y="1351305"/>
            <a:ext cx="10706100" cy="4771912"/>
          </a:xfrm>
        </p:spPr>
        <p:txBody>
          <a:bodyPr>
            <a:noAutofit/>
          </a:bodyPr>
          <a:lstStyle/>
          <a:p>
            <a:r>
              <a:rPr lang="tr-TR"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“Current models which explains the determinants of the outcome of the battle is </a:t>
            </a:r>
            <a:r>
              <a:rPr lang="tr-TR"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rPr>
              <a:t>basically using material factors</a:t>
            </a:r>
            <a:r>
              <a:rPr lang="tr-TR"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as predictor of the winner and this is not reflecting reality and remain simple”. </a:t>
            </a:r>
          </a:p>
          <a:p>
            <a:r>
              <a:rPr lang="tr-TR" dirty="0">
                <a:effectLst/>
                <a:latin typeface="Calibri" panose="020F0502020204030204" pitchFamily="34" charset="0"/>
                <a:ea typeface="Times New Roman" panose="02020603050405020304" pitchFamily="18" charset="0"/>
                <a:cs typeface="Times New Roman" panose="02020603050405020304" pitchFamily="18" charset="0"/>
              </a:rPr>
              <a:t>They cannot explain outcomes of;</a:t>
            </a:r>
          </a:p>
          <a:p>
            <a:pPr lvl="1"/>
            <a:r>
              <a:rPr lang="tr-TR" sz="2800" dirty="0">
                <a:effectLst/>
                <a:latin typeface="Calibri" panose="020F0502020204030204" pitchFamily="34" charset="0"/>
                <a:ea typeface="Times New Roman" panose="02020603050405020304" pitchFamily="18" charset="0"/>
                <a:cs typeface="Times New Roman" panose="02020603050405020304" pitchFamily="18" charset="0"/>
              </a:rPr>
              <a:t>USA withdrawal from Afghanistan or </a:t>
            </a:r>
          </a:p>
          <a:p>
            <a:pPr lvl="1"/>
            <a:r>
              <a:rPr lang="tr-TR" sz="2800" dirty="0">
                <a:latin typeface="Calibri" panose="020F0502020204030204" pitchFamily="34" charset="0"/>
                <a:ea typeface="Times New Roman" panose="02020603050405020304" pitchFamily="18" charset="0"/>
                <a:cs typeface="Times New Roman" panose="02020603050405020304" pitchFamily="18" charset="0"/>
              </a:rPr>
              <a:t>N</a:t>
            </a:r>
            <a:r>
              <a:rPr lang="tr-TR" sz="2800" dirty="0">
                <a:effectLst/>
                <a:latin typeface="Calibri" panose="020F0502020204030204" pitchFamily="34" charset="0"/>
                <a:ea typeface="Times New Roman" panose="02020603050405020304" pitchFamily="18" charset="0"/>
                <a:cs typeface="Times New Roman" panose="02020603050405020304" pitchFamily="18" charset="0"/>
              </a:rPr>
              <a:t>umerically inferior forces defeat their opponents like Germany in Battle of France in WWII. </a:t>
            </a:r>
          </a:p>
          <a:p>
            <a:pPr marL="0" indent="0">
              <a:buNone/>
            </a:pPr>
            <a:endParaRPr lang="tr-TR" dirty="0"/>
          </a:p>
        </p:txBody>
      </p:sp>
      <p:sp>
        <p:nvSpPr>
          <p:cNvPr id="6" name="Rectangle: Rounded Corners 5">
            <a:extLst>
              <a:ext uri="{FF2B5EF4-FFF2-40B4-BE49-F238E27FC236}">
                <a16:creationId xmlns:a16="http://schemas.microsoft.com/office/drawing/2014/main" id="{047B5B76-210F-4B75-B259-11289FED7F9B}"/>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Problem Statement Considerations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174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r>
              <a:rPr lang="en-US" b="1" dirty="0">
                <a:highlight>
                  <a:srgbClr val="FFFF00"/>
                </a:highlight>
              </a:rPr>
              <a:t>Aim: </a:t>
            </a:r>
            <a:r>
              <a:rPr lang="en-US" b="1" dirty="0"/>
              <a:t>This research will aim to explore effects of non-material factors on the outcome of the battle alongside other combat power elements. </a:t>
            </a:r>
          </a:p>
          <a:p>
            <a:r>
              <a:rPr lang="en-US" b="1" dirty="0">
                <a:highlight>
                  <a:srgbClr val="FFFF00"/>
                </a:highlight>
              </a:rPr>
              <a:t>Objectives:</a:t>
            </a:r>
          </a:p>
          <a:p>
            <a:pPr marL="971550" lvl="1" indent="-514350">
              <a:buFont typeface="+mj-lt"/>
              <a:buAutoNum type="arabicPeriod"/>
            </a:pPr>
            <a:r>
              <a:rPr lang="en-US" sz="2800" b="1" dirty="0">
                <a:highlight>
                  <a:srgbClr val="00FFFF"/>
                </a:highlight>
              </a:rPr>
              <a:t>To explain </a:t>
            </a:r>
            <a:r>
              <a:rPr lang="en-US" sz="2800" b="1" dirty="0"/>
              <a:t>how far combat power elements varies the outcome of the battle. </a:t>
            </a:r>
          </a:p>
          <a:p>
            <a:pPr marL="971550" lvl="1" indent="-514350">
              <a:buFont typeface="+mj-lt"/>
              <a:buAutoNum type="arabicPeriod"/>
            </a:pPr>
            <a:r>
              <a:rPr lang="en-US" sz="2800" b="1" dirty="0">
                <a:highlight>
                  <a:srgbClr val="00FFFF"/>
                </a:highlight>
              </a:rPr>
              <a:t>To explore </a:t>
            </a:r>
            <a:r>
              <a:rPr lang="en-US" sz="2800" b="1" dirty="0"/>
              <a:t>the nature and the degree of the effects of leadership and morale on the outcome of the battle. </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212273" y="105520"/>
            <a:ext cx="11805557" cy="129873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Aim and Objectives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622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pPr marL="0" indent="0">
              <a:buNone/>
            </a:pPr>
            <a:r>
              <a:rPr lang="tr-TR" b="1" dirty="0"/>
              <a:t>1. </a:t>
            </a:r>
            <a:r>
              <a:rPr lang="en-US" b="1" dirty="0"/>
              <a:t>What kind of </a:t>
            </a:r>
            <a:r>
              <a:rPr lang="en-US" b="1" dirty="0">
                <a:highlight>
                  <a:srgbClr val="FFFF00"/>
                </a:highlight>
              </a:rPr>
              <a:t>effects leadership and morale </a:t>
            </a:r>
            <a:r>
              <a:rPr lang="en-US" b="1" dirty="0"/>
              <a:t>have on the outcome of the battle? </a:t>
            </a:r>
          </a:p>
          <a:p>
            <a:pPr marL="0" indent="0">
              <a:buNone/>
            </a:pPr>
            <a:endParaRPr lang="tr-TR" b="1" dirty="0"/>
          </a:p>
          <a:p>
            <a:pPr marL="0" indent="0">
              <a:buNone/>
            </a:pPr>
            <a:r>
              <a:rPr lang="tr-TR" b="1" dirty="0"/>
              <a:t>2. </a:t>
            </a:r>
            <a:r>
              <a:rPr lang="en-US" b="1" dirty="0">
                <a:highlight>
                  <a:srgbClr val="FFFF00"/>
                </a:highlight>
              </a:rPr>
              <a:t>How much the outcome of the battle varied </a:t>
            </a:r>
            <a:r>
              <a:rPr lang="en-US" b="1" dirty="0"/>
              <a:t>with inclusion of leadership and morale as factors alongside with other material factors?</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Research Questions</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166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5046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567114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55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r>
              <a:rPr lang="tr-TR" sz="3200" b="1" dirty="0">
                <a:solidFill>
                  <a:schemeClr val="dk1"/>
                </a:solidFill>
              </a:rPr>
              <a:t>Annotating manually the </a:t>
            </a:r>
            <a:r>
              <a:rPr lang="tr-TR" sz="3200" b="1" kern="1200" dirty="0">
                <a:solidFill>
                  <a:schemeClr val="dk1"/>
                </a:solidFill>
                <a:effectLst/>
                <a:latin typeface="+mn-lt"/>
                <a:ea typeface="+mn-ea"/>
                <a:cs typeface="+mn-cs"/>
              </a:rPr>
              <a:t>Named entitiy recognition (NER) </a:t>
            </a:r>
            <a:endParaRPr lang="tr-TR" sz="3200" kern="1200" dirty="0">
              <a:solidFill>
                <a:schemeClr val="dk1"/>
              </a:solidFill>
              <a:effectLst/>
              <a:latin typeface="+mn-lt"/>
              <a:ea typeface="+mn-ea"/>
              <a:cs typeface="+mn-cs"/>
            </a:endParaRPr>
          </a:p>
          <a:p>
            <a:r>
              <a:rPr lang="tr-TR" sz="3200" kern="1200" dirty="0">
                <a:solidFill>
                  <a:schemeClr val="dk1"/>
                </a:solidFill>
                <a:effectLst/>
                <a:highlight>
                  <a:srgbClr val="FFFF00"/>
                </a:highlight>
                <a:latin typeface="+mn-lt"/>
                <a:ea typeface="+mn-ea"/>
                <a:cs typeface="+mn-cs"/>
              </a:rPr>
              <a:t>Training  </a:t>
            </a:r>
            <a:r>
              <a:rPr lang="tr-TR" sz="3200" kern="1200" dirty="0">
                <a:solidFill>
                  <a:schemeClr val="dk1"/>
                </a:solidFill>
                <a:effectLst/>
                <a:latin typeface="+mn-lt"/>
                <a:ea typeface="+mn-ea"/>
                <a:cs typeface="+mn-cs"/>
              </a:rPr>
              <a:t>NER and </a:t>
            </a:r>
            <a:r>
              <a:rPr lang="tr-TR" sz="3200" b="1" kern="1200" dirty="0">
                <a:solidFill>
                  <a:schemeClr val="dk1"/>
                </a:solidFill>
                <a:effectLst/>
                <a:latin typeface="+mn-lt"/>
                <a:ea typeface="+mn-ea"/>
                <a:cs typeface="+mn-cs"/>
              </a:rPr>
              <a:t>Relation Extraction</a:t>
            </a:r>
            <a:r>
              <a:rPr lang="tr-TR" sz="3200" kern="1200" dirty="0">
                <a:solidFill>
                  <a:schemeClr val="dk1"/>
                </a:solidFill>
                <a:effectLst/>
                <a:latin typeface="+mn-lt"/>
                <a:ea typeface="+mn-ea"/>
                <a:cs typeface="+mn-cs"/>
              </a:rPr>
              <a:t> (RE) models with </a:t>
            </a:r>
            <a:r>
              <a:rPr lang="tr-TR" sz="3200" kern="1200" dirty="0">
                <a:solidFill>
                  <a:schemeClr val="dk1"/>
                </a:solidFill>
                <a:effectLst/>
                <a:highlight>
                  <a:srgbClr val="00FFFF"/>
                </a:highlight>
                <a:latin typeface="+mn-lt"/>
                <a:ea typeface="+mn-ea"/>
                <a:cs typeface="+mn-cs"/>
              </a:rPr>
              <a:t>language representation techniques (l</a:t>
            </a:r>
            <a:r>
              <a:rPr lang="tr-TR" sz="3200" kern="1200" dirty="0">
                <a:solidFill>
                  <a:schemeClr val="dk1"/>
                </a:solidFill>
                <a:effectLst/>
                <a:latin typeface="+mn-lt"/>
                <a:ea typeface="+mn-ea"/>
                <a:cs typeface="+mn-cs"/>
              </a:rPr>
              <a:t>ike BERT). </a:t>
            </a:r>
          </a:p>
          <a:p>
            <a:r>
              <a:rPr lang="tr-TR" sz="3200" kern="1200" dirty="0">
                <a:solidFill>
                  <a:schemeClr val="dk1"/>
                </a:solidFill>
                <a:effectLst/>
                <a:latin typeface="+mn-lt"/>
                <a:ea typeface="+mn-ea"/>
                <a:cs typeface="+mn-cs"/>
              </a:rPr>
              <a:t>Create new features </a:t>
            </a:r>
            <a:r>
              <a:rPr lang="tr-TR" sz="3200" kern="1200" dirty="0">
                <a:solidFill>
                  <a:schemeClr val="dk1"/>
                </a:solidFill>
                <a:effectLst/>
                <a:highlight>
                  <a:srgbClr val="FFFF00"/>
                </a:highlight>
                <a:latin typeface="+mn-lt"/>
                <a:ea typeface="+mn-ea"/>
                <a:cs typeface="+mn-cs"/>
              </a:rPr>
              <a:t>to build downstream deep learning models </a:t>
            </a:r>
            <a:r>
              <a:rPr lang="tr-TR" sz="3200" i="0" kern="1200" dirty="0">
                <a:solidFill>
                  <a:schemeClr val="dk1"/>
                </a:solidFill>
                <a:effectLst/>
                <a:highlight>
                  <a:srgbClr val="00FFFF"/>
                </a:highlight>
                <a:latin typeface="+mn-lt"/>
                <a:ea typeface="+mn-ea"/>
                <a:cs typeface="+mn-cs"/>
              </a:rPr>
              <a:t>to find relations between the outcomes and leadership and morale factors.</a:t>
            </a:r>
          </a:p>
        </p:txBody>
      </p:sp>
      <p:sp>
        <p:nvSpPr>
          <p:cNvPr id="4" name="Rectangle: Rounded Corners 3">
            <a:extLst>
              <a:ext uri="{FF2B5EF4-FFF2-40B4-BE49-F238E27FC236}">
                <a16:creationId xmlns:a16="http://schemas.microsoft.com/office/drawing/2014/main" id="{672A9E84-352C-49F5-BF0A-FD92C6FD9031}"/>
              </a:ext>
            </a:extLst>
          </p:cNvPr>
          <p:cNvSpPr/>
          <p:nvPr/>
        </p:nvSpPr>
        <p:spPr>
          <a:xfrm>
            <a:off x="87083" y="110948"/>
            <a:ext cx="12026266" cy="1276982"/>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Method Summary</a:t>
            </a:r>
          </a:p>
        </p:txBody>
      </p:sp>
    </p:spTree>
    <p:extLst>
      <p:ext uri="{BB962C8B-B14F-4D97-AF65-F5344CB8AC3E}">
        <p14:creationId xmlns:p14="http://schemas.microsoft.com/office/powerpoint/2010/main" val="2043738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fontScale="92500" lnSpcReduction="2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(Clausewitz,1986 p.194)</a:t>
            </a:r>
          </a:p>
          <a:p>
            <a:r>
              <a:rPr lang="tr-TR" dirty="0">
                <a:highlight>
                  <a:srgbClr val="FFFF00"/>
                </a:highlight>
              </a:rPr>
              <a:t>Skill of the commander (Clausewitz, 1989, p.186)</a:t>
            </a:r>
          </a:p>
          <a:p>
            <a:r>
              <a:rPr lang="tr-TR" dirty="0">
                <a:highlight>
                  <a:srgbClr val="FFFF00"/>
                </a:highlight>
              </a:rPr>
              <a:t>Intellect and courage of the commander (Clausewitz, 1989, p.102)</a:t>
            </a:r>
          </a:p>
          <a:p>
            <a:r>
              <a:rPr lang="tr-TR" dirty="0">
                <a:highlight>
                  <a:srgbClr val="FFFF00"/>
                </a:highlight>
              </a:rPr>
              <a:t>Calculation of time and space</a:t>
            </a:r>
            <a:r>
              <a:rPr lang="tr-TR" dirty="0"/>
              <a:t> (Clausewitz,1986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
        <p:nvSpPr>
          <p:cNvPr id="4" name="Rectangle: Rounded Corners 3">
            <a:extLst>
              <a:ext uri="{FF2B5EF4-FFF2-40B4-BE49-F238E27FC236}">
                <a16:creationId xmlns:a16="http://schemas.microsoft.com/office/drawing/2014/main" id="{7490B97C-AB12-4919-911E-80B189D8D30C}"/>
              </a:ext>
            </a:extLst>
          </p:cNvPr>
          <p:cNvSpPr/>
          <p:nvPr/>
        </p:nvSpPr>
        <p:spPr>
          <a:xfrm>
            <a:off x="87083" y="110948"/>
            <a:ext cx="12026266" cy="1276982"/>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Annotating Named Entities, Leadership</a:t>
            </a:r>
          </a:p>
        </p:txBody>
      </p:sp>
    </p:spTree>
    <p:extLst>
      <p:ext uri="{BB962C8B-B14F-4D97-AF65-F5344CB8AC3E}">
        <p14:creationId xmlns:p14="http://schemas.microsoft.com/office/powerpoint/2010/main" val="316949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r>
              <a:rPr lang="tr-TR" b="1" kern="1200" dirty="0">
                <a:solidFill>
                  <a:schemeClr val="dk1"/>
                </a:solidFill>
                <a:effectLst/>
                <a:latin typeface="+mn-lt"/>
                <a:ea typeface="+mn-ea"/>
                <a:cs typeface="+mn-cs"/>
              </a:rPr>
              <a:t>Military spirit</a:t>
            </a:r>
            <a:r>
              <a:rPr lang="tr-TR" kern="1200" dirty="0">
                <a:solidFill>
                  <a:schemeClr val="dk1"/>
                </a:solidFill>
                <a:effectLst/>
                <a:latin typeface="+mn-lt"/>
                <a:ea typeface="+mn-ea"/>
                <a:cs typeface="+mn-cs"/>
              </a:rPr>
              <a:t> (most important moral elements in war, Clausewitz)</a:t>
            </a:r>
          </a:p>
          <a:p>
            <a:r>
              <a:rPr lang="tr-TR" dirty="0">
                <a:solidFill>
                  <a:schemeClr val="dk1"/>
                </a:solidFill>
              </a:rPr>
              <a:t>Courage of the troops (Clausewitz, 1989, p.186)</a:t>
            </a:r>
          </a:p>
          <a:p>
            <a:r>
              <a:rPr lang="tr-TR" kern="1200" dirty="0">
                <a:solidFill>
                  <a:schemeClr val="dk1"/>
                </a:solidFill>
                <a:effectLst/>
                <a:latin typeface="+mn-lt"/>
                <a:ea typeface="+mn-ea"/>
                <a:cs typeface="+mn-cs"/>
              </a:rPr>
              <a:t>Patriotic spirit </a:t>
            </a:r>
            <a:r>
              <a:rPr lang="tr-TR" dirty="0">
                <a:solidFill>
                  <a:schemeClr val="dk1"/>
                </a:solidFill>
              </a:rPr>
              <a:t>(Clausewitz, 1989, p.186)</a:t>
            </a:r>
          </a:p>
          <a:p>
            <a:pPr marL="0" indent="0">
              <a:buNone/>
            </a:pPr>
            <a:endParaRPr lang="tr-TR" sz="3200" kern="1200" dirty="0">
              <a:solidFill>
                <a:schemeClr val="dk1"/>
              </a:solidFill>
              <a:effectLst/>
              <a:latin typeface="+mn-lt"/>
              <a:ea typeface="+mn-ea"/>
              <a:cs typeface="+mn-cs"/>
            </a:endParaRPr>
          </a:p>
          <a:p>
            <a:endParaRPr lang="tr-TR" sz="2400" dirty="0"/>
          </a:p>
        </p:txBody>
      </p:sp>
      <p:sp>
        <p:nvSpPr>
          <p:cNvPr id="4" name="Rectangle: Rounded Corners 3">
            <a:extLst>
              <a:ext uri="{FF2B5EF4-FFF2-40B4-BE49-F238E27FC236}">
                <a16:creationId xmlns:a16="http://schemas.microsoft.com/office/drawing/2014/main" id="{672A9E84-352C-49F5-BF0A-FD92C6FD9031}"/>
              </a:ext>
            </a:extLst>
          </p:cNvPr>
          <p:cNvSpPr/>
          <p:nvPr/>
        </p:nvSpPr>
        <p:spPr>
          <a:xfrm>
            <a:off x="87083" y="110948"/>
            <a:ext cx="12026266" cy="1276982"/>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Annotating Named Entities, Morale</a:t>
            </a:r>
          </a:p>
        </p:txBody>
      </p:sp>
    </p:spTree>
    <p:extLst>
      <p:ext uri="{BB962C8B-B14F-4D97-AF65-F5344CB8AC3E}">
        <p14:creationId xmlns:p14="http://schemas.microsoft.com/office/powerpoint/2010/main" val="892990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76B2-0F04-441C-8248-5DEC9CE81D20}"/>
              </a:ext>
            </a:extLst>
          </p:cNvPr>
          <p:cNvSpPr>
            <a:spLocks noGrp="1"/>
          </p:cNvSpPr>
          <p:nvPr>
            <p:ph type="title"/>
          </p:nvPr>
        </p:nvSpPr>
        <p:spPr>
          <a:xfrm>
            <a:off x="838200" y="365126"/>
            <a:ext cx="10515600" cy="532946"/>
          </a:xfrm>
        </p:spPr>
        <p:txBody>
          <a:bodyPr>
            <a:normAutofit fontScale="90000"/>
          </a:bodyPr>
          <a:lstStyle/>
          <a:p>
            <a:r>
              <a:rPr lang="tr-TR" dirty="0"/>
              <a:t>Problem Analysis	</a:t>
            </a:r>
          </a:p>
        </p:txBody>
      </p:sp>
      <p:sp>
        <p:nvSpPr>
          <p:cNvPr id="3" name="Content Placeholder 2">
            <a:extLst>
              <a:ext uri="{FF2B5EF4-FFF2-40B4-BE49-F238E27FC236}">
                <a16:creationId xmlns:a16="http://schemas.microsoft.com/office/drawing/2014/main" id="{0E57DD33-582B-42F9-B2A2-201C91A8604E}"/>
              </a:ext>
            </a:extLst>
          </p:cNvPr>
          <p:cNvSpPr>
            <a:spLocks noGrp="1"/>
          </p:cNvSpPr>
          <p:nvPr>
            <p:ph idx="1"/>
          </p:nvPr>
        </p:nvSpPr>
        <p:spPr>
          <a:xfrm>
            <a:off x="348342" y="914401"/>
            <a:ext cx="11179629" cy="5959928"/>
          </a:xfrm>
        </p:spPr>
        <p:txBody>
          <a:bodyPr>
            <a:normAutofit lnSpcReduction="10000"/>
          </a:bodyPr>
          <a:lstStyle/>
          <a:p>
            <a:r>
              <a:rPr lang="en-US" sz="1800" dirty="0">
                <a:highlight>
                  <a:srgbClr val="FFFF00"/>
                </a:highlight>
              </a:rPr>
              <a:t>Considerations </a:t>
            </a:r>
          </a:p>
          <a:p>
            <a:pPr lvl="1"/>
            <a:r>
              <a:rPr lang="tr-TR" sz="1800" dirty="0"/>
              <a:t>L</a:t>
            </a:r>
            <a:r>
              <a:rPr lang="en-US" sz="1800" dirty="0" err="1"/>
              <a:t>iterature</a:t>
            </a:r>
            <a:r>
              <a:rPr lang="en-US" sz="1800" dirty="0"/>
              <a:t> so far presents models for predicting the outcome of the battle composed of based on quantifiable determinants</a:t>
            </a:r>
            <a:r>
              <a:rPr lang="tr-TR" sz="1800" dirty="0"/>
              <a:t> (Lancester, Dupuy, Biddle’s models)</a:t>
            </a:r>
            <a:r>
              <a:rPr lang="en-US" sz="1800" dirty="0"/>
              <a:t>.</a:t>
            </a:r>
            <a:endParaRPr lang="tr-TR" sz="1800" dirty="0"/>
          </a:p>
          <a:p>
            <a:pPr lvl="1"/>
            <a:r>
              <a:rPr lang="en-US" sz="1800" dirty="0"/>
              <a:t>These major models in this field fails to explain significant events like USA withdrawal from Afghanistan, Battle of France in WW2, or major battles in Vietnam War. </a:t>
            </a:r>
            <a:endParaRPr lang="tr-TR" sz="1800" dirty="0"/>
          </a:p>
          <a:p>
            <a:r>
              <a:rPr lang="en-US" sz="1800" dirty="0">
                <a:highlight>
                  <a:srgbClr val="FFFF00"/>
                </a:highlight>
              </a:rPr>
              <a:t>Theoretical Approach to the Problem</a:t>
            </a:r>
          </a:p>
          <a:p>
            <a:pPr lvl="1"/>
            <a:r>
              <a:rPr lang="en-US" sz="1800" dirty="0"/>
              <a:t>Clausewitz’s conceptualization of the war and the manner he presents the importance of the numbers seems to be basic to understanding the roots of the problem in the current models.</a:t>
            </a:r>
            <a:endParaRPr lang="tr-TR" sz="1800" dirty="0"/>
          </a:p>
          <a:p>
            <a:pPr lvl="2"/>
            <a:r>
              <a:rPr lang="tr-TR" sz="1800" dirty="0"/>
              <a:t>Newtonian way of thinking of Clausewitz is presented</a:t>
            </a:r>
          </a:p>
          <a:p>
            <a:pPr lvl="2"/>
            <a:r>
              <a:rPr lang="tr-TR" sz="1800" dirty="0"/>
              <a:t>Differentiation between absolute and real war summarized</a:t>
            </a:r>
          </a:p>
          <a:p>
            <a:pPr lvl="2"/>
            <a:r>
              <a:rPr lang="tr-TR" sz="1800" dirty="0"/>
              <a:t>Adoption of this approach by USA and its reflections on the ground are expressed</a:t>
            </a:r>
          </a:p>
          <a:p>
            <a:r>
              <a:rPr lang="en-US" sz="1800" dirty="0">
                <a:highlight>
                  <a:srgbClr val="FFFF00"/>
                </a:highlight>
              </a:rPr>
              <a:t>Problem Definition </a:t>
            </a:r>
          </a:p>
          <a:p>
            <a:pPr lvl="1"/>
            <a:r>
              <a:rPr lang="en-US" sz="1800" dirty="0"/>
              <a:t>This theoretical approach </a:t>
            </a:r>
            <a:r>
              <a:rPr lang="tr-TR" sz="1800" dirty="0"/>
              <a:t>used </a:t>
            </a:r>
            <a:r>
              <a:rPr lang="en-US" sz="1800" dirty="0"/>
              <a:t>within the current models of the war.</a:t>
            </a:r>
            <a:r>
              <a:rPr lang="tr-TR" sz="1800" dirty="0"/>
              <a:t> And </a:t>
            </a:r>
            <a:r>
              <a:rPr lang="en-US" sz="1800" dirty="0"/>
              <a:t>only material factors found their places</a:t>
            </a:r>
            <a:r>
              <a:rPr lang="tr-TR" sz="1800" dirty="0"/>
              <a:t>.</a:t>
            </a:r>
            <a:r>
              <a:rPr lang="en-US" sz="1800" dirty="0"/>
              <a:t> </a:t>
            </a:r>
            <a:endParaRPr lang="tr-TR" sz="1800" dirty="0"/>
          </a:p>
          <a:p>
            <a:pPr lvl="1"/>
            <a:r>
              <a:rPr lang="tr-TR" sz="1800" dirty="0"/>
              <a:t>N</a:t>
            </a:r>
            <a:r>
              <a:rPr lang="en-US" sz="1800" dirty="0"/>
              <a:t>on-material factors either assumed to be equal or not represented within the models due to their unquantifiable nature. </a:t>
            </a:r>
            <a:endParaRPr lang="tr-TR" sz="1800" dirty="0"/>
          </a:p>
          <a:p>
            <a:pPr lvl="1"/>
            <a:r>
              <a:rPr lang="tr-TR" sz="1800" dirty="0">
                <a:highlight>
                  <a:srgbClr val="00FF00"/>
                </a:highlight>
              </a:rPr>
              <a:t>Real problem: </a:t>
            </a:r>
            <a:r>
              <a:rPr lang="tr-TR" sz="1800" dirty="0"/>
              <a:t>Significant part of reality is not represented within the current models, as models explained by Pidd, 2009</a:t>
            </a:r>
          </a:p>
          <a:p>
            <a:r>
              <a:rPr lang="en-US" sz="1800" dirty="0">
                <a:highlight>
                  <a:srgbClr val="FFFF00"/>
                </a:highlight>
              </a:rPr>
              <a:t>Problem Statement</a:t>
            </a:r>
            <a:r>
              <a:rPr lang="tr-TR" sz="1800" dirty="0">
                <a:highlight>
                  <a:srgbClr val="FFFF00"/>
                </a:highlight>
              </a:rPr>
              <a:t>:  </a:t>
            </a:r>
            <a:r>
              <a:rPr lang="tr-TR" sz="1800" dirty="0"/>
              <a:t>C</a:t>
            </a:r>
            <a:r>
              <a:rPr lang="en-US" sz="1800" dirty="0" err="1"/>
              <a:t>urrent</a:t>
            </a:r>
            <a:r>
              <a:rPr lang="en-US" sz="1800" dirty="0"/>
              <a:t> predictor models of battle outcome are basically using material factors as determinants, and this is not reflecting reality and insufficient to explain major events on the battlefield.</a:t>
            </a:r>
          </a:p>
          <a:p>
            <a:endParaRPr lang="tr-TR" sz="1800" dirty="0"/>
          </a:p>
          <a:p>
            <a:pPr lvl="1"/>
            <a:endParaRPr lang="en-US" sz="1800" dirty="0"/>
          </a:p>
          <a:p>
            <a:endParaRPr lang="tr-TR" sz="1800" dirty="0"/>
          </a:p>
          <a:p>
            <a:pPr lvl="1"/>
            <a:endParaRPr lang="tr-TR" sz="1800" dirty="0"/>
          </a:p>
        </p:txBody>
      </p:sp>
    </p:spTree>
    <p:extLst>
      <p:ext uri="{BB962C8B-B14F-4D97-AF65-F5344CB8AC3E}">
        <p14:creationId xmlns:p14="http://schemas.microsoft.com/office/powerpoint/2010/main" val="655770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1459-19AC-4A3A-A113-D48930935F16}"/>
              </a:ext>
            </a:extLst>
          </p:cNvPr>
          <p:cNvSpPr>
            <a:spLocks noGrp="1"/>
          </p:cNvSpPr>
          <p:nvPr>
            <p:ph type="title"/>
          </p:nvPr>
        </p:nvSpPr>
        <p:spPr>
          <a:xfrm>
            <a:off x="838200" y="199796"/>
            <a:ext cx="10515600" cy="649290"/>
          </a:xfrm>
        </p:spPr>
        <p:txBody>
          <a:bodyPr>
            <a:normAutofit fontScale="90000"/>
          </a:bodyPr>
          <a:lstStyle/>
          <a:p>
            <a:r>
              <a:rPr lang="tr-TR" dirty="0"/>
              <a:t>Aim and Objectives</a:t>
            </a:r>
          </a:p>
        </p:txBody>
      </p:sp>
      <p:sp>
        <p:nvSpPr>
          <p:cNvPr id="3" name="Content Placeholder 2">
            <a:extLst>
              <a:ext uri="{FF2B5EF4-FFF2-40B4-BE49-F238E27FC236}">
                <a16:creationId xmlns:a16="http://schemas.microsoft.com/office/drawing/2014/main" id="{467F955C-72B2-48D9-A1B1-C61235813880}"/>
              </a:ext>
            </a:extLst>
          </p:cNvPr>
          <p:cNvSpPr>
            <a:spLocks noGrp="1"/>
          </p:cNvSpPr>
          <p:nvPr>
            <p:ph idx="1"/>
          </p:nvPr>
        </p:nvSpPr>
        <p:spPr>
          <a:xfrm>
            <a:off x="838200" y="849086"/>
            <a:ext cx="10515600" cy="6242278"/>
          </a:xfrm>
        </p:spPr>
        <p:txBody>
          <a:bodyPr>
            <a:noAutofit/>
          </a:bodyPr>
          <a:lstStyle/>
          <a:p>
            <a:pPr marL="0" indent="0" algn="just">
              <a:lnSpc>
                <a:spcPct val="150000"/>
              </a:lnSpc>
              <a:spcBef>
                <a:spcPts val="900"/>
              </a:spcBef>
              <a:buNone/>
            </a:pPr>
            <a:r>
              <a:rPr lang="tr-TR" sz="2400" dirty="0">
                <a:highlight>
                  <a:srgbClr val="FFFF00"/>
                </a:highlight>
                <a:latin typeface="Arial" panose="020B0604020202020204" pitchFamily="34" charset="0"/>
                <a:ea typeface="Times New Roman" panose="02020603050405020304" pitchFamily="18" charset="0"/>
                <a:cs typeface="Times New Roman" panose="02020603050405020304" pitchFamily="18" charset="0"/>
              </a:rPr>
              <a:t>Aim</a:t>
            </a:r>
          </a:p>
          <a:p>
            <a:pPr algn="just">
              <a:lnSpc>
                <a:spcPct val="150000"/>
              </a:lnSpc>
              <a:spcBef>
                <a:spcPts val="900"/>
              </a:spcBef>
            </a:pPr>
            <a:r>
              <a:rPr lang="tr-TR" sz="2400" dirty="0">
                <a:effectLst/>
                <a:latin typeface="Arial" panose="020B0604020202020204" pitchFamily="34" charset="0"/>
                <a:ea typeface="Times New Roman" panose="02020603050405020304" pitchFamily="18" charset="0"/>
                <a:cs typeface="Times New Roman" panose="02020603050405020304" pitchFamily="18" charset="0"/>
              </a:rPr>
              <a:t>T</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o </a:t>
            </a:r>
            <a:r>
              <a:rPr lang="en-GB" sz="2400" i="1" dirty="0">
                <a:effectLst/>
                <a:latin typeface="Arial" panose="020B0604020202020204" pitchFamily="34" charset="0"/>
                <a:ea typeface="Times New Roman" panose="02020603050405020304" pitchFamily="18" charset="0"/>
                <a:cs typeface="Times New Roman" panose="02020603050405020304" pitchFamily="18" charset="0"/>
              </a:rPr>
              <a:t>explore</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 effects of non-material factors on the outcome of the battle alongside other material factors. </a:t>
            </a:r>
            <a:endParaRPr lang="tr-TR" sz="2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Bef>
                <a:spcPts val="900"/>
              </a:spcBef>
            </a:pPr>
            <a:r>
              <a:rPr lang="en-GB" sz="2400" i="1" dirty="0">
                <a:effectLst/>
                <a:highlight>
                  <a:srgbClr val="00FF00"/>
                </a:highlight>
                <a:latin typeface="Arial" panose="020B0604020202020204" pitchFamily="34" charset="0"/>
                <a:ea typeface="Times New Roman" panose="02020603050405020304" pitchFamily="18" charset="0"/>
                <a:cs typeface="Times New Roman" panose="02020603050405020304" pitchFamily="18" charset="0"/>
              </a:rPr>
              <a:t>Alternative: </a:t>
            </a:r>
            <a:r>
              <a:rPr lang="en-GB" sz="2400" i="1" dirty="0">
                <a:effectLst/>
                <a:latin typeface="Arial" panose="020B0604020202020204" pitchFamily="34" charset="0"/>
                <a:ea typeface="Times New Roman" panose="02020603050405020304" pitchFamily="18" charset="0"/>
                <a:cs typeface="Times New Roman" panose="02020603050405020304" pitchFamily="18" charset="0"/>
              </a:rPr>
              <a:t>Aim to assess whether strategy, leadership, and morale is linked to success in the outcome of the battle. </a:t>
            </a:r>
            <a:endParaRPr lang="tr-TR" sz="2400" i="1"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150000"/>
              </a:lnSpc>
              <a:spcBef>
                <a:spcPts val="900"/>
              </a:spcBef>
              <a:buNone/>
            </a:pPr>
            <a:r>
              <a:rPr lang="en-GB" sz="24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Objectives:</a:t>
            </a:r>
            <a:r>
              <a:rPr lang="tr-TR" sz="2400" dirty="0">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 </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In order to achieve this aim, this research identifies two objectives. </a:t>
            </a:r>
            <a:endParaRPr lang="tr-TR"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Bef>
                <a:spcPts val="600"/>
              </a:spcBef>
              <a:buFont typeface="Symbol" panose="05050102010706020507" pitchFamily="18" charset="2"/>
              <a:buChar char=""/>
            </a:pPr>
            <a:r>
              <a:rPr lang="en-GB" sz="2400" dirty="0">
                <a:effectLst/>
                <a:latin typeface="Arial" panose="020B0604020202020204" pitchFamily="34" charset="0"/>
                <a:ea typeface="Times New Roman" panose="02020603050405020304" pitchFamily="18" charset="0"/>
                <a:cs typeface="Times New Roman" panose="02020603050405020304" pitchFamily="18" charset="0"/>
              </a:rPr>
              <a:t>To </a:t>
            </a:r>
            <a:r>
              <a:rPr lang="en-GB" sz="2400" i="1" dirty="0">
                <a:effectLst/>
                <a:latin typeface="Arial" panose="020B0604020202020204" pitchFamily="34" charset="0"/>
                <a:ea typeface="Times New Roman" panose="02020603050405020304" pitchFamily="18" charset="0"/>
                <a:cs typeface="Times New Roman" panose="02020603050405020304" pitchFamily="18" charset="0"/>
              </a:rPr>
              <a:t>explain</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 how far material factors varies the outcome of the battle. </a:t>
            </a:r>
            <a:endParaRPr lang="tr-TR"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2400" dirty="0">
                <a:effectLst/>
                <a:latin typeface="Arial" panose="020B0604020202020204" pitchFamily="34" charset="0"/>
                <a:ea typeface="Times New Roman" panose="02020603050405020304" pitchFamily="18" charset="0"/>
                <a:cs typeface="Times New Roman" panose="02020603050405020304" pitchFamily="18" charset="0"/>
              </a:rPr>
              <a:t>To </a:t>
            </a:r>
            <a:r>
              <a:rPr lang="en-GB" sz="2400" i="1" dirty="0">
                <a:effectLst/>
                <a:latin typeface="Arial" panose="020B0604020202020204" pitchFamily="34" charset="0"/>
                <a:ea typeface="Times New Roman" panose="02020603050405020304" pitchFamily="18" charset="0"/>
                <a:cs typeface="Times New Roman" panose="02020603050405020304" pitchFamily="18" charset="0"/>
              </a:rPr>
              <a:t>explore</a:t>
            </a:r>
            <a:r>
              <a:rPr lang="en-GB" sz="2400" dirty="0">
                <a:effectLst/>
                <a:latin typeface="Arial" panose="020B0604020202020204" pitchFamily="34" charset="0"/>
                <a:ea typeface="Times New Roman" panose="02020603050405020304" pitchFamily="18" charset="0"/>
                <a:cs typeface="Times New Roman" panose="02020603050405020304" pitchFamily="18" charset="0"/>
              </a:rPr>
              <a:t> the nature and the degree of the effects of strategy, leadership, and morale on the outcome of the battle. </a:t>
            </a:r>
            <a:endParaRPr lang="tr-TR" sz="2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tr-TR" sz="2400" dirty="0"/>
          </a:p>
        </p:txBody>
      </p:sp>
    </p:spTree>
    <p:extLst>
      <p:ext uri="{BB962C8B-B14F-4D97-AF65-F5344CB8AC3E}">
        <p14:creationId xmlns:p14="http://schemas.microsoft.com/office/powerpoint/2010/main" val="133243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6770-15D1-4C6C-BEEA-C51F53BD17B3}"/>
              </a:ext>
            </a:extLst>
          </p:cNvPr>
          <p:cNvSpPr>
            <a:spLocks noGrp="1"/>
          </p:cNvSpPr>
          <p:nvPr>
            <p:ph type="title"/>
          </p:nvPr>
        </p:nvSpPr>
        <p:spPr>
          <a:xfrm>
            <a:off x="838200" y="365126"/>
            <a:ext cx="10515600" cy="679904"/>
          </a:xfrm>
        </p:spPr>
        <p:txBody>
          <a:bodyPr>
            <a:normAutofit fontScale="90000"/>
          </a:bodyPr>
          <a:lstStyle/>
          <a:p>
            <a:r>
              <a:rPr lang="tr-TR" b="1" dirty="0"/>
              <a:t>Formulating research questions	</a:t>
            </a:r>
          </a:p>
        </p:txBody>
      </p:sp>
      <p:sp>
        <p:nvSpPr>
          <p:cNvPr id="3" name="Content Placeholder 2">
            <a:extLst>
              <a:ext uri="{FF2B5EF4-FFF2-40B4-BE49-F238E27FC236}">
                <a16:creationId xmlns:a16="http://schemas.microsoft.com/office/drawing/2014/main" id="{A2445E43-0152-448B-A718-0B4398865284}"/>
              </a:ext>
            </a:extLst>
          </p:cNvPr>
          <p:cNvSpPr>
            <a:spLocks noGrp="1"/>
          </p:cNvSpPr>
          <p:nvPr>
            <p:ph idx="1"/>
          </p:nvPr>
        </p:nvSpPr>
        <p:spPr>
          <a:xfrm>
            <a:off x="838200" y="1257300"/>
            <a:ext cx="10515600" cy="4919663"/>
          </a:xfrm>
        </p:spPr>
        <p:txBody>
          <a:bodyPr>
            <a:normAutofit fontScale="92500" lnSpcReduction="10000"/>
          </a:bodyPr>
          <a:lstStyle/>
          <a:p>
            <a:r>
              <a:rPr lang="tr-TR" dirty="0"/>
              <a:t>Sources of research questions as defined by ~ Bryman, 2016, p.79</a:t>
            </a:r>
          </a:p>
          <a:p>
            <a:pPr lvl="1"/>
            <a:r>
              <a:rPr lang="tr-TR" dirty="0">
                <a:highlight>
                  <a:srgbClr val="FFFF00"/>
                </a:highlight>
              </a:rPr>
              <a:t>Research literature</a:t>
            </a:r>
            <a:r>
              <a:rPr lang="tr-TR" dirty="0"/>
              <a:t>: spotted gaps on the importance of non-materials and lack of academic research on it. </a:t>
            </a:r>
          </a:p>
          <a:p>
            <a:pPr lvl="1"/>
            <a:r>
              <a:rPr lang="tr-TR" dirty="0">
                <a:highlight>
                  <a:srgbClr val="FFFF00"/>
                </a:highlight>
              </a:rPr>
              <a:t>Gaps </a:t>
            </a:r>
            <a:r>
              <a:rPr lang="tr-TR" dirty="0"/>
              <a:t>between official versions of reality and the facts on the ground</a:t>
            </a:r>
          </a:p>
          <a:p>
            <a:r>
              <a:rPr lang="tr-TR" dirty="0">
                <a:highlight>
                  <a:srgbClr val="FFFF00"/>
                </a:highlight>
              </a:rPr>
              <a:t>Research area: </a:t>
            </a:r>
            <a:r>
              <a:rPr lang="tr-TR" dirty="0"/>
              <a:t>effects of strategy and leadership</a:t>
            </a:r>
          </a:p>
          <a:p>
            <a:r>
              <a:rPr lang="tr-TR" dirty="0">
                <a:highlight>
                  <a:srgbClr val="FFFF00"/>
                </a:highlight>
              </a:rPr>
              <a:t>Aspect of research area: </a:t>
            </a:r>
            <a:r>
              <a:rPr lang="tr-TR" dirty="0"/>
              <a:t>Strategy design and leadership effectiveness in battle environment</a:t>
            </a:r>
          </a:p>
          <a:p>
            <a:r>
              <a:rPr lang="tr-TR" dirty="0">
                <a:highlight>
                  <a:srgbClr val="FFFF00"/>
                </a:highlight>
              </a:rPr>
              <a:t>Research questions</a:t>
            </a:r>
          </a:p>
          <a:p>
            <a:pPr marL="914400" lvl="1" indent="-457200">
              <a:buFont typeface="+mj-lt"/>
              <a:buAutoNum type="arabicPeriod"/>
            </a:pPr>
            <a:r>
              <a:rPr lang="en-US" dirty="0"/>
              <a:t>What are the co-efficient values of material factors on the outcome of the battle?</a:t>
            </a:r>
          </a:p>
          <a:p>
            <a:pPr marL="914400" lvl="1" indent="-457200">
              <a:buFont typeface="+mj-lt"/>
              <a:buAutoNum type="arabicPeriod"/>
            </a:pPr>
            <a:r>
              <a:rPr lang="en-US" dirty="0"/>
              <a:t>How much strategy, leadership, and morale affect the variation of the outcome of the battle?</a:t>
            </a:r>
          </a:p>
          <a:p>
            <a:pPr marL="457200" lvl="1" indent="0">
              <a:buNone/>
            </a:pPr>
            <a:r>
              <a:rPr lang="en-US" dirty="0">
                <a:highlight>
                  <a:srgbClr val="00FF00"/>
                </a:highlight>
              </a:rPr>
              <a:t>Alternative: </a:t>
            </a:r>
            <a:r>
              <a:rPr lang="en-US" dirty="0"/>
              <a:t>Does strategy, leadership, and morale predict the outcome of the battle?</a:t>
            </a:r>
          </a:p>
          <a:p>
            <a:pPr marL="914400" lvl="1" indent="-457200">
              <a:buFont typeface="+mj-lt"/>
              <a:buAutoNum type="arabicPeriod" startAt="3"/>
            </a:pPr>
            <a:r>
              <a:rPr lang="en-US" dirty="0"/>
              <a:t>To what extent do strategy, leadership, and morale </a:t>
            </a:r>
            <a:r>
              <a:rPr lang="en-US" dirty="0">
                <a:highlight>
                  <a:srgbClr val="FFFF00"/>
                </a:highlight>
              </a:rPr>
              <a:t>mediate</a:t>
            </a:r>
            <a:r>
              <a:rPr lang="en-US" dirty="0"/>
              <a:t> the effects of material factors?</a:t>
            </a:r>
          </a:p>
          <a:p>
            <a:pPr lvl="1"/>
            <a:endParaRPr lang="tr-TR" dirty="0"/>
          </a:p>
        </p:txBody>
      </p:sp>
    </p:spTree>
    <p:extLst>
      <p:ext uri="{BB962C8B-B14F-4D97-AF65-F5344CB8AC3E}">
        <p14:creationId xmlns:p14="http://schemas.microsoft.com/office/powerpoint/2010/main" val="2802127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0E9F5AA-CE1A-780B-1A93-E0D7EE2FC1D1}"/>
              </a:ext>
            </a:extLst>
          </p:cNvPr>
          <p:cNvGraphicFramePr/>
          <p:nvPr/>
        </p:nvGraphicFramePr>
        <p:xfrm>
          <a:off x="1072028" y="1031804"/>
          <a:ext cx="10047943" cy="5826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7C7FBD5-0632-5FE2-08AA-1DEC2083B9BD}"/>
              </a:ext>
            </a:extLst>
          </p:cNvPr>
          <p:cNvSpPr txBox="1"/>
          <p:nvPr/>
        </p:nvSpPr>
        <p:spPr>
          <a:xfrm>
            <a:off x="1856702" y="200807"/>
            <a:ext cx="9263269"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Assessment of the Conceptual and Morale Factors on the Outcome of Wars</a:t>
            </a:r>
            <a:endParaRPr kumimoji="0" lang="tr-TR" sz="2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p:txBody>
      </p:sp>
    </p:spTree>
    <p:extLst>
      <p:ext uri="{BB962C8B-B14F-4D97-AF65-F5344CB8AC3E}">
        <p14:creationId xmlns:p14="http://schemas.microsoft.com/office/powerpoint/2010/main" val="27549653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7E94-FACE-AD6D-91CB-5102E1212ACC}"/>
              </a:ext>
            </a:extLst>
          </p:cNvPr>
          <p:cNvSpPr>
            <a:spLocks noGrp="1"/>
          </p:cNvSpPr>
          <p:nvPr>
            <p:ph type="title"/>
          </p:nvPr>
        </p:nvSpPr>
        <p:spPr>
          <a:xfrm>
            <a:off x="838200" y="365125"/>
            <a:ext cx="10515600" cy="544195"/>
          </a:xfrm>
        </p:spPr>
        <p:txBody>
          <a:bodyPr>
            <a:normAutofit fontScale="90000"/>
          </a:bodyPr>
          <a:lstStyle/>
          <a:p>
            <a:r>
              <a:rPr lang="en-GB" b="1" i="1" dirty="0"/>
              <a:t>Analytical T</a:t>
            </a:r>
            <a:r>
              <a:rPr lang="tr-TR" b="1" i="1" dirty="0"/>
              <a:t>hem</a:t>
            </a:r>
            <a:r>
              <a:rPr lang="en-GB" b="1" i="1" dirty="0"/>
              <a:t>e</a:t>
            </a:r>
            <a:r>
              <a:rPr lang="tr-TR" b="1" i="1" dirty="0"/>
              <a:t>s</a:t>
            </a:r>
            <a:r>
              <a:rPr lang="en-GB" b="1" i="1" dirty="0"/>
              <a:t> for Literature</a:t>
            </a:r>
            <a:r>
              <a:rPr lang="tr-TR" b="1" i="1" dirty="0"/>
              <a:t> </a:t>
            </a:r>
            <a:endParaRPr lang="en-GB" dirty="0"/>
          </a:p>
        </p:txBody>
      </p:sp>
      <p:sp>
        <p:nvSpPr>
          <p:cNvPr id="4" name="Content Placeholder 3">
            <a:extLst>
              <a:ext uri="{FF2B5EF4-FFF2-40B4-BE49-F238E27FC236}">
                <a16:creationId xmlns:a16="http://schemas.microsoft.com/office/drawing/2014/main" id="{6A54AE13-6528-E0AC-2F2D-8085A76D26EB}"/>
              </a:ext>
            </a:extLst>
          </p:cNvPr>
          <p:cNvSpPr txBox="1">
            <a:spLocks noGrp="1"/>
          </p:cNvSpPr>
          <p:nvPr>
            <p:ph idx="1"/>
          </p:nvPr>
        </p:nvSpPr>
        <p:spPr>
          <a:xfrm>
            <a:off x="838200" y="1048385"/>
            <a:ext cx="10515600" cy="5363520"/>
          </a:xfrm>
          <a:prstGeom prst="rect">
            <a:avLst/>
          </a:prstGeom>
          <a:noFill/>
        </p:spPr>
        <p:txBody>
          <a:bodyPr wrap="square">
            <a:spAutoFit/>
          </a:bodyPr>
          <a:lstStyle/>
          <a:p>
            <a:pPr marL="285750" lvl="0" indent="-285750" algn="just">
              <a:buFont typeface="Arial" panose="020B0604020202020204" pitchFamily="34" charset="0"/>
              <a:buChar char="•"/>
            </a:pPr>
            <a:r>
              <a:rPr lang="tr-TR" sz="1600" b="1" i="1" dirty="0">
                <a:solidFill>
                  <a:schemeClr val="tx1"/>
                </a:solidFill>
              </a:rPr>
              <a:t>Conceptual</a:t>
            </a:r>
          </a:p>
          <a:p>
            <a:pPr marL="742950" lvl="1" indent="-285750" algn="just">
              <a:buFont typeface="Courier New" panose="02070309020205020404" pitchFamily="49" charset="0"/>
              <a:buChar char="o"/>
            </a:pPr>
            <a:r>
              <a:rPr lang="en-GB" sz="1600" b="1" i="1" dirty="0">
                <a:solidFill>
                  <a:schemeClr val="tx1"/>
                </a:solidFill>
              </a:rPr>
              <a:t>Doctrines and Concepts</a:t>
            </a:r>
          </a:p>
          <a:p>
            <a:pPr marL="742950" lvl="1" indent="-285750" algn="just">
              <a:buFont typeface="Courier New" panose="02070309020205020404" pitchFamily="49" charset="0"/>
              <a:buChar char="o"/>
            </a:pPr>
            <a:r>
              <a:rPr lang="en-GB" sz="1600" b="1" i="1" dirty="0"/>
              <a:t>Approach to Planning and execution </a:t>
            </a:r>
            <a:endParaRPr lang="tr-TR" sz="1600" b="1" i="1" dirty="0">
              <a:solidFill>
                <a:schemeClr val="tx1"/>
              </a:solidFill>
            </a:endParaRPr>
          </a:p>
          <a:p>
            <a:pPr marL="285750" lvl="0" indent="-285750" algn="just">
              <a:buFont typeface="Arial" panose="020B0604020202020204" pitchFamily="34" charset="0"/>
              <a:buChar char="•"/>
            </a:pPr>
            <a:r>
              <a:rPr lang="tr-TR" sz="1600" b="1" i="1" dirty="0"/>
              <a:t>Morale</a:t>
            </a:r>
            <a:r>
              <a:rPr lang="en-GB" sz="1600" b="1" i="1" dirty="0"/>
              <a:t> Factors</a:t>
            </a:r>
            <a:endParaRPr lang="tr-TR" sz="1600" b="1" i="1" dirty="0"/>
          </a:p>
          <a:p>
            <a:pPr marL="742950" lvl="1" indent="-285750" algn="just">
              <a:buFont typeface="Courier New" panose="02070309020205020404" pitchFamily="49" charset="0"/>
              <a:buChar char="o"/>
            </a:pPr>
            <a:r>
              <a:rPr lang="tr-TR" sz="1600" b="1" i="1" dirty="0">
                <a:solidFill>
                  <a:schemeClr val="tx1"/>
                </a:solidFill>
              </a:rPr>
              <a:t>Leadership</a:t>
            </a:r>
          </a:p>
          <a:p>
            <a:pPr marL="742950" lvl="1" indent="-285750" algn="just">
              <a:buFont typeface="Courier New" panose="02070309020205020404" pitchFamily="49" charset="0"/>
              <a:buChar char="o"/>
            </a:pPr>
            <a:r>
              <a:rPr lang="en-GB" sz="1600" b="1" i="1" dirty="0"/>
              <a:t>Motivational Factors (`</a:t>
            </a:r>
            <a:r>
              <a:rPr lang="tr-TR" sz="1600" b="1" i="1" dirty="0"/>
              <a:t>W</a:t>
            </a:r>
            <a:r>
              <a:rPr lang="tr-TR" sz="1600" b="1" i="1" dirty="0">
                <a:solidFill>
                  <a:schemeClr val="tx1"/>
                </a:solidFill>
              </a:rPr>
              <a:t>ill</a:t>
            </a:r>
            <a:r>
              <a:rPr lang="en-GB" sz="1600" b="1" i="1" dirty="0">
                <a:solidFill>
                  <a:schemeClr val="tx1"/>
                </a:solidFill>
              </a:rPr>
              <a:t>’, </a:t>
            </a:r>
            <a:r>
              <a:rPr lang="tr-TR" sz="1600" b="1" i="1" dirty="0"/>
              <a:t>P</a:t>
            </a:r>
            <a:r>
              <a:rPr lang="tr-TR" sz="1600" b="1" i="1" dirty="0">
                <a:solidFill>
                  <a:schemeClr val="tx1"/>
                </a:solidFill>
              </a:rPr>
              <a:t>atriotic feelings</a:t>
            </a:r>
            <a:r>
              <a:rPr lang="en-GB" sz="1600" b="1" i="1" dirty="0"/>
              <a:t>)</a:t>
            </a:r>
            <a:endParaRPr lang="tr-TR" sz="1600" b="1" i="1" dirty="0">
              <a:solidFill>
                <a:schemeClr val="tx1"/>
              </a:solidFill>
            </a:endParaRPr>
          </a:p>
          <a:p>
            <a:pPr marL="742950" lvl="1" indent="-285750" algn="just">
              <a:buFont typeface="Courier New" panose="02070309020205020404" pitchFamily="49" charset="0"/>
              <a:buChar char="o"/>
            </a:pPr>
            <a:r>
              <a:rPr lang="tr-TR" sz="1600" b="1" i="1" dirty="0"/>
              <a:t>E</a:t>
            </a:r>
            <a:r>
              <a:rPr lang="tr-TR" sz="1600" b="1" i="1" dirty="0">
                <a:solidFill>
                  <a:schemeClr val="tx1"/>
                </a:solidFill>
              </a:rPr>
              <a:t>xperience</a:t>
            </a:r>
            <a:endParaRPr lang="en-GB" sz="1600" b="1" i="1" dirty="0">
              <a:solidFill>
                <a:schemeClr val="tx1"/>
              </a:solidFill>
            </a:endParaRPr>
          </a:p>
          <a:p>
            <a:pPr marL="742950" lvl="1" indent="-285750" algn="just">
              <a:buFont typeface="Courier New" panose="02070309020205020404" pitchFamily="49" charset="0"/>
              <a:buChar char="o"/>
            </a:pPr>
            <a:r>
              <a:rPr lang="en-GB" sz="1600" b="1" i="1" dirty="0">
                <a:solidFill>
                  <a:schemeClr val="tx1"/>
                </a:solidFill>
              </a:rPr>
              <a:t>C</a:t>
            </a:r>
            <a:r>
              <a:rPr lang="tr-TR" sz="1600" b="1" i="1" dirty="0">
                <a:solidFill>
                  <a:schemeClr val="tx1"/>
                </a:solidFill>
              </a:rPr>
              <a:t>ourage</a:t>
            </a:r>
          </a:p>
          <a:p>
            <a:pPr marL="742950" lvl="1" indent="-285750" algn="just">
              <a:buFont typeface="Courier New" panose="02070309020205020404" pitchFamily="49" charset="0"/>
              <a:buChar char="o"/>
            </a:pPr>
            <a:r>
              <a:rPr lang="tr-TR" sz="1600" b="1" i="1" dirty="0"/>
              <a:t>Culture</a:t>
            </a:r>
            <a:endParaRPr lang="en-GB" sz="1600" b="1" i="1" dirty="0"/>
          </a:p>
          <a:p>
            <a:pPr marL="285750" indent="-285750" algn="just">
              <a:buFont typeface="Courier New" panose="02070309020205020404" pitchFamily="49" charset="0"/>
              <a:buChar char="o"/>
            </a:pPr>
            <a:r>
              <a:rPr lang="en-GB" sz="1600" b="1" i="1" dirty="0">
                <a:solidFill>
                  <a:schemeClr val="tx1"/>
                </a:solidFill>
              </a:rPr>
              <a:t>Physical</a:t>
            </a:r>
          </a:p>
          <a:p>
            <a:pPr marL="742950" lvl="1" indent="-285750" algn="just">
              <a:buFont typeface="Courier New" panose="02070309020205020404" pitchFamily="49" charset="0"/>
              <a:buChar char="o"/>
            </a:pPr>
            <a:r>
              <a:rPr lang="en-GB" sz="1600" b="1" i="1" dirty="0"/>
              <a:t>Material Factors</a:t>
            </a:r>
          </a:p>
          <a:p>
            <a:pPr marL="742950" lvl="1" indent="-285750" algn="just">
              <a:buFont typeface="Courier New" panose="02070309020205020404" pitchFamily="49" charset="0"/>
              <a:buChar char="o"/>
            </a:pPr>
            <a:r>
              <a:rPr lang="en-GB" sz="1600" b="1" i="1" dirty="0"/>
              <a:t>Training and Collective Performance</a:t>
            </a:r>
          </a:p>
          <a:p>
            <a:pPr marL="742950" lvl="1" indent="-285750" algn="just">
              <a:buFont typeface="Courier New" panose="02070309020205020404" pitchFamily="49" charset="0"/>
              <a:buChar char="o"/>
            </a:pPr>
            <a:r>
              <a:rPr lang="en-GB" sz="1600" b="1" i="1" dirty="0"/>
              <a:t> Redundancies</a:t>
            </a:r>
          </a:p>
          <a:p>
            <a:pPr marL="742950" lvl="1" indent="-285750" algn="just">
              <a:buFont typeface="Courier New" panose="02070309020205020404" pitchFamily="49" charset="0"/>
              <a:buChar char="o"/>
            </a:pPr>
            <a:r>
              <a:rPr lang="en-GB" sz="1600" b="1" i="1" dirty="0"/>
              <a:t>Sustenance</a:t>
            </a:r>
          </a:p>
          <a:p>
            <a:pPr marL="285750" indent="-285750" algn="just">
              <a:buFont typeface="Courier New" panose="02070309020205020404" pitchFamily="49" charset="0"/>
              <a:buChar char="o"/>
            </a:pPr>
            <a:r>
              <a:rPr lang="en-GB" sz="1600" b="1" i="1" dirty="0">
                <a:solidFill>
                  <a:schemeClr val="tx1"/>
                </a:solidFill>
              </a:rPr>
              <a:t>Strategy</a:t>
            </a:r>
          </a:p>
          <a:p>
            <a:pPr marL="742950" lvl="1" indent="-285750" algn="just">
              <a:buFont typeface="Courier New" panose="02070309020205020404" pitchFamily="49" charset="0"/>
              <a:buChar char="o"/>
            </a:pPr>
            <a:r>
              <a:rPr lang="en-GB" sz="1600" b="1" i="1" dirty="0"/>
              <a:t>Nature of war</a:t>
            </a:r>
          </a:p>
          <a:p>
            <a:pPr marL="742950" lvl="1" indent="-285750" algn="just">
              <a:buFont typeface="Courier New" panose="02070309020205020404" pitchFamily="49" charset="0"/>
              <a:buChar char="o"/>
            </a:pPr>
            <a:r>
              <a:rPr lang="en-GB" sz="1600" b="1" i="1" dirty="0">
                <a:solidFill>
                  <a:schemeClr val="tx1"/>
                </a:solidFill>
              </a:rPr>
              <a:t>Duration of War</a:t>
            </a:r>
          </a:p>
          <a:p>
            <a:pPr marL="742950" lvl="1" indent="-285750" algn="just">
              <a:buFont typeface="Courier New" panose="02070309020205020404" pitchFamily="49" charset="0"/>
              <a:buChar char="o"/>
            </a:pPr>
            <a:r>
              <a:rPr lang="en-GB" sz="1600" b="1" i="1" dirty="0"/>
              <a:t>Effects desired an outcomes</a:t>
            </a:r>
            <a:endParaRPr lang="en-GB" sz="1600" b="1" i="1" dirty="0">
              <a:solidFill>
                <a:schemeClr val="tx1"/>
              </a:solidFill>
            </a:endParaRPr>
          </a:p>
        </p:txBody>
      </p:sp>
    </p:spTree>
    <p:extLst>
      <p:ext uri="{BB962C8B-B14F-4D97-AF65-F5344CB8AC3E}">
        <p14:creationId xmlns:p14="http://schemas.microsoft.com/office/powerpoint/2010/main" val="3925924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605828D5-7062-ABD0-F089-FF18ED100C9F}"/>
              </a:ext>
            </a:extLst>
          </p:cNvPr>
          <p:cNvSpPr/>
          <p:nvPr/>
        </p:nvSpPr>
        <p:spPr>
          <a:xfrm>
            <a:off x="814391" y="4811202"/>
            <a:ext cx="11215686" cy="582505"/>
          </a:xfrm>
          <a:prstGeom prst="round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974C9C1-7244-52C2-0371-E0BBCBF00E09}"/>
              </a:ext>
            </a:extLst>
          </p:cNvPr>
          <p:cNvSpPr/>
          <p:nvPr/>
        </p:nvSpPr>
        <p:spPr>
          <a:xfrm>
            <a:off x="3626314" y="1957209"/>
            <a:ext cx="2826198" cy="4791524"/>
          </a:xfrm>
          <a:prstGeom prst="rect">
            <a:avLst/>
          </a:prstGeom>
          <a:solidFill>
            <a:srgbClr val="FF0000">
              <a:alpha val="2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E837E31-F70C-298E-954A-866A8C853463}"/>
              </a:ext>
            </a:extLst>
          </p:cNvPr>
          <p:cNvSpPr/>
          <p:nvPr/>
        </p:nvSpPr>
        <p:spPr>
          <a:xfrm>
            <a:off x="792121" y="1929670"/>
            <a:ext cx="2826198" cy="4817526"/>
          </a:xfrm>
          <a:prstGeom prst="rect">
            <a:avLst/>
          </a:prstGeom>
          <a:solidFill>
            <a:srgbClr val="FF0000">
              <a:alpha val="2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7" name="Content Placeholder 6">
            <a:extLst>
              <a:ext uri="{FF2B5EF4-FFF2-40B4-BE49-F238E27FC236}">
                <a16:creationId xmlns:a16="http://schemas.microsoft.com/office/drawing/2014/main" id="{EC0B8E27-37AE-719F-C0DC-78D0D8247115}"/>
              </a:ext>
            </a:extLst>
          </p:cNvPr>
          <p:cNvGraphicFramePr>
            <a:graphicFrameLocks noGrp="1"/>
          </p:cNvGraphicFramePr>
          <p:nvPr>
            <p:ph idx="1"/>
          </p:nvPr>
        </p:nvGraphicFramePr>
        <p:xfrm>
          <a:off x="814391" y="1954210"/>
          <a:ext cx="11199334" cy="2579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E1422C2B-1D46-F7BF-90C6-80579CA47959}"/>
              </a:ext>
            </a:extLst>
          </p:cNvPr>
          <p:cNvSpPr txBox="1"/>
          <p:nvPr/>
        </p:nvSpPr>
        <p:spPr>
          <a:xfrm>
            <a:off x="814390" y="1157439"/>
            <a:ext cx="11215688" cy="628045"/>
          </a:xfrm>
          <a:prstGeom prst="rect">
            <a:avLst/>
          </a:prstGeom>
          <a:solidFill>
            <a:srgbClr val="4472C4">
              <a:lumMod val="20000"/>
              <a:lumOff val="80000"/>
            </a:srgbClr>
          </a:solidFill>
          <a:ln w="12700" cap="flat" cmpd="sng" algn="ctr">
            <a:solidFill>
              <a:srgbClr val="4472C4">
                <a:hueOff val="0"/>
                <a:satOff val="0"/>
                <a:lumOff val="0"/>
                <a:alphaOff val="0"/>
              </a:srgbClr>
            </a:solidFill>
            <a:prstDash val="solid"/>
            <a:miter lim="800000"/>
          </a:ln>
          <a:effectLst/>
        </p:spPr>
        <p:txBody>
          <a:bodyPr spcFirstLastPara="0" vert="horz" wrap="square" lIns="13335" tIns="13335" rIns="13335" bIns="13335" numCol="1" spcCol="1270" anchor="ctr" anchorCtr="0">
            <a:noAutofit/>
          </a:bodyPr>
          <a:lstStyle>
            <a:lvl1pPr>
              <a:defRPr b="1">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solidFill>
                  <a:prstClr val="black"/>
                </a:solidFill>
                <a:effectLst/>
                <a:uLnTx/>
                <a:uFillTx/>
                <a:latin typeface="Calibri" panose="020F0502020204030204"/>
                <a:ea typeface="+mn-ea"/>
                <a:cs typeface="+mn-cs"/>
              </a:rPr>
              <a:t>Research Framework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Computational Grounded Theory</a:t>
            </a:r>
          </a:p>
        </p:txBody>
      </p:sp>
      <p:sp>
        <p:nvSpPr>
          <p:cNvPr id="3" name="TextBox 2">
            <a:extLst>
              <a:ext uri="{FF2B5EF4-FFF2-40B4-BE49-F238E27FC236}">
                <a16:creationId xmlns:a16="http://schemas.microsoft.com/office/drawing/2014/main" id="{FF1C72F0-B753-5D10-56C4-C78184A2DAF7}"/>
              </a:ext>
            </a:extLst>
          </p:cNvPr>
          <p:cNvSpPr txBox="1"/>
          <p:nvPr/>
        </p:nvSpPr>
        <p:spPr>
          <a:xfrm>
            <a:off x="1128479" y="3718114"/>
            <a:ext cx="2356830" cy="104644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Data Sources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200" b="1" i="1" u="none" strike="noStrike" kern="1200" cap="none" spc="0" normalizeH="0" baseline="0" noProof="0" dirty="0">
                <a:ln>
                  <a:noFill/>
                </a:ln>
                <a:solidFill>
                  <a:prstClr val="black"/>
                </a:solidFill>
                <a:effectLst/>
                <a:uLnTx/>
                <a:uFillTx/>
                <a:latin typeface="Calibri" panose="020F0502020204030204"/>
                <a:ea typeface="+mn-ea"/>
                <a:cs typeface="+mn-cs"/>
              </a:rPr>
              <a:t>Expert Interviews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200" b="1" i="1" u="none" strike="noStrike" kern="1200" cap="none" spc="0" normalizeH="0" baseline="0" noProof="0" dirty="0">
                <a:ln>
                  <a:noFill/>
                </a:ln>
                <a:solidFill>
                  <a:prstClr val="black"/>
                </a:solidFill>
                <a:effectLst/>
                <a:uLnTx/>
                <a:uFillTx/>
                <a:latin typeface="Calibri" panose="020F0502020204030204"/>
                <a:ea typeface="+mn-ea"/>
                <a:cs typeface="+mn-cs"/>
              </a:rPr>
              <a:t>Secondary sources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200" b="1" i="1" u="none" strike="noStrike" kern="1200" cap="none" spc="0" normalizeH="0" baseline="0" noProof="0" dirty="0">
                <a:ln>
                  <a:noFill/>
                </a:ln>
                <a:solidFill>
                  <a:prstClr val="black"/>
                </a:solidFill>
                <a:effectLst/>
                <a:uLnTx/>
                <a:uFillTx/>
                <a:latin typeface="Calibri" panose="020F0502020204030204"/>
                <a:ea typeface="+mn-ea"/>
                <a:cs typeface="+mn-cs"/>
              </a:rPr>
              <a:t>Gray literature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1200" b="1" i="1" u="none" strike="noStrike" kern="1200" cap="none" spc="0" normalizeH="0" baseline="0" noProof="0" dirty="0">
                <a:ln>
                  <a:noFill/>
                </a:ln>
                <a:solidFill>
                  <a:prstClr val="black"/>
                </a:solidFill>
                <a:effectLst/>
                <a:uLnTx/>
                <a:uFillTx/>
                <a:latin typeface="Calibri" panose="020F0502020204030204"/>
                <a:ea typeface="+mn-ea"/>
                <a:cs typeface="+mn-cs"/>
              </a:rPr>
              <a:t>Other primary sources</a:t>
            </a:r>
            <a:endPar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FA4345DC-4053-CC1F-C6C0-89EBAE090FBC}"/>
              </a:ext>
            </a:extLst>
          </p:cNvPr>
          <p:cNvSpPr/>
          <p:nvPr/>
        </p:nvSpPr>
        <p:spPr>
          <a:xfrm>
            <a:off x="3433191" y="97553"/>
            <a:ext cx="559419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solidFill>
                  <a:prstClr val="white"/>
                </a:solidFill>
                <a:effectLst/>
                <a:uLnTx/>
                <a:uFillTx/>
                <a:latin typeface="Calibri" panose="020F0502020204030204"/>
                <a:ea typeface="+mn-ea"/>
                <a:cs typeface="+mn-cs"/>
              </a:rPr>
              <a:t>Conceptual and Morale Factors on the Outcome of Wars</a:t>
            </a:r>
            <a:endParaRPr kumimoji="0" lang="en-GB" sz="2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176EADB5-5013-02DF-C0D9-1A32780C66CE}"/>
              </a:ext>
            </a:extLst>
          </p:cNvPr>
          <p:cNvSpPr txBox="1"/>
          <p:nvPr/>
        </p:nvSpPr>
        <p:spPr>
          <a:xfrm>
            <a:off x="4005577" y="4888229"/>
            <a:ext cx="2240299"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alibri" panose="020F0502020204030204"/>
                <a:ea typeface="+mn-ea"/>
                <a:cs typeface="+mn-cs"/>
              </a:rPr>
              <a:t>Pattern Confirmation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1" u="none" strike="noStrike" kern="1200" cap="none" spc="0" normalizeH="0" baseline="0" noProof="0" dirty="0">
                <a:ln>
                  <a:noFill/>
                </a:ln>
                <a:solidFill>
                  <a:prstClr val="black"/>
                </a:solidFill>
                <a:effectLst/>
                <a:uLnTx/>
                <a:uFillTx/>
                <a:latin typeface="Calibri" panose="020F0502020204030204"/>
                <a:ea typeface="+mn-ea"/>
                <a:cs typeface="+mn-cs"/>
              </a:rPr>
              <a:t>Natural Language Processing</a:t>
            </a:r>
            <a:endPar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577EA22C-684C-C078-C38A-2359BC65A774}"/>
              </a:ext>
            </a:extLst>
          </p:cNvPr>
          <p:cNvSpPr/>
          <p:nvPr/>
        </p:nvSpPr>
        <p:spPr>
          <a:xfrm>
            <a:off x="801137" y="6122167"/>
            <a:ext cx="2803930" cy="62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rPr>
              <a:t>Inductive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1" u="none" strike="noStrike" kern="1200" cap="none" spc="0" normalizeH="0" baseline="0" noProof="0" dirty="0">
                <a:ln>
                  <a:noFill/>
                </a:ln>
                <a:solidFill>
                  <a:prstClr val="white"/>
                </a:solidFill>
                <a:effectLst/>
                <a:uLnTx/>
                <a:uFillTx/>
                <a:latin typeface="Calibri" panose="020F0502020204030204"/>
                <a:ea typeface="+mn-ea"/>
                <a:cs typeface="+mn-cs"/>
              </a:rPr>
              <a:t>Generate Initial Theory from Data</a:t>
            </a:r>
          </a:p>
        </p:txBody>
      </p:sp>
      <p:sp>
        <p:nvSpPr>
          <p:cNvPr id="27" name="Rectangle 26">
            <a:extLst>
              <a:ext uri="{FF2B5EF4-FFF2-40B4-BE49-F238E27FC236}">
                <a16:creationId xmlns:a16="http://schemas.microsoft.com/office/drawing/2014/main" id="{57221087-A8CD-D953-1D9E-E748D47CCC31}"/>
              </a:ext>
            </a:extLst>
          </p:cNvPr>
          <p:cNvSpPr/>
          <p:nvPr/>
        </p:nvSpPr>
        <p:spPr>
          <a:xfrm>
            <a:off x="3626309" y="6120002"/>
            <a:ext cx="2814248" cy="62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rPr>
              <a:t>Deductive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1" u="none" strike="noStrike" kern="1200" cap="none" spc="0" normalizeH="0" baseline="0" noProof="0" dirty="0">
                <a:ln>
                  <a:noFill/>
                </a:ln>
                <a:solidFill>
                  <a:prstClr val="white"/>
                </a:solidFill>
                <a:effectLst/>
                <a:uLnTx/>
                <a:uFillTx/>
                <a:latin typeface="Calibri" panose="020F0502020204030204"/>
                <a:ea typeface="+mn-ea"/>
                <a:cs typeface="+mn-cs"/>
              </a:rPr>
              <a:t>Test Theory against Quantitative Models</a:t>
            </a:r>
            <a:endPar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Arrow: Curved Right 31">
            <a:extLst>
              <a:ext uri="{FF2B5EF4-FFF2-40B4-BE49-F238E27FC236}">
                <a16:creationId xmlns:a16="http://schemas.microsoft.com/office/drawing/2014/main" id="{2F632106-9837-184F-861E-B4CFC4438DC4}"/>
              </a:ext>
            </a:extLst>
          </p:cNvPr>
          <p:cNvSpPr/>
          <p:nvPr/>
        </p:nvSpPr>
        <p:spPr>
          <a:xfrm rot="11559838" flipH="1">
            <a:off x="426315" y="3034603"/>
            <a:ext cx="900812" cy="2362759"/>
          </a:xfrm>
          <a:prstGeom prst="curv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Arrow: Curved Right 33">
            <a:extLst>
              <a:ext uri="{FF2B5EF4-FFF2-40B4-BE49-F238E27FC236}">
                <a16:creationId xmlns:a16="http://schemas.microsoft.com/office/drawing/2014/main" id="{CB4BF95E-00B3-5EDC-1AD0-691B42F74F77}"/>
              </a:ext>
            </a:extLst>
          </p:cNvPr>
          <p:cNvSpPr/>
          <p:nvPr/>
        </p:nvSpPr>
        <p:spPr>
          <a:xfrm flipH="1">
            <a:off x="5937541" y="3201392"/>
            <a:ext cx="673736" cy="2210526"/>
          </a:xfrm>
          <a:prstGeom prst="curv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Title 1">
            <a:extLst>
              <a:ext uri="{FF2B5EF4-FFF2-40B4-BE49-F238E27FC236}">
                <a16:creationId xmlns:a16="http://schemas.microsoft.com/office/drawing/2014/main" id="{7C406F86-E2AD-D4FA-48B0-8E8038C22343}"/>
              </a:ext>
            </a:extLst>
          </p:cNvPr>
          <p:cNvSpPr>
            <a:spLocks noGrp="1"/>
          </p:cNvSpPr>
          <p:nvPr>
            <p:ph type="title"/>
          </p:nvPr>
        </p:nvSpPr>
        <p:spPr>
          <a:xfrm>
            <a:off x="792121" y="1930704"/>
            <a:ext cx="11237956" cy="600076"/>
          </a:xfrm>
          <a:solidFill>
            <a:schemeClr val="accent4">
              <a:lumMod val="40000"/>
              <a:lumOff val="60000"/>
            </a:schemeClr>
          </a:solidFill>
          <a:ln>
            <a:solidFill>
              <a:schemeClr val="accent1"/>
            </a:solidFill>
          </a:ln>
        </p:spPr>
        <p:txBody>
          <a:bodyPr>
            <a:normAutofit fontScale="90000"/>
          </a:bodyPr>
          <a:lstStyle/>
          <a:p>
            <a:pPr algn="ctr"/>
            <a:r>
              <a:rPr lang="en-GB" sz="2200" b="1" dirty="0">
                <a:latin typeface="+mn-lt"/>
                <a:ea typeface="+mn-ea"/>
                <a:cs typeface="+mn-cs"/>
              </a:rPr>
              <a:t>Research Design</a:t>
            </a:r>
            <a:br>
              <a:rPr lang="en-GB" sz="2200" b="1" dirty="0">
                <a:latin typeface="+mn-lt"/>
                <a:ea typeface="+mn-ea"/>
                <a:cs typeface="+mn-cs"/>
              </a:rPr>
            </a:br>
            <a:r>
              <a:rPr lang="en-GB" sz="2200" b="1" dirty="0">
                <a:latin typeface="+mn-lt"/>
                <a:ea typeface="+mn-ea"/>
                <a:cs typeface="+mn-cs"/>
              </a:rPr>
              <a:t>Explanatory sequential mixed method design (QUAL &gt; </a:t>
            </a:r>
            <a:r>
              <a:rPr lang="en-GB" sz="2200" b="1" dirty="0" err="1">
                <a:latin typeface="+mn-lt"/>
                <a:ea typeface="+mn-ea"/>
                <a:cs typeface="+mn-cs"/>
              </a:rPr>
              <a:t>quan</a:t>
            </a:r>
            <a:r>
              <a:rPr lang="en-GB" sz="2200" b="1" dirty="0">
                <a:latin typeface="+mn-lt"/>
                <a:ea typeface="+mn-ea"/>
                <a:cs typeface="+mn-cs"/>
              </a:rPr>
              <a:t>)</a:t>
            </a:r>
          </a:p>
        </p:txBody>
      </p:sp>
      <p:sp>
        <p:nvSpPr>
          <p:cNvPr id="2" name="TextBox 1">
            <a:extLst>
              <a:ext uri="{FF2B5EF4-FFF2-40B4-BE49-F238E27FC236}">
                <a16:creationId xmlns:a16="http://schemas.microsoft.com/office/drawing/2014/main" id="{237BC968-1A20-3D3B-97D1-75DA997FF1FE}"/>
              </a:ext>
            </a:extLst>
          </p:cNvPr>
          <p:cNvSpPr txBox="1"/>
          <p:nvPr/>
        </p:nvSpPr>
        <p:spPr>
          <a:xfrm>
            <a:off x="1283346" y="4902893"/>
            <a:ext cx="2356830" cy="129266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alibri" panose="020F0502020204030204"/>
                <a:ea typeface="+mn-ea"/>
                <a:cs typeface="+mn-cs"/>
              </a:rPr>
              <a:t>Pattern Detection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Research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Content 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rPr>
              <a:t>2. Interview</a:t>
            </a:r>
          </a:p>
        </p:txBody>
      </p:sp>
      <p:sp>
        <p:nvSpPr>
          <p:cNvPr id="4" name="TextBox 3">
            <a:extLst>
              <a:ext uri="{FF2B5EF4-FFF2-40B4-BE49-F238E27FC236}">
                <a16:creationId xmlns:a16="http://schemas.microsoft.com/office/drawing/2014/main" id="{557F6554-E301-DCE6-EC47-A691F5A1C974}"/>
              </a:ext>
            </a:extLst>
          </p:cNvPr>
          <p:cNvSpPr txBox="1"/>
          <p:nvPr/>
        </p:nvSpPr>
        <p:spPr>
          <a:xfrm>
            <a:off x="3728042" y="3783435"/>
            <a:ext cx="2611797" cy="104644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Data 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1" u="none" strike="noStrike" kern="1200" cap="none" spc="0" normalizeH="0" baseline="0" noProof="0" dirty="0">
                <a:ln>
                  <a:noFill/>
                </a:ln>
                <a:solidFill>
                  <a:prstClr val="black"/>
                </a:solidFill>
                <a:effectLst/>
                <a:uLnTx/>
                <a:uFillTx/>
                <a:latin typeface="Calibri" panose="020F0502020204030204"/>
                <a:ea typeface="+mn-ea"/>
                <a:cs typeface="+mn-cs"/>
              </a:rPr>
              <a:t>Secondary and repurposed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1" u="none" strike="noStrike" kern="1200" cap="none" spc="0" normalizeH="0" baseline="0" noProof="0" dirty="0">
                <a:ln>
                  <a:noFill/>
                </a:ln>
                <a:solidFill>
                  <a:prstClr val="black"/>
                </a:solidFill>
                <a:effectLst/>
                <a:uLnTx/>
                <a:uFillTx/>
                <a:latin typeface="Calibri" panose="020F0502020204030204"/>
                <a:ea typeface="+mn-ea"/>
                <a:cs typeface="+mn-cs"/>
              </a:rPr>
              <a:t>ORBATs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1" u="none" strike="noStrike" kern="1200" cap="none" spc="0" normalizeH="0" baseline="0" noProof="0" dirty="0">
                <a:ln>
                  <a:noFill/>
                </a:ln>
                <a:solidFill>
                  <a:prstClr val="black"/>
                </a:solidFill>
                <a:effectLst/>
                <a:uLnTx/>
                <a:uFillTx/>
                <a:latin typeface="Calibri" panose="020F0502020204030204"/>
                <a:ea typeface="+mn-ea"/>
                <a:cs typeface="+mn-cs"/>
              </a:rPr>
              <a:t>Training Standards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1" u="none" strike="noStrike" kern="1200" cap="none" spc="0" normalizeH="0" baseline="0" noProof="0" dirty="0">
                <a:ln>
                  <a:noFill/>
                </a:ln>
                <a:solidFill>
                  <a:prstClr val="black"/>
                </a:solidFill>
                <a:effectLst/>
                <a:uLnTx/>
                <a:uFillTx/>
                <a:latin typeface="Calibri" panose="020F0502020204030204"/>
                <a:ea typeface="+mn-ea"/>
                <a:cs typeface="+mn-cs"/>
              </a:rPr>
              <a:t>Historical Content (NRP Method)</a:t>
            </a:r>
          </a:p>
        </p:txBody>
      </p:sp>
      <p:sp>
        <p:nvSpPr>
          <p:cNvPr id="5" name="TextBox 4">
            <a:extLst>
              <a:ext uri="{FF2B5EF4-FFF2-40B4-BE49-F238E27FC236}">
                <a16:creationId xmlns:a16="http://schemas.microsoft.com/office/drawing/2014/main" id="{C5AFB952-1035-DD98-7263-82F2E9D33889}"/>
              </a:ext>
            </a:extLst>
          </p:cNvPr>
          <p:cNvSpPr txBox="1"/>
          <p:nvPr/>
        </p:nvSpPr>
        <p:spPr>
          <a:xfrm>
            <a:off x="6591191" y="3670257"/>
            <a:ext cx="2568049"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Revise and Refine Theory </a:t>
            </a:r>
            <a:r>
              <a:rPr kumimoji="0" lang="tr-TR" sz="1400" b="1"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I</a:t>
            </a: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ntegrat</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Ing</a:t>
            </a: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 conceptual and morale factors to model</a:t>
            </a:r>
            <a:r>
              <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rPr>
              <a:t> from outcomes of QUAL and quant stages</a:t>
            </a:r>
            <a:endPar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1C25788-A487-6CD4-A34D-4324DE02C49A}"/>
              </a:ext>
            </a:extLst>
          </p:cNvPr>
          <p:cNvSpPr txBox="1"/>
          <p:nvPr/>
        </p:nvSpPr>
        <p:spPr>
          <a:xfrm>
            <a:off x="9406814" y="3841224"/>
            <a:ext cx="2568049" cy="280076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Summary of key findings and explicit discussing on Thesis and questions addressed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Recommendation, including implications for</a:t>
            </a: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policy, strategy, and leadership </a:t>
            </a:r>
          </a:p>
        </p:txBody>
      </p:sp>
    </p:spTree>
    <p:extLst>
      <p:ext uri="{BB962C8B-B14F-4D97-AF65-F5344CB8AC3E}">
        <p14:creationId xmlns:p14="http://schemas.microsoft.com/office/powerpoint/2010/main" val="238567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782216" cy="6514016"/>
            <a:chOff x="346881" y="171992"/>
            <a:chExt cx="11782216" cy="6514016"/>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091482" y="4654683"/>
              <a:ext cx="7037615" cy="2031325"/>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Independent variables: </a:t>
              </a:r>
              <a:r>
                <a:rPr lang="tr-TR" dirty="0">
                  <a:highlight>
                    <a:srgbClr val="00FFFF"/>
                  </a:highlight>
                </a:rPr>
                <a:t>Quantitative Research Methodology </a:t>
              </a:r>
              <a:r>
                <a:rPr lang="tr-TR" dirty="0"/>
                <a:t>with statistical </a:t>
              </a:r>
              <a:r>
                <a:rPr lang="tr-TR" dirty="0">
                  <a:highlight>
                    <a:srgbClr val="FFFF00"/>
                  </a:highlight>
                </a:rPr>
                <a:t>analysis method (Multiple Regression Analysis) </a:t>
              </a:r>
              <a:r>
                <a:rPr lang="tr-TR" dirty="0"/>
                <a:t>to explain difference in variance by each factor. </a:t>
              </a:r>
            </a:p>
            <a:p>
              <a:r>
                <a:rPr lang="tr-TR" b="1" dirty="0"/>
                <a:t>Intervening Variables: </a:t>
              </a:r>
              <a:r>
                <a:rPr lang="tr-TR" dirty="0">
                  <a:highlight>
                    <a:srgbClr val="00FFFF"/>
                  </a:highlight>
                </a:rPr>
                <a:t>Qulitative Research Methodology </a:t>
              </a:r>
              <a:r>
                <a:rPr lang="tr-TR" dirty="0"/>
                <a:t>with </a:t>
              </a:r>
              <a:r>
                <a:rPr lang="tr-TR" dirty="0">
                  <a:highlight>
                    <a:srgbClr val="FFFF00"/>
                  </a:highlight>
                </a:rPr>
                <a:t>Content Analysis method </a:t>
              </a:r>
              <a:r>
                <a:rPr lang="tr-TR" dirty="0"/>
                <a:t>to explain relationship between leadership and morale and outcome of the battle</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301277" y="3550760"/>
              <a:ext cx="412936" cy="1794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6715</Words>
  <Application>Microsoft Office PowerPoint</Application>
  <PresentationFormat>Widescreen</PresentationFormat>
  <Paragraphs>837</Paragraphs>
  <Slides>53</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arial</vt:lpstr>
      <vt:lpstr>arial</vt:lpstr>
      <vt:lpstr>Calibri</vt:lpstr>
      <vt:lpstr>Calibri Light</vt:lpstr>
      <vt:lpstr>Cambria Math</vt:lpstr>
      <vt:lpstr>Courier New</vt:lpstr>
      <vt:lpstr>Formular</vt:lpstr>
      <vt:lpstr>GDS Transport</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Innovation Outline Referral to Innovation Partner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Discussion with Prof. Emma Parry </vt:lpstr>
      <vt:lpstr>Research Design Considerations</vt:lpstr>
      <vt:lpstr>PowerPoint Presentation</vt:lpstr>
      <vt:lpstr>PowerPoint Presentation</vt:lpstr>
      <vt:lpstr>PowerPoint Presentation</vt:lpstr>
      <vt:lpstr>Annotating Named Entities, Leadership</vt:lpstr>
      <vt:lpstr>The Function in the Perceptron Model</vt:lpstr>
      <vt:lpstr>PowerPoint Presentation</vt:lpstr>
      <vt:lpstr>Speaking to Proffesor Emma Parry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Analysis </vt:lpstr>
      <vt:lpstr>Aim and Objectives</vt:lpstr>
      <vt:lpstr>Formulating research questions </vt:lpstr>
      <vt:lpstr>PowerPoint Presentation</vt:lpstr>
      <vt:lpstr>Analytical Themes for Literature </vt:lpstr>
      <vt:lpstr>Research Design Explanatory sequential mixed method design (QUAL &gt;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72</cp:revision>
  <cp:lastPrinted>2021-05-25T13:17:05Z</cp:lastPrinted>
  <dcterms:created xsi:type="dcterms:W3CDTF">2021-05-07T08:33:58Z</dcterms:created>
  <dcterms:modified xsi:type="dcterms:W3CDTF">2023-05-02T10:47:12Z</dcterms:modified>
</cp:coreProperties>
</file>