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93" r:id="rId20"/>
    <p:sldId id="286" r:id="rId21"/>
    <p:sldId id="290" r:id="rId22"/>
    <p:sldId id="284" r:id="rId23"/>
    <p:sldId id="285" r:id="rId24"/>
    <p:sldId id="292" r:id="rId25"/>
    <p:sldId id="294" r:id="rId26"/>
    <p:sldId id="295" r:id="rId27"/>
    <p:sldId id="297" r:id="rId28"/>
    <p:sldId id="298" r:id="rId29"/>
    <p:sldId id="296" r:id="rId30"/>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D6EF"/>
    <a:srgbClr val="44E43C"/>
    <a:srgbClr val="E77621"/>
    <a:srgbClr val="97777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952"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1.02.2022</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04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184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87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15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64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44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1.02.2022</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1.02.2022</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Innovation Outline</a:t>
            </a:r>
            <a:br>
              <a:rPr lang="tr-TR" sz="4400" b="1" dirty="0"/>
            </a:br>
            <a:r>
              <a:rPr lang="tr-TR" sz="4400" b="1" dirty="0"/>
              <a:t>Referral to Innovation Partner</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Submitter: Gurkan Yesilyurt</a:t>
            </a:r>
          </a:p>
          <a:p>
            <a:r>
              <a:rPr lang="tr-TR" b="1" dirty="0"/>
              <a:t>Researcher at Cranfield School of Defence and Security</a:t>
            </a:r>
          </a:p>
          <a:p>
            <a:endParaRPr lang="tr-TR" b="1" dirty="0"/>
          </a:p>
          <a:p>
            <a:r>
              <a:rPr lang="tr-TR" b="1" dirty="0"/>
              <a:t>Time:30 minutes</a:t>
            </a:r>
          </a:p>
          <a:p>
            <a:r>
              <a:rPr lang="tr-TR" b="1" dirty="0"/>
              <a:t>07.01.2022</a:t>
            </a:r>
          </a:p>
          <a:p>
            <a:endParaRPr lang="tr-TR" b="1"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42D86B-55B1-42E8-BCDA-7626F1E01D1B}"/>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Outline</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BEF4FF-3D47-4449-B61D-0CC940E9BB7A}"/>
              </a:ext>
            </a:extLst>
          </p:cNvPr>
          <p:cNvSpPr txBox="1"/>
          <p:nvPr/>
        </p:nvSpPr>
        <p:spPr>
          <a:xfrm>
            <a:off x="529772" y="1189376"/>
            <a:ext cx="4483100" cy="529375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Application Summary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Research Summary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Innovation Details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Impact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Novel Technology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Stage of development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Technical Approach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&amp; Advantages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Evidence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Fit to focus areas of DASA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942C8D75-2741-47A3-9184-0C45D67C9E30}"/>
              </a:ext>
            </a:extLst>
          </p:cNvPr>
          <p:cNvGraphicFramePr>
            <a:graphicFrameLocks noGrp="1"/>
          </p:cNvGraphicFramePr>
          <p:nvPr/>
        </p:nvGraphicFramePr>
        <p:xfrm>
          <a:off x="5716814" y="1916014"/>
          <a:ext cx="5762172" cy="1758381"/>
        </p:xfrm>
        <a:graphic>
          <a:graphicData uri="http://schemas.openxmlformats.org/drawingml/2006/table">
            <a:tbl>
              <a:tblPr firstRow="1" bandRow="1">
                <a:tableStyleId>{5C22544A-7EE6-4342-B048-85BDC9FD1C3A}</a:tableStyleId>
              </a:tblPr>
              <a:tblGrid>
                <a:gridCol w="2153557">
                  <a:extLst>
                    <a:ext uri="{9D8B030D-6E8A-4147-A177-3AD203B41FA5}">
                      <a16:colId xmlns:a16="http://schemas.microsoft.com/office/drawing/2014/main" val="3270623903"/>
                    </a:ext>
                  </a:extLst>
                </a:gridCol>
                <a:gridCol w="3608615">
                  <a:extLst>
                    <a:ext uri="{9D8B030D-6E8A-4147-A177-3AD203B41FA5}">
                      <a16:colId xmlns:a16="http://schemas.microsoft.com/office/drawing/2014/main" val="2124772396"/>
                    </a:ext>
                  </a:extLst>
                </a:gridCol>
              </a:tblGrid>
              <a:tr h="473529">
                <a:tc>
                  <a:txBody>
                    <a:bodyPr/>
                    <a:lstStyle/>
                    <a:p>
                      <a:r>
                        <a:rPr lang="tr-TR" b="1" dirty="0">
                          <a:solidFill>
                            <a:schemeClr val="tx1"/>
                          </a:solidFill>
                        </a:rPr>
                        <a:t>Proposal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DIOL028052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6744463"/>
                  </a:ext>
                </a:extLst>
              </a:tr>
              <a:tr h="321000">
                <a:tc>
                  <a:txBody>
                    <a:bodyPr/>
                    <a:lstStyle/>
                    <a:p>
                      <a:endParaRPr lang="tr-TR" b="1" dirty="0">
                        <a:solidFill>
                          <a:schemeClr val="tx1"/>
                        </a:solidFill>
                      </a:endParaRPr>
                    </a:p>
                    <a:p>
                      <a:r>
                        <a:rPr lang="tr-TR" b="1" dirty="0">
                          <a:solidFill>
                            <a:schemeClr val="tx1"/>
                          </a:solidFill>
                        </a:rPr>
                        <a:t>Proposal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An Analysis of Leadership and Morale on the Outcome of the Battle With Artificial Intelligence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789832"/>
                  </a:ext>
                </a:extLst>
              </a:tr>
              <a:tr h="370452">
                <a:tc>
                  <a:txBody>
                    <a:bodyPr/>
                    <a:lstStyle/>
                    <a:p>
                      <a:r>
                        <a:rPr lang="tr-TR" b="1" dirty="0">
                          <a:solidFill>
                            <a:schemeClr val="tx1"/>
                          </a:solidFill>
                        </a:rPr>
                        <a:t>Submitted earlier?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17215"/>
                  </a:ext>
                </a:extLst>
              </a:tr>
            </a:tbl>
          </a:graphicData>
        </a:graphic>
      </p:graphicFrame>
    </p:spTree>
    <p:extLst>
      <p:ext uri="{BB962C8B-B14F-4D97-AF65-F5344CB8AC3E}">
        <p14:creationId xmlns:p14="http://schemas.microsoft.com/office/powerpoint/2010/main" val="264648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30"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3"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8"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8"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6"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2"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225395" y="1235646"/>
            <a:ext cx="2611481" cy="646331"/>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Text Analysis with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2"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295538" y="5834380"/>
            <a:ext cx="3434349"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5"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1"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2"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46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ficial Intelligence Icons Stock Illustration - Download Image Now -  iStock">
            <a:extLst>
              <a:ext uri="{FF2B5EF4-FFF2-40B4-BE49-F238E27FC236}">
                <a16:creationId xmlns:a16="http://schemas.microsoft.com/office/drawing/2014/main" id="{71740A2D-06DB-481C-BBC0-B42A5FDE9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173" y="1553168"/>
            <a:ext cx="2980826" cy="29808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93E232E-65A7-403B-B2D1-2191BB43126A}"/>
              </a:ext>
            </a:extLst>
          </p:cNvPr>
          <p:cNvGrpSpPr/>
          <p:nvPr/>
        </p:nvGrpSpPr>
        <p:grpSpPr>
          <a:xfrm>
            <a:off x="54317" y="1140006"/>
            <a:ext cx="3717588" cy="3135160"/>
            <a:chOff x="4685790" y="1570744"/>
            <a:chExt cx="4168918" cy="3675110"/>
          </a:xfrm>
        </p:grpSpPr>
        <p:sp>
          <p:nvSpPr>
            <p:cNvPr id="11" name="Hexagon 10">
              <a:extLst>
                <a:ext uri="{FF2B5EF4-FFF2-40B4-BE49-F238E27FC236}">
                  <a16:creationId xmlns:a16="http://schemas.microsoft.com/office/drawing/2014/main" id="{EE94EF44-9C83-45D3-A30A-ADC3B5FBD3C4}"/>
                </a:ext>
              </a:extLst>
            </p:cNvPr>
            <p:cNvSpPr/>
            <p:nvPr/>
          </p:nvSpPr>
          <p:spPr>
            <a:xfrm>
              <a:off x="4685790" y="1570744"/>
              <a:ext cx="4168918" cy="367511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Définition d'institution - Concept et Sens">
              <a:extLst>
                <a:ext uri="{FF2B5EF4-FFF2-40B4-BE49-F238E27FC236}">
                  <a16:creationId xmlns:a16="http://schemas.microsoft.com/office/drawing/2014/main" id="{AB61026F-F2AD-4C64-B97E-C08228EDF50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46339" y="2309353"/>
              <a:ext cx="2135083" cy="2135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F6B89366-D003-430C-A0A0-7CA135B865D4}"/>
              </a:ext>
            </a:extLst>
          </p:cNvPr>
          <p:cNvGrpSpPr/>
          <p:nvPr/>
        </p:nvGrpSpPr>
        <p:grpSpPr>
          <a:xfrm>
            <a:off x="3072325" y="3200675"/>
            <a:ext cx="2623574" cy="2192843"/>
            <a:chOff x="4495683" y="1714067"/>
            <a:chExt cx="2623574" cy="2192843"/>
          </a:xfrm>
        </p:grpSpPr>
        <p:sp>
          <p:nvSpPr>
            <p:cNvPr id="16" name="Hexagon 15">
              <a:extLst>
                <a:ext uri="{FF2B5EF4-FFF2-40B4-BE49-F238E27FC236}">
                  <a16:creationId xmlns:a16="http://schemas.microsoft.com/office/drawing/2014/main" id="{AC6DF70A-568A-4433-B783-2C1D17B847DE}"/>
                </a:ext>
              </a:extLst>
            </p:cNvPr>
            <p:cNvSpPr/>
            <p:nvPr/>
          </p:nvSpPr>
          <p:spPr>
            <a:xfrm>
              <a:off x="4495683" y="1714067"/>
              <a:ext cx="2623574" cy="2192843"/>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4" descr="Soldiers and a weapon icon">
              <a:extLst>
                <a:ext uri="{FF2B5EF4-FFF2-40B4-BE49-F238E27FC236}">
                  <a16:creationId xmlns:a16="http://schemas.microsoft.com/office/drawing/2014/main" id="{B98293F7-4CB2-458E-8D40-65DC50466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18" y="2118696"/>
              <a:ext cx="1310304" cy="1310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C55F4DD8-60C9-4B64-99A8-495D6940470C}"/>
              </a:ext>
            </a:extLst>
          </p:cNvPr>
          <p:cNvGrpSpPr/>
          <p:nvPr/>
        </p:nvGrpSpPr>
        <p:grpSpPr>
          <a:xfrm>
            <a:off x="5294224" y="2004603"/>
            <a:ext cx="2739713" cy="2329646"/>
            <a:chOff x="4495683" y="1714067"/>
            <a:chExt cx="3717588" cy="3135160"/>
          </a:xfrm>
        </p:grpSpPr>
        <p:sp>
          <p:nvSpPr>
            <p:cNvPr id="19" name="Hexagon 18">
              <a:extLst>
                <a:ext uri="{FF2B5EF4-FFF2-40B4-BE49-F238E27FC236}">
                  <a16:creationId xmlns:a16="http://schemas.microsoft.com/office/drawing/2014/main" id="{4ED94CF3-0112-4D3A-A9F1-5F5596F69893}"/>
                </a:ext>
              </a:extLst>
            </p:cNvPr>
            <p:cNvSpPr/>
            <p:nvPr/>
          </p:nvSpPr>
          <p:spPr>
            <a:xfrm>
              <a:off x="4495683" y="1714067"/>
              <a:ext cx="3717588" cy="313516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4" descr="Lesson Learning Images, Stock Photos &amp;amp; Vectors | Shutterstock">
              <a:extLst>
                <a:ext uri="{FF2B5EF4-FFF2-40B4-BE49-F238E27FC236}">
                  <a16:creationId xmlns:a16="http://schemas.microsoft.com/office/drawing/2014/main" id="{871911D0-70E6-40C0-B8F2-6BE8B1B8A49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915"/>
            <a:stretch/>
          </p:blipFill>
          <p:spPr bwMode="auto">
            <a:xfrm>
              <a:off x="5200247" y="2621940"/>
              <a:ext cx="2308459" cy="131941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Python Training - Object Development - Virtual Beehive">
            <a:extLst>
              <a:ext uri="{FF2B5EF4-FFF2-40B4-BE49-F238E27FC236}">
                <a16:creationId xmlns:a16="http://schemas.microsoft.com/office/drawing/2014/main" id="{8AA9155E-75DE-4588-B901-28B37DDDDF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9418385" y="5351607"/>
            <a:ext cx="1250402" cy="1105135"/>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3" name="Arrow: Curved Right 2">
            <a:extLst>
              <a:ext uri="{FF2B5EF4-FFF2-40B4-BE49-F238E27FC236}">
                <a16:creationId xmlns:a16="http://schemas.microsoft.com/office/drawing/2014/main" id="{0C0267C5-A8DE-4E50-8AB0-8151899FE23A}"/>
              </a:ext>
            </a:extLst>
          </p:cNvPr>
          <p:cNvSpPr/>
          <p:nvPr/>
        </p:nvSpPr>
        <p:spPr>
          <a:xfrm rot="3858014">
            <a:off x="8085877" y="1708204"/>
            <a:ext cx="415355" cy="808360"/>
          </a:xfrm>
          <a:prstGeom prst="curvedRightArrow">
            <a:avLst>
              <a:gd name="adj1" fmla="val 61309"/>
              <a:gd name="adj2" fmla="val 71510"/>
              <a:gd name="adj3" fmla="val 42977"/>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rrow: Curved Left 3">
            <a:extLst>
              <a:ext uri="{FF2B5EF4-FFF2-40B4-BE49-F238E27FC236}">
                <a16:creationId xmlns:a16="http://schemas.microsoft.com/office/drawing/2014/main" id="{F0D6E27A-C07F-4888-9608-41932116539C}"/>
              </a:ext>
            </a:extLst>
          </p:cNvPr>
          <p:cNvSpPr/>
          <p:nvPr/>
        </p:nvSpPr>
        <p:spPr>
          <a:xfrm rot="5974356">
            <a:off x="7931091" y="3705481"/>
            <a:ext cx="576125" cy="1027773"/>
          </a:xfrm>
          <a:prstGeom prst="curvedLeftArrow">
            <a:avLst>
              <a:gd name="adj1" fmla="val 33974"/>
              <a:gd name="adj2" fmla="val 52495"/>
              <a:gd name="adj3" fmla="val 32124"/>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Rounded Corners 27">
            <a:extLst>
              <a:ext uri="{FF2B5EF4-FFF2-40B4-BE49-F238E27FC236}">
                <a16:creationId xmlns:a16="http://schemas.microsoft.com/office/drawing/2014/main" id="{E641A87A-1593-461F-9ABE-C93D4FC257F7}"/>
              </a:ext>
            </a:extLst>
          </p:cNvPr>
          <p:cNvSpPr/>
          <p:nvPr/>
        </p:nvSpPr>
        <p:spPr>
          <a:xfrm>
            <a:off x="87083" y="45632"/>
            <a:ext cx="12026266" cy="739018"/>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sp>
        <p:nvSpPr>
          <p:cNvPr id="5" name="TextBox 4">
            <a:extLst>
              <a:ext uri="{FF2B5EF4-FFF2-40B4-BE49-F238E27FC236}">
                <a16:creationId xmlns:a16="http://schemas.microsoft.com/office/drawing/2014/main" id="{BC0BFBA9-5C10-49EF-9650-B4A48B692EF6}"/>
              </a:ext>
            </a:extLst>
          </p:cNvPr>
          <p:cNvSpPr txBox="1"/>
          <p:nvPr/>
        </p:nvSpPr>
        <p:spPr>
          <a:xfrm>
            <a:off x="87083" y="5590246"/>
            <a:ext cx="1152749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Innovation Impact: </a:t>
            </a:r>
            <a:r>
              <a:rPr kumimoji="0" lang="tr-TR"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AI to integrate LL process and modelling&amp;simulation</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Novel Technology: </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AI in deciding true reasons of the operation outcomes.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Stage of development: </a:t>
            </a:r>
            <a:r>
              <a:rPr kumimoji="0" lang="tr-TR" sz="24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TRL 5</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It is being appliying in health sector. </a:t>
            </a:r>
          </a:p>
        </p:txBody>
      </p:sp>
      <p:sp>
        <p:nvSpPr>
          <p:cNvPr id="2" name="Rectangle: Rounded Corners 1">
            <a:extLst>
              <a:ext uri="{FF2B5EF4-FFF2-40B4-BE49-F238E27FC236}">
                <a16:creationId xmlns:a16="http://schemas.microsoft.com/office/drawing/2014/main" id="{E011D1D5-4438-4C78-A52B-C7506BCE0BFB}"/>
              </a:ext>
            </a:extLst>
          </p:cNvPr>
          <p:cNvSpPr/>
          <p:nvPr/>
        </p:nvSpPr>
        <p:spPr>
          <a:xfrm>
            <a:off x="8155825" y="1023371"/>
            <a:ext cx="963387"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NLP</a:t>
            </a:r>
          </a:p>
        </p:txBody>
      </p:sp>
      <p:sp>
        <p:nvSpPr>
          <p:cNvPr id="21" name="Rectangle: Rounded Corners 20">
            <a:extLst>
              <a:ext uri="{FF2B5EF4-FFF2-40B4-BE49-F238E27FC236}">
                <a16:creationId xmlns:a16="http://schemas.microsoft.com/office/drawing/2014/main" id="{B76E9166-056A-4A1E-A5A9-36D6D3304CBF}"/>
              </a:ext>
            </a:extLst>
          </p:cNvPr>
          <p:cNvSpPr/>
          <p:nvPr/>
        </p:nvSpPr>
        <p:spPr>
          <a:xfrm>
            <a:off x="10913702" y="1056601"/>
            <a:ext cx="1139533"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Machine Learning</a:t>
            </a:r>
          </a:p>
        </p:txBody>
      </p:sp>
      <p:sp>
        <p:nvSpPr>
          <p:cNvPr id="22" name="Rectangle: Rounded Corners 21">
            <a:extLst>
              <a:ext uri="{FF2B5EF4-FFF2-40B4-BE49-F238E27FC236}">
                <a16:creationId xmlns:a16="http://schemas.microsoft.com/office/drawing/2014/main" id="{87BA752B-5363-4FAA-956D-BAACC436603D}"/>
              </a:ext>
            </a:extLst>
          </p:cNvPr>
          <p:cNvSpPr/>
          <p:nvPr/>
        </p:nvSpPr>
        <p:spPr>
          <a:xfrm>
            <a:off x="9119212" y="4682643"/>
            <a:ext cx="2001038"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Deep Learning</a:t>
            </a:r>
          </a:p>
        </p:txBody>
      </p:sp>
    </p:spTree>
    <p:extLst>
      <p:ext uri="{BB962C8B-B14F-4D97-AF65-F5344CB8AC3E}">
        <p14:creationId xmlns:p14="http://schemas.microsoft.com/office/powerpoint/2010/main" val="220906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45398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9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pic>
        <p:nvPicPr>
          <p:cNvPr id="2050" name="Picture 2" descr="FM3-90 Appendix B Tactical Mission Tasks">
            <a:extLst>
              <a:ext uri="{FF2B5EF4-FFF2-40B4-BE49-F238E27FC236}">
                <a16:creationId xmlns:a16="http://schemas.microsoft.com/office/drawing/2014/main" id="{3C210C85-EE6B-4C7B-A026-018C0F85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40" y="1025771"/>
            <a:ext cx="4324350" cy="3248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016D3A-9ADC-4AD6-85CB-D2C528357C6D}"/>
              </a:ext>
            </a:extLst>
          </p:cNvPr>
          <p:cNvSpPr txBox="1"/>
          <p:nvPr/>
        </p:nvSpPr>
        <p:spPr>
          <a:xfrm>
            <a:off x="394846" y="4884020"/>
            <a:ext cx="114023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Advantages: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Best approach to address the real reasons of the battle &amp; operation outcomes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Feedback for traning of leaders in military institutions.</a:t>
            </a:r>
          </a:p>
        </p:txBody>
      </p:sp>
      <p:sp>
        <p:nvSpPr>
          <p:cNvPr id="8" name="TextBox 7">
            <a:extLst>
              <a:ext uri="{FF2B5EF4-FFF2-40B4-BE49-F238E27FC236}">
                <a16:creationId xmlns:a16="http://schemas.microsoft.com/office/drawing/2014/main" id="{12377B48-0224-4E5E-960D-B118EB70876A}"/>
              </a:ext>
            </a:extLst>
          </p:cNvPr>
          <p:cNvSpPr txBox="1"/>
          <p:nvPr/>
        </p:nvSpPr>
        <p:spPr>
          <a:xfrm>
            <a:off x="7229476" y="2014196"/>
            <a:ext cx="336776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AI has not been applied in this field of defence sector so far, including NATO LL process.</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90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78289"/>
            <a:ext cx="12026266" cy="91063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Evidence</a:t>
            </a:r>
          </a:p>
        </p:txBody>
      </p:sp>
      <p:pic>
        <p:nvPicPr>
          <p:cNvPr id="3076" name="Picture 4">
            <a:extLst>
              <a:ext uri="{FF2B5EF4-FFF2-40B4-BE49-F238E27FC236}">
                <a16:creationId xmlns:a16="http://schemas.microsoft.com/office/drawing/2014/main" id="{C8BF4FC1-6DA3-46D9-9F20-3E24C1827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291" y="2590337"/>
            <a:ext cx="3245985" cy="272927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D437E1-9739-4A36-B105-1FF141E4A35D}"/>
              </a:ext>
            </a:extLst>
          </p:cNvPr>
          <p:cNvSpPr txBox="1"/>
          <p:nvPr/>
        </p:nvSpPr>
        <p:spPr>
          <a:xfrm>
            <a:off x="7308633" y="5470131"/>
            <a:ext cx="4970452" cy="461665"/>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Image processing in health sector</a:t>
            </a:r>
          </a:p>
        </p:txBody>
      </p:sp>
      <p:pic>
        <p:nvPicPr>
          <p:cNvPr id="1028" name="Picture 4" descr="John Snow Labs">
            <a:extLst>
              <a:ext uri="{FF2B5EF4-FFF2-40B4-BE49-F238E27FC236}">
                <a16:creationId xmlns:a16="http://schemas.microsoft.com/office/drawing/2014/main" id="{B99144A7-3494-4E53-83AE-A716B1E9C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291" y="1204758"/>
            <a:ext cx="3263877" cy="112547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1675FE9-CB62-4412-826B-748B956AFBE2}"/>
              </a:ext>
            </a:extLst>
          </p:cNvPr>
          <p:cNvSpPr txBox="1"/>
          <p:nvPr/>
        </p:nvSpPr>
        <p:spPr>
          <a:xfrm>
            <a:off x="757236" y="3892433"/>
            <a:ext cx="6098720" cy="830997"/>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U</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nderstands</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the relationships between </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words in a sentence</a:t>
            </a: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1036" name="Picture 12" descr="Google BERT : Le nouvel algorithme optimisé pour la recherche vocale -  Expertisme">
            <a:extLst>
              <a:ext uri="{FF2B5EF4-FFF2-40B4-BE49-F238E27FC236}">
                <a16:creationId xmlns:a16="http://schemas.microsoft.com/office/drawing/2014/main" id="{C6E2E1E4-F134-4095-9976-68B59B31F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6" y="1172276"/>
            <a:ext cx="4958443" cy="258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4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4D07-C06A-4A5E-93AC-5FC81881E6DF}"/>
              </a:ext>
            </a:extLst>
          </p:cNvPr>
          <p:cNvSpPr>
            <a:spLocks noGrp="1"/>
          </p:cNvSpPr>
          <p:nvPr>
            <p:ph idx="1"/>
          </p:nvPr>
        </p:nvSpPr>
        <p:spPr/>
        <p:txBody>
          <a:bodyPr/>
          <a:lstStyle/>
          <a:p>
            <a:r>
              <a:rPr lang="tr-TR" dirty="0"/>
              <a:t>This research has implications for the below focus areas:</a:t>
            </a:r>
          </a:p>
          <a:p>
            <a:r>
              <a:rPr lang="tr-TR" b="1" i="0" dirty="0">
                <a:solidFill>
                  <a:srgbClr val="0B0C0C"/>
                </a:solidFill>
                <a:effectLst/>
                <a:latin typeface="GDS Transport"/>
              </a:rPr>
              <a:t>Evaluation part of «Simulating Future Battlespace Complexity»</a:t>
            </a:r>
          </a:p>
          <a:p>
            <a:pPr lvl="1"/>
            <a:r>
              <a:rPr lang="en-US" b="0" i="0" dirty="0">
                <a:solidFill>
                  <a:srgbClr val="0B0C0C"/>
                </a:solidFill>
                <a:effectLst/>
                <a:latin typeface="GDS Transport"/>
              </a:rPr>
              <a:t>Apply procedures and solutions that provide effective training and </a:t>
            </a:r>
            <a:r>
              <a:rPr lang="en-US" b="1" i="0" dirty="0">
                <a:solidFill>
                  <a:srgbClr val="0B0C0C"/>
                </a:solidFill>
                <a:effectLst/>
                <a:highlight>
                  <a:srgbClr val="FFFF00"/>
                </a:highlight>
                <a:latin typeface="GDS Transport"/>
              </a:rPr>
              <a:t>evaluation capabilities</a:t>
            </a:r>
            <a:endParaRPr lang="tr-TR" b="1" i="0" dirty="0">
              <a:solidFill>
                <a:srgbClr val="0B0C0C"/>
              </a:solidFill>
              <a:effectLst/>
              <a:highlight>
                <a:srgbClr val="FFFF00"/>
              </a:highlight>
              <a:latin typeface="GDS Transport"/>
            </a:endParaRPr>
          </a:p>
          <a:p>
            <a:r>
              <a:rPr lang="en-US" b="1" i="0" dirty="0">
                <a:solidFill>
                  <a:srgbClr val="0B0C0C"/>
                </a:solidFill>
                <a:effectLst/>
                <a:latin typeface="GDS Transport"/>
              </a:rPr>
              <a:t>Defence People – Skills, Knowledge and Experience</a:t>
            </a:r>
          </a:p>
          <a:p>
            <a:pPr lvl="1"/>
            <a:r>
              <a:rPr lang="en-US" b="0" i="0" dirty="0">
                <a:solidFill>
                  <a:srgbClr val="0B0C0C"/>
                </a:solidFill>
                <a:effectLst/>
                <a:latin typeface="GDS Transport"/>
              </a:rPr>
              <a:t>Attract and retain SQEP with </a:t>
            </a:r>
            <a:r>
              <a:rPr lang="en-US" b="1" i="0" dirty="0">
                <a:solidFill>
                  <a:srgbClr val="0B0C0C"/>
                </a:solidFill>
                <a:effectLst/>
                <a:highlight>
                  <a:srgbClr val="FFFF00"/>
                </a:highlight>
                <a:latin typeface="GDS Transport"/>
              </a:rPr>
              <a:t>niche specialties and technical skills</a:t>
            </a:r>
            <a:r>
              <a:rPr lang="en-US" b="0" i="0" dirty="0">
                <a:solidFill>
                  <a:srgbClr val="0B0C0C"/>
                </a:solidFill>
                <a:effectLst/>
                <a:latin typeface="GDS Transport"/>
              </a:rPr>
              <a:t>.</a:t>
            </a:r>
          </a:p>
          <a:p>
            <a:pPr lvl="1"/>
            <a:r>
              <a:rPr lang="en-US" b="0" i="0" dirty="0">
                <a:solidFill>
                  <a:srgbClr val="0B0C0C"/>
                </a:solidFill>
                <a:effectLst/>
                <a:latin typeface="GDS Transport"/>
              </a:rPr>
              <a:t>Tracking and managing important </a:t>
            </a:r>
            <a:r>
              <a:rPr lang="en-US" b="1" i="0" dirty="0">
                <a:solidFill>
                  <a:srgbClr val="0B0C0C"/>
                </a:solidFill>
                <a:effectLst/>
                <a:highlight>
                  <a:srgbClr val="FFFF00"/>
                </a:highlight>
                <a:latin typeface="GDS Transport"/>
              </a:rPr>
              <a:t>skillsets</a:t>
            </a:r>
            <a:r>
              <a:rPr lang="en-US" b="0" i="0" dirty="0">
                <a:solidFill>
                  <a:srgbClr val="0B0C0C"/>
                </a:solidFill>
                <a:effectLst/>
                <a:latin typeface="GDS Transport"/>
              </a:rPr>
              <a:t> across the workforce</a:t>
            </a:r>
            <a:r>
              <a:rPr lang="tr-TR" b="0" i="0" dirty="0">
                <a:solidFill>
                  <a:srgbClr val="0B0C0C"/>
                </a:solidFill>
                <a:effectLst/>
                <a:latin typeface="GDS Transport"/>
              </a:rPr>
              <a:t>.</a:t>
            </a:r>
            <a:endParaRPr lang="en-US" b="0" i="0" dirty="0">
              <a:solidFill>
                <a:srgbClr val="0B0C0C"/>
              </a:solidFill>
              <a:effectLst/>
              <a:latin typeface="GDS Transport"/>
            </a:endParaRPr>
          </a:p>
          <a:p>
            <a:pPr lvl="1"/>
            <a:endParaRPr lang="en-US" b="0" i="0" dirty="0">
              <a:solidFill>
                <a:srgbClr val="0B0C0C"/>
              </a:solidFill>
              <a:effectLst/>
              <a:highlight>
                <a:srgbClr val="FFFF00"/>
              </a:highlight>
              <a:latin typeface="GDS Transport"/>
            </a:endParaRPr>
          </a:p>
          <a:p>
            <a:endParaRPr lang="tr-TR" dirty="0"/>
          </a:p>
        </p:txBody>
      </p:sp>
      <p:sp>
        <p:nvSpPr>
          <p:cNvPr id="4" name="Rectangle: Rounded Corners 3">
            <a:extLst>
              <a:ext uri="{FF2B5EF4-FFF2-40B4-BE49-F238E27FC236}">
                <a16:creationId xmlns:a16="http://schemas.microsoft.com/office/drawing/2014/main" id="{C23F7E87-AEFC-4C50-A9C5-7272EDA9CAC4}"/>
              </a:ext>
            </a:extLst>
          </p:cNvPr>
          <p:cNvSpPr/>
          <p:nvPr/>
        </p:nvSpPr>
        <p:spPr>
          <a:xfrm>
            <a:off x="87083" y="45631"/>
            <a:ext cx="12026266" cy="106471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Fit to Focus Areas</a:t>
            </a:r>
          </a:p>
        </p:txBody>
      </p:sp>
    </p:spTree>
    <p:extLst>
      <p:ext uri="{BB962C8B-B14F-4D97-AF65-F5344CB8AC3E}">
        <p14:creationId xmlns:p14="http://schemas.microsoft.com/office/powerpoint/2010/main" val="362415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D7D6-099E-459D-8F63-E23A545563D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0CBAEDF1-0183-4C2F-AF83-252B3834122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233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solidFill>
                  <a:srgbClr val="FF0000"/>
                </a:solidFill>
              </a:rPr>
              <a:t>Research Design Discussion</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Gurkan Yesilyurt</a:t>
            </a:r>
          </a:p>
          <a:p>
            <a:r>
              <a:rPr lang="tr-TR" b="1" dirty="0"/>
              <a:t>Researcher at Cranfield School of Defence and Security</a:t>
            </a:r>
          </a:p>
          <a:p>
            <a:endParaRPr lang="tr-TR" b="1" dirty="0"/>
          </a:p>
          <a:p>
            <a:r>
              <a:rPr lang="tr-TR" b="1" dirty="0"/>
              <a:t>Time:30 minutes</a:t>
            </a:r>
          </a:p>
          <a:p>
            <a:r>
              <a:rPr lang="tr-TR" b="1" dirty="0"/>
              <a:t>02.02.2022</a:t>
            </a:r>
          </a:p>
          <a:p>
            <a:endParaRPr lang="tr-TR" b="1" dirty="0"/>
          </a:p>
        </p:txBody>
      </p:sp>
    </p:spTree>
    <p:extLst>
      <p:ext uri="{BB962C8B-B14F-4D97-AF65-F5344CB8AC3E}">
        <p14:creationId xmlns:p14="http://schemas.microsoft.com/office/powerpoint/2010/main" val="60113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810-E473-4E0E-91F8-2FC9A35FC090}"/>
              </a:ext>
            </a:extLst>
          </p:cNvPr>
          <p:cNvSpPr>
            <a:spLocks noGrp="1"/>
          </p:cNvSpPr>
          <p:nvPr>
            <p:ph type="title"/>
          </p:nvPr>
        </p:nvSpPr>
        <p:spPr>
          <a:xfrm>
            <a:off x="838200" y="365126"/>
            <a:ext cx="10515600" cy="1088118"/>
          </a:xfrm>
        </p:spPr>
        <p:txBody>
          <a:bodyPr>
            <a:normAutofit/>
          </a:bodyPr>
          <a:lstStyle/>
          <a:p>
            <a:r>
              <a:rPr lang="tr-TR" b="1" dirty="0"/>
              <a:t>Annotating Named Entities, Leadership</a:t>
            </a:r>
          </a:p>
        </p:txBody>
      </p:sp>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 p.194</a:t>
            </a:r>
          </a:p>
          <a:p>
            <a:r>
              <a:rPr lang="tr-TR" dirty="0">
                <a:highlight>
                  <a:srgbClr val="FFFF00"/>
                </a:highlight>
              </a:rPr>
              <a:t>Calculation of time and space:</a:t>
            </a:r>
            <a:r>
              <a:rPr lang="tr-TR" dirty="0"/>
              <a:t>, Clausewitz, p.196</a:t>
            </a:r>
          </a:p>
          <a:p>
            <a:endParaRPr lang="tr-TR" dirty="0"/>
          </a:p>
        </p:txBody>
      </p:sp>
    </p:spTree>
    <p:extLst>
      <p:ext uri="{BB962C8B-B14F-4D97-AF65-F5344CB8AC3E}">
        <p14:creationId xmlns:p14="http://schemas.microsoft.com/office/powerpoint/2010/main" val="148167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502311" cy="6541588"/>
            <a:chOff x="346881" y="171992"/>
            <a:chExt cx="11502311" cy="6541588"/>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462293" y="4959254"/>
              <a:ext cx="5865351" cy="1754326"/>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For the independent variables: </a:t>
              </a:r>
              <a:r>
                <a:rPr lang="tr-TR" dirty="0">
                  <a:highlight>
                    <a:srgbClr val="FFFF00"/>
                  </a:highlight>
                </a:rPr>
                <a:t>Multiple Regression analysis </a:t>
              </a:r>
              <a:r>
                <a:rPr lang="tr-TR" dirty="0"/>
                <a:t>to explain difference in variance by each factor </a:t>
              </a:r>
            </a:p>
            <a:p>
              <a:r>
                <a:rPr lang="tr-TR" b="1" dirty="0"/>
                <a:t>For the Intervening Variables: </a:t>
              </a:r>
              <a:r>
                <a:rPr lang="tr-TR" dirty="0">
                  <a:highlight>
                    <a:srgbClr val="FFFF00"/>
                  </a:highlight>
                </a:rPr>
                <a:t>Text Analysis </a:t>
              </a:r>
              <a:r>
                <a:rPr lang="tr-TR" dirty="0"/>
                <a:t>to explain relationship between leadership and morale and outcome of the battle</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041332" y="3595385"/>
              <a:ext cx="717507" cy="2010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3460</Words>
  <Application>Microsoft Office PowerPoint</Application>
  <PresentationFormat>Widescreen</PresentationFormat>
  <Paragraphs>435</Paragraphs>
  <Slides>29</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Calibri</vt:lpstr>
      <vt:lpstr>Calibri Light</vt:lpstr>
      <vt:lpstr>Courier New</vt:lpstr>
      <vt:lpstr>GDS Transport</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Innovation Outline Referral to Innovation Partner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Design Discussion </vt:lpstr>
      <vt:lpstr>Annotating Named Entities, Leadership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61</cp:revision>
  <cp:lastPrinted>2021-05-25T13:17:05Z</cp:lastPrinted>
  <dcterms:created xsi:type="dcterms:W3CDTF">2021-05-07T08:33:58Z</dcterms:created>
  <dcterms:modified xsi:type="dcterms:W3CDTF">2022-02-01T22:04:11Z</dcterms:modified>
</cp:coreProperties>
</file>