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305" r:id="rId30"/>
    <p:sldId id="299" r:id="rId31"/>
    <p:sldId id="301" r:id="rId32"/>
    <p:sldId id="302" r:id="rId33"/>
    <p:sldId id="296" r:id="rId34"/>
    <p:sldId id="303" r:id="rId35"/>
    <p:sldId id="304" r:id="rId36"/>
    <p:sldId id="322" r:id="rId37"/>
    <p:sldId id="309" r:id="rId38"/>
    <p:sldId id="310" r:id="rId39"/>
    <p:sldId id="323" r:id="rId40"/>
    <p:sldId id="306" r:id="rId41"/>
    <p:sldId id="315" r:id="rId42"/>
    <p:sldId id="318" r:id="rId43"/>
    <p:sldId id="319" r:id="rId44"/>
    <p:sldId id="320" r:id="rId45"/>
    <p:sldId id="321" r:id="rId46"/>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1952" autoAdjust="0"/>
  </p:normalViewPr>
  <p:slideViewPr>
    <p:cSldViewPr snapToGrid="0">
      <p:cViewPr varScale="1">
        <p:scale>
          <a:sx n="59" d="100"/>
          <a:sy n="59"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10.03.2022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9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36</a:t>
            </a:fld>
            <a:endParaRPr lang="tr-TR"/>
          </a:p>
        </p:txBody>
      </p:sp>
    </p:spTree>
    <p:extLst>
      <p:ext uri="{BB962C8B-B14F-4D97-AF65-F5344CB8AC3E}">
        <p14:creationId xmlns:p14="http://schemas.microsoft.com/office/powerpoint/2010/main" val="350302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37</a:t>
            </a:fld>
            <a:endParaRPr lang="tr-TR"/>
          </a:p>
        </p:txBody>
      </p:sp>
    </p:spTree>
    <p:extLst>
      <p:ext uri="{BB962C8B-B14F-4D97-AF65-F5344CB8AC3E}">
        <p14:creationId xmlns:p14="http://schemas.microsoft.com/office/powerpoint/2010/main" val="42154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38</a:t>
            </a:fld>
            <a:endParaRPr lang="tr-TR"/>
          </a:p>
        </p:txBody>
      </p:sp>
    </p:spTree>
    <p:extLst>
      <p:ext uri="{BB962C8B-B14F-4D97-AF65-F5344CB8AC3E}">
        <p14:creationId xmlns:p14="http://schemas.microsoft.com/office/powerpoint/2010/main" val="127197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67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91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10.03.2022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10.03.2022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Discussion with Prof. Emma Parry</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11.02.2022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445-AF65-4065-A8E6-E3B9450477F9}"/>
              </a:ext>
            </a:extLst>
          </p:cNvPr>
          <p:cNvSpPr>
            <a:spLocks noGrp="1"/>
          </p:cNvSpPr>
          <p:nvPr>
            <p:ph type="title"/>
          </p:nvPr>
        </p:nvSpPr>
        <p:spPr>
          <a:xfrm>
            <a:off x="838200" y="365125"/>
            <a:ext cx="10515600" cy="826861"/>
          </a:xfrm>
        </p:spPr>
        <p:txBody>
          <a:bodyPr/>
          <a:lstStyle/>
          <a:p>
            <a:r>
              <a:rPr lang="tr-TR" b="1" dirty="0"/>
              <a:t>Research Design Considerations</a:t>
            </a:r>
          </a:p>
        </p:txBody>
      </p:sp>
      <p:sp>
        <p:nvSpPr>
          <p:cNvPr id="3" name="Content Placeholder 2">
            <a:extLst>
              <a:ext uri="{FF2B5EF4-FFF2-40B4-BE49-F238E27FC236}">
                <a16:creationId xmlns:a16="http://schemas.microsoft.com/office/drawing/2014/main" id="{45C655FD-3786-4504-80FE-A3688FEBADA6}"/>
              </a:ext>
            </a:extLst>
          </p:cNvPr>
          <p:cNvSpPr>
            <a:spLocks noGrp="1"/>
          </p:cNvSpPr>
          <p:nvPr>
            <p:ph idx="1"/>
          </p:nvPr>
        </p:nvSpPr>
        <p:spPr/>
        <p:txBody>
          <a:bodyPr>
            <a:normAutofit lnSpcReduction="10000"/>
          </a:bodyPr>
          <a:lstStyle/>
          <a:p>
            <a:r>
              <a:rPr lang="tr-TR" b="1" dirty="0">
                <a:highlight>
                  <a:srgbClr val="FFFF00"/>
                </a:highlight>
              </a:rPr>
              <a:t>Title: </a:t>
            </a:r>
            <a:r>
              <a:rPr lang="en-US" dirty="0"/>
              <a:t>Effects of leadership and morale on the outcome of the battle</a:t>
            </a:r>
            <a:r>
              <a:rPr lang="tr-TR" dirty="0"/>
              <a:t>. </a:t>
            </a:r>
          </a:p>
          <a:p>
            <a:r>
              <a:rPr lang="en-US" b="1" dirty="0">
                <a:highlight>
                  <a:srgbClr val="FFFF00"/>
                </a:highlight>
              </a:rPr>
              <a:t>Aim:</a:t>
            </a:r>
            <a:r>
              <a:rPr lang="tr-TR" b="1" dirty="0">
                <a:highlight>
                  <a:srgbClr val="FFFF00"/>
                </a:highlight>
              </a:rPr>
              <a:t> </a:t>
            </a:r>
            <a:r>
              <a:rPr lang="en-US" dirty="0"/>
              <a:t>This research will aim to </a:t>
            </a:r>
            <a:r>
              <a:rPr lang="en-US" dirty="0">
                <a:highlight>
                  <a:srgbClr val="00FFFF"/>
                </a:highlight>
              </a:rPr>
              <a:t>explore</a:t>
            </a:r>
            <a:r>
              <a:rPr lang="en-US" dirty="0"/>
              <a:t> effects of non-material factors on the outcome of the battle alongside other combat power elements. </a:t>
            </a:r>
          </a:p>
          <a:p>
            <a:r>
              <a:rPr lang="en-US" b="1" dirty="0">
                <a:highlight>
                  <a:srgbClr val="FFFF00"/>
                </a:highlight>
              </a:rPr>
              <a:t>Objectives:</a:t>
            </a:r>
            <a:r>
              <a:rPr lang="tr-TR" b="1" dirty="0">
                <a:highlight>
                  <a:srgbClr val="FFFF00"/>
                </a:highlight>
              </a:rPr>
              <a:t> </a:t>
            </a:r>
          </a:p>
          <a:p>
            <a:pPr lvl="1"/>
            <a:r>
              <a:rPr lang="en-US" dirty="0">
                <a:highlight>
                  <a:srgbClr val="00FFFF"/>
                </a:highlight>
              </a:rPr>
              <a:t>To explain </a:t>
            </a:r>
            <a:r>
              <a:rPr lang="en-US" dirty="0"/>
              <a:t>how far combat power elements varies the outcome of the battle. </a:t>
            </a:r>
          </a:p>
          <a:p>
            <a:pPr lvl="1"/>
            <a:r>
              <a:rPr lang="en-US" dirty="0">
                <a:highlight>
                  <a:srgbClr val="00FFFF"/>
                </a:highlight>
              </a:rPr>
              <a:t>To explore </a:t>
            </a:r>
            <a:r>
              <a:rPr lang="en-US" dirty="0"/>
              <a:t>the nature and the degree of the effects of leadership and morale on the outcome of the battle. </a:t>
            </a:r>
            <a:endParaRPr lang="tr-TR" dirty="0"/>
          </a:p>
          <a:p>
            <a:r>
              <a:rPr lang="tr-TR" b="1" dirty="0">
                <a:highlight>
                  <a:srgbClr val="FFFF00"/>
                </a:highlight>
              </a:rPr>
              <a:t>Research Design Approach: </a:t>
            </a:r>
            <a:r>
              <a:rPr lang="tr-TR" dirty="0"/>
              <a:t>Explanatory sequential research design with quantitative research preceding qualitative research.  </a:t>
            </a:r>
          </a:p>
          <a:p>
            <a:pPr marL="0" indent="0">
              <a:buNone/>
            </a:pPr>
            <a:r>
              <a:rPr lang="tr-TR" dirty="0"/>
              <a:t>(quant ---&gt;QUAL). </a:t>
            </a:r>
            <a:endParaRPr lang="en-US" dirty="0"/>
          </a:p>
          <a:p>
            <a:endParaRPr lang="en-US" dirty="0"/>
          </a:p>
          <a:p>
            <a:endParaRPr lang="tr-TR" dirty="0"/>
          </a:p>
        </p:txBody>
      </p:sp>
    </p:spTree>
    <p:extLst>
      <p:ext uri="{BB962C8B-B14F-4D97-AF65-F5344CB8AC3E}">
        <p14:creationId xmlns:p14="http://schemas.microsoft.com/office/powerpoint/2010/main" val="30500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98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362814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118-B200-46C6-A3CC-A9CEF05212F9}"/>
              </a:ext>
            </a:extLst>
          </p:cNvPr>
          <p:cNvSpPr>
            <a:spLocks noGrp="1"/>
          </p:cNvSpPr>
          <p:nvPr>
            <p:ph type="title"/>
          </p:nvPr>
        </p:nvSpPr>
        <p:spPr/>
        <p:txBody>
          <a:bodyPr>
            <a:normAutofit/>
          </a:bodyPr>
          <a:lstStyle/>
          <a:p>
            <a:r>
              <a:rPr lang="en-US" sz="3200" b="1" dirty="0"/>
              <a:t>The Function in the Perceptron Model</a:t>
            </a:r>
            <a:endParaRPr lang="tr-TR" sz="3200" b="1" dirty="0"/>
          </a:p>
        </p:txBody>
      </p:sp>
      <p:pic>
        <p:nvPicPr>
          <p:cNvPr id="1026" name="Picture 2" descr="xl &#10;Inputs &#10;Output &#10;*w2 + b ">
            <a:extLst>
              <a:ext uri="{FF2B5EF4-FFF2-40B4-BE49-F238E27FC236}">
                <a16:creationId xmlns:a16="http://schemas.microsoft.com/office/drawing/2014/main" id="{35FD8804-EA21-4155-BC10-BF971801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96" y="2209120"/>
            <a:ext cx="6381750" cy="2047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407F37-9F83-4B38-8017-D0570882BD0F}"/>
                  </a:ext>
                </a:extLst>
              </p:cNvPr>
              <p:cNvSpPr txBox="1"/>
              <p:nvPr/>
            </p:nvSpPr>
            <p:spPr>
              <a:xfrm>
                <a:off x="0" y="1395906"/>
                <a:ext cx="72498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b="0" i="0" smtClean="0">
                          <a:latin typeface="Cambria Math" panose="02040503050406030204" pitchFamily="18" charset="0"/>
                        </a:rPr>
                        <m:t>Why</m:t>
                      </m:r>
                      <m:r>
                        <a:rPr lang="tr-TR" b="0" i="0" smtClean="0">
                          <a:latin typeface="Cambria Math" panose="02040503050406030204" pitchFamily="18" charset="0"/>
                        </a:rPr>
                        <m:t> </m:t>
                      </m:r>
                      <m:r>
                        <m:rPr>
                          <m:sty m:val="p"/>
                        </m:rPr>
                        <a:rPr lang="tr-TR" b="0" i="0" smtClean="0">
                          <a:latin typeface="Cambria Math" panose="02040503050406030204" pitchFamily="18" charset="0"/>
                        </a:rPr>
                        <m:t>neural</m:t>
                      </m:r>
                      <m:r>
                        <a:rPr lang="tr-TR" b="0" i="0" smtClean="0">
                          <a:latin typeface="Cambria Math" panose="02040503050406030204" pitchFamily="18" charset="0"/>
                        </a:rPr>
                        <m:t> </m:t>
                      </m:r>
                      <m:r>
                        <m:rPr>
                          <m:sty m:val="p"/>
                        </m:rPr>
                        <a:rPr lang="tr-TR" b="0" i="0" smtClean="0">
                          <a:latin typeface="Cambria Math" panose="02040503050406030204" pitchFamily="18" charset="0"/>
                        </a:rPr>
                        <m:t>network</m:t>
                      </m:r>
                      <m:r>
                        <a:rPr lang="tr-TR" b="0" i="0" smtClean="0">
                          <a:latin typeface="Cambria Math" panose="02040503050406030204" pitchFamily="18" charset="0"/>
                        </a:rPr>
                        <m:t>:</m:t>
                      </m:r>
                      <m:r>
                        <m:rPr>
                          <m:sty m:val="p"/>
                        </m:rPr>
                        <a:rPr lang="tr-TR" b="0" i="0" smtClean="0">
                          <a:latin typeface="Cambria Math" panose="02040503050406030204" pitchFamily="18" charset="0"/>
                        </a:rPr>
                        <m:t>better</m:t>
                      </m:r>
                      <m:r>
                        <a:rPr lang="tr-TR" b="0" i="0" smtClean="0">
                          <a:latin typeface="Cambria Math" panose="02040503050406030204" pitchFamily="18" charset="0"/>
                        </a:rPr>
                        <m:t> </m:t>
                      </m:r>
                      <m:r>
                        <m:rPr>
                          <m:sty m:val="p"/>
                        </m:rPr>
                        <a:rPr lang="tr-TR" b="0" i="0" smtClean="0">
                          <a:latin typeface="Cambria Math" panose="02040503050406030204" pitchFamily="18" charset="0"/>
                        </a:rPr>
                        <m:t>in</m:t>
                      </m:r>
                      <m:r>
                        <a:rPr lang="tr-TR" b="0" i="0" smtClean="0">
                          <a:latin typeface="Cambria Math" panose="02040503050406030204" pitchFamily="18" charset="0"/>
                        </a:rPr>
                        <m:t> </m:t>
                      </m:r>
                      <m:r>
                        <m:rPr>
                          <m:sty m:val="p"/>
                        </m:rPr>
                        <a:rPr lang="tr-TR" b="0" i="0" smtClean="0">
                          <a:latin typeface="Cambria Math" panose="02040503050406030204" pitchFamily="18" charset="0"/>
                        </a:rPr>
                        <m:t>non</m:t>
                      </m:r>
                      <m:r>
                        <a:rPr lang="tr-TR" b="0" i="0" smtClean="0">
                          <a:latin typeface="Cambria Math" panose="02040503050406030204" pitchFamily="18" charset="0"/>
                        </a:rPr>
                        <m:t>−</m:t>
                      </m:r>
                      <m:r>
                        <m:rPr>
                          <m:sty m:val="p"/>
                        </m:rPr>
                        <a:rPr lang="tr-TR" b="0" i="0" smtClean="0">
                          <a:latin typeface="Cambria Math" panose="02040503050406030204" pitchFamily="18" charset="0"/>
                        </a:rPr>
                        <m:t>linear</m:t>
                      </m:r>
                      <m:r>
                        <a:rPr lang="tr-TR" b="0" i="0" smtClean="0">
                          <a:latin typeface="Cambria Math" panose="02040503050406030204" pitchFamily="18" charset="0"/>
                        </a:rPr>
                        <m:t> </m:t>
                      </m:r>
                      <m:r>
                        <m:rPr>
                          <m:sty m:val="p"/>
                        </m:rPr>
                        <a:rPr lang="tr-TR" b="0" i="0" smtClean="0">
                          <a:latin typeface="Cambria Math" panose="02040503050406030204" pitchFamily="18" charset="0"/>
                        </a:rPr>
                        <m:t>contexts</m:t>
                      </m:r>
                      <m:r>
                        <a:rPr lang="tr-TR" b="0" i="0" smtClean="0">
                          <a:latin typeface="Cambria Math" panose="02040503050406030204" pitchFamily="18" charset="0"/>
                        </a:rPr>
                        <m:t>. </m:t>
                      </m:r>
                    </m:oMath>
                  </m:oMathPara>
                </a14:m>
                <a:endParaRPr lang="tr-TR" dirty="0"/>
              </a:p>
            </p:txBody>
          </p:sp>
        </mc:Choice>
        <mc:Fallback xmlns="">
          <p:sp>
            <p:nvSpPr>
              <p:cNvPr id="6" name="TextBox 5">
                <a:extLst>
                  <a:ext uri="{FF2B5EF4-FFF2-40B4-BE49-F238E27FC236}">
                    <a16:creationId xmlns:a16="http://schemas.microsoft.com/office/drawing/2014/main" id="{4D407F37-9F83-4B38-8017-D0570882BD0F}"/>
                  </a:ext>
                </a:extLst>
              </p:cNvPr>
              <p:cNvSpPr txBox="1">
                <a:spLocks noRot="1" noChangeAspect="1" noMove="1" noResize="1" noEditPoints="1" noAdjustHandles="1" noChangeArrowheads="1" noChangeShapeType="1" noTextEdit="1"/>
              </p:cNvSpPr>
              <p:nvPr/>
            </p:nvSpPr>
            <p:spPr>
              <a:xfrm>
                <a:off x="0" y="1395906"/>
                <a:ext cx="7249885" cy="369332"/>
              </a:xfrm>
              <a:prstGeom prst="rect">
                <a:avLst/>
              </a:prstGeom>
              <a:blipFill>
                <a:blip r:embed="rId3"/>
                <a:stretch>
                  <a:fillRect b="-11475"/>
                </a:stretch>
              </a:blipFill>
            </p:spPr>
            <p:txBody>
              <a:bodyPr/>
              <a:lstStyle/>
              <a:p>
                <a:r>
                  <a:rPr lang="tr-TR">
                    <a:noFill/>
                  </a:rPr>
                  <a:t> </a:t>
                </a:r>
              </a:p>
            </p:txBody>
          </p:sp>
        </mc:Fallback>
      </mc:AlternateContent>
      <p:sp>
        <p:nvSpPr>
          <p:cNvPr id="8" name="TextBox 7">
            <a:extLst>
              <a:ext uri="{FF2B5EF4-FFF2-40B4-BE49-F238E27FC236}">
                <a16:creationId xmlns:a16="http://schemas.microsoft.com/office/drawing/2014/main" id="{FB7823F5-2D3D-4BEB-81D6-9C15A48299A6}"/>
              </a:ext>
            </a:extLst>
          </p:cNvPr>
          <p:cNvSpPr txBox="1"/>
          <p:nvPr/>
        </p:nvSpPr>
        <p:spPr>
          <a:xfrm>
            <a:off x="2230211" y="4643914"/>
            <a:ext cx="6098720" cy="923330"/>
          </a:xfrm>
          <a:prstGeom prst="rect">
            <a:avLst/>
          </a:prstGeom>
          <a:noFill/>
        </p:spPr>
        <p:txBody>
          <a:bodyPr wrap="square">
            <a:spAutoFit/>
          </a:bodyPr>
          <a:lstStyle/>
          <a:p>
            <a:pPr marL="1028700" marR="0">
              <a:spcBef>
                <a:spcPts val="0"/>
              </a:spcBef>
              <a:spcAft>
                <a:spcPts val="0"/>
              </a:spcAft>
            </a:pPr>
            <a:r>
              <a:rPr lang="tr-TR" sz="1800" dirty="0">
                <a:solidFill>
                  <a:srgbClr val="373A3C"/>
                </a:solidFill>
                <a:effectLst/>
                <a:latin typeface="Formular"/>
              </a:rPr>
              <a:t>x1, x2 : inputs, named entities</a:t>
            </a:r>
          </a:p>
          <a:p>
            <a:pPr marL="1028700" marR="0">
              <a:spcBef>
                <a:spcPts val="0"/>
              </a:spcBef>
              <a:spcAft>
                <a:spcPts val="0"/>
              </a:spcAft>
            </a:pPr>
            <a:r>
              <a:rPr lang="tr-TR" sz="1800" dirty="0">
                <a:solidFill>
                  <a:srgbClr val="373A3C"/>
                </a:solidFill>
                <a:effectLst/>
                <a:latin typeface="Formular"/>
              </a:rPr>
              <a:t>w1, w2 : weights, relative importance in the text</a:t>
            </a:r>
          </a:p>
          <a:p>
            <a:pPr marL="1028700" marR="0">
              <a:spcBef>
                <a:spcPts val="0"/>
              </a:spcBef>
              <a:spcAft>
                <a:spcPts val="0"/>
              </a:spcAft>
            </a:pPr>
            <a:r>
              <a:rPr lang="tr-TR" sz="1800" dirty="0">
                <a:solidFill>
                  <a:srgbClr val="373A3C"/>
                </a:solidFill>
                <a:effectLst/>
                <a:latin typeface="Formular"/>
              </a:rPr>
              <a:t>b : bias</a:t>
            </a:r>
          </a:p>
        </p:txBody>
      </p:sp>
    </p:spTree>
    <p:extLst>
      <p:ext uri="{BB962C8B-B14F-4D97-AF65-F5344CB8AC3E}">
        <p14:creationId xmlns:p14="http://schemas.microsoft.com/office/powerpoint/2010/main" val="277177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4FB-476A-4684-9384-1FFC0EC83D7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D44595F-C7D7-428A-8558-81067ACF2881}"/>
              </a:ext>
            </a:extLst>
          </p:cNvPr>
          <p:cNvSpPr>
            <a:spLocks noGrp="1"/>
          </p:cNvSpPr>
          <p:nvPr>
            <p:ph idx="1"/>
          </p:nvPr>
        </p:nvSpPr>
        <p:spPr/>
        <p:txBody>
          <a:bodyPr/>
          <a:lstStyle/>
          <a:p>
            <a:r>
              <a:rPr lang="en-US" dirty="0">
                <a:highlight>
                  <a:srgbClr val="FFFF00"/>
                </a:highlight>
              </a:rPr>
              <a:t>Transformer</a:t>
            </a:r>
            <a:r>
              <a:rPr lang="tr-TR" dirty="0">
                <a:highlight>
                  <a:srgbClr val="FFFF00"/>
                </a:highlight>
              </a:rPr>
              <a:t> Model : </a:t>
            </a:r>
            <a:r>
              <a:rPr lang="tr-TR" dirty="0"/>
              <a:t>It is a d</a:t>
            </a:r>
            <a:r>
              <a:rPr lang="en-US" dirty="0" err="1"/>
              <a:t>eep</a:t>
            </a:r>
            <a:r>
              <a:rPr lang="en-US" dirty="0"/>
              <a:t> learning model that adopts the mechanism of </a:t>
            </a:r>
            <a:r>
              <a:rPr lang="en-US" dirty="0">
                <a:highlight>
                  <a:srgbClr val="FFFF00"/>
                </a:highlight>
              </a:rPr>
              <a:t>self-attention</a:t>
            </a:r>
            <a:r>
              <a:rPr lang="en-US" dirty="0"/>
              <a:t>, differentially weighting the significance of each part of the input data.</a:t>
            </a:r>
            <a:endParaRPr lang="tr-TR" dirty="0"/>
          </a:p>
        </p:txBody>
      </p:sp>
    </p:spTree>
    <p:extLst>
      <p:ext uri="{BB962C8B-B14F-4D97-AF65-F5344CB8AC3E}">
        <p14:creationId xmlns:p14="http://schemas.microsoft.com/office/powerpoint/2010/main" val="413533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Speaking to Proffesor Emma Parry</a:t>
            </a:r>
            <a:br>
              <a:rPr lang="tr-TR" sz="4400" b="1" dirty="0"/>
            </a:b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b="1" dirty="0"/>
              <a:t>Determining the E</a:t>
            </a:r>
            <a:r>
              <a:rPr lang="en-US" b="1" dirty="0" err="1"/>
              <a:t>ffects</a:t>
            </a:r>
            <a:r>
              <a:rPr lang="en-US" b="1" dirty="0"/>
              <a:t> of Leadership and Morale </a:t>
            </a:r>
            <a:endParaRPr lang="tr-TR" b="1" dirty="0"/>
          </a:p>
          <a:p>
            <a:r>
              <a:rPr lang="en-US" b="1" dirty="0"/>
              <a:t>on the Outcome of the Battle </a:t>
            </a:r>
            <a:endParaRPr lang="tr-TR" b="1" dirty="0"/>
          </a:p>
          <a:p>
            <a:endParaRPr lang="tr-TR" dirty="0"/>
          </a:p>
          <a:p>
            <a:r>
              <a:rPr lang="tr-TR" dirty="0"/>
              <a:t>Time:30 minutes</a:t>
            </a:r>
          </a:p>
          <a:p>
            <a:endParaRPr lang="tr-TR" dirty="0"/>
          </a:p>
          <a:p>
            <a:r>
              <a:rPr lang="tr-TR" b="1" dirty="0"/>
              <a:t>10.03.2022</a:t>
            </a:r>
          </a:p>
          <a:p>
            <a:endParaRPr lang="tr-TR" dirty="0"/>
          </a:p>
        </p:txBody>
      </p:sp>
    </p:spTree>
    <p:extLst>
      <p:ext uri="{BB962C8B-B14F-4D97-AF65-F5344CB8AC3E}">
        <p14:creationId xmlns:p14="http://schemas.microsoft.com/office/powerpoint/2010/main" val="515180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181349932"/>
              </p:ext>
            </p:extLst>
          </p:nvPr>
        </p:nvGraphicFramePr>
        <p:xfrm>
          <a:off x="552095" y="857611"/>
          <a:ext cx="11139163" cy="5314588"/>
        </p:xfrm>
        <a:graphic>
          <a:graphicData uri="http://schemas.openxmlformats.org/drawingml/2006/table">
            <a:tbl>
              <a:tblPr firstRow="1" bandRow="1">
                <a:tableStyleId>{5C22544A-7EE6-4342-B048-85BDC9FD1C3A}</a:tableStyleId>
              </a:tblPr>
              <a:tblGrid>
                <a:gridCol w="1845586">
                  <a:extLst>
                    <a:ext uri="{9D8B030D-6E8A-4147-A177-3AD203B41FA5}">
                      <a16:colId xmlns:a16="http://schemas.microsoft.com/office/drawing/2014/main" val="986794386"/>
                    </a:ext>
                  </a:extLst>
                </a:gridCol>
                <a:gridCol w="3532676">
                  <a:extLst>
                    <a:ext uri="{9D8B030D-6E8A-4147-A177-3AD203B41FA5}">
                      <a16:colId xmlns:a16="http://schemas.microsoft.com/office/drawing/2014/main" val="54453606"/>
                    </a:ext>
                  </a:extLst>
                </a:gridCol>
                <a:gridCol w="2366386">
                  <a:extLst>
                    <a:ext uri="{9D8B030D-6E8A-4147-A177-3AD203B41FA5}">
                      <a16:colId xmlns:a16="http://schemas.microsoft.com/office/drawing/2014/main" val="1366423862"/>
                    </a:ext>
                  </a:extLst>
                </a:gridCol>
                <a:gridCol w="3394515">
                  <a:extLst>
                    <a:ext uri="{9D8B030D-6E8A-4147-A177-3AD203B41FA5}">
                      <a16:colId xmlns:a16="http://schemas.microsoft.com/office/drawing/2014/main" val="930809582"/>
                    </a:ext>
                  </a:extLst>
                </a:gridCol>
              </a:tblGrid>
              <a:tr h="903711">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505299">
                <a:tc>
                  <a:txBody>
                    <a:bodyPr/>
                    <a:lstStyle/>
                    <a:p>
                      <a:pPr marL="0" algn="ctr" defTabSz="914400" rtl="0" eaLnBrk="1" latinLnBrk="0" hangingPunct="1"/>
                      <a:r>
                        <a:rPr lang="en-US" sz="2000" kern="1200" dirty="0">
                          <a:solidFill>
                            <a:schemeClr val="tx1"/>
                          </a:solidFill>
                          <a:latin typeface="+mn-lt"/>
                          <a:ea typeface="+mn-ea"/>
                          <a:cs typeface="+mn-cs"/>
                        </a:rPr>
                        <a:t>Sun Tzu</a:t>
                      </a:r>
                      <a:r>
                        <a:rPr lang="tr-TR" sz="20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rgbClr val="000000"/>
                          </a:solidFill>
                          <a:effectLst/>
                          <a:latin typeface="Calibri" panose="020F0502020204030204" pitchFamily="34" charset="0"/>
                          <a:ea typeface="Calibri" panose="020F0502020204030204" pitchFamily="34" charset="0"/>
                        </a:rPr>
                        <a:t>Prescribes ratios based on the five fundemental factors of war </a:t>
                      </a:r>
                      <a:r>
                        <a:rPr lang="tr-TR" sz="2000" dirty="0">
                          <a:solidFill>
                            <a:srgbClr val="000000"/>
                          </a:solidFill>
                          <a:effectLst/>
                          <a:latin typeface="Calibri" panose="020F0502020204030204" pitchFamily="34" charset="0"/>
                          <a:ea typeface="Calibri" panose="020F0502020204030204" pitchFamily="34" charset="0"/>
                        </a:rPr>
                        <a:t>(</a:t>
                      </a:r>
                      <a:r>
                        <a:rPr lang="en-US" sz="2000" dirty="0">
                          <a:solidFill>
                            <a:srgbClr val="000000"/>
                          </a:solidFill>
                          <a:effectLst/>
                          <a:latin typeface="Calibri" panose="020F0502020204030204" pitchFamily="34" charset="0"/>
                          <a:ea typeface="Calibri" panose="020F0502020204030204" pitchFamily="34" charset="0"/>
                        </a:rPr>
                        <a:t>5:1 attack, 2:1 divide</a:t>
                      </a:r>
                      <a:r>
                        <a:rPr lang="tr-TR" sz="2000" dirty="0">
                          <a:solidFill>
                            <a:srgbClr val="000000"/>
                          </a:solidFill>
                          <a:effectLst/>
                          <a:latin typeface="Calibri" panose="020F0502020204030204" pitchFamily="34" charset="0"/>
                          <a:ea typeface="Calibri" panose="020F0502020204030204" pitchFamily="34" charset="0"/>
                        </a:rPr>
                        <a:t> etc.)</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2905578">
                <a:tc>
                  <a:txBody>
                    <a:bodyPr/>
                    <a:lstStyle/>
                    <a:p>
                      <a:pPr marL="0" algn="ctr" defTabSz="914400" rtl="0" eaLnBrk="1" latinLnBrk="0" hangingPunct="1"/>
                      <a:r>
                        <a:rPr lang="tr-TR" sz="20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i="0" kern="1200" dirty="0">
                          <a:solidFill>
                            <a:schemeClr val="dk1"/>
                          </a:solidFill>
                          <a:effectLst/>
                          <a:latin typeface="+mn-lt"/>
                          <a:ea typeface="+mn-ea"/>
                          <a:cs typeface="+mn-cs"/>
                        </a:rPr>
                        <a:t>Strategy</a:t>
                      </a:r>
                      <a:r>
                        <a:rPr lang="tr-TR" sz="2000" b="0" i="0" kern="1200" dirty="0">
                          <a:solidFill>
                            <a:schemeClr val="dk1"/>
                          </a:solidFill>
                          <a:effectLst/>
                          <a:latin typeface="+mn-lt"/>
                          <a:ea typeface="+mn-ea"/>
                          <a:cs typeface="+mn-cs"/>
                        </a:rPr>
                        <a:t> has considerable influence on the outcome</a:t>
                      </a:r>
                    </a:p>
                    <a:p>
                      <a:pPr marL="285750" indent="-285750" algn="l">
                        <a:buFont typeface="Arial" panose="020B0604020202020204" pitchFamily="34" charset="0"/>
                        <a:buChar char="•"/>
                      </a:pPr>
                      <a:r>
                        <a:rPr lang="tr-TR" sz="2000" b="1" kern="1200" dirty="0">
                          <a:solidFill>
                            <a:schemeClr val="dk1"/>
                          </a:solidFill>
                          <a:effectLst/>
                          <a:latin typeface="+mn-lt"/>
                          <a:ea typeface="+mn-ea"/>
                          <a:cs typeface="+mn-cs"/>
                        </a:rPr>
                        <a:t>Superiority </a:t>
                      </a:r>
                      <a:r>
                        <a:rPr lang="en-US" sz="2000" b="1" kern="1200" dirty="0">
                          <a:solidFill>
                            <a:schemeClr val="dk1"/>
                          </a:solidFill>
                          <a:effectLst/>
                          <a:latin typeface="+mn-lt"/>
                          <a:ea typeface="+mn-ea"/>
                          <a:cs typeface="+mn-cs"/>
                        </a:rPr>
                        <a:t>of numbers </a:t>
                      </a:r>
                      <a:r>
                        <a:rPr lang="tr-TR" sz="2000" b="0" kern="1200" dirty="0">
                          <a:solidFill>
                            <a:schemeClr val="dk1"/>
                          </a:solidFill>
                          <a:effectLst/>
                          <a:latin typeface="+mn-lt"/>
                          <a:ea typeface="+mn-ea"/>
                          <a:cs typeface="+mn-cs"/>
                        </a:rPr>
                        <a:t>is the</a:t>
                      </a:r>
                      <a:r>
                        <a:rPr lang="tr-TR" sz="2000" b="1" kern="120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most important factor in the outcome of an engagement</a:t>
                      </a:r>
                      <a:r>
                        <a:rPr lang="tr-TR" sz="2000" kern="1200" dirty="0">
                          <a:solidFill>
                            <a:schemeClr val="dk1"/>
                          </a:solidFill>
                          <a:effectLst/>
                          <a:latin typeface="+mn-lt"/>
                          <a:ea typeface="+mn-ea"/>
                          <a:cs typeface="+mn-cs"/>
                        </a:rPr>
                        <a:t> when it reaches to the point where it is overwhelming</a:t>
                      </a:r>
                      <a:endParaRPr lang="tr-TR"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Qualitative, observation based on experience and case study</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Theory of war</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22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863140194"/>
              </p:ext>
            </p:extLst>
          </p:nvPr>
        </p:nvGraphicFramePr>
        <p:xfrm>
          <a:off x="552095" y="857611"/>
          <a:ext cx="10760765" cy="5852160"/>
        </p:xfrm>
        <a:graphic>
          <a:graphicData uri="http://schemas.openxmlformats.org/drawingml/2006/table">
            <a:tbl>
              <a:tblPr firstRow="1" bandRow="1">
                <a:tableStyleId>{5C22544A-7EE6-4342-B048-85BDC9FD1C3A}</a:tableStyleId>
              </a:tblPr>
              <a:tblGrid>
                <a:gridCol w="1782891">
                  <a:extLst>
                    <a:ext uri="{9D8B030D-6E8A-4147-A177-3AD203B41FA5}">
                      <a16:colId xmlns:a16="http://schemas.microsoft.com/office/drawing/2014/main" val="986794386"/>
                    </a:ext>
                  </a:extLst>
                </a:gridCol>
                <a:gridCol w="3412671">
                  <a:extLst>
                    <a:ext uri="{9D8B030D-6E8A-4147-A177-3AD203B41FA5}">
                      <a16:colId xmlns:a16="http://schemas.microsoft.com/office/drawing/2014/main" val="54453606"/>
                    </a:ext>
                  </a:extLst>
                </a:gridCol>
                <a:gridCol w="2286000">
                  <a:extLst>
                    <a:ext uri="{9D8B030D-6E8A-4147-A177-3AD203B41FA5}">
                      <a16:colId xmlns:a16="http://schemas.microsoft.com/office/drawing/2014/main" val="1366423862"/>
                    </a:ext>
                  </a:extLst>
                </a:gridCol>
                <a:gridCol w="3279203">
                  <a:extLst>
                    <a:ext uri="{9D8B030D-6E8A-4147-A177-3AD203B41FA5}">
                      <a16:colId xmlns:a16="http://schemas.microsoft.com/office/drawing/2014/main" val="930809582"/>
                    </a:ext>
                  </a:extLst>
                </a:gridCol>
              </a:tblGrid>
              <a:tr h="540806">
                <a:tc>
                  <a:txBody>
                    <a:bodyPr/>
                    <a:lstStyle/>
                    <a:p>
                      <a:pPr algn="ctr"/>
                      <a:r>
                        <a:rPr lang="tr-TR" sz="2000"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Basic Concepts &amp; Theory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Methodology-Method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540806">
                <a:tc>
                  <a:txBody>
                    <a:bodyPr/>
                    <a:lstStyle/>
                    <a:p>
                      <a:pPr marL="0" algn="ctr" defTabSz="914400" rtl="0" eaLnBrk="1" latinLnBrk="0" hangingPunct="1"/>
                      <a:r>
                        <a:rPr lang="tr-TR" sz="20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b="1" dirty="0">
                          <a:solidFill>
                            <a:schemeClr val="tx1"/>
                          </a:solidFill>
                        </a:rPr>
                        <a:t>Differential explanation of the casualties </a:t>
                      </a:r>
                      <a:r>
                        <a:rPr lang="tr-TR" sz="2000" dirty="0">
                          <a:solidFill>
                            <a:schemeClr val="tx1"/>
                          </a:solidFill>
                        </a:rPr>
                        <a:t>based on the personnel numbers and weapon effectiveness of opponent explains the winner</a:t>
                      </a:r>
                    </a:p>
                    <a:p>
                      <a:pPr marL="285750" indent="-285750" algn="l">
                        <a:buFont typeface="Arial" panose="020B0604020202020204" pitchFamily="34" charset="0"/>
                        <a:buChar char="•"/>
                      </a:pPr>
                      <a:r>
                        <a:rPr lang="tr-TR" sz="2000" dirty="0">
                          <a:solidFill>
                            <a:schemeClr val="tx1"/>
                          </a:solidFill>
                        </a:rPr>
                        <a:t>Principle of concentration and </a:t>
                      </a:r>
                      <a:r>
                        <a:rPr lang="tr-TR" sz="2000" b="1" dirty="0">
                          <a:solidFill>
                            <a:schemeClr val="tx1"/>
                          </a:solidFill>
                        </a:rPr>
                        <a:t>N-Square 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dirty="0">
                          <a:solidFill>
                            <a:schemeClr val="tx1"/>
                          </a:solidFill>
                        </a:rPr>
                        <a:t>Quantitative,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2000" b="1" dirty="0">
                          <a:solidFill>
                            <a:schemeClr val="tx1"/>
                          </a:solidFill>
                        </a:rPr>
                        <a:t>Fighting values </a:t>
                      </a:r>
                      <a:r>
                        <a:rPr lang="tr-TR" sz="2000" dirty="0">
                          <a:solidFill>
                            <a:schemeClr val="tx1"/>
                          </a:solidFill>
                        </a:rPr>
                        <a:t>of the units are included.</a:t>
                      </a:r>
                      <a:endParaRPr lang="tr-TR" sz="2000" b="1" dirty="0">
                        <a:solidFill>
                          <a:schemeClr val="tx1"/>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20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Quantified Judgement Model predicts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Quantitative, Complex Mathematical Model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OLI values based on weapon effectiveness and theorical inclusion of non-material factors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20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2000"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Mixed</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Case study, statistical analysis, simulation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solidFill>
                            <a:schemeClr val="tx1"/>
                          </a:solidFill>
                        </a:rPr>
                        <a:t>Force employement explains the variation on the outcome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
        <p:nvSpPr>
          <p:cNvPr id="5" name="Rectangle: Rounded Corners 4">
            <a:extLst>
              <a:ext uri="{FF2B5EF4-FFF2-40B4-BE49-F238E27FC236}">
                <a16:creationId xmlns:a16="http://schemas.microsoft.com/office/drawing/2014/main" id="{58CEC65B-FDBA-46AA-BB6F-78EA80CFFCA3}"/>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Background</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64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6E99E-DBD6-4F1A-98AD-C162310E6656}"/>
              </a:ext>
            </a:extLst>
          </p:cNvPr>
          <p:cNvSpPr>
            <a:spLocks noGrp="1"/>
          </p:cNvSpPr>
          <p:nvPr>
            <p:ph idx="1"/>
          </p:nvPr>
        </p:nvSpPr>
        <p:spPr>
          <a:xfrm>
            <a:off x="723900" y="1351305"/>
            <a:ext cx="10706100" cy="4771912"/>
          </a:xfrm>
        </p:spPr>
        <p:txBody>
          <a:bodyPr>
            <a:noAutofit/>
          </a:bodyPr>
          <a:lstStyle/>
          <a:p>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“Current models which explains the determinants of the outcome of the battle is </a:t>
            </a:r>
            <a:r>
              <a:rPr lang="tr-TR"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rPr>
              <a:t>basically using material factors</a:t>
            </a:r>
            <a:r>
              <a:rPr lang="tr-TR"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as predictor of the winner and this is not reflecting reality and remain simple”. </a:t>
            </a:r>
          </a:p>
          <a:p>
            <a:r>
              <a:rPr lang="tr-TR" dirty="0">
                <a:effectLst/>
                <a:latin typeface="Calibri" panose="020F0502020204030204" pitchFamily="34" charset="0"/>
                <a:ea typeface="Times New Roman" panose="02020603050405020304" pitchFamily="18" charset="0"/>
                <a:cs typeface="Times New Roman" panose="02020603050405020304" pitchFamily="18" charset="0"/>
              </a:rPr>
              <a:t>They cannot explain outcomes of;</a:t>
            </a:r>
          </a:p>
          <a:p>
            <a:pPr lvl="1"/>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USA withdrawal from Afghanistan or </a:t>
            </a:r>
          </a:p>
          <a:p>
            <a:pPr lvl="1"/>
            <a:r>
              <a:rPr lang="tr-TR" sz="2800" dirty="0">
                <a:latin typeface="Calibri" panose="020F0502020204030204" pitchFamily="34" charset="0"/>
                <a:ea typeface="Times New Roman" panose="02020603050405020304" pitchFamily="18" charset="0"/>
                <a:cs typeface="Times New Roman" panose="02020603050405020304" pitchFamily="18" charset="0"/>
              </a:rPr>
              <a:t>N</a:t>
            </a:r>
            <a:r>
              <a:rPr lang="tr-TR" sz="2800" dirty="0">
                <a:effectLst/>
                <a:latin typeface="Calibri" panose="020F0502020204030204" pitchFamily="34" charset="0"/>
                <a:ea typeface="Times New Roman" panose="02020603050405020304" pitchFamily="18" charset="0"/>
                <a:cs typeface="Times New Roman" panose="02020603050405020304" pitchFamily="18" charset="0"/>
              </a:rPr>
              <a:t>umerically inferior forces defeat their opponents like Germany in Battle of France in WWII. </a:t>
            </a:r>
          </a:p>
          <a:p>
            <a:pPr marL="0" indent="0">
              <a:buNone/>
            </a:pPr>
            <a:endParaRPr lang="tr-TR" dirty="0"/>
          </a:p>
        </p:txBody>
      </p:sp>
      <p:sp>
        <p:nvSpPr>
          <p:cNvPr id="6" name="Rectangle: Rounded Corners 5">
            <a:extLst>
              <a:ext uri="{FF2B5EF4-FFF2-40B4-BE49-F238E27FC236}">
                <a16:creationId xmlns:a16="http://schemas.microsoft.com/office/drawing/2014/main" id="{047B5B76-210F-4B75-B259-11289FED7F9B}"/>
              </a:ext>
            </a:extLst>
          </p:cNvPr>
          <p:cNvSpPr/>
          <p:nvPr/>
        </p:nvSpPr>
        <p:spPr>
          <a:xfrm>
            <a:off x="212273" y="105520"/>
            <a:ext cx="11805557" cy="490833"/>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Problem Statement Considerations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174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r>
              <a:rPr lang="en-US" b="1" dirty="0">
                <a:highlight>
                  <a:srgbClr val="FFFF00"/>
                </a:highlight>
              </a:rPr>
              <a:t>Aim: </a:t>
            </a:r>
            <a:r>
              <a:rPr lang="en-US" b="1" dirty="0"/>
              <a:t>This research will aim to explore effects of non-material factors on the outcome of the battle alongside other combat power elements. </a:t>
            </a:r>
          </a:p>
          <a:p>
            <a:r>
              <a:rPr lang="en-US" b="1" dirty="0">
                <a:highlight>
                  <a:srgbClr val="FFFF00"/>
                </a:highlight>
              </a:rPr>
              <a:t>Objectives:</a:t>
            </a:r>
          </a:p>
          <a:p>
            <a:pPr marL="971550" lvl="1" indent="-514350">
              <a:buFont typeface="+mj-lt"/>
              <a:buAutoNum type="arabicPeriod"/>
            </a:pPr>
            <a:r>
              <a:rPr lang="en-US" sz="2800" b="1" dirty="0">
                <a:highlight>
                  <a:srgbClr val="00FFFF"/>
                </a:highlight>
              </a:rPr>
              <a:t>To explain </a:t>
            </a:r>
            <a:r>
              <a:rPr lang="en-US" sz="2800" b="1" dirty="0"/>
              <a:t>how far combat power elements varies the outcome of the battle. </a:t>
            </a:r>
          </a:p>
          <a:p>
            <a:pPr marL="971550" lvl="1" indent="-514350">
              <a:buFont typeface="+mj-lt"/>
              <a:buAutoNum type="arabicPeriod"/>
            </a:pPr>
            <a:r>
              <a:rPr lang="en-US" sz="2800" b="1" dirty="0">
                <a:highlight>
                  <a:srgbClr val="00FFFF"/>
                </a:highlight>
              </a:rPr>
              <a:t>To explore </a:t>
            </a:r>
            <a:r>
              <a:rPr lang="en-US" sz="2800" b="1" dirty="0"/>
              <a:t>the nature and the degree of the effects of leadership and morale on the outcome of the battle. </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212273" y="105520"/>
            <a:ext cx="11805557" cy="129873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Aim and Objectives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6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CA31-FF21-458C-AD46-18DA9BC45D84}"/>
              </a:ext>
            </a:extLst>
          </p:cNvPr>
          <p:cNvSpPr>
            <a:spLocks noGrp="1"/>
          </p:cNvSpPr>
          <p:nvPr>
            <p:ph idx="1"/>
          </p:nvPr>
        </p:nvSpPr>
        <p:spPr/>
        <p:txBody>
          <a:bodyPr>
            <a:normAutofit/>
          </a:bodyPr>
          <a:lstStyle/>
          <a:p>
            <a:pPr marL="0" indent="0">
              <a:buNone/>
            </a:pPr>
            <a:r>
              <a:rPr lang="tr-TR" b="1" dirty="0"/>
              <a:t>1. </a:t>
            </a:r>
            <a:r>
              <a:rPr lang="en-US" b="1" dirty="0"/>
              <a:t>What kind of </a:t>
            </a:r>
            <a:r>
              <a:rPr lang="en-US" b="1" dirty="0">
                <a:highlight>
                  <a:srgbClr val="FFFF00"/>
                </a:highlight>
              </a:rPr>
              <a:t>effects leadership and morale </a:t>
            </a:r>
            <a:r>
              <a:rPr lang="en-US" b="1" dirty="0"/>
              <a:t>have on the outcome of the battle? </a:t>
            </a:r>
          </a:p>
          <a:p>
            <a:pPr marL="0" indent="0">
              <a:buNone/>
            </a:pPr>
            <a:endParaRPr lang="tr-TR" b="1" dirty="0"/>
          </a:p>
          <a:p>
            <a:pPr marL="0" indent="0">
              <a:buNone/>
            </a:pPr>
            <a:r>
              <a:rPr lang="tr-TR" b="1" dirty="0"/>
              <a:t>2. </a:t>
            </a:r>
            <a:r>
              <a:rPr lang="en-US" b="1" dirty="0">
                <a:highlight>
                  <a:srgbClr val="FFFF00"/>
                </a:highlight>
              </a:rPr>
              <a:t>How much the outcome of the battle varied </a:t>
            </a:r>
            <a:r>
              <a:rPr lang="en-US" b="1" dirty="0"/>
              <a:t>with inclusion of leadership and morale as factors alongside with other material factors?</a:t>
            </a:r>
          </a:p>
          <a:p>
            <a:endParaRPr lang="tr-TR" b="1" dirty="0"/>
          </a:p>
        </p:txBody>
      </p:sp>
      <p:sp>
        <p:nvSpPr>
          <p:cNvPr id="4" name="Rectangle: Rounded Corners 3">
            <a:extLst>
              <a:ext uri="{FF2B5EF4-FFF2-40B4-BE49-F238E27FC236}">
                <a16:creationId xmlns:a16="http://schemas.microsoft.com/office/drawing/2014/main" id="{C3EF4A54-61EA-444D-99BE-75A4D57C1DBB}"/>
              </a:ext>
            </a:extLst>
          </p:cNvPr>
          <p:cNvSpPr/>
          <p:nvPr/>
        </p:nvSpPr>
        <p:spPr>
          <a:xfrm>
            <a:off x="193221" y="97974"/>
            <a:ext cx="11805557" cy="112667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Research Questions</a:t>
            </a:r>
            <a:endParaRPr kumimoji="0" lang="tr-TR" sz="3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166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046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56711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155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316949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782216" cy="6514016"/>
            <a:chOff x="346881" y="171992"/>
            <a:chExt cx="11782216" cy="6514016"/>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091482" y="4654683"/>
              <a:ext cx="7037615" cy="2031325"/>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Independent variables: </a:t>
              </a:r>
              <a:r>
                <a:rPr lang="tr-TR" dirty="0">
                  <a:highlight>
                    <a:srgbClr val="00FFFF"/>
                  </a:highlight>
                </a:rPr>
                <a:t>Quantitative Research Methodology </a:t>
              </a:r>
              <a:r>
                <a:rPr lang="tr-TR" dirty="0"/>
                <a:t>with statistical </a:t>
              </a:r>
              <a:r>
                <a:rPr lang="tr-TR" dirty="0">
                  <a:highlight>
                    <a:srgbClr val="FFFF00"/>
                  </a:highlight>
                </a:rPr>
                <a:t>analysis method (Multiple Regression Analysis) </a:t>
              </a:r>
              <a:r>
                <a:rPr lang="tr-TR" dirty="0"/>
                <a:t>to explain difference in variance by each factor. </a:t>
              </a:r>
            </a:p>
            <a:p>
              <a:r>
                <a:rPr lang="tr-TR" b="1" dirty="0"/>
                <a:t>Intervening Variables: </a:t>
              </a:r>
              <a:r>
                <a:rPr lang="tr-TR" dirty="0">
                  <a:highlight>
                    <a:srgbClr val="00FFFF"/>
                  </a:highlight>
                </a:rPr>
                <a:t>Qulitative Research Methodology </a:t>
              </a:r>
              <a:r>
                <a:rPr lang="tr-TR" dirty="0"/>
                <a:t>with </a:t>
              </a:r>
              <a:r>
                <a:rPr lang="tr-TR" dirty="0">
                  <a:highlight>
                    <a:srgbClr val="FFFF00"/>
                  </a:highlight>
                </a:rPr>
                <a:t>Content Analysis method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301277" y="3550760"/>
              <a:ext cx="412936" cy="179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5738</Words>
  <Application>Microsoft Office PowerPoint</Application>
  <PresentationFormat>Widescreen</PresentationFormat>
  <Paragraphs>729</Paragraphs>
  <Slides>45</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Arial</vt:lpstr>
      <vt:lpstr>Calibri</vt:lpstr>
      <vt:lpstr>Calibri Light</vt:lpstr>
      <vt:lpstr>Cambria Math</vt:lpstr>
      <vt:lpstr>Courier New</vt:lpstr>
      <vt:lpstr>Formular</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Discussion with Prof. Emma Parry </vt:lpstr>
      <vt:lpstr>Research Design Considerations</vt:lpstr>
      <vt:lpstr>PowerPoint Presentation</vt:lpstr>
      <vt:lpstr>PowerPoint Presentation</vt:lpstr>
      <vt:lpstr>PowerPoint Presentation</vt:lpstr>
      <vt:lpstr>Annotating Named Entities, Leadership</vt:lpstr>
      <vt:lpstr>The Function in the Perceptron Model</vt:lpstr>
      <vt:lpstr>PowerPoint Presentation</vt:lpstr>
      <vt:lpstr>Speaking to Proffesor Emma Parry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Annotating Named Entities, 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69</cp:revision>
  <cp:lastPrinted>2021-05-25T13:17:05Z</cp:lastPrinted>
  <dcterms:created xsi:type="dcterms:W3CDTF">2021-05-07T08:33:58Z</dcterms:created>
  <dcterms:modified xsi:type="dcterms:W3CDTF">2022-03-10T11:00:14Z</dcterms:modified>
</cp:coreProperties>
</file>