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93" r:id="rId20"/>
    <p:sldId id="286" r:id="rId21"/>
    <p:sldId id="290" r:id="rId22"/>
    <p:sldId id="284" r:id="rId23"/>
    <p:sldId id="285" r:id="rId24"/>
    <p:sldId id="292" r:id="rId25"/>
    <p:sldId id="294" r:id="rId26"/>
    <p:sldId id="295" r:id="rId27"/>
    <p:sldId id="297" r:id="rId28"/>
    <p:sldId id="298" r:id="rId29"/>
    <p:sldId id="305" r:id="rId30"/>
    <p:sldId id="299" r:id="rId31"/>
    <p:sldId id="301" r:id="rId32"/>
    <p:sldId id="302" r:id="rId33"/>
    <p:sldId id="296" r:id="rId34"/>
    <p:sldId id="303" r:id="rId35"/>
    <p:sldId id="304" r:id="rId36"/>
    <p:sldId id="307" r:id="rId37"/>
    <p:sldId id="308" r:id="rId38"/>
    <p:sldId id="309" r:id="rId39"/>
    <p:sldId id="310" r:id="rId40"/>
    <p:sldId id="306" r:id="rId41"/>
    <p:sldId id="311" r:id="rId42"/>
    <p:sldId id="312" r:id="rId43"/>
    <p:sldId id="313" r:id="rId44"/>
    <p:sldId id="314" r:id="rId45"/>
    <p:sldId id="315" r:id="rId46"/>
    <p:sldId id="316" r:id="rId47"/>
    <p:sldId id="317" r:id="rId48"/>
    <p:sldId id="318" r:id="rId49"/>
    <p:sldId id="319" r:id="rId50"/>
    <p:sldId id="320" r:id="rId51"/>
    <p:sldId id="321" r:id="rId52"/>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1952" autoAdjust="0"/>
  </p:normalViewPr>
  <p:slideViewPr>
    <p:cSldViewPr snapToGrid="0">
      <p:cViewPr varScale="1">
        <p:scale>
          <a:sx n="59" d="100"/>
          <a:sy n="59"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23.02.2022</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8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87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15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4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4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395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11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36</a:t>
            </a:fld>
            <a:endParaRPr lang="tr-TR"/>
          </a:p>
        </p:txBody>
      </p:sp>
    </p:spTree>
    <p:extLst>
      <p:ext uri="{BB962C8B-B14F-4D97-AF65-F5344CB8AC3E}">
        <p14:creationId xmlns:p14="http://schemas.microsoft.com/office/powerpoint/2010/main" val="420773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38</a:t>
            </a:fld>
            <a:endParaRPr lang="tr-TR"/>
          </a:p>
        </p:txBody>
      </p:sp>
    </p:spTree>
    <p:extLst>
      <p:ext uri="{BB962C8B-B14F-4D97-AF65-F5344CB8AC3E}">
        <p14:creationId xmlns:p14="http://schemas.microsoft.com/office/powerpoint/2010/main" val="421547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39</a:t>
            </a:fld>
            <a:endParaRPr lang="tr-TR"/>
          </a:p>
        </p:txBody>
      </p:sp>
    </p:spTree>
    <p:extLst>
      <p:ext uri="{BB962C8B-B14F-4D97-AF65-F5344CB8AC3E}">
        <p14:creationId xmlns:p14="http://schemas.microsoft.com/office/powerpoint/2010/main" val="127197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67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91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23.02.2022</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23.02.2022</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Innovation Outline</a:t>
            </a:r>
            <a:br>
              <a:rPr lang="tr-TR" sz="4400" b="1" dirty="0"/>
            </a:br>
            <a:r>
              <a:rPr lang="tr-TR" sz="4400" b="1" dirty="0"/>
              <a:t>Referral to Innovation Partner</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Submitter: Gurkan Yesilyurt</a:t>
            </a:r>
          </a:p>
          <a:p>
            <a:r>
              <a:rPr lang="tr-TR" b="1" dirty="0"/>
              <a:t>Researcher at Cranfield School of Defence and Security</a:t>
            </a:r>
          </a:p>
          <a:p>
            <a:endParaRPr lang="tr-TR" b="1" dirty="0"/>
          </a:p>
          <a:p>
            <a:r>
              <a:rPr lang="tr-TR" b="1" dirty="0"/>
              <a:t>Time:30 minutes</a:t>
            </a:r>
          </a:p>
          <a:p>
            <a:r>
              <a:rPr lang="tr-TR" b="1" dirty="0"/>
              <a:t>07.01.2022</a:t>
            </a:r>
          </a:p>
          <a:p>
            <a:endParaRPr lang="tr-TR" b="1"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529772" y="1189376"/>
            <a:ext cx="4483100" cy="529375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Application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Research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Innovation Details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Impact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Novel Technology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Stage of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Technical Approach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&amp; Advantages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Evidence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Fit to focus areas of DASA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42C8D75-2741-47A3-9184-0C45D67C9E30}"/>
              </a:ext>
            </a:extLst>
          </p:cNvPr>
          <p:cNvGraphicFramePr>
            <a:graphicFrameLocks noGrp="1"/>
          </p:cNvGraphicFramePr>
          <p:nvPr/>
        </p:nvGraphicFramePr>
        <p:xfrm>
          <a:off x="5716814" y="1916014"/>
          <a:ext cx="5762172" cy="1758381"/>
        </p:xfrm>
        <a:graphic>
          <a:graphicData uri="http://schemas.openxmlformats.org/drawingml/2006/table">
            <a:tbl>
              <a:tblPr firstRow="1" bandRow="1">
                <a:tableStyleId>{5C22544A-7EE6-4342-B048-85BDC9FD1C3A}</a:tableStyleId>
              </a:tblPr>
              <a:tblGrid>
                <a:gridCol w="2153557">
                  <a:extLst>
                    <a:ext uri="{9D8B030D-6E8A-4147-A177-3AD203B41FA5}">
                      <a16:colId xmlns:a16="http://schemas.microsoft.com/office/drawing/2014/main" val="3270623903"/>
                    </a:ext>
                  </a:extLst>
                </a:gridCol>
                <a:gridCol w="3608615">
                  <a:extLst>
                    <a:ext uri="{9D8B030D-6E8A-4147-A177-3AD203B41FA5}">
                      <a16:colId xmlns:a16="http://schemas.microsoft.com/office/drawing/2014/main" val="2124772396"/>
                    </a:ext>
                  </a:extLst>
                </a:gridCol>
              </a:tblGrid>
              <a:tr h="473529">
                <a:tc>
                  <a:txBody>
                    <a:bodyPr/>
                    <a:lstStyle/>
                    <a:p>
                      <a:r>
                        <a:rPr lang="tr-TR" b="1" dirty="0">
                          <a:solidFill>
                            <a:schemeClr val="tx1"/>
                          </a:solidFill>
                        </a:rPr>
                        <a:t>Proposal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DIOL028052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6744463"/>
                  </a:ext>
                </a:extLst>
              </a:tr>
              <a:tr h="321000">
                <a:tc>
                  <a:txBody>
                    <a:bodyPr/>
                    <a:lstStyle/>
                    <a:p>
                      <a:endParaRPr lang="tr-TR" b="1" dirty="0">
                        <a:solidFill>
                          <a:schemeClr val="tx1"/>
                        </a:solidFill>
                      </a:endParaRPr>
                    </a:p>
                    <a:p>
                      <a:r>
                        <a:rPr lang="tr-TR" b="1" dirty="0">
                          <a:solidFill>
                            <a:schemeClr val="tx1"/>
                          </a:solidFill>
                        </a:rPr>
                        <a:t>Proposal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An Analysis of Leadership and Morale on the Outcome of the Battle With Artificial Intelligence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789832"/>
                  </a:ext>
                </a:extLst>
              </a:tr>
              <a:tr h="370452">
                <a:tc>
                  <a:txBody>
                    <a:bodyPr/>
                    <a:lstStyle/>
                    <a:p>
                      <a:r>
                        <a:rPr lang="tr-TR" b="1" dirty="0">
                          <a:solidFill>
                            <a:schemeClr val="tx1"/>
                          </a:solidFill>
                        </a:rPr>
                        <a:t>Submitted earlier?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7215"/>
                  </a:ext>
                </a:extLst>
              </a:tr>
            </a:tbl>
          </a:graphicData>
        </a:graphic>
      </p:graphicFrame>
    </p:spTree>
    <p:extLst>
      <p:ext uri="{BB962C8B-B14F-4D97-AF65-F5344CB8AC3E}">
        <p14:creationId xmlns:p14="http://schemas.microsoft.com/office/powerpoint/2010/main" val="26464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Text Analysis with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Icons Stock Illustration - Download Image Now -  iStock">
            <a:extLst>
              <a:ext uri="{FF2B5EF4-FFF2-40B4-BE49-F238E27FC236}">
                <a16:creationId xmlns:a16="http://schemas.microsoft.com/office/drawing/2014/main" id="{71740A2D-06DB-481C-BBC0-B42A5FDE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173" y="1553168"/>
            <a:ext cx="2980826" cy="29808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3717588" cy="3135160"/>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072325" y="3200675"/>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294224" y="2004603"/>
            <a:ext cx="2739713" cy="2329646"/>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9418385" y="5351607"/>
            <a:ext cx="1250402" cy="110513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8085877" y="1708204"/>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7931091" y="3705481"/>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sp>
        <p:nvSpPr>
          <p:cNvPr id="5" name="TextBox 4">
            <a:extLst>
              <a:ext uri="{FF2B5EF4-FFF2-40B4-BE49-F238E27FC236}">
                <a16:creationId xmlns:a16="http://schemas.microsoft.com/office/drawing/2014/main" id="{BC0BFBA9-5C10-49EF-9650-B4A48B692EF6}"/>
              </a:ext>
            </a:extLst>
          </p:cNvPr>
          <p:cNvSpPr txBox="1"/>
          <p:nvPr/>
        </p:nvSpPr>
        <p:spPr>
          <a:xfrm>
            <a:off x="87083" y="5590246"/>
            <a:ext cx="115274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Innovation Impact: </a:t>
            </a:r>
            <a:r>
              <a:rPr kumimoji="0" lang="tr-TR"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AI to integrate LL process and modelling&amp;simulation</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Novel Technology: </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AI in deciding true reasons of the operation outcomes.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Stage of development: </a:t>
            </a:r>
            <a:r>
              <a:rPr kumimoji="0" lang="tr-TR"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TRL 5</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It is being appliying in health sector. </a:t>
            </a:r>
          </a:p>
        </p:txBody>
      </p:sp>
      <p:sp>
        <p:nvSpPr>
          <p:cNvPr id="2" name="Rectangle: Rounded Corners 1">
            <a:extLst>
              <a:ext uri="{FF2B5EF4-FFF2-40B4-BE49-F238E27FC236}">
                <a16:creationId xmlns:a16="http://schemas.microsoft.com/office/drawing/2014/main" id="{E011D1D5-4438-4C78-A52B-C7506BCE0BFB}"/>
              </a:ext>
            </a:extLst>
          </p:cNvPr>
          <p:cNvSpPr/>
          <p:nvPr/>
        </p:nvSpPr>
        <p:spPr>
          <a:xfrm>
            <a:off x="8155825" y="1023371"/>
            <a:ext cx="963387"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NLP</a:t>
            </a:r>
          </a:p>
        </p:txBody>
      </p:sp>
      <p:sp>
        <p:nvSpPr>
          <p:cNvPr id="21" name="Rectangle: Rounded Corners 20">
            <a:extLst>
              <a:ext uri="{FF2B5EF4-FFF2-40B4-BE49-F238E27FC236}">
                <a16:creationId xmlns:a16="http://schemas.microsoft.com/office/drawing/2014/main" id="{B76E9166-056A-4A1E-A5A9-36D6D3304CBF}"/>
              </a:ext>
            </a:extLst>
          </p:cNvPr>
          <p:cNvSpPr/>
          <p:nvPr/>
        </p:nvSpPr>
        <p:spPr>
          <a:xfrm>
            <a:off x="10913702" y="1056601"/>
            <a:ext cx="1139533"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sp>
        <p:nvSpPr>
          <p:cNvPr id="22" name="Rectangle: Rounded Corners 21">
            <a:extLst>
              <a:ext uri="{FF2B5EF4-FFF2-40B4-BE49-F238E27FC236}">
                <a16:creationId xmlns:a16="http://schemas.microsoft.com/office/drawing/2014/main" id="{87BA752B-5363-4FAA-956D-BAACC436603D}"/>
              </a:ext>
            </a:extLst>
          </p:cNvPr>
          <p:cNvSpPr/>
          <p:nvPr/>
        </p:nvSpPr>
        <p:spPr>
          <a:xfrm>
            <a:off x="9119212" y="4682643"/>
            <a:ext cx="2001038"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Deep Learning</a:t>
            </a:r>
          </a:p>
        </p:txBody>
      </p:sp>
    </p:spTree>
    <p:extLst>
      <p:ext uri="{BB962C8B-B14F-4D97-AF65-F5344CB8AC3E}">
        <p14:creationId xmlns:p14="http://schemas.microsoft.com/office/powerpoint/2010/main" val="22090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4539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pic>
        <p:nvPicPr>
          <p:cNvPr id="2050" name="Picture 2" descr="FM3-90 Appendix B Tactical Mission Tasks">
            <a:extLst>
              <a:ext uri="{FF2B5EF4-FFF2-40B4-BE49-F238E27FC236}">
                <a16:creationId xmlns:a16="http://schemas.microsoft.com/office/drawing/2014/main" id="{3C210C85-EE6B-4C7B-A026-018C0F85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40" y="1025771"/>
            <a:ext cx="4324350" cy="3248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16D3A-9ADC-4AD6-85CB-D2C528357C6D}"/>
              </a:ext>
            </a:extLst>
          </p:cNvPr>
          <p:cNvSpPr txBox="1"/>
          <p:nvPr/>
        </p:nvSpPr>
        <p:spPr>
          <a:xfrm>
            <a:off x="394846" y="4884020"/>
            <a:ext cx="114023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Advantages: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Best approach to address the real reasons of the battle &amp; operation outcomes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Feedback for traning of leaders in military institutions.</a:t>
            </a:r>
          </a:p>
        </p:txBody>
      </p:sp>
      <p:sp>
        <p:nvSpPr>
          <p:cNvPr id="8" name="TextBox 7">
            <a:extLst>
              <a:ext uri="{FF2B5EF4-FFF2-40B4-BE49-F238E27FC236}">
                <a16:creationId xmlns:a16="http://schemas.microsoft.com/office/drawing/2014/main" id="{12377B48-0224-4E5E-960D-B118EB70876A}"/>
              </a:ext>
            </a:extLst>
          </p:cNvPr>
          <p:cNvSpPr txBox="1"/>
          <p:nvPr/>
        </p:nvSpPr>
        <p:spPr>
          <a:xfrm>
            <a:off x="7229476" y="2014196"/>
            <a:ext cx="336776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AI has not been applied in this field of defence sector so far, including NATO LL process.</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0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78289"/>
            <a:ext cx="12026266" cy="91063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Evidence</a:t>
            </a:r>
          </a:p>
        </p:txBody>
      </p:sp>
      <p:pic>
        <p:nvPicPr>
          <p:cNvPr id="3076" name="Picture 4">
            <a:extLst>
              <a:ext uri="{FF2B5EF4-FFF2-40B4-BE49-F238E27FC236}">
                <a16:creationId xmlns:a16="http://schemas.microsoft.com/office/drawing/2014/main" id="{C8BF4FC1-6DA3-46D9-9F20-3E24C182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291" y="2590337"/>
            <a:ext cx="3245985" cy="27292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D437E1-9739-4A36-B105-1FF141E4A35D}"/>
              </a:ext>
            </a:extLst>
          </p:cNvPr>
          <p:cNvSpPr txBox="1"/>
          <p:nvPr/>
        </p:nvSpPr>
        <p:spPr>
          <a:xfrm>
            <a:off x="7308633" y="5470131"/>
            <a:ext cx="4970452" cy="461665"/>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Image processing in health sector</a:t>
            </a:r>
          </a:p>
        </p:txBody>
      </p:sp>
      <p:pic>
        <p:nvPicPr>
          <p:cNvPr id="1028" name="Picture 4" descr="John Snow Labs">
            <a:extLst>
              <a:ext uri="{FF2B5EF4-FFF2-40B4-BE49-F238E27FC236}">
                <a16:creationId xmlns:a16="http://schemas.microsoft.com/office/drawing/2014/main" id="{B99144A7-3494-4E53-83AE-A716B1E9C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291" y="1204758"/>
            <a:ext cx="3263877" cy="11254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675FE9-CB62-4412-826B-748B956AFBE2}"/>
              </a:ext>
            </a:extLst>
          </p:cNvPr>
          <p:cNvSpPr txBox="1"/>
          <p:nvPr/>
        </p:nvSpPr>
        <p:spPr>
          <a:xfrm>
            <a:off x="757236" y="3892433"/>
            <a:ext cx="6098720" cy="830997"/>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U</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nderstands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relationships between </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words in a sentence</a:t>
            </a: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036" name="Picture 12" descr="Google BERT : Le nouvel algorithme optimisé pour la recherche vocale -  Expertisme">
            <a:extLst>
              <a:ext uri="{FF2B5EF4-FFF2-40B4-BE49-F238E27FC236}">
                <a16:creationId xmlns:a16="http://schemas.microsoft.com/office/drawing/2014/main" id="{C6E2E1E4-F134-4095-9976-68B59B31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6" y="1172276"/>
            <a:ext cx="4958443" cy="258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4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4D07-C06A-4A5E-93AC-5FC81881E6DF}"/>
              </a:ext>
            </a:extLst>
          </p:cNvPr>
          <p:cNvSpPr>
            <a:spLocks noGrp="1"/>
          </p:cNvSpPr>
          <p:nvPr>
            <p:ph idx="1"/>
          </p:nvPr>
        </p:nvSpPr>
        <p:spPr/>
        <p:txBody>
          <a:bodyPr/>
          <a:lstStyle/>
          <a:p>
            <a:r>
              <a:rPr lang="tr-TR" dirty="0"/>
              <a:t>This research has implications for the below focus areas:</a:t>
            </a:r>
          </a:p>
          <a:p>
            <a:r>
              <a:rPr lang="tr-TR" b="1" i="0" dirty="0">
                <a:solidFill>
                  <a:srgbClr val="0B0C0C"/>
                </a:solidFill>
                <a:effectLst/>
                <a:latin typeface="GDS Transport"/>
              </a:rPr>
              <a:t>Evaluation part of «Simulating Future Battlespace Complexity»</a:t>
            </a:r>
          </a:p>
          <a:p>
            <a:pPr lvl="1"/>
            <a:r>
              <a:rPr lang="en-US" b="0" i="0" dirty="0">
                <a:solidFill>
                  <a:srgbClr val="0B0C0C"/>
                </a:solidFill>
                <a:effectLst/>
                <a:latin typeface="GDS Transport"/>
              </a:rPr>
              <a:t>Apply procedures and solutions that provide effective training and </a:t>
            </a:r>
            <a:r>
              <a:rPr lang="en-US" b="1" i="0" dirty="0">
                <a:solidFill>
                  <a:srgbClr val="0B0C0C"/>
                </a:solidFill>
                <a:effectLst/>
                <a:highlight>
                  <a:srgbClr val="FFFF00"/>
                </a:highlight>
                <a:latin typeface="GDS Transport"/>
              </a:rPr>
              <a:t>evaluation capabilities</a:t>
            </a:r>
            <a:endParaRPr lang="tr-TR" b="1" i="0" dirty="0">
              <a:solidFill>
                <a:srgbClr val="0B0C0C"/>
              </a:solidFill>
              <a:effectLst/>
              <a:highlight>
                <a:srgbClr val="FFFF00"/>
              </a:highlight>
              <a:latin typeface="GDS Transport"/>
            </a:endParaRPr>
          </a:p>
          <a:p>
            <a:r>
              <a:rPr lang="en-US" b="1" i="0" dirty="0">
                <a:solidFill>
                  <a:srgbClr val="0B0C0C"/>
                </a:solidFill>
                <a:effectLst/>
                <a:latin typeface="GDS Transport"/>
              </a:rPr>
              <a:t>Defence People – Skills, Knowledge and Experience</a:t>
            </a:r>
          </a:p>
          <a:p>
            <a:pPr lvl="1"/>
            <a:r>
              <a:rPr lang="en-US" b="0" i="0" dirty="0">
                <a:solidFill>
                  <a:srgbClr val="0B0C0C"/>
                </a:solidFill>
                <a:effectLst/>
                <a:latin typeface="GDS Transport"/>
              </a:rPr>
              <a:t>Attract and retain SQEP with </a:t>
            </a:r>
            <a:r>
              <a:rPr lang="en-US" b="1" i="0" dirty="0">
                <a:solidFill>
                  <a:srgbClr val="0B0C0C"/>
                </a:solidFill>
                <a:effectLst/>
                <a:highlight>
                  <a:srgbClr val="FFFF00"/>
                </a:highlight>
                <a:latin typeface="GDS Transport"/>
              </a:rPr>
              <a:t>niche specialties and technical skills</a:t>
            </a:r>
            <a:r>
              <a:rPr lang="en-US" b="0" i="0" dirty="0">
                <a:solidFill>
                  <a:srgbClr val="0B0C0C"/>
                </a:solidFill>
                <a:effectLst/>
                <a:latin typeface="GDS Transport"/>
              </a:rPr>
              <a:t>.</a:t>
            </a:r>
          </a:p>
          <a:p>
            <a:pPr lvl="1"/>
            <a:r>
              <a:rPr lang="en-US" b="0" i="0" dirty="0">
                <a:solidFill>
                  <a:srgbClr val="0B0C0C"/>
                </a:solidFill>
                <a:effectLst/>
                <a:latin typeface="GDS Transport"/>
              </a:rPr>
              <a:t>Tracking and managing important </a:t>
            </a:r>
            <a:r>
              <a:rPr lang="en-US" b="1" i="0" dirty="0">
                <a:solidFill>
                  <a:srgbClr val="0B0C0C"/>
                </a:solidFill>
                <a:effectLst/>
                <a:highlight>
                  <a:srgbClr val="FFFF00"/>
                </a:highlight>
                <a:latin typeface="GDS Transport"/>
              </a:rPr>
              <a:t>skillsets</a:t>
            </a:r>
            <a:r>
              <a:rPr lang="en-US" b="0" i="0" dirty="0">
                <a:solidFill>
                  <a:srgbClr val="0B0C0C"/>
                </a:solidFill>
                <a:effectLst/>
                <a:latin typeface="GDS Transport"/>
              </a:rPr>
              <a:t> across the workforce</a:t>
            </a:r>
            <a:r>
              <a:rPr lang="tr-TR" b="0" i="0" dirty="0">
                <a:solidFill>
                  <a:srgbClr val="0B0C0C"/>
                </a:solidFill>
                <a:effectLst/>
                <a:latin typeface="GDS Transport"/>
              </a:rPr>
              <a:t>.</a:t>
            </a:r>
            <a:endParaRPr lang="en-US" b="0" i="0" dirty="0">
              <a:solidFill>
                <a:srgbClr val="0B0C0C"/>
              </a:solidFill>
              <a:effectLst/>
              <a:latin typeface="GDS Transport"/>
            </a:endParaRPr>
          </a:p>
          <a:p>
            <a:pPr lvl="1"/>
            <a:endParaRPr lang="en-US" b="0" i="0" dirty="0">
              <a:solidFill>
                <a:srgbClr val="0B0C0C"/>
              </a:solidFill>
              <a:effectLst/>
              <a:highlight>
                <a:srgbClr val="FFFF00"/>
              </a:highlight>
              <a:latin typeface="GDS Transport"/>
            </a:endParaRPr>
          </a:p>
          <a:p>
            <a:endParaRPr lang="tr-TR" dirty="0"/>
          </a:p>
        </p:txBody>
      </p:sp>
      <p:sp>
        <p:nvSpPr>
          <p:cNvPr id="4" name="Rectangle: Rounded Corners 3">
            <a:extLst>
              <a:ext uri="{FF2B5EF4-FFF2-40B4-BE49-F238E27FC236}">
                <a16:creationId xmlns:a16="http://schemas.microsoft.com/office/drawing/2014/main" id="{C23F7E87-AEFC-4C50-A9C5-7272EDA9CAC4}"/>
              </a:ext>
            </a:extLst>
          </p:cNvPr>
          <p:cNvSpPr/>
          <p:nvPr/>
        </p:nvSpPr>
        <p:spPr>
          <a:xfrm>
            <a:off x="87083" y="45631"/>
            <a:ext cx="12026266" cy="106471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Fit to Focus Areas</a:t>
            </a:r>
          </a:p>
        </p:txBody>
      </p:sp>
    </p:spTree>
    <p:extLst>
      <p:ext uri="{BB962C8B-B14F-4D97-AF65-F5344CB8AC3E}">
        <p14:creationId xmlns:p14="http://schemas.microsoft.com/office/powerpoint/2010/main" val="362415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D7D6-099E-459D-8F63-E23A545563D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CBAEDF1-0183-4C2F-AF83-252B383412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233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solidFill>
                  <a:srgbClr val="FF0000"/>
                </a:solidFill>
              </a:rPr>
              <a:t>Research Discussion with Prof. Emma Parry</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Gurkan Yesilyurt</a:t>
            </a:r>
          </a:p>
          <a:p>
            <a:r>
              <a:rPr lang="tr-TR" b="1" dirty="0"/>
              <a:t>Researcher at Cranfield School of Defence and Security</a:t>
            </a:r>
          </a:p>
          <a:p>
            <a:endParaRPr lang="tr-TR" b="1" dirty="0"/>
          </a:p>
          <a:p>
            <a:r>
              <a:rPr lang="tr-TR" b="1" dirty="0"/>
              <a:t>Time:30 minutes</a:t>
            </a:r>
          </a:p>
          <a:p>
            <a:r>
              <a:rPr lang="tr-TR" b="1" dirty="0"/>
              <a:t>11.02.2022</a:t>
            </a:r>
          </a:p>
          <a:p>
            <a:endParaRPr lang="tr-TR" b="1" dirty="0"/>
          </a:p>
        </p:txBody>
      </p:sp>
    </p:spTree>
    <p:extLst>
      <p:ext uri="{BB962C8B-B14F-4D97-AF65-F5344CB8AC3E}">
        <p14:creationId xmlns:p14="http://schemas.microsoft.com/office/powerpoint/2010/main" val="6011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445-AF65-4065-A8E6-E3B9450477F9}"/>
              </a:ext>
            </a:extLst>
          </p:cNvPr>
          <p:cNvSpPr>
            <a:spLocks noGrp="1"/>
          </p:cNvSpPr>
          <p:nvPr>
            <p:ph type="title"/>
          </p:nvPr>
        </p:nvSpPr>
        <p:spPr>
          <a:xfrm>
            <a:off x="838200" y="365125"/>
            <a:ext cx="10515600" cy="826861"/>
          </a:xfrm>
        </p:spPr>
        <p:txBody>
          <a:bodyPr/>
          <a:lstStyle/>
          <a:p>
            <a:r>
              <a:rPr lang="tr-TR" b="1" dirty="0"/>
              <a:t>Research Design Considerations</a:t>
            </a:r>
          </a:p>
        </p:txBody>
      </p:sp>
      <p:sp>
        <p:nvSpPr>
          <p:cNvPr id="3" name="Content Placeholder 2">
            <a:extLst>
              <a:ext uri="{FF2B5EF4-FFF2-40B4-BE49-F238E27FC236}">
                <a16:creationId xmlns:a16="http://schemas.microsoft.com/office/drawing/2014/main" id="{45C655FD-3786-4504-80FE-A3688FEBADA6}"/>
              </a:ext>
            </a:extLst>
          </p:cNvPr>
          <p:cNvSpPr>
            <a:spLocks noGrp="1"/>
          </p:cNvSpPr>
          <p:nvPr>
            <p:ph idx="1"/>
          </p:nvPr>
        </p:nvSpPr>
        <p:spPr/>
        <p:txBody>
          <a:bodyPr>
            <a:normAutofit lnSpcReduction="10000"/>
          </a:bodyPr>
          <a:lstStyle/>
          <a:p>
            <a:r>
              <a:rPr lang="tr-TR" b="1" dirty="0">
                <a:highlight>
                  <a:srgbClr val="FFFF00"/>
                </a:highlight>
              </a:rPr>
              <a:t>Title: </a:t>
            </a:r>
            <a:r>
              <a:rPr lang="en-US" dirty="0"/>
              <a:t>Effects of leadership and morale on the outcome of the battle</a:t>
            </a:r>
            <a:r>
              <a:rPr lang="tr-TR" dirty="0"/>
              <a:t>. </a:t>
            </a:r>
          </a:p>
          <a:p>
            <a:r>
              <a:rPr lang="en-US" b="1" dirty="0">
                <a:highlight>
                  <a:srgbClr val="FFFF00"/>
                </a:highlight>
              </a:rPr>
              <a:t>Aim:</a:t>
            </a:r>
            <a:r>
              <a:rPr lang="tr-TR" b="1" dirty="0">
                <a:highlight>
                  <a:srgbClr val="FFFF00"/>
                </a:highlight>
              </a:rPr>
              <a:t> </a:t>
            </a:r>
            <a:r>
              <a:rPr lang="en-US" dirty="0"/>
              <a:t>This research will aim to </a:t>
            </a:r>
            <a:r>
              <a:rPr lang="en-US" dirty="0">
                <a:highlight>
                  <a:srgbClr val="00FFFF"/>
                </a:highlight>
              </a:rPr>
              <a:t>explore</a:t>
            </a:r>
            <a:r>
              <a:rPr lang="en-US" dirty="0"/>
              <a:t> effects of non-material factors on the outcome of the battle alongside other combat power elements. </a:t>
            </a:r>
          </a:p>
          <a:p>
            <a:r>
              <a:rPr lang="en-US" b="1" dirty="0">
                <a:highlight>
                  <a:srgbClr val="FFFF00"/>
                </a:highlight>
              </a:rPr>
              <a:t>Objectives:</a:t>
            </a:r>
            <a:r>
              <a:rPr lang="tr-TR" b="1" dirty="0">
                <a:highlight>
                  <a:srgbClr val="FFFF00"/>
                </a:highlight>
              </a:rPr>
              <a:t> </a:t>
            </a:r>
          </a:p>
          <a:p>
            <a:pPr lvl="1"/>
            <a:r>
              <a:rPr lang="en-US" dirty="0">
                <a:highlight>
                  <a:srgbClr val="00FFFF"/>
                </a:highlight>
              </a:rPr>
              <a:t>To explain </a:t>
            </a:r>
            <a:r>
              <a:rPr lang="en-US" dirty="0"/>
              <a:t>how far combat power elements varies the outcome of the battle. </a:t>
            </a:r>
          </a:p>
          <a:p>
            <a:pPr lvl="1"/>
            <a:r>
              <a:rPr lang="en-US" dirty="0">
                <a:highlight>
                  <a:srgbClr val="00FFFF"/>
                </a:highlight>
              </a:rPr>
              <a:t>To explore </a:t>
            </a:r>
            <a:r>
              <a:rPr lang="en-US" dirty="0"/>
              <a:t>the nature and the degree of the effects of leadership and morale on the outcome of the battle. </a:t>
            </a:r>
            <a:endParaRPr lang="tr-TR" dirty="0"/>
          </a:p>
          <a:p>
            <a:r>
              <a:rPr lang="tr-TR" b="1" dirty="0">
                <a:highlight>
                  <a:srgbClr val="FFFF00"/>
                </a:highlight>
              </a:rPr>
              <a:t>Research Design Approach: </a:t>
            </a:r>
            <a:r>
              <a:rPr lang="tr-TR" dirty="0"/>
              <a:t>Explanatory sequential research design with quantitative research preceding qualitative research.  </a:t>
            </a:r>
          </a:p>
          <a:p>
            <a:pPr marL="0" indent="0">
              <a:buNone/>
            </a:pPr>
            <a:r>
              <a:rPr lang="tr-TR" dirty="0"/>
              <a:t>(quant ---&gt;QUAL). </a:t>
            </a:r>
            <a:endParaRPr lang="en-US" dirty="0"/>
          </a:p>
          <a:p>
            <a:endParaRPr lang="en-US" dirty="0"/>
          </a:p>
          <a:p>
            <a:endParaRPr lang="tr-TR" dirty="0"/>
          </a:p>
        </p:txBody>
      </p:sp>
    </p:spTree>
    <p:extLst>
      <p:ext uri="{BB962C8B-B14F-4D97-AF65-F5344CB8AC3E}">
        <p14:creationId xmlns:p14="http://schemas.microsoft.com/office/powerpoint/2010/main" val="30500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98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362814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148167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118-B200-46C6-A3CC-A9CEF05212F9}"/>
              </a:ext>
            </a:extLst>
          </p:cNvPr>
          <p:cNvSpPr>
            <a:spLocks noGrp="1"/>
          </p:cNvSpPr>
          <p:nvPr>
            <p:ph type="title"/>
          </p:nvPr>
        </p:nvSpPr>
        <p:spPr/>
        <p:txBody>
          <a:bodyPr>
            <a:normAutofit/>
          </a:bodyPr>
          <a:lstStyle/>
          <a:p>
            <a:r>
              <a:rPr lang="en-US" sz="3200" b="1" dirty="0"/>
              <a:t>The Function in the Perceptron Model</a:t>
            </a:r>
            <a:endParaRPr lang="tr-TR" sz="3200" b="1" dirty="0"/>
          </a:p>
        </p:txBody>
      </p:sp>
      <p:pic>
        <p:nvPicPr>
          <p:cNvPr id="1026" name="Picture 2" descr="xl &#10;Inputs &#10;Output &#10;*w2 + b ">
            <a:extLst>
              <a:ext uri="{FF2B5EF4-FFF2-40B4-BE49-F238E27FC236}">
                <a16:creationId xmlns:a16="http://schemas.microsoft.com/office/drawing/2014/main" id="{35FD8804-EA21-4155-BC10-BF971801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96" y="2209120"/>
            <a:ext cx="6381750" cy="2047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407F37-9F83-4B38-8017-D0570882BD0F}"/>
                  </a:ext>
                </a:extLst>
              </p:cNvPr>
              <p:cNvSpPr txBox="1"/>
              <p:nvPr/>
            </p:nvSpPr>
            <p:spPr>
              <a:xfrm>
                <a:off x="0" y="1395906"/>
                <a:ext cx="72498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tr-TR" b="0" i="0" smtClean="0">
                          <a:latin typeface="Cambria Math" panose="02040503050406030204" pitchFamily="18" charset="0"/>
                        </a:rPr>
                        <m:t>Why</m:t>
                      </m:r>
                      <m:r>
                        <a:rPr lang="tr-TR" b="0" i="0" smtClean="0">
                          <a:latin typeface="Cambria Math" panose="02040503050406030204" pitchFamily="18" charset="0"/>
                        </a:rPr>
                        <m:t> </m:t>
                      </m:r>
                      <m:r>
                        <m:rPr>
                          <m:sty m:val="p"/>
                        </m:rPr>
                        <a:rPr lang="tr-TR" b="0" i="0" smtClean="0">
                          <a:latin typeface="Cambria Math" panose="02040503050406030204" pitchFamily="18" charset="0"/>
                        </a:rPr>
                        <m:t>neural</m:t>
                      </m:r>
                      <m:r>
                        <a:rPr lang="tr-TR" b="0" i="0" smtClean="0">
                          <a:latin typeface="Cambria Math" panose="02040503050406030204" pitchFamily="18" charset="0"/>
                        </a:rPr>
                        <m:t> </m:t>
                      </m:r>
                      <m:r>
                        <m:rPr>
                          <m:sty m:val="p"/>
                        </m:rPr>
                        <a:rPr lang="tr-TR" b="0" i="0" smtClean="0">
                          <a:latin typeface="Cambria Math" panose="02040503050406030204" pitchFamily="18" charset="0"/>
                        </a:rPr>
                        <m:t>network</m:t>
                      </m:r>
                      <m:r>
                        <a:rPr lang="tr-TR" b="0" i="0" smtClean="0">
                          <a:latin typeface="Cambria Math" panose="02040503050406030204" pitchFamily="18" charset="0"/>
                        </a:rPr>
                        <m:t>:</m:t>
                      </m:r>
                      <m:r>
                        <m:rPr>
                          <m:sty m:val="p"/>
                        </m:rPr>
                        <a:rPr lang="tr-TR" b="0" i="0" smtClean="0">
                          <a:latin typeface="Cambria Math" panose="02040503050406030204" pitchFamily="18" charset="0"/>
                        </a:rPr>
                        <m:t>better</m:t>
                      </m:r>
                      <m:r>
                        <a:rPr lang="tr-TR" b="0" i="0" smtClean="0">
                          <a:latin typeface="Cambria Math" panose="02040503050406030204" pitchFamily="18" charset="0"/>
                        </a:rPr>
                        <m:t> </m:t>
                      </m:r>
                      <m:r>
                        <m:rPr>
                          <m:sty m:val="p"/>
                        </m:rPr>
                        <a:rPr lang="tr-TR" b="0" i="0" smtClean="0">
                          <a:latin typeface="Cambria Math" panose="02040503050406030204" pitchFamily="18" charset="0"/>
                        </a:rPr>
                        <m:t>in</m:t>
                      </m:r>
                      <m:r>
                        <a:rPr lang="tr-TR" b="0" i="0" smtClean="0">
                          <a:latin typeface="Cambria Math" panose="02040503050406030204" pitchFamily="18" charset="0"/>
                        </a:rPr>
                        <m:t> </m:t>
                      </m:r>
                      <m:r>
                        <m:rPr>
                          <m:sty m:val="p"/>
                        </m:rPr>
                        <a:rPr lang="tr-TR" b="0" i="0" smtClean="0">
                          <a:latin typeface="Cambria Math" panose="02040503050406030204" pitchFamily="18" charset="0"/>
                        </a:rPr>
                        <m:t>non</m:t>
                      </m:r>
                      <m:r>
                        <a:rPr lang="tr-TR" b="0" i="0" smtClean="0">
                          <a:latin typeface="Cambria Math" panose="02040503050406030204" pitchFamily="18" charset="0"/>
                        </a:rPr>
                        <m:t>−</m:t>
                      </m:r>
                      <m:r>
                        <m:rPr>
                          <m:sty m:val="p"/>
                        </m:rPr>
                        <a:rPr lang="tr-TR" b="0" i="0" smtClean="0">
                          <a:latin typeface="Cambria Math" panose="02040503050406030204" pitchFamily="18" charset="0"/>
                        </a:rPr>
                        <m:t>linear</m:t>
                      </m:r>
                      <m:r>
                        <a:rPr lang="tr-TR" b="0" i="0" smtClean="0">
                          <a:latin typeface="Cambria Math" panose="02040503050406030204" pitchFamily="18" charset="0"/>
                        </a:rPr>
                        <m:t> </m:t>
                      </m:r>
                      <m:r>
                        <m:rPr>
                          <m:sty m:val="p"/>
                        </m:rPr>
                        <a:rPr lang="tr-TR" b="0" i="0" smtClean="0">
                          <a:latin typeface="Cambria Math" panose="02040503050406030204" pitchFamily="18" charset="0"/>
                        </a:rPr>
                        <m:t>contexts</m:t>
                      </m:r>
                      <m:r>
                        <a:rPr lang="tr-TR" b="0" i="0" smtClean="0">
                          <a:latin typeface="Cambria Math" panose="02040503050406030204" pitchFamily="18" charset="0"/>
                        </a:rPr>
                        <m:t>. </m:t>
                      </m:r>
                    </m:oMath>
                  </m:oMathPara>
                </a14:m>
                <a:endParaRPr lang="tr-TR" dirty="0"/>
              </a:p>
            </p:txBody>
          </p:sp>
        </mc:Choice>
        <mc:Fallback xmlns="">
          <p:sp>
            <p:nvSpPr>
              <p:cNvPr id="6" name="TextBox 5">
                <a:extLst>
                  <a:ext uri="{FF2B5EF4-FFF2-40B4-BE49-F238E27FC236}">
                    <a16:creationId xmlns:a16="http://schemas.microsoft.com/office/drawing/2014/main" id="{4D407F37-9F83-4B38-8017-D0570882BD0F}"/>
                  </a:ext>
                </a:extLst>
              </p:cNvPr>
              <p:cNvSpPr txBox="1">
                <a:spLocks noRot="1" noChangeAspect="1" noMove="1" noResize="1" noEditPoints="1" noAdjustHandles="1" noChangeArrowheads="1" noChangeShapeType="1" noTextEdit="1"/>
              </p:cNvSpPr>
              <p:nvPr/>
            </p:nvSpPr>
            <p:spPr>
              <a:xfrm>
                <a:off x="0" y="1395906"/>
                <a:ext cx="7249885" cy="369332"/>
              </a:xfrm>
              <a:prstGeom prst="rect">
                <a:avLst/>
              </a:prstGeom>
              <a:blipFill>
                <a:blip r:embed="rId3"/>
                <a:stretch>
                  <a:fillRect b="-11475"/>
                </a:stretch>
              </a:blipFill>
            </p:spPr>
            <p:txBody>
              <a:bodyPr/>
              <a:lstStyle/>
              <a:p>
                <a:r>
                  <a:rPr lang="tr-TR">
                    <a:noFill/>
                  </a:rPr>
                  <a:t> </a:t>
                </a:r>
              </a:p>
            </p:txBody>
          </p:sp>
        </mc:Fallback>
      </mc:AlternateContent>
      <p:sp>
        <p:nvSpPr>
          <p:cNvPr id="8" name="TextBox 7">
            <a:extLst>
              <a:ext uri="{FF2B5EF4-FFF2-40B4-BE49-F238E27FC236}">
                <a16:creationId xmlns:a16="http://schemas.microsoft.com/office/drawing/2014/main" id="{FB7823F5-2D3D-4BEB-81D6-9C15A48299A6}"/>
              </a:ext>
            </a:extLst>
          </p:cNvPr>
          <p:cNvSpPr txBox="1"/>
          <p:nvPr/>
        </p:nvSpPr>
        <p:spPr>
          <a:xfrm>
            <a:off x="2230211" y="4643914"/>
            <a:ext cx="6098720" cy="923330"/>
          </a:xfrm>
          <a:prstGeom prst="rect">
            <a:avLst/>
          </a:prstGeom>
          <a:noFill/>
        </p:spPr>
        <p:txBody>
          <a:bodyPr wrap="square">
            <a:spAutoFit/>
          </a:bodyPr>
          <a:lstStyle/>
          <a:p>
            <a:pPr marL="1028700" marR="0">
              <a:spcBef>
                <a:spcPts val="0"/>
              </a:spcBef>
              <a:spcAft>
                <a:spcPts val="0"/>
              </a:spcAft>
            </a:pPr>
            <a:r>
              <a:rPr lang="tr-TR" sz="1800" dirty="0">
                <a:solidFill>
                  <a:srgbClr val="373A3C"/>
                </a:solidFill>
                <a:effectLst/>
                <a:latin typeface="Formular"/>
              </a:rPr>
              <a:t>x1, x2 : inputs, named entities</a:t>
            </a:r>
          </a:p>
          <a:p>
            <a:pPr marL="1028700" marR="0">
              <a:spcBef>
                <a:spcPts val="0"/>
              </a:spcBef>
              <a:spcAft>
                <a:spcPts val="0"/>
              </a:spcAft>
            </a:pPr>
            <a:r>
              <a:rPr lang="tr-TR" sz="1800" dirty="0">
                <a:solidFill>
                  <a:srgbClr val="373A3C"/>
                </a:solidFill>
                <a:effectLst/>
                <a:latin typeface="Formular"/>
              </a:rPr>
              <a:t>w1, w2 : weights, relative importance in the text</a:t>
            </a:r>
          </a:p>
          <a:p>
            <a:pPr marL="1028700" marR="0">
              <a:spcBef>
                <a:spcPts val="0"/>
              </a:spcBef>
              <a:spcAft>
                <a:spcPts val="0"/>
              </a:spcAft>
            </a:pPr>
            <a:r>
              <a:rPr lang="tr-TR" sz="1800" dirty="0">
                <a:solidFill>
                  <a:srgbClr val="373A3C"/>
                </a:solidFill>
                <a:effectLst/>
                <a:latin typeface="Formular"/>
              </a:rPr>
              <a:t>b : bias</a:t>
            </a:r>
          </a:p>
        </p:txBody>
      </p:sp>
    </p:spTree>
    <p:extLst>
      <p:ext uri="{BB962C8B-B14F-4D97-AF65-F5344CB8AC3E}">
        <p14:creationId xmlns:p14="http://schemas.microsoft.com/office/powerpoint/2010/main" val="2771779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34FB-476A-4684-9384-1FFC0EC83D7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D44595F-C7D7-428A-8558-81067ACF2881}"/>
              </a:ext>
            </a:extLst>
          </p:cNvPr>
          <p:cNvSpPr>
            <a:spLocks noGrp="1"/>
          </p:cNvSpPr>
          <p:nvPr>
            <p:ph idx="1"/>
          </p:nvPr>
        </p:nvSpPr>
        <p:spPr/>
        <p:txBody>
          <a:bodyPr/>
          <a:lstStyle/>
          <a:p>
            <a:r>
              <a:rPr lang="en-US" dirty="0">
                <a:highlight>
                  <a:srgbClr val="FFFF00"/>
                </a:highlight>
              </a:rPr>
              <a:t>Transformer</a:t>
            </a:r>
            <a:r>
              <a:rPr lang="tr-TR" dirty="0">
                <a:highlight>
                  <a:srgbClr val="FFFF00"/>
                </a:highlight>
              </a:rPr>
              <a:t> Model : </a:t>
            </a:r>
            <a:r>
              <a:rPr lang="tr-TR" dirty="0"/>
              <a:t>It is a d</a:t>
            </a:r>
            <a:r>
              <a:rPr lang="en-US" dirty="0" err="1"/>
              <a:t>eep</a:t>
            </a:r>
            <a:r>
              <a:rPr lang="en-US" dirty="0"/>
              <a:t> learning model that adopts the mechanism of </a:t>
            </a:r>
            <a:r>
              <a:rPr lang="en-US" dirty="0">
                <a:highlight>
                  <a:srgbClr val="FFFF00"/>
                </a:highlight>
              </a:rPr>
              <a:t>self-attention</a:t>
            </a:r>
            <a:r>
              <a:rPr lang="en-US" dirty="0"/>
              <a:t>, differentially weighting the significance of each part of the input data.</a:t>
            </a:r>
            <a:endParaRPr lang="tr-TR" dirty="0"/>
          </a:p>
        </p:txBody>
      </p:sp>
    </p:spTree>
    <p:extLst>
      <p:ext uri="{BB962C8B-B14F-4D97-AF65-F5344CB8AC3E}">
        <p14:creationId xmlns:p14="http://schemas.microsoft.com/office/powerpoint/2010/main" val="4135339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Initial Review Meeting with Supervisors</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Leadership and Morale </a:t>
            </a:r>
            <a:endParaRPr lang="tr-TR" b="1" dirty="0"/>
          </a:p>
          <a:p>
            <a:r>
              <a:rPr lang="en-US" b="1" dirty="0"/>
              <a:t>on the Outcome of the Battle </a:t>
            </a:r>
            <a:endParaRPr lang="tr-TR" b="1" dirty="0"/>
          </a:p>
          <a:p>
            <a:endParaRPr lang="tr-TR" dirty="0"/>
          </a:p>
          <a:p>
            <a:r>
              <a:rPr lang="tr-TR" dirty="0"/>
              <a:t>Time:90 minutes</a:t>
            </a:r>
          </a:p>
          <a:p>
            <a:endParaRPr lang="tr-TR" dirty="0"/>
          </a:p>
          <a:p>
            <a:r>
              <a:rPr lang="tr-TR" b="1" dirty="0"/>
              <a:t>23.02.2022</a:t>
            </a:r>
          </a:p>
          <a:p>
            <a:endParaRPr lang="tr-TR" dirty="0"/>
          </a:p>
        </p:txBody>
      </p:sp>
    </p:spTree>
    <p:extLst>
      <p:ext uri="{BB962C8B-B14F-4D97-AF65-F5344CB8AC3E}">
        <p14:creationId xmlns:p14="http://schemas.microsoft.com/office/powerpoint/2010/main" val="2545296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1182914" y="1222033"/>
            <a:ext cx="5511799" cy="129266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Introductory Chapter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Q&amp;A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9154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181349932"/>
              </p:ext>
            </p:extLst>
          </p:nvPr>
        </p:nvGraphicFramePr>
        <p:xfrm>
          <a:off x="552095" y="857611"/>
          <a:ext cx="11139163" cy="5314588"/>
        </p:xfrm>
        <a:graphic>
          <a:graphicData uri="http://schemas.openxmlformats.org/drawingml/2006/table">
            <a:tbl>
              <a:tblPr firstRow="1" bandRow="1">
                <a:tableStyleId>{5C22544A-7EE6-4342-B048-85BDC9FD1C3A}</a:tableStyleId>
              </a:tblPr>
              <a:tblGrid>
                <a:gridCol w="1845586">
                  <a:extLst>
                    <a:ext uri="{9D8B030D-6E8A-4147-A177-3AD203B41FA5}">
                      <a16:colId xmlns:a16="http://schemas.microsoft.com/office/drawing/2014/main" val="986794386"/>
                    </a:ext>
                  </a:extLst>
                </a:gridCol>
                <a:gridCol w="3532676">
                  <a:extLst>
                    <a:ext uri="{9D8B030D-6E8A-4147-A177-3AD203B41FA5}">
                      <a16:colId xmlns:a16="http://schemas.microsoft.com/office/drawing/2014/main" val="54453606"/>
                    </a:ext>
                  </a:extLst>
                </a:gridCol>
                <a:gridCol w="2366386">
                  <a:extLst>
                    <a:ext uri="{9D8B030D-6E8A-4147-A177-3AD203B41FA5}">
                      <a16:colId xmlns:a16="http://schemas.microsoft.com/office/drawing/2014/main" val="1366423862"/>
                    </a:ext>
                  </a:extLst>
                </a:gridCol>
                <a:gridCol w="3394515">
                  <a:extLst>
                    <a:ext uri="{9D8B030D-6E8A-4147-A177-3AD203B41FA5}">
                      <a16:colId xmlns:a16="http://schemas.microsoft.com/office/drawing/2014/main" val="930809582"/>
                    </a:ext>
                  </a:extLst>
                </a:gridCol>
              </a:tblGrid>
              <a:tr h="903711">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505299">
                <a:tc>
                  <a:txBody>
                    <a:bodyPr/>
                    <a:lstStyle/>
                    <a:p>
                      <a:pPr marL="0" algn="ctr" defTabSz="914400" rtl="0" eaLnBrk="1" latinLnBrk="0" hangingPunct="1"/>
                      <a:r>
                        <a:rPr lang="en-US" sz="2000" kern="1200" dirty="0">
                          <a:solidFill>
                            <a:schemeClr val="tx1"/>
                          </a:solidFill>
                          <a:latin typeface="+mn-lt"/>
                          <a:ea typeface="+mn-ea"/>
                          <a:cs typeface="+mn-cs"/>
                        </a:rPr>
                        <a:t>Sun Tzu</a:t>
                      </a:r>
                      <a:r>
                        <a:rPr lang="tr-TR" sz="20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rgbClr val="000000"/>
                          </a:solidFill>
                          <a:effectLst/>
                          <a:latin typeface="Calibri" panose="020F0502020204030204" pitchFamily="34" charset="0"/>
                          <a:ea typeface="Calibri" panose="020F0502020204030204" pitchFamily="34" charset="0"/>
                        </a:rPr>
                        <a:t>Prescribes ratios based on the five fundemental factors of war </a:t>
                      </a:r>
                      <a:r>
                        <a:rPr lang="tr-TR" sz="2000" dirty="0">
                          <a:solidFill>
                            <a:srgbClr val="000000"/>
                          </a:solidFill>
                          <a:effectLst/>
                          <a:latin typeface="Calibri" panose="020F0502020204030204" pitchFamily="34" charset="0"/>
                          <a:ea typeface="Calibri" panose="020F0502020204030204" pitchFamily="34" charset="0"/>
                        </a:rPr>
                        <a:t>(</a:t>
                      </a:r>
                      <a:r>
                        <a:rPr lang="en-US" sz="2000" dirty="0">
                          <a:solidFill>
                            <a:srgbClr val="000000"/>
                          </a:solidFill>
                          <a:effectLst/>
                          <a:latin typeface="Calibri" panose="020F0502020204030204" pitchFamily="34" charset="0"/>
                          <a:ea typeface="Calibri" panose="020F0502020204030204" pitchFamily="34" charset="0"/>
                        </a:rPr>
                        <a:t>5:1 attack, 2:1 divide</a:t>
                      </a:r>
                      <a:r>
                        <a:rPr lang="tr-TR" sz="2000" dirty="0">
                          <a:solidFill>
                            <a:srgbClr val="000000"/>
                          </a:solidFill>
                          <a:effectLst/>
                          <a:latin typeface="Calibri" panose="020F0502020204030204" pitchFamily="34" charset="0"/>
                          <a:ea typeface="Calibri" panose="020F0502020204030204" pitchFamily="34" charset="0"/>
                        </a:rPr>
                        <a:t> etc.)</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2905578">
                <a:tc>
                  <a:txBody>
                    <a:bodyPr/>
                    <a:lstStyle/>
                    <a:p>
                      <a:pPr marL="0" algn="ctr" defTabSz="914400" rtl="0" eaLnBrk="1" latinLnBrk="0" hangingPunct="1"/>
                      <a:r>
                        <a:rPr lang="tr-TR" sz="20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i="0" kern="1200" dirty="0">
                          <a:solidFill>
                            <a:schemeClr val="dk1"/>
                          </a:solidFill>
                          <a:effectLst/>
                          <a:latin typeface="+mn-lt"/>
                          <a:ea typeface="+mn-ea"/>
                          <a:cs typeface="+mn-cs"/>
                        </a:rPr>
                        <a:t>Strategy</a:t>
                      </a:r>
                      <a:r>
                        <a:rPr lang="tr-TR" sz="2000" b="0" i="0" kern="1200" dirty="0">
                          <a:solidFill>
                            <a:schemeClr val="dk1"/>
                          </a:solidFill>
                          <a:effectLst/>
                          <a:latin typeface="+mn-lt"/>
                          <a:ea typeface="+mn-ea"/>
                          <a:cs typeface="+mn-cs"/>
                        </a:rPr>
                        <a:t> has considerable influence on the outcome</a:t>
                      </a:r>
                    </a:p>
                    <a:p>
                      <a:pPr marL="285750" indent="-285750" algn="l">
                        <a:buFont typeface="Arial" panose="020B0604020202020204" pitchFamily="34" charset="0"/>
                        <a:buChar char="•"/>
                      </a:pPr>
                      <a:r>
                        <a:rPr lang="tr-TR" sz="2000" b="1" kern="1200" dirty="0">
                          <a:solidFill>
                            <a:schemeClr val="dk1"/>
                          </a:solidFill>
                          <a:effectLst/>
                          <a:latin typeface="+mn-lt"/>
                          <a:ea typeface="+mn-ea"/>
                          <a:cs typeface="+mn-cs"/>
                        </a:rPr>
                        <a:t>Superiority </a:t>
                      </a:r>
                      <a:r>
                        <a:rPr lang="en-US" sz="2000" b="1" kern="1200" dirty="0">
                          <a:solidFill>
                            <a:schemeClr val="dk1"/>
                          </a:solidFill>
                          <a:effectLst/>
                          <a:latin typeface="+mn-lt"/>
                          <a:ea typeface="+mn-ea"/>
                          <a:cs typeface="+mn-cs"/>
                        </a:rPr>
                        <a:t>of numbers </a:t>
                      </a:r>
                      <a:r>
                        <a:rPr lang="tr-TR" sz="2000" b="0" kern="1200" dirty="0">
                          <a:solidFill>
                            <a:schemeClr val="dk1"/>
                          </a:solidFill>
                          <a:effectLst/>
                          <a:latin typeface="+mn-lt"/>
                          <a:ea typeface="+mn-ea"/>
                          <a:cs typeface="+mn-cs"/>
                        </a:rPr>
                        <a:t>is the</a:t>
                      </a:r>
                      <a:r>
                        <a:rPr lang="tr-TR" sz="2000" b="1" kern="1200" dirty="0">
                          <a:solidFill>
                            <a:schemeClr val="dk1"/>
                          </a:solidFill>
                          <a:effectLst/>
                          <a:latin typeface="+mn-lt"/>
                          <a:ea typeface="+mn-ea"/>
                          <a:cs typeface="+mn-cs"/>
                        </a:rPr>
                        <a:t> </a:t>
                      </a:r>
                      <a:r>
                        <a:rPr lang="en-US" sz="2000" kern="1200" dirty="0">
                          <a:solidFill>
                            <a:schemeClr val="dk1"/>
                          </a:solidFill>
                          <a:effectLst/>
                          <a:latin typeface="+mn-lt"/>
                          <a:ea typeface="+mn-ea"/>
                          <a:cs typeface="+mn-cs"/>
                        </a:rPr>
                        <a:t>most important factor in the outcome of an engagement</a:t>
                      </a:r>
                      <a:r>
                        <a:rPr lang="tr-TR" sz="2000" kern="1200" dirty="0">
                          <a:solidFill>
                            <a:schemeClr val="dk1"/>
                          </a:solidFill>
                          <a:effectLst/>
                          <a:latin typeface="+mn-lt"/>
                          <a:ea typeface="+mn-ea"/>
                          <a:cs typeface="+mn-cs"/>
                        </a:rPr>
                        <a:t> when it reaches to the point where it is overwhelming</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 and case study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Theory of war</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822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863140194"/>
              </p:ext>
            </p:extLst>
          </p:nvPr>
        </p:nvGraphicFramePr>
        <p:xfrm>
          <a:off x="552095" y="857611"/>
          <a:ext cx="10760765" cy="5852160"/>
        </p:xfrm>
        <a:graphic>
          <a:graphicData uri="http://schemas.openxmlformats.org/drawingml/2006/table">
            <a:tbl>
              <a:tblPr firstRow="1" bandRow="1">
                <a:tableStyleId>{5C22544A-7EE6-4342-B048-85BDC9FD1C3A}</a:tableStyleId>
              </a:tblPr>
              <a:tblGrid>
                <a:gridCol w="1782891">
                  <a:extLst>
                    <a:ext uri="{9D8B030D-6E8A-4147-A177-3AD203B41FA5}">
                      <a16:colId xmlns:a16="http://schemas.microsoft.com/office/drawing/2014/main" val="986794386"/>
                    </a:ext>
                  </a:extLst>
                </a:gridCol>
                <a:gridCol w="3412671">
                  <a:extLst>
                    <a:ext uri="{9D8B030D-6E8A-4147-A177-3AD203B41FA5}">
                      <a16:colId xmlns:a16="http://schemas.microsoft.com/office/drawing/2014/main" val="54453606"/>
                    </a:ext>
                  </a:extLst>
                </a:gridCol>
                <a:gridCol w="2286000">
                  <a:extLst>
                    <a:ext uri="{9D8B030D-6E8A-4147-A177-3AD203B41FA5}">
                      <a16:colId xmlns:a16="http://schemas.microsoft.com/office/drawing/2014/main" val="1366423862"/>
                    </a:ext>
                  </a:extLst>
                </a:gridCol>
                <a:gridCol w="3279203">
                  <a:extLst>
                    <a:ext uri="{9D8B030D-6E8A-4147-A177-3AD203B41FA5}">
                      <a16:colId xmlns:a16="http://schemas.microsoft.com/office/drawing/2014/main" val="930809582"/>
                    </a:ext>
                  </a:extLst>
                </a:gridCol>
              </a:tblGrid>
              <a:tr h="540806">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540806">
                <a:tc>
                  <a:txBody>
                    <a:bodyPr/>
                    <a:lstStyle/>
                    <a:p>
                      <a:pPr marL="0" algn="ctr" defTabSz="914400" rtl="0" eaLnBrk="1" latinLnBrk="0" hangingPunct="1"/>
                      <a:r>
                        <a:rPr lang="tr-TR" sz="20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chemeClr val="tx1"/>
                          </a:solidFill>
                        </a:rPr>
                        <a:t>Differential explanation of the casualties </a:t>
                      </a:r>
                      <a:r>
                        <a:rPr lang="tr-TR" sz="2000" dirty="0">
                          <a:solidFill>
                            <a:schemeClr val="tx1"/>
                          </a:solidFill>
                        </a:rPr>
                        <a:t>based on the personnel numbers and weapon effectiveness of opponent explains the winner</a:t>
                      </a:r>
                    </a:p>
                    <a:p>
                      <a:pPr marL="285750" indent="-285750" algn="l">
                        <a:buFont typeface="Arial" panose="020B0604020202020204" pitchFamily="34" charset="0"/>
                        <a:buChar char="•"/>
                      </a:pPr>
                      <a:r>
                        <a:rPr lang="tr-TR" sz="2000" dirty="0">
                          <a:solidFill>
                            <a:schemeClr val="tx1"/>
                          </a:solidFill>
                        </a:rPr>
                        <a:t>Principle of concentration and </a:t>
                      </a:r>
                      <a:r>
                        <a:rPr lang="tr-TR" sz="2000" b="1" dirty="0">
                          <a:solidFill>
                            <a:schemeClr val="tx1"/>
                          </a:solidFill>
                        </a:rPr>
                        <a:t>N-Square 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Quantitative,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b="1" dirty="0">
                          <a:solidFill>
                            <a:schemeClr val="tx1"/>
                          </a:solidFill>
                        </a:rPr>
                        <a:t>Fighting values </a:t>
                      </a:r>
                      <a:r>
                        <a:rPr lang="tr-TR" sz="2000" dirty="0">
                          <a:solidFill>
                            <a:schemeClr val="tx1"/>
                          </a:solidFill>
                        </a:rPr>
                        <a:t>of the units are included.</a:t>
                      </a:r>
                      <a:endParaRPr lang="tr-TR" sz="2000" b="1"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20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Quantified Judgement Model predicts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Quantitative, Complex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OLI values based on weapon effectiveness and theorical inclusion of non-material factors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20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Mixed</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Case study, statistical analysis, simulation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Force employement explains the variation on the outcome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64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en-US" b="1" dirty="0">
                <a:highlight>
                  <a:srgbClr val="FFFF00"/>
                </a:highlight>
              </a:rPr>
              <a:t>Aim: </a:t>
            </a:r>
            <a:r>
              <a:rPr lang="en-US" b="1" dirty="0"/>
              <a:t>This research will aim to explore effects of non-material factors on the outcome of the battle alongside other combat power elements. </a:t>
            </a:r>
          </a:p>
          <a:p>
            <a:r>
              <a:rPr lang="en-US" b="1" dirty="0">
                <a:highlight>
                  <a:srgbClr val="FFFF00"/>
                </a:highlight>
              </a:rPr>
              <a:t>Objectives:</a:t>
            </a:r>
          </a:p>
          <a:p>
            <a:pPr marL="971550" lvl="1" indent="-514350">
              <a:buFont typeface="+mj-lt"/>
              <a:buAutoNum type="arabicPeriod"/>
            </a:pPr>
            <a:r>
              <a:rPr lang="en-US" sz="2800" b="1" dirty="0">
                <a:highlight>
                  <a:srgbClr val="00FFFF"/>
                </a:highlight>
              </a:rPr>
              <a:t>To explain </a:t>
            </a:r>
            <a:r>
              <a:rPr lang="en-US" sz="2800" b="1" dirty="0"/>
              <a:t>how far combat power elements varies the outcome of the battle. </a:t>
            </a:r>
          </a:p>
          <a:p>
            <a:pPr marL="971550" lvl="1" indent="-514350">
              <a:buFont typeface="+mj-lt"/>
              <a:buAutoNum type="arabicPeriod"/>
            </a:pPr>
            <a:r>
              <a:rPr lang="en-US" sz="2800" b="1" dirty="0">
                <a:highlight>
                  <a:srgbClr val="00FFFF"/>
                </a:highlight>
              </a:rPr>
              <a:t>To explore </a:t>
            </a:r>
            <a:r>
              <a:rPr lang="en-US" sz="2800" b="1" dirty="0"/>
              <a:t>the nature and the degree of the effects of leadership and morale on the outcome of the battle. </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Aim and Objectives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6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tr-TR" b="1" dirty="0"/>
              <a:t>Not intended to explore all n</a:t>
            </a:r>
            <a:r>
              <a:rPr lang="en-US" b="1" dirty="0"/>
              <a:t>on-material factors that affect the outcome of the battle</a:t>
            </a:r>
            <a:r>
              <a:rPr lang="tr-TR" b="1" dirty="0"/>
              <a:t> (only</a:t>
            </a:r>
            <a:r>
              <a:rPr lang="en-US" b="1" dirty="0"/>
              <a:t> leadership and morale</a:t>
            </a:r>
            <a:r>
              <a:rPr lang="tr-TR" b="1" dirty="0"/>
              <a:t> will be analyzed)</a:t>
            </a:r>
            <a:r>
              <a:rPr lang="en-US" b="1" dirty="0"/>
              <a:t>. </a:t>
            </a:r>
            <a:endParaRPr lang="tr-TR" b="1" dirty="0"/>
          </a:p>
          <a:p>
            <a:r>
              <a:rPr lang="en-US" b="1" dirty="0">
                <a:highlight>
                  <a:srgbClr val="FFFF00"/>
                </a:highlight>
              </a:rPr>
              <a:t>Material factors </a:t>
            </a:r>
            <a:r>
              <a:rPr lang="en-US" b="1" dirty="0"/>
              <a:t>that influence the outcome of the battle will be </a:t>
            </a:r>
            <a:r>
              <a:rPr lang="en-US" b="1" dirty="0">
                <a:highlight>
                  <a:srgbClr val="FFFF00"/>
                </a:highlight>
              </a:rPr>
              <a:t>explained in general </a:t>
            </a:r>
            <a:r>
              <a:rPr lang="en-US" b="1" dirty="0"/>
              <a:t>to put the research into context. </a:t>
            </a:r>
            <a:endParaRPr lang="tr-TR" b="1" dirty="0"/>
          </a:p>
          <a:p>
            <a:r>
              <a:rPr lang="tr-TR" b="1" dirty="0"/>
              <a:t>N</a:t>
            </a:r>
            <a:r>
              <a:rPr lang="en-US" b="1" dirty="0" err="1"/>
              <a:t>ot</a:t>
            </a:r>
            <a:r>
              <a:rPr lang="en-US" b="1" dirty="0"/>
              <a:t> intended to identify all elements affecting the course of the events in the battle. </a:t>
            </a:r>
            <a:endParaRPr lang="tr-TR" b="1" dirty="0"/>
          </a:p>
          <a:p>
            <a:r>
              <a:rPr lang="tr-TR" b="1" dirty="0"/>
              <a:t>Not intended to quantify all factors that affects the outcome.</a:t>
            </a:r>
          </a:p>
          <a:p>
            <a:r>
              <a:rPr lang="tr-TR" b="1" dirty="0"/>
              <a:t>Not intended to provide historical analysis.</a:t>
            </a:r>
          </a:p>
          <a:p>
            <a:pPr marL="0" indent="0">
              <a:buNone/>
            </a:pPr>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Scope</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558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pPr marL="0" indent="0">
              <a:buNone/>
            </a:pPr>
            <a:r>
              <a:rPr lang="tr-TR" b="1" dirty="0"/>
              <a:t>1. O</a:t>
            </a:r>
            <a:r>
              <a:rPr lang="en-US" b="1" dirty="0" err="1"/>
              <a:t>ver</a:t>
            </a:r>
            <a:r>
              <a:rPr lang="en-US" b="1" dirty="0"/>
              <a:t> generalization and of the first contributors</a:t>
            </a:r>
            <a:endParaRPr lang="tr-TR" b="1" dirty="0"/>
          </a:p>
          <a:p>
            <a:pPr lvl="1"/>
            <a:r>
              <a:rPr lang="en-US" dirty="0"/>
              <a:t>Sun Tzu forecasts victor by comparing five fundamental factors </a:t>
            </a:r>
            <a:endParaRPr lang="tr-TR" dirty="0"/>
          </a:p>
          <a:p>
            <a:pPr lvl="1"/>
            <a:r>
              <a:rPr lang="en-US" dirty="0"/>
              <a:t>Clausewitz, laid down philosophical foundations of the military art, comprehensively approached all disciplines of the warfare, appreciate the importance of the all the intangible factors of the battle, although his concepts need to be tested with the current level of scientific methodological approaches. </a:t>
            </a:r>
            <a:endParaRPr lang="tr-TR" dirty="0"/>
          </a:p>
          <a:p>
            <a:pPr marL="0" indent="0">
              <a:buNone/>
            </a:pPr>
            <a:r>
              <a:rPr lang="tr-TR" b="1" dirty="0"/>
              <a:t>2. O</a:t>
            </a:r>
            <a:r>
              <a:rPr lang="en-US" b="1" dirty="0" err="1"/>
              <a:t>verstrain</a:t>
            </a:r>
            <a:r>
              <a:rPr lang="en-US" b="1" dirty="0"/>
              <a:t> of the topic by the latest ones</a:t>
            </a:r>
            <a:endParaRPr lang="tr-TR" b="1" dirty="0"/>
          </a:p>
          <a:p>
            <a:pPr lvl="1"/>
            <a:r>
              <a:rPr lang="tr-TR" dirty="0">
                <a:highlight>
                  <a:srgbClr val="FFFF00"/>
                </a:highlight>
              </a:rPr>
              <a:t>E</a:t>
            </a:r>
            <a:r>
              <a:rPr lang="en-US" dirty="0" err="1">
                <a:highlight>
                  <a:srgbClr val="FFFF00"/>
                </a:highlight>
              </a:rPr>
              <a:t>nforcing</a:t>
            </a:r>
            <a:r>
              <a:rPr lang="en-US" dirty="0">
                <a:highlight>
                  <a:srgbClr val="FFFF00"/>
                </a:highlight>
              </a:rPr>
              <a:t> an overarching model to explain all kinds of battles mainly with mathematical models</a:t>
            </a:r>
            <a:r>
              <a:rPr lang="en-US" dirty="0"/>
              <a:t>, which seems to be impossible when we consider the nature of the warfare</a:t>
            </a:r>
            <a:r>
              <a:rPr lang="tr-TR" dirty="0"/>
              <a:t> (</a:t>
            </a:r>
            <a:r>
              <a:rPr lang="en-US" dirty="0"/>
              <a:t>Lancaster and Dupuy</a:t>
            </a:r>
            <a:r>
              <a:rPr lang="tr-TR" dirty="0"/>
              <a:t>).</a:t>
            </a:r>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Problem Analysis</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65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tr-TR" b="1" dirty="0"/>
              <a:t>Will produce </a:t>
            </a:r>
            <a:r>
              <a:rPr lang="en-US" b="1" dirty="0"/>
              <a:t>new knowledge by </a:t>
            </a:r>
            <a:r>
              <a:rPr lang="en-US" b="1" dirty="0" err="1"/>
              <a:t>analysing</a:t>
            </a:r>
            <a:r>
              <a:rPr lang="en-US" b="1" dirty="0"/>
              <a:t> the leadership and morale in the battle environment and exploring the nature of their effects in deductive approach. </a:t>
            </a:r>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Research Value</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132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tr-TR" b="1" dirty="0">
                <a:highlight>
                  <a:srgbClr val="FFFF00"/>
                </a:highlight>
              </a:rPr>
              <a:t>Basic research </a:t>
            </a:r>
            <a:r>
              <a:rPr lang="en-US" b="1" dirty="0"/>
              <a:t>with a purpose to know the way some phenomenon or process works</a:t>
            </a:r>
            <a:r>
              <a:rPr lang="tr-TR" b="1" dirty="0"/>
              <a:t>.</a:t>
            </a:r>
          </a:p>
          <a:p>
            <a:r>
              <a:rPr lang="en-US" b="1" dirty="0">
                <a:highlight>
                  <a:srgbClr val="FFFF00"/>
                </a:highlight>
              </a:rPr>
              <a:t>Ontological assumption </a:t>
            </a:r>
            <a:r>
              <a:rPr lang="en-US" b="1" dirty="0"/>
              <a:t>is shaped by the particularities of the battle environment and the drivers of it. Reality in this field lies within the human being’s perception. </a:t>
            </a:r>
            <a:endParaRPr lang="tr-TR" b="1" dirty="0"/>
          </a:p>
          <a:p>
            <a:r>
              <a:rPr lang="tr-TR" b="1" dirty="0">
                <a:highlight>
                  <a:srgbClr val="FFFF00"/>
                </a:highlight>
              </a:rPr>
              <a:t>E</a:t>
            </a:r>
            <a:r>
              <a:rPr lang="en-US" b="1" dirty="0" err="1">
                <a:highlight>
                  <a:srgbClr val="FFFF00"/>
                </a:highlight>
              </a:rPr>
              <a:t>pistemological</a:t>
            </a:r>
            <a:r>
              <a:rPr lang="en-US" b="1" dirty="0">
                <a:highlight>
                  <a:srgbClr val="FFFF00"/>
                </a:highlight>
              </a:rPr>
              <a:t> assumption</a:t>
            </a:r>
            <a:r>
              <a:rPr lang="en-US" b="1" dirty="0"/>
              <a:t>, the way to frame the knowledge within this reality, is assessed to be battle databases and the views of expert personnel</a:t>
            </a:r>
            <a:r>
              <a:rPr lang="tr-TR" b="1" dirty="0"/>
              <a:t>.</a:t>
            </a:r>
          </a:p>
          <a:p>
            <a:r>
              <a:rPr lang="tr-TR" b="1" dirty="0"/>
              <a:t>E</a:t>
            </a:r>
            <a:r>
              <a:rPr lang="en-US" b="1" dirty="0" err="1"/>
              <a:t>xploring</a:t>
            </a:r>
            <a:r>
              <a:rPr lang="en-US" b="1" dirty="0"/>
              <a:t> the nature of these two phenomena requires to examine them with both positivist and social constructivist approaches</a:t>
            </a:r>
            <a:endParaRPr lang="tr-TR" b="1" dirty="0"/>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Positioning</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179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pPr marL="0" indent="0">
              <a:buNone/>
            </a:pPr>
            <a:r>
              <a:rPr lang="tr-TR" b="1" dirty="0"/>
              <a:t>1. </a:t>
            </a:r>
            <a:r>
              <a:rPr lang="en-US" b="1" dirty="0"/>
              <a:t>What kind of </a:t>
            </a:r>
            <a:r>
              <a:rPr lang="en-US" b="1" dirty="0">
                <a:highlight>
                  <a:srgbClr val="FFFF00"/>
                </a:highlight>
              </a:rPr>
              <a:t>effects leadership and morale </a:t>
            </a:r>
            <a:r>
              <a:rPr lang="en-US" b="1" dirty="0"/>
              <a:t>have on the outcome of the battle? </a:t>
            </a:r>
          </a:p>
          <a:p>
            <a:pPr marL="0" indent="0">
              <a:buNone/>
            </a:pPr>
            <a:endParaRPr lang="tr-TR" b="1" dirty="0"/>
          </a:p>
          <a:p>
            <a:pPr marL="0" indent="0">
              <a:buNone/>
            </a:pPr>
            <a:r>
              <a:rPr lang="tr-TR" b="1" dirty="0"/>
              <a:t>2. </a:t>
            </a:r>
            <a:r>
              <a:rPr lang="en-US" b="1" dirty="0">
                <a:highlight>
                  <a:srgbClr val="FFFF00"/>
                </a:highlight>
              </a:rPr>
              <a:t>How much the outcome of the battle varied </a:t>
            </a:r>
            <a:r>
              <a:rPr lang="en-US" b="1" dirty="0"/>
              <a:t>with inclusion of leadership and morale as factors alongside with other material factors?</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Research Questions</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166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lnSpcReduction="10000"/>
          </a:bodyPr>
          <a:lstStyle/>
          <a:p>
            <a:pPr marL="0" indent="0">
              <a:buNone/>
            </a:pPr>
            <a:r>
              <a:rPr lang="en-US" b="1" dirty="0">
                <a:highlight>
                  <a:srgbClr val="FFFF00"/>
                </a:highlight>
              </a:rPr>
              <a:t>Hypothesis: </a:t>
            </a:r>
          </a:p>
          <a:p>
            <a:pPr marL="0" indent="0">
              <a:buNone/>
            </a:pPr>
            <a:r>
              <a:rPr lang="en-US" b="1" dirty="0"/>
              <a:t>Hypothesis to be tested with initial quantitative research is an existing theory form Clausewitz</a:t>
            </a:r>
            <a:r>
              <a:rPr lang="tr-TR" b="1" dirty="0"/>
              <a:t>;</a:t>
            </a:r>
            <a:endParaRPr lang="en-US" b="1" dirty="0"/>
          </a:p>
          <a:p>
            <a:pPr marL="0" indent="0">
              <a:buNone/>
            </a:pPr>
            <a:r>
              <a:rPr lang="en-US" b="1" dirty="0"/>
              <a:t>“</a:t>
            </a:r>
            <a:r>
              <a:rPr lang="en-US" b="1" dirty="0">
                <a:highlight>
                  <a:srgbClr val="00FFFF"/>
                </a:highlight>
              </a:rPr>
              <a:t>If superiority of numbers reaches to the point where it is overwhelming</a:t>
            </a:r>
            <a:r>
              <a:rPr lang="en-US" b="1" dirty="0"/>
              <a:t>, it will be the most important factor in the outcome of an engagement, so long as it is great enough to counterbalance all other contributing circumstances” (Clausewitz, 1832, pp. 194–195). </a:t>
            </a:r>
          </a:p>
          <a:p>
            <a:pPr marL="0" indent="0">
              <a:buNone/>
            </a:pPr>
            <a:r>
              <a:rPr lang="en-US" b="1" dirty="0">
                <a:highlight>
                  <a:srgbClr val="FFFF00"/>
                </a:highlight>
              </a:rPr>
              <a:t>Thesis: </a:t>
            </a:r>
          </a:p>
          <a:p>
            <a:pPr marL="0" indent="0">
              <a:buNone/>
            </a:pPr>
            <a:r>
              <a:rPr lang="en-US" b="1" dirty="0"/>
              <a:t>Initial thesis of this research is leadership and morale affect considerably the outcome of the battle. </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Hypothesis / Thesis</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7606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tr-TR" b="1" dirty="0"/>
              <a:t>Explanatory sequential design </a:t>
            </a:r>
            <a:r>
              <a:rPr lang="en-US" b="1" dirty="0"/>
              <a:t>with quantitative methodology preceding the qualitative one in supporting role</a:t>
            </a:r>
            <a:r>
              <a:rPr lang="tr-TR" b="1" dirty="0"/>
              <a:t>.</a:t>
            </a:r>
          </a:p>
          <a:p>
            <a:r>
              <a:rPr lang="en-US" b="1" dirty="0"/>
              <a:t>Statistical methods will be used to identify the correlations between independent and dependent variables and variance coefficients on the outcome of the battle with the use of current battle databases. </a:t>
            </a:r>
            <a:endParaRPr lang="tr-TR" b="1" dirty="0"/>
          </a:p>
          <a:p>
            <a:r>
              <a:rPr lang="en-US" b="1" dirty="0"/>
              <a:t>Then relationship between leadership and morale on the battle result will then be explored with qualitative methodology, mainly with “content analysis” method. These two methodologies will allow to gain the knowledge how and to what degree leadership and morale affects the battle, which literature currently lacks. </a:t>
            </a:r>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Methodology	</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58145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046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56711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55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316949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782216" cy="6514016"/>
            <a:chOff x="346881" y="171992"/>
            <a:chExt cx="11782216" cy="6514016"/>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091482" y="4654683"/>
              <a:ext cx="7037615" cy="2031325"/>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Independent variables: </a:t>
              </a:r>
              <a:r>
                <a:rPr lang="tr-TR" dirty="0">
                  <a:highlight>
                    <a:srgbClr val="00FFFF"/>
                  </a:highlight>
                </a:rPr>
                <a:t>Quantitative Research Methodology </a:t>
              </a:r>
              <a:r>
                <a:rPr lang="tr-TR" dirty="0"/>
                <a:t>with statistical </a:t>
              </a:r>
              <a:r>
                <a:rPr lang="tr-TR" dirty="0">
                  <a:highlight>
                    <a:srgbClr val="FFFF00"/>
                  </a:highlight>
                </a:rPr>
                <a:t>analysis method (Multiple Regression Analysis) </a:t>
              </a:r>
              <a:r>
                <a:rPr lang="tr-TR" dirty="0"/>
                <a:t>to explain difference in variance by each factor. </a:t>
              </a:r>
            </a:p>
            <a:p>
              <a:r>
                <a:rPr lang="tr-TR" b="1" dirty="0"/>
                <a:t>Intervening Variables: </a:t>
              </a:r>
              <a:r>
                <a:rPr lang="tr-TR" dirty="0">
                  <a:highlight>
                    <a:srgbClr val="00FFFF"/>
                  </a:highlight>
                </a:rPr>
                <a:t>Qulitative Research Methodology </a:t>
              </a:r>
              <a:r>
                <a:rPr lang="tr-TR" dirty="0"/>
                <a:t>with </a:t>
              </a:r>
              <a:r>
                <a:rPr lang="tr-TR" dirty="0">
                  <a:highlight>
                    <a:srgbClr val="FFFF00"/>
                  </a:highlight>
                </a:rPr>
                <a:t>Content Analysis method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301277" y="3550760"/>
              <a:ext cx="412936" cy="1794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6181</Words>
  <Application>Microsoft Office PowerPoint</Application>
  <PresentationFormat>Widescreen</PresentationFormat>
  <Paragraphs>756</Paragraphs>
  <Slides>51</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Arial</vt:lpstr>
      <vt:lpstr>Calibri</vt:lpstr>
      <vt:lpstr>Calibri Light</vt:lpstr>
      <vt:lpstr>Cambria Math</vt:lpstr>
      <vt:lpstr>Courier New</vt:lpstr>
      <vt:lpstr>Formular</vt:lpstr>
      <vt:lpstr>GDS Transport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Innovation Outline Referral to Innovation Partner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Discussion with Prof. Emma Parry </vt:lpstr>
      <vt:lpstr>Research Design Considerations</vt:lpstr>
      <vt:lpstr>PowerPoint Presentation</vt:lpstr>
      <vt:lpstr>PowerPoint Presentation</vt:lpstr>
      <vt:lpstr>PowerPoint Presentation</vt:lpstr>
      <vt:lpstr>Annotating Named Entities, Leadership</vt:lpstr>
      <vt:lpstr>The Function in the Perceptron Model</vt:lpstr>
      <vt:lpstr>PowerPoint Presentation</vt:lpstr>
      <vt:lpstr>Initial Review Meeting with Supervisors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Annotating Named Entities, Leadership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68</cp:revision>
  <cp:lastPrinted>2021-05-25T13:17:05Z</cp:lastPrinted>
  <dcterms:created xsi:type="dcterms:W3CDTF">2021-05-07T08:33:58Z</dcterms:created>
  <dcterms:modified xsi:type="dcterms:W3CDTF">2022-02-23T09:19:19Z</dcterms:modified>
</cp:coreProperties>
</file>