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4" r:id="rId3"/>
    <p:sldId id="257" r:id="rId4"/>
    <p:sldId id="258" r:id="rId5"/>
    <p:sldId id="259" r:id="rId6"/>
    <p:sldId id="265" r:id="rId7"/>
    <p:sldId id="260" r:id="rId8"/>
    <p:sldId id="263" r:id="rId9"/>
    <p:sldId id="261" r:id="rId10"/>
    <p:sldId id="262" r:id="rId11"/>
    <p:sldId id="266" r:id="rId12"/>
    <p:sldId id="267" r:id="rId13"/>
    <p:sldId id="268" r:id="rId14"/>
    <p:sldId id="269" r:id="rId15"/>
    <p:sldId id="270" r:id="rId16"/>
    <p:sldId id="272" r:id="rId17"/>
    <p:sldId id="274" r:id="rId18"/>
    <p:sldId id="276" r:id="rId19"/>
  </p:sldIdLst>
  <p:sldSz cx="12192000" cy="6858000"/>
  <p:notesSz cx="6797675" cy="9926638"/>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1952" autoAdjust="0"/>
  </p:normalViewPr>
  <p:slideViewPr>
    <p:cSldViewPr snapToGrid="0">
      <p:cViewPr varScale="1">
        <p:scale>
          <a:sx n="59" d="100"/>
          <a:sy n="59" d="100"/>
        </p:scale>
        <p:origin x="117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6B01098C-58D5-4DCB-8B6F-D5224BBD065F}" type="datetimeFigureOut">
              <a:rPr lang="tr-TR" smtClean="0"/>
              <a:t>26.11.2021</a:t>
            </a:fld>
            <a:endParaRPr lang="tr-TR"/>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344A4FEE-B134-42F3-BC71-245FBE6217C8}" type="slidenum">
              <a:rPr lang="tr-TR" smtClean="0"/>
              <a:t>‹#›</a:t>
            </a:fld>
            <a:endParaRPr lang="tr-TR"/>
          </a:p>
        </p:txBody>
      </p:sp>
    </p:spTree>
    <p:extLst>
      <p:ext uri="{BB962C8B-B14F-4D97-AF65-F5344CB8AC3E}">
        <p14:creationId xmlns:p14="http://schemas.microsoft.com/office/powerpoint/2010/main" val="105512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1</a:t>
            </a:fld>
            <a:endParaRPr lang="tr-TR"/>
          </a:p>
        </p:txBody>
      </p:sp>
    </p:spTree>
    <p:extLst>
      <p:ext uri="{BB962C8B-B14F-4D97-AF65-F5344CB8AC3E}">
        <p14:creationId xmlns:p14="http://schemas.microsoft.com/office/powerpoint/2010/main" val="3263560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344A4FEE-B134-42F3-BC71-245FBE6217C8}" type="slidenum">
              <a:rPr lang="tr-TR" smtClean="0"/>
              <a:t>10</a:t>
            </a:fld>
            <a:endParaRPr lang="tr-TR"/>
          </a:p>
        </p:txBody>
      </p:sp>
    </p:spTree>
    <p:extLst>
      <p:ext uri="{BB962C8B-B14F-4D97-AF65-F5344CB8AC3E}">
        <p14:creationId xmlns:p14="http://schemas.microsoft.com/office/powerpoint/2010/main" val="21132507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11</a:t>
            </a:fld>
            <a:endParaRPr lang="tr-TR"/>
          </a:p>
        </p:txBody>
      </p:sp>
    </p:spTree>
    <p:extLst>
      <p:ext uri="{BB962C8B-B14F-4D97-AF65-F5344CB8AC3E}">
        <p14:creationId xmlns:p14="http://schemas.microsoft.com/office/powerpoint/2010/main" val="33458031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12</a:t>
            </a:fld>
            <a:endParaRPr lang="tr-TR"/>
          </a:p>
        </p:txBody>
      </p:sp>
    </p:spTree>
    <p:extLst>
      <p:ext uri="{BB962C8B-B14F-4D97-AF65-F5344CB8AC3E}">
        <p14:creationId xmlns:p14="http://schemas.microsoft.com/office/powerpoint/2010/main" val="13690580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15</a:t>
            </a:fld>
            <a:endParaRPr lang="tr-TR"/>
          </a:p>
        </p:txBody>
      </p:sp>
    </p:spTree>
    <p:extLst>
      <p:ext uri="{BB962C8B-B14F-4D97-AF65-F5344CB8AC3E}">
        <p14:creationId xmlns:p14="http://schemas.microsoft.com/office/powerpoint/2010/main" val="41473969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16</a:t>
            </a:fld>
            <a:endParaRPr lang="tr-TR"/>
          </a:p>
        </p:txBody>
      </p:sp>
    </p:spTree>
    <p:extLst>
      <p:ext uri="{BB962C8B-B14F-4D97-AF65-F5344CB8AC3E}">
        <p14:creationId xmlns:p14="http://schemas.microsoft.com/office/powerpoint/2010/main" val="36012501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arial" panose="020B0604020202020204" pitchFamily="34" charset="0"/>
              </a:rPr>
              <a:t>An </a:t>
            </a:r>
            <a:r>
              <a:rPr lang="en-US" b="1" i="0" dirty="0">
                <a:solidFill>
                  <a:srgbClr val="202124"/>
                </a:solidFill>
                <a:effectLst/>
                <a:latin typeface="arial" panose="020B0604020202020204" pitchFamily="34" charset="0"/>
              </a:rPr>
              <a:t>intervening variable</a:t>
            </a:r>
            <a:r>
              <a:rPr lang="en-US" b="0" i="0" dirty="0">
                <a:solidFill>
                  <a:srgbClr val="202124"/>
                </a:solidFill>
                <a:effectLst/>
                <a:latin typeface="arial" panose="020B0604020202020204" pitchFamily="34" charset="0"/>
              </a:rPr>
              <a:t> is a hypothetical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used to explain causal links between other </a:t>
            </a:r>
            <a:r>
              <a:rPr lang="en-US" b="1" i="0" dirty="0">
                <a:solidFill>
                  <a:srgbClr val="202124"/>
                </a:solidFill>
                <a:effectLst/>
                <a:latin typeface="arial" panose="020B0604020202020204" pitchFamily="34" charset="0"/>
              </a:rPr>
              <a:t>variables</a:t>
            </a:r>
            <a:r>
              <a:rPr lang="en-US" b="0" i="0" dirty="0">
                <a:solidFill>
                  <a:srgbClr val="202124"/>
                </a:solidFill>
                <a:effectLst/>
                <a:latin typeface="arial" panose="020B0604020202020204" pitchFamily="34" charset="0"/>
              </a:rPr>
              <a:t>.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cannot be observed in an experiment (that's why they are hypothetical).</a:t>
            </a:r>
            <a:endParaRPr lang="tr-TR" b="0" i="0" dirty="0">
              <a:solidFill>
                <a:srgbClr val="202124"/>
              </a:solidFill>
              <a:effectLst/>
              <a:latin typeface="arial" panose="020B0604020202020204" pitchFamily="34" charset="0"/>
            </a:endParaRPr>
          </a:p>
          <a:p>
            <a:r>
              <a:rPr lang="en-US" b="0" i="0" dirty="0">
                <a:solidFill>
                  <a:srgbClr val="202124"/>
                </a:solidFill>
                <a:effectLst/>
                <a:latin typeface="arial" panose="020B0604020202020204" pitchFamily="34" charset="0"/>
              </a:rPr>
              <a:t>The </a:t>
            </a:r>
            <a:r>
              <a:rPr lang="en-US" b="1" i="0" dirty="0">
                <a:solidFill>
                  <a:srgbClr val="202124"/>
                </a:solidFill>
                <a:effectLst/>
                <a:latin typeface="arial" panose="020B0604020202020204" pitchFamily="34" charset="0"/>
              </a:rPr>
              <a:t>Importance</a:t>
            </a:r>
            <a:r>
              <a:rPr lang="en-US" b="0" i="0" dirty="0">
                <a:solidFill>
                  <a:srgbClr val="202124"/>
                </a:solidFill>
                <a:effectLst/>
                <a:latin typeface="arial" panose="020B0604020202020204" pitchFamily="34" charset="0"/>
              </a:rPr>
              <a:t> of Identifying </a:t>
            </a:r>
            <a:r>
              <a:rPr lang="en-US" b="1" i="0" dirty="0">
                <a:solidFill>
                  <a:srgbClr val="202124"/>
                </a:solidFill>
                <a:effectLst/>
                <a:latin typeface="arial" panose="020B0604020202020204" pitchFamily="34" charset="0"/>
              </a:rPr>
              <a:t>Intervening Variables</a:t>
            </a:r>
            <a:r>
              <a:rPr lang="tr-TR" b="1" i="0" dirty="0">
                <a:solidFill>
                  <a:srgbClr val="202124"/>
                </a:solidFill>
                <a:effectLst/>
                <a:latin typeface="arial" panose="020B0604020202020204" pitchFamily="34" charset="0"/>
              </a:rPr>
              <a:t>: </a:t>
            </a:r>
            <a:r>
              <a:rPr lang="en-US" b="0" i="0" dirty="0">
                <a:solidFill>
                  <a:srgbClr val="202124"/>
                </a:solidFill>
                <a:effectLst/>
                <a:latin typeface="arial" panose="020B0604020202020204" pitchFamily="34" charset="0"/>
              </a:rPr>
              <a:t>Understanding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can often help researchers clarify the relationship between an independent and dependent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because the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are often the true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that explains variations in the dependent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a:t>
            </a:r>
            <a:endParaRPr lang="tr-TR" b="0" i="0" dirty="0">
              <a:solidFill>
                <a:srgbClr val="202124"/>
              </a:solidFill>
              <a:effectLst/>
              <a:latin typeface="arial" panose="020B0604020202020204" pitchFamily="34" charset="0"/>
            </a:endParaRPr>
          </a:p>
          <a:p>
            <a:pPr algn="just">
              <a:spcBef>
                <a:spcPts val="600"/>
              </a:spcBef>
              <a:spcAft>
                <a:spcPts val="600"/>
              </a:spcAft>
            </a:pPr>
            <a:r>
              <a:rPr lang="en-US" sz="1800" b="1" dirty="0">
                <a:effectLst/>
                <a:latin typeface="Calibri" panose="020F0502020204030204" pitchFamily="34" charset="0"/>
                <a:ea typeface="Times New Roman" panose="02020603050405020304" pitchFamily="18" charset="0"/>
              </a:rPr>
              <a:t>. Identified gaps: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mj-lt"/>
              <a:buAutoNum type="alphaLcPeriod"/>
            </a:pPr>
            <a:r>
              <a:rPr lang="en-US" sz="1800" dirty="0">
                <a:effectLst/>
                <a:latin typeface="Calibri" panose="020F0502020204030204" pitchFamily="34" charset="0"/>
                <a:ea typeface="Times New Roman" panose="02020603050405020304" pitchFamily="18" charset="0"/>
              </a:rPr>
              <a:t>Although the concept of force ratio is well explained theoretically and its explanatory power within the relative combat power factors is analyzed systematically (especially by Biddle), morale and leadership factors are not analyzed thoroughly due to its qualitative nature.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mj-lt"/>
              <a:buAutoNum type="alphaLcPeriod"/>
            </a:pPr>
            <a:r>
              <a:rPr lang="en-US" sz="1800" dirty="0">
                <a:effectLst/>
                <a:latin typeface="Calibri" panose="020F0502020204030204" pitchFamily="34" charset="0"/>
                <a:ea typeface="Times New Roman" panose="02020603050405020304" pitchFamily="18" charset="0"/>
              </a:rPr>
              <a:t>Judgements up to now relies limited data set, max battles analyzed to make deduction was 660 battles of </a:t>
            </a:r>
            <a:r>
              <a:rPr lang="en-US" sz="1800" dirty="0">
                <a:solidFill>
                  <a:srgbClr val="000000"/>
                </a:solidFill>
                <a:effectLst/>
                <a:latin typeface="Calibri" panose="020F0502020204030204" pitchFamily="34" charset="0"/>
                <a:ea typeface="Times New Roman" panose="02020603050405020304" pitchFamily="18" charset="0"/>
              </a:rPr>
              <a:t>CDB90G dataset, which has real data flaws. </a:t>
            </a:r>
            <a:endParaRPr lang="tr-TR" sz="1800"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2. Research questions: </a:t>
            </a:r>
            <a:r>
              <a:rPr lang="en-US" sz="1800" dirty="0">
                <a:effectLst/>
                <a:latin typeface="Calibri" panose="020F0502020204030204" pitchFamily="34" charset="0"/>
                <a:ea typeface="Calibri" panose="020F0502020204030204" pitchFamily="34" charset="0"/>
                <a:cs typeface="Calibri" panose="020F0502020204030204" pitchFamily="34" charset="0"/>
              </a:rPr>
              <a:t>Already submitted in previous section. </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3. Research methodology: </a:t>
            </a:r>
            <a:r>
              <a:rPr lang="en-US" sz="1800" dirty="0">
                <a:solidFill>
                  <a:srgbClr val="000000"/>
                </a:solidFill>
                <a:effectLst/>
                <a:latin typeface="Calibri" panose="020F0502020204030204" pitchFamily="34" charset="0"/>
                <a:ea typeface="Times New Roman" panose="02020603050405020304" pitchFamily="18" charset="0"/>
              </a:rPr>
              <a:t>Literature on this topic reflects about the degree of force ratio’s reliability. While some researchers state that it explains certain degree of result while others state that more sophisticated models need to be used. So, my intention is to develop a model with dependent variable as the outcome of the battle. I will define independent and intervening variables in the research although I have initial propositions. And with regression model I will try to find explanatory power of these variables, in which force ratio will be the one that is to be analyzed.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4. Research</a:t>
            </a:r>
            <a:r>
              <a:rPr lang="en-US" sz="1800" b="1" dirty="0">
                <a:effectLst/>
                <a:latin typeface="Calibri" panose="020F0502020204030204" pitchFamily="34" charset="0"/>
                <a:ea typeface="Times New Roman" panose="02020603050405020304" pitchFamily="18" charset="0"/>
              </a:rPr>
              <a:t> steps: </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rPr>
              <a:t>1</a:t>
            </a:r>
            <a:r>
              <a:rPr lang="en-US" sz="1800" b="1" baseline="30000" dirty="0">
                <a:effectLst/>
                <a:latin typeface="Calibri" panose="020F0502020204030204" pitchFamily="34" charset="0"/>
                <a:ea typeface="Times New Roman" panose="02020603050405020304" pitchFamily="18" charset="0"/>
              </a:rPr>
              <a:t>st</a:t>
            </a:r>
            <a:r>
              <a:rPr lang="en-US" sz="1800" b="1" dirty="0">
                <a:effectLst/>
                <a:latin typeface="Calibri" panose="020F0502020204030204" pitchFamily="34" charset="0"/>
                <a:ea typeface="Times New Roman" panose="02020603050405020304" pitchFamily="18" charset="0"/>
              </a:rPr>
              <a:t> step:</a:t>
            </a:r>
            <a:r>
              <a:rPr lang="en-US" sz="1800" dirty="0">
                <a:effectLst/>
                <a:latin typeface="Calibri" panose="020F0502020204030204" pitchFamily="34" charset="0"/>
                <a:ea typeface="Times New Roman" panose="02020603050405020304" pitchFamily="18" charset="0"/>
              </a:rPr>
              <a:t> I will do a </a:t>
            </a:r>
            <a:r>
              <a:rPr lang="en-US" sz="1800" b="1" dirty="0">
                <a:effectLst/>
                <a:latin typeface="Calibri" panose="020F0502020204030204" pitchFamily="34" charset="0"/>
                <a:ea typeface="Times New Roman" panose="02020603050405020304" pitchFamily="18" charset="0"/>
              </a:rPr>
              <a:t>case study</a:t>
            </a:r>
            <a:r>
              <a:rPr lang="en-US" sz="1800" dirty="0">
                <a:effectLst/>
                <a:latin typeface="Calibri" panose="020F0502020204030204" pitchFamily="34" charset="0"/>
                <a:ea typeface="Times New Roman" panose="02020603050405020304" pitchFamily="18" charset="0"/>
              </a:rPr>
              <a:t> to comprehensively determine the variables. In this study, I will reveal all the variables that may affect the outcome of the battle over the two battles from the designated time periods.</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rPr>
              <a:t>2nd step:</a:t>
            </a:r>
            <a:r>
              <a:rPr lang="en-US" sz="1800" dirty="0">
                <a:effectLst/>
                <a:latin typeface="Calibri" panose="020F0502020204030204" pitchFamily="34" charset="0"/>
                <a:ea typeface="Times New Roman" panose="02020603050405020304" pitchFamily="18" charset="0"/>
              </a:rPr>
              <a:t> I will </a:t>
            </a:r>
            <a:r>
              <a:rPr lang="en-US" sz="1800" b="1" dirty="0">
                <a:effectLst/>
                <a:latin typeface="Calibri" panose="020F0502020204030204" pitchFamily="34" charset="0"/>
                <a:ea typeface="Times New Roman" panose="02020603050405020304" pitchFamily="18" charset="0"/>
              </a:rPr>
              <a:t>create a database of battles</a:t>
            </a:r>
            <a:r>
              <a:rPr lang="en-US" sz="1800" dirty="0">
                <a:effectLst/>
                <a:latin typeface="Calibri" panose="020F0502020204030204" pitchFamily="34" charset="0"/>
                <a:ea typeface="Times New Roman" panose="02020603050405020304" pitchFamily="18" charset="0"/>
              </a:rPr>
              <a:t> with the use of current ones but with concatenating all the available databases with the help of Python Pandas Data Analysis techniques. Because all databases currently available has its own flaws. But if they are to be concatenated all together, it will be more efficient to make deductions. </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rPr>
              <a:t>3</a:t>
            </a:r>
            <a:r>
              <a:rPr lang="en-US" sz="1800" b="1" baseline="30000" dirty="0">
                <a:effectLst/>
                <a:latin typeface="Calibri" panose="020F0502020204030204" pitchFamily="34" charset="0"/>
                <a:ea typeface="Times New Roman" panose="02020603050405020304" pitchFamily="18" charset="0"/>
              </a:rPr>
              <a:t>rd</a:t>
            </a:r>
            <a:r>
              <a:rPr lang="en-US" sz="1800" b="1" dirty="0">
                <a:effectLst/>
                <a:latin typeface="Calibri" panose="020F0502020204030204" pitchFamily="34" charset="0"/>
                <a:ea typeface="Times New Roman" panose="02020603050405020304" pitchFamily="18" charset="0"/>
              </a:rPr>
              <a:t> step:</a:t>
            </a:r>
            <a:r>
              <a:rPr lang="en-US" sz="1800" dirty="0">
                <a:effectLst/>
                <a:latin typeface="Calibri" panose="020F0502020204030204" pitchFamily="34" charset="0"/>
                <a:ea typeface="Times New Roman" panose="02020603050405020304" pitchFamily="18" charset="0"/>
              </a:rPr>
              <a:t> I will </a:t>
            </a:r>
            <a:r>
              <a:rPr lang="en-US" sz="1800" b="1" dirty="0">
                <a:effectLst/>
                <a:latin typeface="Calibri" panose="020F0502020204030204" pitchFamily="34" charset="0"/>
                <a:ea typeface="Times New Roman" panose="02020603050405020304" pitchFamily="18" charset="0"/>
              </a:rPr>
              <a:t>apply my variables to the database</a:t>
            </a:r>
            <a:r>
              <a:rPr lang="en-US" sz="1800" dirty="0">
                <a:effectLst/>
                <a:latin typeface="Calibri" panose="020F0502020204030204" pitchFamily="34" charset="0"/>
                <a:ea typeface="Times New Roman" panose="02020603050405020304" pitchFamily="18" charset="0"/>
              </a:rPr>
              <a:t> to </a:t>
            </a:r>
            <a:r>
              <a:rPr lang="en-US" sz="1800" b="1" dirty="0">
                <a:effectLst/>
                <a:latin typeface="Calibri" panose="020F0502020204030204" pitchFamily="34" charset="0"/>
                <a:ea typeface="Times New Roman" panose="02020603050405020304" pitchFamily="18" charset="0"/>
              </a:rPr>
              <a:t>produce a mathematical model</a:t>
            </a:r>
            <a:r>
              <a:rPr lang="en-US" sz="1800" dirty="0">
                <a:effectLst/>
                <a:latin typeface="Calibri" panose="020F0502020204030204" pitchFamily="34" charset="0"/>
                <a:ea typeface="Times New Roman" panose="02020603050405020304" pitchFamily="18" charset="0"/>
              </a:rPr>
              <a:t> with multiple regression analysis.  All other statistical analysis will be conducted here to test the hypothesis.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5. Unit of analysis:</a:t>
            </a:r>
            <a:r>
              <a:rPr lang="en-US" sz="1800" dirty="0">
                <a:solidFill>
                  <a:srgbClr val="000000"/>
                </a:solidFill>
                <a:effectLst/>
                <a:latin typeface="Calibri" panose="020F0502020204030204" pitchFamily="34" charset="0"/>
                <a:ea typeface="Times New Roman" panose="02020603050405020304" pitchFamily="18" charset="0"/>
              </a:rPr>
              <a:t> My unit of analysis will be </a:t>
            </a:r>
            <a:r>
              <a:rPr lang="en-US" sz="1800" b="1" dirty="0">
                <a:solidFill>
                  <a:srgbClr val="000000"/>
                </a:solidFill>
                <a:effectLst/>
                <a:latin typeface="Calibri" panose="020F0502020204030204" pitchFamily="34" charset="0"/>
                <a:ea typeface="Times New Roman" panose="02020603050405020304" pitchFamily="18" charset="0"/>
              </a:rPr>
              <a:t>battles</a:t>
            </a:r>
            <a:r>
              <a:rPr lang="en-US" sz="1800" dirty="0">
                <a:solidFill>
                  <a:srgbClr val="000000"/>
                </a:solidFill>
                <a:effectLst/>
                <a:latin typeface="Calibri" panose="020F0502020204030204" pitchFamily="34" charset="0"/>
                <a:ea typeface="Times New Roman" panose="02020603050405020304" pitchFamily="18" charset="0"/>
              </a:rPr>
              <a:t>. Because battles are better suited for analysis with compare of operations and campaigns which has bigger dimensions.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6. Initial Variables:</a:t>
            </a:r>
            <a:r>
              <a:rPr lang="en-US" sz="1800" dirty="0">
                <a:solidFill>
                  <a:srgbClr val="000000"/>
                </a:solidFill>
                <a:effectLst/>
                <a:latin typeface="Calibri" panose="020F0502020204030204" pitchFamily="34" charset="0"/>
                <a:ea typeface="Times New Roman" panose="02020603050405020304" pitchFamily="18" charset="0"/>
              </a:rPr>
              <a:t> It is my initial conceptualization that personnel morale and leadership have different and exponential effect than other factors that’s why I thought that they need to be analyzed as intervening variables.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Dependent variable: outcome of the battle.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Independent variables: Combat power factors except morale and leadership.</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Intervening variables: Morale and Leadership</a:t>
            </a:r>
            <a:endParaRPr lang="tr-TR" sz="1800" dirty="0">
              <a:effectLst/>
              <a:latin typeface="Times New Roman" panose="02020603050405020304" pitchFamily="18" charset="0"/>
              <a:ea typeface="Times New Roman" panose="02020603050405020304" pitchFamily="18" charset="0"/>
            </a:endParaRPr>
          </a:p>
          <a:p>
            <a:pPr algn="just"/>
            <a:r>
              <a:rPr lang="en-US" sz="1800" b="1" dirty="0">
                <a:effectLst/>
                <a:latin typeface="Calibri" panose="020F0502020204030204" pitchFamily="34" charset="0"/>
                <a:ea typeface="Times New Roman" panose="02020603050405020304" pitchFamily="18" charset="0"/>
              </a:rPr>
              <a:t>7. Models to be used: </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solidFill>
                  <a:srgbClr val="000000"/>
                </a:solidFill>
                <a:effectLst/>
                <a:latin typeface="Calibri" panose="020F0502020204030204" pitchFamily="34" charset="0"/>
                <a:ea typeface="Times New Roman" panose="02020603050405020304" pitchFamily="18" charset="0"/>
              </a:rPr>
              <a:t>Multiple regression:</a:t>
            </a:r>
            <a:r>
              <a:rPr lang="en-US" sz="1800" dirty="0">
                <a:solidFill>
                  <a:srgbClr val="000000"/>
                </a:solidFill>
                <a:effectLst/>
                <a:latin typeface="Calibri" panose="020F0502020204030204" pitchFamily="34" charset="0"/>
                <a:ea typeface="Times New Roman" panose="02020603050405020304" pitchFamily="18" charset="0"/>
              </a:rPr>
              <a:t> This model will yield the percentages of independent and intervening variables effects on variation in the outcome of the battle.</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solidFill>
                  <a:srgbClr val="000000"/>
                </a:solidFill>
                <a:effectLst/>
                <a:latin typeface="Calibri" panose="020F0502020204030204" pitchFamily="34" charset="0"/>
                <a:ea typeface="Times New Roman" panose="02020603050405020304" pitchFamily="18" charset="0"/>
              </a:rPr>
              <a:t>Predictions:</a:t>
            </a:r>
            <a:r>
              <a:rPr lang="en-US" sz="1800" dirty="0">
                <a:solidFill>
                  <a:srgbClr val="000000"/>
                </a:solidFill>
                <a:effectLst/>
                <a:latin typeface="Calibri" panose="020F0502020204030204" pitchFamily="34" charset="0"/>
                <a:ea typeface="Times New Roman" panose="02020603050405020304" pitchFamily="18" charset="0"/>
              </a:rPr>
              <a:t> Applying machine learning algorithms (Logistic regression, decision trees, K Means Clustering and others) to data set to make predictions for future battle scenarios.</a:t>
            </a:r>
            <a:endParaRPr lang="tr-TR" sz="1800" dirty="0">
              <a:effectLst/>
              <a:latin typeface="Times New Roman" panose="02020603050405020304" pitchFamily="18" charset="0"/>
              <a:ea typeface="Times New Roman" panose="02020603050405020304" pitchFamily="18" charset="0"/>
            </a:endParaRPr>
          </a:p>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17</a:t>
            </a:fld>
            <a:endParaRPr lang="tr-TR"/>
          </a:p>
        </p:txBody>
      </p:sp>
    </p:spTree>
    <p:extLst>
      <p:ext uri="{BB962C8B-B14F-4D97-AF65-F5344CB8AC3E}">
        <p14:creationId xmlns:p14="http://schemas.microsoft.com/office/powerpoint/2010/main" val="2911729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344A4FEE-B134-42F3-BC71-245FBE6217C8}" type="slidenum">
              <a:rPr lang="tr-TR" smtClean="0"/>
              <a:t>2</a:t>
            </a:fld>
            <a:endParaRPr lang="tr-TR"/>
          </a:p>
        </p:txBody>
      </p:sp>
    </p:spTree>
    <p:extLst>
      <p:ext uri="{BB962C8B-B14F-4D97-AF65-F5344CB8AC3E}">
        <p14:creationId xmlns:p14="http://schemas.microsoft.com/office/powerpoint/2010/main" val="4102247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800" dirty="0">
                <a:effectLst/>
                <a:latin typeface="Calibri" panose="020F0502020204030204" pitchFamily="34" charset="0"/>
                <a:ea typeface="Calibri" panose="020F0502020204030204" pitchFamily="34" charset="0"/>
                <a:cs typeface="Times New Roman" panose="02020603050405020304" pitchFamily="18" charset="0"/>
              </a:rPr>
              <a:t>Start up: This research will try to find the explanatory power of combat power elements including force ratios under the intermediating effects of Strategy, Leadership and Morale (intervening variables) for the outcome of the battle (dependent variable). I will try to determine the proportions of the variance estimated from the intervening variables. </a:t>
            </a:r>
          </a:p>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3</a:t>
            </a:fld>
            <a:endParaRPr lang="tr-TR"/>
          </a:p>
        </p:txBody>
      </p:sp>
    </p:spTree>
    <p:extLst>
      <p:ext uri="{BB962C8B-B14F-4D97-AF65-F5344CB8AC3E}">
        <p14:creationId xmlns:p14="http://schemas.microsoft.com/office/powerpoint/2010/main" val="1461876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344A4FEE-B134-42F3-BC71-245FBE6217C8}" type="slidenum">
              <a:rPr lang="tr-TR" smtClean="0"/>
              <a:t>4</a:t>
            </a:fld>
            <a:endParaRPr lang="tr-TR"/>
          </a:p>
        </p:txBody>
      </p:sp>
    </p:spTree>
    <p:extLst>
      <p:ext uri="{BB962C8B-B14F-4D97-AF65-F5344CB8AC3E}">
        <p14:creationId xmlns:p14="http://schemas.microsoft.com/office/powerpoint/2010/main" val="2009304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spcBef>
                <a:spcPts val="600"/>
              </a:spcBef>
              <a:spcAft>
                <a:spcPts val="600"/>
              </a:spcAft>
            </a:pPr>
            <a:r>
              <a:rPr lang="en-US" sz="1800" dirty="0">
                <a:effectLst/>
                <a:latin typeface="Calibri" panose="020F0502020204030204" pitchFamily="34" charset="0"/>
                <a:ea typeface="Times New Roman" panose="02020603050405020304" pitchFamily="18" charset="0"/>
              </a:rPr>
              <a:t>Initial Null Hypothesis to be tested: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tr-TR" sz="1800" dirty="0">
                <a:effectLst/>
                <a:latin typeface="Calibri" panose="020F0502020204030204" pitchFamily="34" charset="0"/>
                <a:ea typeface="Times New Roman" panose="02020603050405020304" pitchFamily="18" charset="0"/>
              </a:rPr>
              <a:t>Hₒ: M</a:t>
            </a:r>
            <a:r>
              <a:rPr lang="en-US" sz="1800" dirty="0" err="1">
                <a:effectLst/>
                <a:latin typeface="Calibri" panose="020F0502020204030204" pitchFamily="34" charset="0"/>
                <a:ea typeface="Times New Roman" panose="02020603050405020304" pitchFamily="18" charset="0"/>
              </a:rPr>
              <a:t>aterial</a:t>
            </a:r>
            <a:r>
              <a:rPr lang="en-US" sz="1800" dirty="0">
                <a:effectLst/>
                <a:latin typeface="Calibri" panose="020F0502020204030204" pitchFamily="34" charset="0"/>
                <a:ea typeface="Times New Roman" panose="02020603050405020304" pitchFamily="18" charset="0"/>
              </a:rPr>
              <a:t> elements of combat power elements are correlated with the outcome of the battle.</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tr-TR" sz="1800" dirty="0">
                <a:effectLst/>
                <a:latin typeface="Calibri" panose="020F0502020204030204" pitchFamily="34" charset="0"/>
                <a:ea typeface="Times New Roman" panose="02020603050405020304" pitchFamily="18" charset="0"/>
              </a:rPr>
              <a:t>Hₒ: M</a:t>
            </a:r>
            <a:r>
              <a:rPr lang="en-US" sz="1800" dirty="0" err="1">
                <a:effectLst/>
                <a:latin typeface="Calibri" panose="020F0502020204030204" pitchFamily="34" charset="0"/>
                <a:ea typeface="Times New Roman" panose="02020603050405020304" pitchFamily="18" charset="0"/>
              </a:rPr>
              <a:t>aterial</a:t>
            </a:r>
            <a:r>
              <a:rPr lang="en-US" sz="1800" dirty="0">
                <a:effectLst/>
                <a:latin typeface="Calibri" panose="020F0502020204030204" pitchFamily="34" charset="0"/>
                <a:ea typeface="Times New Roman" panose="02020603050405020304" pitchFamily="18" charset="0"/>
              </a:rPr>
              <a:t> elements of combat power elements are correlated with Leadership and Morale.</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tr-TR" sz="1800" dirty="0">
                <a:effectLst/>
                <a:latin typeface="Calibri" panose="020F0502020204030204" pitchFamily="34" charset="0"/>
                <a:ea typeface="Times New Roman" panose="02020603050405020304" pitchFamily="18" charset="0"/>
              </a:rPr>
              <a:t>Hₒ: Leadership and morale factors are strongly correlated with the outcome of the battle.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tr-TR" sz="1800" dirty="0">
                <a:effectLst/>
                <a:latin typeface="Calibri" panose="020F0502020204030204" pitchFamily="34" charset="0"/>
                <a:ea typeface="Times New Roman" panose="02020603050405020304" pitchFamily="18" charset="0"/>
              </a:rPr>
              <a:t>Hₒ: When effects of Leadership and Morale are removed, material elements of combat power are no longer related with the outcome of the battle. </a:t>
            </a:r>
            <a:endParaRPr lang="tr-TR" sz="1800" dirty="0">
              <a:effectLst/>
              <a:latin typeface="Times New Roman" panose="02020603050405020304" pitchFamily="18" charset="0"/>
              <a:ea typeface="Times New Roman" panose="02020603050405020304" pitchFamily="18" charset="0"/>
            </a:endParaRPr>
          </a:p>
          <a:p>
            <a:endParaRPr lang="tr-TR" dirty="0"/>
          </a:p>
          <a:p>
            <a:endParaRPr lang="tr-TR" dirty="0"/>
          </a:p>
          <a:p>
            <a:pPr marL="0" marR="0" lvl="0" indent="0" algn="l" defTabSz="914400" rtl="0" eaLnBrk="1" fontAlgn="auto" latinLnBrk="0" hangingPunct="1">
              <a:lnSpc>
                <a:spcPct val="100000"/>
              </a:lnSpc>
              <a:spcBef>
                <a:spcPts val="0"/>
              </a:spcBef>
              <a:spcAft>
                <a:spcPts val="0"/>
              </a:spcAft>
              <a:buClrTx/>
              <a:buSzTx/>
              <a:buFontTx/>
              <a:buNone/>
              <a:tabLst/>
              <a:defRPr/>
            </a:pPr>
            <a:r>
              <a:rPr lang="tr-TR" i="1" dirty="0">
                <a:solidFill>
                  <a:srgbClr val="FF0000"/>
                </a:solidFill>
                <a:latin typeface="Calibri" panose="020F0502020204030204" pitchFamily="34" charset="0"/>
                <a:ea typeface="Times New Roman" panose="02020603050405020304" pitchFamily="18" charset="0"/>
              </a:rPr>
              <a:t>(Exploring the variance power of morale&amp;leadership on the outcome of the battle by mass exploitation of other known quantifiable variables)</a:t>
            </a:r>
            <a:endParaRPr lang="tr-TR" i="1" dirty="0">
              <a:solidFill>
                <a:srgbClr val="FF0000"/>
              </a:solidFill>
              <a:effectLst/>
              <a:latin typeface="Times New Roman" panose="02020603050405020304" pitchFamily="18" charset="0"/>
              <a:ea typeface="Times New Roman" panose="02020603050405020304" pitchFamily="18" charset="0"/>
            </a:endParaRPr>
          </a:p>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5</a:t>
            </a:fld>
            <a:endParaRPr lang="tr-TR"/>
          </a:p>
        </p:txBody>
      </p:sp>
    </p:spTree>
    <p:extLst>
      <p:ext uri="{BB962C8B-B14F-4D97-AF65-F5344CB8AC3E}">
        <p14:creationId xmlns:p14="http://schemas.microsoft.com/office/powerpoint/2010/main" val="4250146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07000"/>
              </a:lnSpc>
              <a:buFont typeface="Symbol" panose="05050102010706020507" pitchFamily="18" charset="2"/>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Background</a:t>
            </a:r>
          </a:p>
          <a:p>
            <a:pPr marL="800100" lvl="1" indent="-342900">
              <a:lnSpc>
                <a:spcPct val="107000"/>
              </a:lnSpc>
              <a:buFont typeface="Symbol" panose="05050102010706020507" pitchFamily="18" charset="2"/>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In the beginning combat power and force ratio was a subject of skilled soldiers like Sun Tzu, Clausewitz and others. In the 1900s, the subject attracted the attention of engineers like Lancaster. At this stage, mathematical formulas were used to explain the importance of the subject. </a:t>
            </a:r>
          </a:p>
          <a:p>
            <a:pPr marL="800100" lvl="1" indent="-342900">
              <a:lnSpc>
                <a:spcPct val="107000"/>
              </a:lnSpc>
              <a:buFont typeface="Symbol" panose="05050102010706020507" pitchFamily="18" charset="2"/>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With the rapid development of technology, the subject has become the subject of operational research. Researchers like Depuy and Briddle have examined the subject with the help of well-designed mathematical models.</a:t>
            </a:r>
          </a:p>
          <a:p>
            <a:pPr marL="800100" lvl="1" indent="-342900">
              <a:lnSpc>
                <a:spcPct val="107000"/>
              </a:lnSpc>
              <a:buFont typeface="Symbol" panose="05050102010706020507" pitchFamily="18" charset="2"/>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Especially Briddle added very important dimension to the subject with inserting a non-material variable to the research model, which is force employment. </a:t>
            </a:r>
          </a:p>
          <a:p>
            <a:pPr marL="800100" lvl="1" indent="-342900">
              <a:lnSpc>
                <a:spcPct val="107000"/>
              </a:lnSpc>
              <a:buFont typeface="Symbol" panose="05050102010706020507" pitchFamily="18" charset="2"/>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I think this issue, which has been examined in many aspects so far, should be examined in terms of Leadership and Moral factors.</a:t>
            </a:r>
          </a:p>
          <a:p>
            <a:pPr marL="800100" lvl="1" indent="-342900">
              <a:lnSpc>
                <a:spcPct val="107000"/>
              </a:lnSpc>
              <a:buFont typeface="Symbol" panose="05050102010706020507" pitchFamily="18" charset="2"/>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I think this subject is also worth to attention because; the abilities of modern programming languages like Python have potential to exploit the already in place information to the level hard to imagine even at the end of the century. Calculation and analysis capability of this discipline that framed in the field “Data Science” provides useful tool for explaining the variables once more with different dimensions.</a:t>
            </a:r>
          </a:p>
          <a:p>
            <a:r>
              <a:rPr lang="tr-TR" sz="1800" b="1" dirty="0">
                <a:effectLst/>
                <a:latin typeface="Calibri" panose="020F0502020204030204" pitchFamily="34" charset="0"/>
                <a:ea typeface="Calibri" panose="020F0502020204030204" pitchFamily="34" charset="0"/>
                <a:cs typeface="Times New Roman" panose="02020603050405020304" pitchFamily="18" charset="0"/>
              </a:rPr>
              <a:t>New Knowledge (PhD Only) </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Strategic Management which may be considered as a by product of Leadership and Morale never have been analyzed in quantitative manner in a comprehensive model. </a:t>
            </a: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There is only one example in literature where Stephen Biddle put Force Employment to a model and analyzed its influence on the variance of the outcome of the battle.</a:t>
            </a: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It is my understanding that force employment is doctrinal part that every army should somehow incorporate to their training programmes. I think the way leaders use their force changes according to the features of the leaders and the mood of the soldiers. That’s why I be analyzing leadership and morale factors. </a:t>
            </a: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So, this research will find its place in literature with expanding already in place knowledge of the subject. </a:t>
            </a:r>
          </a:p>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6</a:t>
            </a:fld>
            <a:endParaRPr lang="tr-TR"/>
          </a:p>
        </p:txBody>
      </p:sp>
    </p:spTree>
    <p:extLst>
      <p:ext uri="{BB962C8B-B14F-4D97-AF65-F5344CB8AC3E}">
        <p14:creationId xmlns:p14="http://schemas.microsoft.com/office/powerpoint/2010/main" val="2091284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arial" panose="020B0604020202020204" pitchFamily="34" charset="0"/>
              </a:rPr>
              <a:t>An </a:t>
            </a:r>
            <a:r>
              <a:rPr lang="en-US" b="1" i="0" dirty="0">
                <a:solidFill>
                  <a:srgbClr val="202124"/>
                </a:solidFill>
                <a:effectLst/>
                <a:latin typeface="arial" panose="020B0604020202020204" pitchFamily="34" charset="0"/>
              </a:rPr>
              <a:t>intervening variable</a:t>
            </a:r>
            <a:r>
              <a:rPr lang="en-US" b="0" i="0" dirty="0">
                <a:solidFill>
                  <a:srgbClr val="202124"/>
                </a:solidFill>
                <a:effectLst/>
                <a:latin typeface="arial" panose="020B0604020202020204" pitchFamily="34" charset="0"/>
              </a:rPr>
              <a:t> is a hypothetical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used to explain causal links between other </a:t>
            </a:r>
            <a:r>
              <a:rPr lang="en-US" b="1" i="0" dirty="0">
                <a:solidFill>
                  <a:srgbClr val="202124"/>
                </a:solidFill>
                <a:effectLst/>
                <a:latin typeface="arial" panose="020B0604020202020204" pitchFamily="34" charset="0"/>
              </a:rPr>
              <a:t>variables</a:t>
            </a:r>
            <a:r>
              <a:rPr lang="en-US" b="0" i="0" dirty="0">
                <a:solidFill>
                  <a:srgbClr val="202124"/>
                </a:solidFill>
                <a:effectLst/>
                <a:latin typeface="arial" panose="020B0604020202020204" pitchFamily="34" charset="0"/>
              </a:rPr>
              <a:t>.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cannot be observed in an experiment (that's why they are hypothetical).</a:t>
            </a:r>
            <a:endParaRPr lang="tr-TR" b="0" i="0" dirty="0">
              <a:solidFill>
                <a:srgbClr val="202124"/>
              </a:solidFill>
              <a:effectLst/>
              <a:latin typeface="arial" panose="020B0604020202020204" pitchFamily="34" charset="0"/>
            </a:endParaRPr>
          </a:p>
          <a:p>
            <a:r>
              <a:rPr lang="en-US" b="0" i="0" dirty="0">
                <a:solidFill>
                  <a:srgbClr val="202124"/>
                </a:solidFill>
                <a:effectLst/>
                <a:latin typeface="arial" panose="020B0604020202020204" pitchFamily="34" charset="0"/>
              </a:rPr>
              <a:t>The </a:t>
            </a:r>
            <a:r>
              <a:rPr lang="en-US" b="1" i="0" dirty="0">
                <a:solidFill>
                  <a:srgbClr val="202124"/>
                </a:solidFill>
                <a:effectLst/>
                <a:latin typeface="arial" panose="020B0604020202020204" pitchFamily="34" charset="0"/>
              </a:rPr>
              <a:t>Importance</a:t>
            </a:r>
            <a:r>
              <a:rPr lang="en-US" b="0" i="0" dirty="0">
                <a:solidFill>
                  <a:srgbClr val="202124"/>
                </a:solidFill>
                <a:effectLst/>
                <a:latin typeface="arial" panose="020B0604020202020204" pitchFamily="34" charset="0"/>
              </a:rPr>
              <a:t> of Identifying </a:t>
            </a:r>
            <a:r>
              <a:rPr lang="en-US" b="1" i="0" dirty="0">
                <a:solidFill>
                  <a:srgbClr val="202124"/>
                </a:solidFill>
                <a:effectLst/>
                <a:latin typeface="arial" panose="020B0604020202020204" pitchFamily="34" charset="0"/>
              </a:rPr>
              <a:t>Intervening Variables</a:t>
            </a:r>
            <a:r>
              <a:rPr lang="tr-TR" b="1" i="0" dirty="0">
                <a:solidFill>
                  <a:srgbClr val="202124"/>
                </a:solidFill>
                <a:effectLst/>
                <a:latin typeface="arial" panose="020B0604020202020204" pitchFamily="34" charset="0"/>
              </a:rPr>
              <a:t>: </a:t>
            </a:r>
            <a:r>
              <a:rPr lang="en-US" b="0" i="0" dirty="0">
                <a:solidFill>
                  <a:srgbClr val="202124"/>
                </a:solidFill>
                <a:effectLst/>
                <a:latin typeface="arial" panose="020B0604020202020204" pitchFamily="34" charset="0"/>
              </a:rPr>
              <a:t>Understanding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can often help researchers clarify the relationship between an independent and dependent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because the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are often the true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that explains variations in the dependent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a:t>
            </a:r>
            <a:endParaRPr lang="tr-TR" b="0" i="0" dirty="0">
              <a:solidFill>
                <a:srgbClr val="202124"/>
              </a:solidFill>
              <a:effectLst/>
              <a:latin typeface="arial" panose="020B0604020202020204" pitchFamily="34" charset="0"/>
            </a:endParaRPr>
          </a:p>
          <a:p>
            <a:pPr algn="just">
              <a:spcBef>
                <a:spcPts val="600"/>
              </a:spcBef>
              <a:spcAft>
                <a:spcPts val="600"/>
              </a:spcAft>
            </a:pPr>
            <a:r>
              <a:rPr lang="en-US" sz="1800" b="1" dirty="0">
                <a:effectLst/>
                <a:latin typeface="Calibri" panose="020F0502020204030204" pitchFamily="34" charset="0"/>
                <a:ea typeface="Times New Roman" panose="02020603050405020304" pitchFamily="18" charset="0"/>
              </a:rPr>
              <a:t>. Identified gaps: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mj-lt"/>
              <a:buAutoNum type="alphaLcPeriod"/>
            </a:pPr>
            <a:r>
              <a:rPr lang="en-US" sz="1800" dirty="0">
                <a:effectLst/>
                <a:latin typeface="Calibri" panose="020F0502020204030204" pitchFamily="34" charset="0"/>
                <a:ea typeface="Times New Roman" panose="02020603050405020304" pitchFamily="18" charset="0"/>
              </a:rPr>
              <a:t>Although the concept of force ratio is well explained theoretically and its explanatory power within the relative combat power factors is analyzed systematically (especially by Biddle), morale and leadership factors are not analyzed thoroughly due to its qualitative nature.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mj-lt"/>
              <a:buAutoNum type="alphaLcPeriod"/>
            </a:pPr>
            <a:r>
              <a:rPr lang="en-US" sz="1800" dirty="0">
                <a:effectLst/>
                <a:latin typeface="Calibri" panose="020F0502020204030204" pitchFamily="34" charset="0"/>
                <a:ea typeface="Times New Roman" panose="02020603050405020304" pitchFamily="18" charset="0"/>
              </a:rPr>
              <a:t>Judgements up to now relies limited data set, max battles analyzed to make deduction was 660 battles of </a:t>
            </a:r>
            <a:r>
              <a:rPr lang="en-US" sz="1800" dirty="0">
                <a:solidFill>
                  <a:srgbClr val="000000"/>
                </a:solidFill>
                <a:effectLst/>
                <a:latin typeface="Calibri" panose="020F0502020204030204" pitchFamily="34" charset="0"/>
                <a:ea typeface="Times New Roman" panose="02020603050405020304" pitchFamily="18" charset="0"/>
              </a:rPr>
              <a:t>CDB90G dataset, which has real data flaws. </a:t>
            </a:r>
            <a:endParaRPr lang="tr-TR" sz="1800"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2. Research questions: </a:t>
            </a:r>
            <a:r>
              <a:rPr lang="en-US" sz="1800" dirty="0">
                <a:effectLst/>
                <a:latin typeface="Calibri" panose="020F0502020204030204" pitchFamily="34" charset="0"/>
                <a:ea typeface="Calibri" panose="020F0502020204030204" pitchFamily="34" charset="0"/>
                <a:cs typeface="Calibri" panose="020F0502020204030204" pitchFamily="34" charset="0"/>
              </a:rPr>
              <a:t>Already submitted in previous section. </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3. Research methodology: </a:t>
            </a:r>
            <a:r>
              <a:rPr lang="en-US" sz="1800" dirty="0">
                <a:solidFill>
                  <a:srgbClr val="000000"/>
                </a:solidFill>
                <a:effectLst/>
                <a:latin typeface="Calibri" panose="020F0502020204030204" pitchFamily="34" charset="0"/>
                <a:ea typeface="Times New Roman" panose="02020603050405020304" pitchFamily="18" charset="0"/>
              </a:rPr>
              <a:t>Literature on this topic reflects about the degree of force ratio’s reliability. While some researchers state that it explains certain degree of result while others state that more sophisticated models need to be used. So, my intention is to develop a model with dependent variable as the outcome of the battle. I will define independent and intervening variables in the research although I have initial propositions. And with regression model I will try to find explanatory power of these variables, in which force ratio will be the one that is to be analyzed.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4. Research</a:t>
            </a:r>
            <a:r>
              <a:rPr lang="en-US" sz="1800" b="1" dirty="0">
                <a:effectLst/>
                <a:latin typeface="Calibri" panose="020F0502020204030204" pitchFamily="34" charset="0"/>
                <a:ea typeface="Times New Roman" panose="02020603050405020304" pitchFamily="18" charset="0"/>
              </a:rPr>
              <a:t> steps: </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rPr>
              <a:t>1</a:t>
            </a:r>
            <a:r>
              <a:rPr lang="en-US" sz="1800" b="1" baseline="30000" dirty="0">
                <a:effectLst/>
                <a:latin typeface="Calibri" panose="020F0502020204030204" pitchFamily="34" charset="0"/>
                <a:ea typeface="Times New Roman" panose="02020603050405020304" pitchFamily="18" charset="0"/>
              </a:rPr>
              <a:t>st</a:t>
            </a:r>
            <a:r>
              <a:rPr lang="en-US" sz="1800" b="1" dirty="0">
                <a:effectLst/>
                <a:latin typeface="Calibri" panose="020F0502020204030204" pitchFamily="34" charset="0"/>
                <a:ea typeface="Times New Roman" panose="02020603050405020304" pitchFamily="18" charset="0"/>
              </a:rPr>
              <a:t> step:</a:t>
            </a:r>
            <a:r>
              <a:rPr lang="en-US" sz="1800" dirty="0">
                <a:effectLst/>
                <a:latin typeface="Calibri" panose="020F0502020204030204" pitchFamily="34" charset="0"/>
                <a:ea typeface="Times New Roman" panose="02020603050405020304" pitchFamily="18" charset="0"/>
              </a:rPr>
              <a:t> I will do a </a:t>
            </a:r>
            <a:r>
              <a:rPr lang="en-US" sz="1800" b="1" dirty="0">
                <a:effectLst/>
                <a:latin typeface="Calibri" panose="020F0502020204030204" pitchFamily="34" charset="0"/>
                <a:ea typeface="Times New Roman" panose="02020603050405020304" pitchFamily="18" charset="0"/>
              </a:rPr>
              <a:t>case study</a:t>
            </a:r>
            <a:r>
              <a:rPr lang="en-US" sz="1800" dirty="0">
                <a:effectLst/>
                <a:latin typeface="Calibri" panose="020F0502020204030204" pitchFamily="34" charset="0"/>
                <a:ea typeface="Times New Roman" panose="02020603050405020304" pitchFamily="18" charset="0"/>
              </a:rPr>
              <a:t> to comprehensively determine the variables. In this study, I will reveal all the variables that may affect the outcome of the battle over the two battles from the designated time periods.</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rPr>
              <a:t>2nd step:</a:t>
            </a:r>
            <a:r>
              <a:rPr lang="en-US" sz="1800" dirty="0">
                <a:effectLst/>
                <a:latin typeface="Calibri" panose="020F0502020204030204" pitchFamily="34" charset="0"/>
                <a:ea typeface="Times New Roman" panose="02020603050405020304" pitchFamily="18" charset="0"/>
              </a:rPr>
              <a:t> I will </a:t>
            </a:r>
            <a:r>
              <a:rPr lang="en-US" sz="1800" b="1" dirty="0">
                <a:effectLst/>
                <a:latin typeface="Calibri" panose="020F0502020204030204" pitchFamily="34" charset="0"/>
                <a:ea typeface="Times New Roman" panose="02020603050405020304" pitchFamily="18" charset="0"/>
              </a:rPr>
              <a:t>create a database of battles</a:t>
            </a:r>
            <a:r>
              <a:rPr lang="en-US" sz="1800" dirty="0">
                <a:effectLst/>
                <a:latin typeface="Calibri" panose="020F0502020204030204" pitchFamily="34" charset="0"/>
                <a:ea typeface="Times New Roman" panose="02020603050405020304" pitchFamily="18" charset="0"/>
              </a:rPr>
              <a:t> with the use of current ones but with concatenating all the available databases with the help of Python Pandas Data Analysis techniques. Because all databases currently available has its own flaws. But if they are to be concatenated all together, it will be more efficient to make deductions. </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rPr>
              <a:t>3</a:t>
            </a:r>
            <a:r>
              <a:rPr lang="en-US" sz="1800" b="1" baseline="30000" dirty="0">
                <a:effectLst/>
                <a:latin typeface="Calibri" panose="020F0502020204030204" pitchFamily="34" charset="0"/>
                <a:ea typeface="Times New Roman" panose="02020603050405020304" pitchFamily="18" charset="0"/>
              </a:rPr>
              <a:t>rd</a:t>
            </a:r>
            <a:r>
              <a:rPr lang="en-US" sz="1800" b="1" dirty="0">
                <a:effectLst/>
                <a:latin typeface="Calibri" panose="020F0502020204030204" pitchFamily="34" charset="0"/>
                <a:ea typeface="Times New Roman" panose="02020603050405020304" pitchFamily="18" charset="0"/>
              </a:rPr>
              <a:t> step:</a:t>
            </a:r>
            <a:r>
              <a:rPr lang="en-US" sz="1800" dirty="0">
                <a:effectLst/>
                <a:latin typeface="Calibri" panose="020F0502020204030204" pitchFamily="34" charset="0"/>
                <a:ea typeface="Times New Roman" panose="02020603050405020304" pitchFamily="18" charset="0"/>
              </a:rPr>
              <a:t> I will </a:t>
            </a:r>
            <a:r>
              <a:rPr lang="en-US" sz="1800" b="1" dirty="0">
                <a:effectLst/>
                <a:latin typeface="Calibri" panose="020F0502020204030204" pitchFamily="34" charset="0"/>
                <a:ea typeface="Times New Roman" panose="02020603050405020304" pitchFamily="18" charset="0"/>
              </a:rPr>
              <a:t>apply my variables to the database</a:t>
            </a:r>
            <a:r>
              <a:rPr lang="en-US" sz="1800" dirty="0">
                <a:effectLst/>
                <a:latin typeface="Calibri" panose="020F0502020204030204" pitchFamily="34" charset="0"/>
                <a:ea typeface="Times New Roman" panose="02020603050405020304" pitchFamily="18" charset="0"/>
              </a:rPr>
              <a:t> to </a:t>
            </a:r>
            <a:r>
              <a:rPr lang="en-US" sz="1800" b="1" dirty="0">
                <a:effectLst/>
                <a:latin typeface="Calibri" panose="020F0502020204030204" pitchFamily="34" charset="0"/>
                <a:ea typeface="Times New Roman" panose="02020603050405020304" pitchFamily="18" charset="0"/>
              </a:rPr>
              <a:t>produce a mathematical model</a:t>
            </a:r>
            <a:r>
              <a:rPr lang="en-US" sz="1800" dirty="0">
                <a:effectLst/>
                <a:latin typeface="Calibri" panose="020F0502020204030204" pitchFamily="34" charset="0"/>
                <a:ea typeface="Times New Roman" panose="02020603050405020304" pitchFamily="18" charset="0"/>
              </a:rPr>
              <a:t> with multiple regression analysis.  All other statistical analysis will be conducted here to test the hypothesis.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5. Unit of analysis:</a:t>
            </a:r>
            <a:r>
              <a:rPr lang="en-US" sz="1800" dirty="0">
                <a:solidFill>
                  <a:srgbClr val="000000"/>
                </a:solidFill>
                <a:effectLst/>
                <a:latin typeface="Calibri" panose="020F0502020204030204" pitchFamily="34" charset="0"/>
                <a:ea typeface="Times New Roman" panose="02020603050405020304" pitchFamily="18" charset="0"/>
              </a:rPr>
              <a:t> My unit of analysis will be </a:t>
            </a:r>
            <a:r>
              <a:rPr lang="en-US" sz="1800" b="1" dirty="0">
                <a:solidFill>
                  <a:srgbClr val="000000"/>
                </a:solidFill>
                <a:effectLst/>
                <a:latin typeface="Calibri" panose="020F0502020204030204" pitchFamily="34" charset="0"/>
                <a:ea typeface="Times New Roman" panose="02020603050405020304" pitchFamily="18" charset="0"/>
              </a:rPr>
              <a:t>battles</a:t>
            </a:r>
            <a:r>
              <a:rPr lang="en-US" sz="1800" dirty="0">
                <a:solidFill>
                  <a:srgbClr val="000000"/>
                </a:solidFill>
                <a:effectLst/>
                <a:latin typeface="Calibri" panose="020F0502020204030204" pitchFamily="34" charset="0"/>
                <a:ea typeface="Times New Roman" panose="02020603050405020304" pitchFamily="18" charset="0"/>
              </a:rPr>
              <a:t>. Because battles are better suited for analysis with compare of operations and campaigns which has bigger dimensions.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6. Initial Variables:</a:t>
            </a:r>
            <a:r>
              <a:rPr lang="en-US" sz="1800" dirty="0">
                <a:solidFill>
                  <a:srgbClr val="000000"/>
                </a:solidFill>
                <a:effectLst/>
                <a:latin typeface="Calibri" panose="020F0502020204030204" pitchFamily="34" charset="0"/>
                <a:ea typeface="Times New Roman" panose="02020603050405020304" pitchFamily="18" charset="0"/>
              </a:rPr>
              <a:t> It is my initial conceptualization that personnel morale and leadership have different and exponential effect than other factors that’s why I thought that they need to be analyzed as intervening variables.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Dependent variable: outcome of the battle.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Independent variables: Combat power factors except morale and leadership.</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Intervening variables: Morale and Leadership</a:t>
            </a:r>
            <a:endParaRPr lang="tr-TR" sz="1800" dirty="0">
              <a:effectLst/>
              <a:latin typeface="Times New Roman" panose="02020603050405020304" pitchFamily="18" charset="0"/>
              <a:ea typeface="Times New Roman" panose="02020603050405020304" pitchFamily="18" charset="0"/>
            </a:endParaRPr>
          </a:p>
          <a:p>
            <a:pPr algn="just"/>
            <a:r>
              <a:rPr lang="en-US" sz="1800" b="1" dirty="0">
                <a:effectLst/>
                <a:latin typeface="Calibri" panose="020F0502020204030204" pitchFamily="34" charset="0"/>
                <a:ea typeface="Times New Roman" panose="02020603050405020304" pitchFamily="18" charset="0"/>
              </a:rPr>
              <a:t>7. Models to be used: </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solidFill>
                  <a:srgbClr val="000000"/>
                </a:solidFill>
                <a:effectLst/>
                <a:latin typeface="Calibri" panose="020F0502020204030204" pitchFamily="34" charset="0"/>
                <a:ea typeface="Times New Roman" panose="02020603050405020304" pitchFamily="18" charset="0"/>
              </a:rPr>
              <a:t>Multiple regression:</a:t>
            </a:r>
            <a:r>
              <a:rPr lang="en-US" sz="1800" dirty="0">
                <a:solidFill>
                  <a:srgbClr val="000000"/>
                </a:solidFill>
                <a:effectLst/>
                <a:latin typeface="Calibri" panose="020F0502020204030204" pitchFamily="34" charset="0"/>
                <a:ea typeface="Times New Roman" panose="02020603050405020304" pitchFamily="18" charset="0"/>
              </a:rPr>
              <a:t> This model will yield the percentages of independent and intervening variables effects on variation in the outcome of the battle.</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solidFill>
                  <a:srgbClr val="000000"/>
                </a:solidFill>
                <a:effectLst/>
                <a:latin typeface="Calibri" panose="020F0502020204030204" pitchFamily="34" charset="0"/>
                <a:ea typeface="Times New Roman" panose="02020603050405020304" pitchFamily="18" charset="0"/>
              </a:rPr>
              <a:t>Predictions:</a:t>
            </a:r>
            <a:r>
              <a:rPr lang="en-US" sz="1800" dirty="0">
                <a:solidFill>
                  <a:srgbClr val="000000"/>
                </a:solidFill>
                <a:effectLst/>
                <a:latin typeface="Calibri" panose="020F0502020204030204" pitchFamily="34" charset="0"/>
                <a:ea typeface="Times New Roman" panose="02020603050405020304" pitchFamily="18" charset="0"/>
              </a:rPr>
              <a:t> Applying machine learning algorithms (Logistic regression, decision trees, K Means Clustering and others) to data set to make predictions for future battle scenarios.</a:t>
            </a:r>
            <a:endParaRPr lang="tr-TR" sz="1800" dirty="0">
              <a:effectLst/>
              <a:latin typeface="Times New Roman" panose="02020603050405020304" pitchFamily="18" charset="0"/>
              <a:ea typeface="Times New Roman" panose="02020603050405020304" pitchFamily="18" charset="0"/>
            </a:endParaRPr>
          </a:p>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7</a:t>
            </a:fld>
            <a:endParaRPr lang="tr-TR"/>
          </a:p>
        </p:txBody>
      </p:sp>
    </p:spTree>
    <p:extLst>
      <p:ext uri="{BB962C8B-B14F-4D97-AF65-F5344CB8AC3E}">
        <p14:creationId xmlns:p14="http://schemas.microsoft.com/office/powerpoint/2010/main" val="5134099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hangingPunct="0">
              <a:spcAft>
                <a:spcPts val="600"/>
              </a:spcAft>
              <a:buFont typeface="Symbol" panose="05050102010706020507" pitchFamily="18" charset="2"/>
              <a:buChar char=""/>
              <a:tabLst>
                <a:tab pos="457200" algn="l"/>
              </a:tabLst>
            </a:pPr>
            <a:r>
              <a:rPr lang="tr-TR" sz="1300" dirty="0">
                <a:latin typeface="Arial" panose="020B0604020202020204" pitchFamily="34" charset="0"/>
                <a:ea typeface="PMingLiU" panose="020B0604030504040204" pitchFamily="18" charset="-120"/>
                <a:cs typeface="Times New Roman" panose="02020603050405020304" pitchFamily="18" charset="0"/>
              </a:rPr>
              <a:t>Demonstration </a:t>
            </a:r>
            <a:r>
              <a:rPr lang="tr-TR" sz="1300" dirty="0">
                <a:effectLst/>
                <a:latin typeface="Arial" panose="020B0604020202020204" pitchFamily="34" charset="0"/>
                <a:ea typeface="PMingLiU" panose="020B0604030504040204" pitchFamily="18" charset="-120"/>
                <a:cs typeface="Times New Roman" panose="02020603050405020304" pitchFamily="18" charset="0"/>
              </a:rPr>
              <a:t>of </a:t>
            </a:r>
            <a:r>
              <a:rPr lang="en-US" sz="1300" dirty="0">
                <a:effectLst/>
                <a:latin typeface="Arial" panose="020B0604020202020204" pitchFamily="34" charset="0"/>
                <a:ea typeface="PMingLiU" panose="020B0604030504040204" pitchFamily="18" charset="-120"/>
                <a:cs typeface="Times New Roman" panose="02020603050405020304" pitchFamily="18" charset="0"/>
              </a:rPr>
              <a:t>zero-order correlation between</a:t>
            </a:r>
            <a:r>
              <a:rPr lang="tr-TR" sz="1300" dirty="0">
                <a:effectLst/>
                <a:latin typeface="Arial" panose="020B0604020202020204" pitchFamily="34" charset="0"/>
                <a:ea typeface="PMingLiU" panose="020B0604030504040204" pitchFamily="18" charset="-120"/>
                <a:cs typeface="Times New Roman" panose="02020603050405020304" pitchFamily="18" charset="0"/>
              </a:rPr>
              <a:t>;</a:t>
            </a:r>
          </a:p>
          <a:p>
            <a:pPr marL="800100" lvl="1" indent="-342900" hangingPunct="0">
              <a:spcAft>
                <a:spcPts val="600"/>
              </a:spcAft>
              <a:buFont typeface="Symbol" panose="05050102010706020507" pitchFamily="18" charset="2"/>
              <a:buChar char=""/>
              <a:tabLst>
                <a:tab pos="457200" algn="l"/>
              </a:tabLst>
            </a:pPr>
            <a:r>
              <a:rPr lang="tr-TR" sz="1300" dirty="0">
                <a:effectLst/>
                <a:latin typeface="Arial" panose="020B0604020202020204" pitchFamily="34" charset="0"/>
                <a:ea typeface="PMingLiU" panose="020B0604030504040204" pitchFamily="18" charset="-120"/>
                <a:cs typeface="Times New Roman" panose="02020603050405020304" pitchFamily="18" charset="0"/>
              </a:rPr>
              <a:t>Independent Variables and Dependent Varible </a:t>
            </a:r>
            <a:r>
              <a:rPr lang="en-US" sz="1300" dirty="0">
                <a:effectLst/>
                <a:latin typeface="Arial" panose="020B0604020202020204" pitchFamily="34" charset="0"/>
                <a:ea typeface="PMingLiU" panose="020B0604030504040204" pitchFamily="18" charset="-120"/>
                <a:cs typeface="Times New Roman" panose="02020603050405020304" pitchFamily="18" charset="0"/>
              </a:rPr>
              <a:t>(ignoring </a:t>
            </a:r>
            <a:r>
              <a:rPr lang="tr-TR" sz="1300" dirty="0">
                <a:effectLst/>
                <a:latin typeface="Arial" panose="020B0604020202020204" pitchFamily="34" charset="0"/>
                <a:ea typeface="PMingLiU" panose="020B0604030504040204" pitchFamily="18" charset="-120"/>
                <a:cs typeface="Times New Roman" panose="02020603050405020304" pitchFamily="18" charset="0"/>
              </a:rPr>
              <a:t>Intervening Variables</a:t>
            </a:r>
            <a:r>
              <a:rPr lang="en-US" sz="1300" dirty="0">
                <a:effectLst/>
                <a:latin typeface="Arial" panose="020B0604020202020204" pitchFamily="34" charset="0"/>
                <a:ea typeface="PMingLiU" panose="020B0604030504040204" pitchFamily="18" charset="-120"/>
                <a:cs typeface="Times New Roman" panose="02020603050405020304" pitchFamily="18" charset="0"/>
              </a:rPr>
              <a:t>) is significant.</a:t>
            </a:r>
            <a:endParaRPr lang="tr-TR" sz="1300" dirty="0">
              <a:latin typeface="Arial" panose="020B0604020202020204" pitchFamily="34" charset="0"/>
              <a:ea typeface="PMingLiU" panose="020B0604030504040204" pitchFamily="18" charset="-120"/>
              <a:cs typeface="Times New Roman" panose="02020603050405020304" pitchFamily="18" charset="0"/>
            </a:endParaRPr>
          </a:p>
          <a:p>
            <a:pPr marL="800100" lvl="1" indent="-342900" hangingPunct="0">
              <a:spcAft>
                <a:spcPts val="600"/>
              </a:spcAft>
              <a:buFont typeface="Symbol" panose="05050102010706020507" pitchFamily="18" charset="2"/>
              <a:buChar char=""/>
              <a:tabLst>
                <a:tab pos="457200" algn="l"/>
              </a:tabLst>
            </a:pPr>
            <a:r>
              <a:rPr lang="tr-TR" sz="1300" dirty="0">
                <a:effectLst/>
                <a:latin typeface="Arial" panose="020B0604020202020204" pitchFamily="34" charset="0"/>
                <a:ea typeface="PMingLiU" panose="020B0604030504040204" pitchFamily="18" charset="-120"/>
                <a:cs typeface="Times New Roman" panose="02020603050405020304" pitchFamily="18" charset="0"/>
              </a:rPr>
              <a:t>Independent Variables </a:t>
            </a:r>
            <a:r>
              <a:rPr lang="en-US" sz="1300" dirty="0">
                <a:effectLst/>
                <a:latin typeface="Arial" panose="020B0604020202020204" pitchFamily="34" charset="0"/>
                <a:ea typeface="PMingLiU" panose="020B0604030504040204" pitchFamily="18" charset="-120"/>
                <a:cs typeface="Times New Roman" panose="02020603050405020304" pitchFamily="18" charset="0"/>
              </a:rPr>
              <a:t>and </a:t>
            </a:r>
            <a:r>
              <a:rPr lang="tr-TR" sz="1300" dirty="0">
                <a:effectLst/>
                <a:latin typeface="Arial" panose="020B0604020202020204" pitchFamily="34" charset="0"/>
                <a:ea typeface="PMingLiU" panose="020B0604030504040204" pitchFamily="18" charset="-120"/>
                <a:cs typeface="Times New Roman" panose="02020603050405020304" pitchFamily="18" charset="0"/>
              </a:rPr>
              <a:t>Intervening Variables </a:t>
            </a:r>
            <a:r>
              <a:rPr lang="en-US" sz="1300" dirty="0">
                <a:effectLst/>
                <a:latin typeface="Arial" panose="020B0604020202020204" pitchFamily="34" charset="0"/>
                <a:ea typeface="PMingLiU" panose="020B0604030504040204" pitchFamily="18" charset="-120"/>
                <a:cs typeface="Times New Roman" panose="02020603050405020304" pitchFamily="18" charset="0"/>
              </a:rPr>
              <a:t>(ignoring </a:t>
            </a:r>
            <a:r>
              <a:rPr lang="tr-TR" sz="1300" dirty="0">
                <a:effectLst/>
                <a:latin typeface="Arial" panose="020B0604020202020204" pitchFamily="34" charset="0"/>
                <a:ea typeface="PMingLiU" panose="020B0604030504040204" pitchFamily="18" charset="-120"/>
                <a:cs typeface="Times New Roman" panose="02020603050405020304" pitchFamily="18" charset="0"/>
              </a:rPr>
              <a:t>Dependent Variable</a:t>
            </a:r>
            <a:r>
              <a:rPr lang="en-US" sz="1300" dirty="0">
                <a:effectLst/>
                <a:latin typeface="Arial" panose="020B0604020202020204" pitchFamily="34" charset="0"/>
                <a:ea typeface="PMingLiU" panose="020B0604030504040204" pitchFamily="18" charset="-120"/>
                <a:cs typeface="Times New Roman" panose="02020603050405020304" pitchFamily="18" charset="0"/>
              </a:rPr>
              <a:t>) is significant.</a:t>
            </a:r>
            <a:endParaRPr lang="tr-TR" sz="1300" dirty="0">
              <a:effectLst/>
              <a:latin typeface="Arial" panose="020B0604020202020204" pitchFamily="34" charset="0"/>
              <a:ea typeface="PMingLiU" panose="020B0604030504040204" pitchFamily="18" charset="-120"/>
              <a:cs typeface="Times New Roman" panose="02020603050405020304" pitchFamily="18" charset="0"/>
            </a:endParaRPr>
          </a:p>
          <a:p>
            <a:pPr marL="342900" lvl="0" indent="-342900" hangingPunct="0">
              <a:spcAft>
                <a:spcPts val="600"/>
              </a:spcAft>
              <a:buFont typeface="Symbol" panose="05050102010706020507" pitchFamily="18" charset="2"/>
              <a:buChar char=""/>
              <a:tabLst>
                <a:tab pos="457200" algn="l"/>
              </a:tabLst>
            </a:pPr>
            <a:r>
              <a:rPr lang="tr-TR" sz="1300" dirty="0">
                <a:effectLst/>
                <a:latin typeface="Arial" panose="020B0604020202020204" pitchFamily="34" charset="0"/>
                <a:ea typeface="PMingLiU" panose="020B0604030504040204" pitchFamily="18" charset="-120"/>
                <a:cs typeface="Times New Roman" panose="02020603050405020304" pitchFamily="18" charset="0"/>
              </a:rPr>
              <a:t>Conducting </a:t>
            </a:r>
            <a:r>
              <a:rPr lang="en-US" sz="1300" dirty="0">
                <a:effectLst/>
                <a:latin typeface="Arial" panose="020B0604020202020204" pitchFamily="34" charset="0"/>
                <a:ea typeface="PMingLiU" panose="020B0604030504040204" pitchFamily="18" charset="-120"/>
                <a:cs typeface="Times New Roman" panose="02020603050405020304" pitchFamily="18" charset="0"/>
              </a:rPr>
              <a:t>a multiple regression analysis, predicting </a:t>
            </a:r>
            <a:r>
              <a:rPr lang="tr-TR" sz="1300" dirty="0">
                <a:effectLst/>
                <a:latin typeface="Arial" panose="020B0604020202020204" pitchFamily="34" charset="0"/>
                <a:ea typeface="PMingLiU" panose="020B0604030504040204" pitchFamily="18" charset="-120"/>
                <a:cs typeface="Times New Roman" panose="02020603050405020304" pitchFamily="18" charset="0"/>
              </a:rPr>
              <a:t>Dependent Variable from Independent and Intervening Variables</a:t>
            </a:r>
            <a:r>
              <a:rPr lang="en-US" sz="1300" dirty="0">
                <a:effectLst/>
                <a:latin typeface="Arial" panose="020B0604020202020204" pitchFamily="34" charset="0"/>
                <a:ea typeface="PMingLiU" panose="020B0604030504040204" pitchFamily="18" charset="-120"/>
                <a:cs typeface="Times New Roman" panose="02020603050405020304" pitchFamily="18" charset="0"/>
              </a:rPr>
              <a:t>.  The partial effect of </a:t>
            </a:r>
            <a:r>
              <a:rPr lang="tr-TR" sz="1300" dirty="0">
                <a:effectLst/>
                <a:latin typeface="Arial" panose="020B0604020202020204" pitchFamily="34" charset="0"/>
                <a:ea typeface="PMingLiU" panose="020B0604030504040204" pitchFamily="18" charset="-120"/>
                <a:cs typeface="Times New Roman" panose="02020603050405020304" pitchFamily="18" charset="0"/>
              </a:rPr>
              <a:t>Leadership and Morale </a:t>
            </a:r>
            <a:r>
              <a:rPr lang="en-US" sz="1300" dirty="0">
                <a:effectLst/>
                <a:latin typeface="Arial" panose="020B0604020202020204" pitchFamily="34" charset="0"/>
                <a:ea typeface="PMingLiU" panose="020B0604030504040204" pitchFamily="18" charset="-120"/>
                <a:cs typeface="Times New Roman" panose="02020603050405020304" pitchFamily="18" charset="0"/>
              </a:rPr>
              <a:t>(controlling for </a:t>
            </a:r>
            <a:r>
              <a:rPr lang="tr-TR" sz="1300" dirty="0">
                <a:latin typeface="Arial" panose="020B0604020202020204" pitchFamily="34" charset="0"/>
                <a:ea typeface="PMingLiU" panose="020B0604030504040204" pitchFamily="18" charset="-120"/>
                <a:cs typeface="Times New Roman" panose="02020603050405020304" pitchFamily="18" charset="0"/>
              </a:rPr>
              <a:t>Independent Variables</a:t>
            </a:r>
            <a:r>
              <a:rPr lang="en-US" sz="1300" dirty="0">
                <a:effectLst/>
                <a:latin typeface="Arial" panose="020B0604020202020204" pitchFamily="34" charset="0"/>
                <a:ea typeface="PMingLiU" panose="020B0604030504040204" pitchFamily="18" charset="-120"/>
                <a:cs typeface="Times New Roman" panose="02020603050405020304" pitchFamily="18" charset="0"/>
              </a:rPr>
              <a:t>) must be significant.</a:t>
            </a:r>
            <a:endParaRPr lang="tr-TR" sz="1300" dirty="0">
              <a:effectLst/>
              <a:latin typeface="Arial" panose="020B0604020202020204" pitchFamily="34" charset="0"/>
              <a:ea typeface="PMingLiU" panose="020B0604030504040204" pitchFamily="18" charset="-120"/>
              <a:cs typeface="Times New Roman" panose="02020603050405020304" pitchFamily="18" charset="0"/>
            </a:endParaRPr>
          </a:p>
          <a:p>
            <a:pPr marL="342900" lvl="0" indent="-342900" hangingPunct="0">
              <a:spcAft>
                <a:spcPts val="600"/>
              </a:spcAft>
              <a:buFont typeface="Symbol" panose="05050102010706020507" pitchFamily="18" charset="2"/>
              <a:buChar char=""/>
              <a:tabLst>
                <a:tab pos="457200" algn="l"/>
              </a:tabLst>
            </a:pPr>
            <a:r>
              <a:rPr lang="en-US" sz="1300" dirty="0">
                <a:effectLst/>
                <a:latin typeface="Arial" panose="020B0604020202020204" pitchFamily="34" charset="0"/>
                <a:ea typeface="PMingLiU" panose="020B0604030504040204" pitchFamily="18" charset="-120"/>
                <a:cs typeface="Times New Roman" panose="02020603050405020304" pitchFamily="18" charset="0"/>
              </a:rPr>
              <a:t>Finally, look</a:t>
            </a:r>
            <a:r>
              <a:rPr lang="tr-TR" sz="1300" dirty="0">
                <a:effectLst/>
                <a:latin typeface="Arial" panose="020B0604020202020204" pitchFamily="34" charset="0"/>
                <a:ea typeface="PMingLiU" panose="020B0604030504040204" pitchFamily="18" charset="-120"/>
                <a:cs typeface="Times New Roman" panose="02020603050405020304" pitchFamily="18" charset="0"/>
              </a:rPr>
              <a:t>ing</a:t>
            </a:r>
            <a:r>
              <a:rPr lang="en-US" sz="1300" dirty="0">
                <a:effectLst/>
                <a:latin typeface="Arial" panose="020B0604020202020204" pitchFamily="34" charset="0"/>
                <a:ea typeface="PMingLiU" panose="020B0604030504040204" pitchFamily="18" charset="-120"/>
                <a:cs typeface="Times New Roman" panose="02020603050405020304" pitchFamily="18" charset="0"/>
              </a:rPr>
              <a:t> at the direct effect of </a:t>
            </a:r>
            <a:r>
              <a:rPr lang="tr-TR" sz="1300" dirty="0">
                <a:effectLst/>
                <a:latin typeface="Arial" panose="020B0604020202020204" pitchFamily="34" charset="0"/>
                <a:ea typeface="PMingLiU" panose="020B0604030504040204" pitchFamily="18" charset="-120"/>
                <a:cs typeface="Times New Roman" panose="02020603050405020304" pitchFamily="18" charset="0"/>
              </a:rPr>
              <a:t>Independent Variables on Dependent Variable</a:t>
            </a:r>
            <a:r>
              <a:rPr lang="en-US" sz="1300" dirty="0">
                <a:effectLst/>
                <a:latin typeface="Arial" panose="020B0604020202020204" pitchFamily="34" charset="0"/>
                <a:ea typeface="PMingLiU" panose="020B0604030504040204" pitchFamily="18" charset="-120"/>
                <a:cs typeface="Times New Roman" panose="02020603050405020304" pitchFamily="18" charset="0"/>
              </a:rPr>
              <a:t>.  This is the Beta weight for </a:t>
            </a:r>
            <a:r>
              <a:rPr lang="tr-TR" sz="1300" dirty="0">
                <a:effectLst/>
                <a:latin typeface="Arial" panose="020B0604020202020204" pitchFamily="34" charset="0"/>
                <a:ea typeface="PMingLiU" panose="020B0604030504040204" pitchFamily="18" charset="-120"/>
                <a:cs typeface="Times New Roman" panose="02020603050405020304" pitchFamily="18" charset="0"/>
              </a:rPr>
              <a:t>Independent Variables</a:t>
            </a:r>
            <a:r>
              <a:rPr lang="en-US" sz="1300" dirty="0">
                <a:effectLst/>
                <a:latin typeface="Arial" panose="020B0604020202020204" pitchFamily="34" charset="0"/>
                <a:ea typeface="PMingLiU" panose="020B0604030504040204" pitchFamily="18" charset="-120"/>
                <a:cs typeface="Times New Roman" panose="02020603050405020304" pitchFamily="18" charset="0"/>
              </a:rPr>
              <a:t> in the multiple regression.  For complete mediation, this Beta must be (not significantly different from) 0.  For partial mediation, this Beta must be less than the zero-order correlation of </a:t>
            </a:r>
            <a:r>
              <a:rPr lang="tr-TR" sz="1300" dirty="0">
                <a:effectLst/>
                <a:latin typeface="Arial" panose="020B0604020202020204" pitchFamily="34" charset="0"/>
                <a:ea typeface="PMingLiU" panose="020B0604030504040204" pitchFamily="18" charset="-120"/>
                <a:cs typeface="Times New Roman" panose="02020603050405020304" pitchFamily="18" charset="0"/>
              </a:rPr>
              <a:t>Independent</a:t>
            </a:r>
            <a:r>
              <a:rPr lang="en-US" sz="1300" dirty="0">
                <a:effectLst/>
                <a:latin typeface="Arial" panose="020B0604020202020204" pitchFamily="34" charset="0"/>
                <a:ea typeface="PMingLiU" panose="020B0604030504040204" pitchFamily="18" charset="-120"/>
                <a:cs typeface="Times New Roman" panose="02020603050405020304" pitchFamily="18" charset="0"/>
              </a:rPr>
              <a:t> and </a:t>
            </a:r>
            <a:r>
              <a:rPr lang="tr-TR" sz="1300" dirty="0">
                <a:effectLst/>
                <a:latin typeface="Arial" panose="020B0604020202020204" pitchFamily="34" charset="0"/>
                <a:ea typeface="PMingLiU" panose="020B0604030504040204" pitchFamily="18" charset="-120"/>
                <a:cs typeface="Times New Roman" panose="02020603050405020304" pitchFamily="18" charset="0"/>
              </a:rPr>
              <a:t>Dependent Variable</a:t>
            </a:r>
            <a:r>
              <a:rPr lang="en-US" sz="1300" dirty="0">
                <a:effectLst/>
                <a:latin typeface="Arial" panose="020B0604020202020204" pitchFamily="34" charset="0"/>
                <a:ea typeface="PMingLiU" panose="020B0604030504040204" pitchFamily="18" charset="-120"/>
                <a:cs typeface="Times New Roman" panose="02020603050405020304" pitchFamily="18" charset="0"/>
              </a:rPr>
              <a:t>.</a:t>
            </a:r>
            <a:endParaRPr lang="tr-TR" sz="1300" dirty="0">
              <a:effectLst/>
              <a:latin typeface="Arial" panose="020B0604020202020204" pitchFamily="34" charset="0"/>
              <a:ea typeface="PMingLiU" panose="020B0604030504040204" pitchFamily="18" charset="-120"/>
              <a:cs typeface="Times New Roman" panose="02020603050405020304" pitchFamily="18" charset="0"/>
            </a:endParaRPr>
          </a:p>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8</a:t>
            </a:fld>
            <a:endParaRPr lang="tr-TR"/>
          </a:p>
        </p:txBody>
      </p:sp>
    </p:spTree>
    <p:extLst>
      <p:ext uri="{BB962C8B-B14F-4D97-AF65-F5344CB8AC3E}">
        <p14:creationId xmlns:p14="http://schemas.microsoft.com/office/powerpoint/2010/main" val="2941245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344A4FEE-B134-42F3-BC71-245FBE6217C8}" type="slidenum">
              <a:rPr lang="tr-TR" smtClean="0"/>
              <a:t>9</a:t>
            </a:fld>
            <a:endParaRPr lang="tr-TR"/>
          </a:p>
        </p:txBody>
      </p:sp>
    </p:spTree>
    <p:extLst>
      <p:ext uri="{BB962C8B-B14F-4D97-AF65-F5344CB8AC3E}">
        <p14:creationId xmlns:p14="http://schemas.microsoft.com/office/powerpoint/2010/main" val="2277053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4BF56-1637-49EA-A5B3-FA9A5C6BCB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4C186322-E64C-494D-A814-6ED39B4C9B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7DEAF6BB-B3C0-45B1-9535-52D01414A050}"/>
              </a:ext>
            </a:extLst>
          </p:cNvPr>
          <p:cNvSpPr>
            <a:spLocks noGrp="1"/>
          </p:cNvSpPr>
          <p:nvPr>
            <p:ph type="dt" sz="half" idx="10"/>
          </p:nvPr>
        </p:nvSpPr>
        <p:spPr/>
        <p:txBody>
          <a:bodyPr/>
          <a:lstStyle/>
          <a:p>
            <a:fld id="{0B27EE79-B449-44A2-B1EF-6094F2079680}" type="datetimeFigureOut">
              <a:rPr lang="tr-TR" smtClean="0"/>
              <a:t>26.11.2021</a:t>
            </a:fld>
            <a:endParaRPr lang="tr-TR"/>
          </a:p>
        </p:txBody>
      </p:sp>
      <p:sp>
        <p:nvSpPr>
          <p:cNvPr id="5" name="Footer Placeholder 4">
            <a:extLst>
              <a:ext uri="{FF2B5EF4-FFF2-40B4-BE49-F238E27FC236}">
                <a16:creationId xmlns:a16="http://schemas.microsoft.com/office/drawing/2014/main" id="{F5794797-7F85-495A-8F1A-BF71D3FEE3DE}"/>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B13E94FC-4CDE-414D-9496-BAF851F14B10}"/>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3083693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97D23-5E0E-4B7A-977B-6A89FBA09327}"/>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450256D8-0D42-4A70-9632-423908F2AD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217DA203-4899-445C-BCAF-5DF83D6408C5}"/>
              </a:ext>
            </a:extLst>
          </p:cNvPr>
          <p:cNvSpPr>
            <a:spLocks noGrp="1"/>
          </p:cNvSpPr>
          <p:nvPr>
            <p:ph type="dt" sz="half" idx="10"/>
          </p:nvPr>
        </p:nvSpPr>
        <p:spPr/>
        <p:txBody>
          <a:bodyPr/>
          <a:lstStyle/>
          <a:p>
            <a:fld id="{0B27EE79-B449-44A2-B1EF-6094F2079680}" type="datetimeFigureOut">
              <a:rPr lang="tr-TR" smtClean="0"/>
              <a:t>26.11.2021</a:t>
            </a:fld>
            <a:endParaRPr lang="tr-TR"/>
          </a:p>
        </p:txBody>
      </p:sp>
      <p:sp>
        <p:nvSpPr>
          <p:cNvPr id="5" name="Footer Placeholder 4">
            <a:extLst>
              <a:ext uri="{FF2B5EF4-FFF2-40B4-BE49-F238E27FC236}">
                <a16:creationId xmlns:a16="http://schemas.microsoft.com/office/drawing/2014/main" id="{1C288A9D-B8BF-4F3F-8803-FAC1F41EEFD5}"/>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E7E6B9B0-05A3-4661-A9C7-B57670EB7722}"/>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417658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D4E6D6-6250-4590-ADA5-F4EE2BF45B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87BF5D82-AA06-428D-ABA0-DB87BA9994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2805D5F1-D74D-4EDF-8519-10F2D2D95BA0}"/>
              </a:ext>
            </a:extLst>
          </p:cNvPr>
          <p:cNvSpPr>
            <a:spLocks noGrp="1"/>
          </p:cNvSpPr>
          <p:nvPr>
            <p:ph type="dt" sz="half" idx="10"/>
          </p:nvPr>
        </p:nvSpPr>
        <p:spPr/>
        <p:txBody>
          <a:bodyPr/>
          <a:lstStyle/>
          <a:p>
            <a:fld id="{0B27EE79-B449-44A2-B1EF-6094F2079680}" type="datetimeFigureOut">
              <a:rPr lang="tr-TR" smtClean="0"/>
              <a:t>26.11.2021</a:t>
            </a:fld>
            <a:endParaRPr lang="tr-TR"/>
          </a:p>
        </p:txBody>
      </p:sp>
      <p:sp>
        <p:nvSpPr>
          <p:cNvPr id="5" name="Footer Placeholder 4">
            <a:extLst>
              <a:ext uri="{FF2B5EF4-FFF2-40B4-BE49-F238E27FC236}">
                <a16:creationId xmlns:a16="http://schemas.microsoft.com/office/drawing/2014/main" id="{B51B0427-BC2B-4FAD-AD73-6BFEE62C4212}"/>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E7254CC6-DA6C-4F0E-8A60-E08238B1D167}"/>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1181158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23274-C539-45B5-88CE-CC89A336FF05}"/>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0FB37B3C-A7FE-44EF-A9F2-389DB1DFEC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B984F9F0-12CA-4BD1-BC8F-A465B95C5689}"/>
              </a:ext>
            </a:extLst>
          </p:cNvPr>
          <p:cNvSpPr>
            <a:spLocks noGrp="1"/>
          </p:cNvSpPr>
          <p:nvPr>
            <p:ph type="dt" sz="half" idx="10"/>
          </p:nvPr>
        </p:nvSpPr>
        <p:spPr/>
        <p:txBody>
          <a:bodyPr/>
          <a:lstStyle/>
          <a:p>
            <a:fld id="{0B27EE79-B449-44A2-B1EF-6094F2079680}" type="datetimeFigureOut">
              <a:rPr lang="tr-TR" smtClean="0"/>
              <a:t>26.11.2021</a:t>
            </a:fld>
            <a:endParaRPr lang="tr-TR"/>
          </a:p>
        </p:txBody>
      </p:sp>
      <p:sp>
        <p:nvSpPr>
          <p:cNvPr id="5" name="Footer Placeholder 4">
            <a:extLst>
              <a:ext uri="{FF2B5EF4-FFF2-40B4-BE49-F238E27FC236}">
                <a16:creationId xmlns:a16="http://schemas.microsoft.com/office/drawing/2014/main" id="{124E69F9-AB8F-48BE-91DA-45DE51873758}"/>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07B8DE6D-E813-4F54-B898-5D42D8DEA867}"/>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1584801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3D60F-3FF0-4FD5-A6F7-EA485983BD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7BD6487F-6E4C-41E2-858D-69ACFC1A03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6027F0-B5C4-436C-AFC4-E22106DE213F}"/>
              </a:ext>
            </a:extLst>
          </p:cNvPr>
          <p:cNvSpPr>
            <a:spLocks noGrp="1"/>
          </p:cNvSpPr>
          <p:nvPr>
            <p:ph type="dt" sz="half" idx="10"/>
          </p:nvPr>
        </p:nvSpPr>
        <p:spPr/>
        <p:txBody>
          <a:bodyPr/>
          <a:lstStyle/>
          <a:p>
            <a:fld id="{0B27EE79-B449-44A2-B1EF-6094F2079680}" type="datetimeFigureOut">
              <a:rPr lang="tr-TR" smtClean="0"/>
              <a:t>26.11.2021</a:t>
            </a:fld>
            <a:endParaRPr lang="tr-TR"/>
          </a:p>
        </p:txBody>
      </p:sp>
      <p:sp>
        <p:nvSpPr>
          <p:cNvPr id="5" name="Footer Placeholder 4">
            <a:extLst>
              <a:ext uri="{FF2B5EF4-FFF2-40B4-BE49-F238E27FC236}">
                <a16:creationId xmlns:a16="http://schemas.microsoft.com/office/drawing/2014/main" id="{2BE65C09-80EA-4D10-899E-64F6541AF436}"/>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D6C6A0BB-8C08-45EE-A1A4-643792B58F42}"/>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1984019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70545-2CF3-4145-9ACC-06D87D8C5C41}"/>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758C4353-07C1-4146-8768-F5ACB63D6A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84F37544-6C99-4874-BD0D-10B5AF47F1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38FCEE93-3383-4375-8828-09FC7233E07F}"/>
              </a:ext>
            </a:extLst>
          </p:cNvPr>
          <p:cNvSpPr>
            <a:spLocks noGrp="1"/>
          </p:cNvSpPr>
          <p:nvPr>
            <p:ph type="dt" sz="half" idx="10"/>
          </p:nvPr>
        </p:nvSpPr>
        <p:spPr/>
        <p:txBody>
          <a:bodyPr/>
          <a:lstStyle/>
          <a:p>
            <a:fld id="{0B27EE79-B449-44A2-B1EF-6094F2079680}" type="datetimeFigureOut">
              <a:rPr lang="tr-TR" smtClean="0"/>
              <a:t>26.11.2021</a:t>
            </a:fld>
            <a:endParaRPr lang="tr-TR"/>
          </a:p>
        </p:txBody>
      </p:sp>
      <p:sp>
        <p:nvSpPr>
          <p:cNvPr id="6" name="Footer Placeholder 5">
            <a:extLst>
              <a:ext uri="{FF2B5EF4-FFF2-40B4-BE49-F238E27FC236}">
                <a16:creationId xmlns:a16="http://schemas.microsoft.com/office/drawing/2014/main" id="{85956A9C-D7FB-4BE6-931F-4D6D6ADE43BA}"/>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EF7AE9F4-274F-4BB4-888A-09654E88A98E}"/>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822405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F93E3-9B38-4D4C-8349-460C006CAAF9}"/>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2AE3CB4F-9A93-47DE-83D6-9705A86764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F07ACA-7151-4AC1-B99F-A1F7A63A75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3D7C7C5E-0599-4D91-800A-010B012329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C736B5-7EDC-4048-B301-F87462B8D3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C80D5E95-C98F-4694-A2C3-B9E9A17B2E9E}"/>
              </a:ext>
            </a:extLst>
          </p:cNvPr>
          <p:cNvSpPr>
            <a:spLocks noGrp="1"/>
          </p:cNvSpPr>
          <p:nvPr>
            <p:ph type="dt" sz="half" idx="10"/>
          </p:nvPr>
        </p:nvSpPr>
        <p:spPr/>
        <p:txBody>
          <a:bodyPr/>
          <a:lstStyle/>
          <a:p>
            <a:fld id="{0B27EE79-B449-44A2-B1EF-6094F2079680}" type="datetimeFigureOut">
              <a:rPr lang="tr-TR" smtClean="0"/>
              <a:t>26.11.2021</a:t>
            </a:fld>
            <a:endParaRPr lang="tr-TR"/>
          </a:p>
        </p:txBody>
      </p:sp>
      <p:sp>
        <p:nvSpPr>
          <p:cNvPr id="8" name="Footer Placeholder 7">
            <a:extLst>
              <a:ext uri="{FF2B5EF4-FFF2-40B4-BE49-F238E27FC236}">
                <a16:creationId xmlns:a16="http://schemas.microsoft.com/office/drawing/2014/main" id="{B6B5E054-BF46-4B71-A7E6-5A530463AE0D}"/>
              </a:ext>
            </a:extLst>
          </p:cNvPr>
          <p:cNvSpPr>
            <a:spLocks noGrp="1"/>
          </p:cNvSpPr>
          <p:nvPr>
            <p:ph type="ftr" sz="quarter" idx="11"/>
          </p:nvPr>
        </p:nvSpPr>
        <p:spPr/>
        <p:txBody>
          <a:bodyPr/>
          <a:lstStyle/>
          <a:p>
            <a:endParaRPr lang="tr-TR"/>
          </a:p>
        </p:txBody>
      </p:sp>
      <p:sp>
        <p:nvSpPr>
          <p:cNvPr id="9" name="Slide Number Placeholder 8">
            <a:extLst>
              <a:ext uri="{FF2B5EF4-FFF2-40B4-BE49-F238E27FC236}">
                <a16:creationId xmlns:a16="http://schemas.microsoft.com/office/drawing/2014/main" id="{272BDE95-3487-4CDC-A1DA-F640630DE8CE}"/>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1112055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1D2C2-08C3-4D4F-9E72-0FFBBB9E9780}"/>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83F65E0B-D2F2-456A-8096-C65025C03590}"/>
              </a:ext>
            </a:extLst>
          </p:cNvPr>
          <p:cNvSpPr>
            <a:spLocks noGrp="1"/>
          </p:cNvSpPr>
          <p:nvPr>
            <p:ph type="dt" sz="half" idx="10"/>
          </p:nvPr>
        </p:nvSpPr>
        <p:spPr/>
        <p:txBody>
          <a:bodyPr/>
          <a:lstStyle/>
          <a:p>
            <a:fld id="{0B27EE79-B449-44A2-B1EF-6094F2079680}" type="datetimeFigureOut">
              <a:rPr lang="tr-TR" smtClean="0"/>
              <a:t>26.11.2021</a:t>
            </a:fld>
            <a:endParaRPr lang="tr-TR"/>
          </a:p>
        </p:txBody>
      </p:sp>
      <p:sp>
        <p:nvSpPr>
          <p:cNvPr id="4" name="Footer Placeholder 3">
            <a:extLst>
              <a:ext uri="{FF2B5EF4-FFF2-40B4-BE49-F238E27FC236}">
                <a16:creationId xmlns:a16="http://schemas.microsoft.com/office/drawing/2014/main" id="{C334B737-E07D-4EF7-9D75-A9B15E1F37DD}"/>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46B1178C-D663-41C1-8473-62B39AFEF8EB}"/>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4272893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90CD56-CDE4-4306-AB6E-40504223C62F}"/>
              </a:ext>
            </a:extLst>
          </p:cNvPr>
          <p:cNvSpPr>
            <a:spLocks noGrp="1"/>
          </p:cNvSpPr>
          <p:nvPr>
            <p:ph type="dt" sz="half" idx="10"/>
          </p:nvPr>
        </p:nvSpPr>
        <p:spPr/>
        <p:txBody>
          <a:bodyPr/>
          <a:lstStyle/>
          <a:p>
            <a:fld id="{0B27EE79-B449-44A2-B1EF-6094F2079680}" type="datetimeFigureOut">
              <a:rPr lang="tr-TR" smtClean="0"/>
              <a:t>26.11.2021</a:t>
            </a:fld>
            <a:endParaRPr lang="tr-TR"/>
          </a:p>
        </p:txBody>
      </p:sp>
      <p:sp>
        <p:nvSpPr>
          <p:cNvPr id="3" name="Footer Placeholder 2">
            <a:extLst>
              <a:ext uri="{FF2B5EF4-FFF2-40B4-BE49-F238E27FC236}">
                <a16:creationId xmlns:a16="http://schemas.microsoft.com/office/drawing/2014/main" id="{6C6D4F29-441B-44E5-9844-521825298B5A}"/>
              </a:ext>
            </a:extLst>
          </p:cNvPr>
          <p:cNvSpPr>
            <a:spLocks noGrp="1"/>
          </p:cNvSpPr>
          <p:nvPr>
            <p:ph type="ftr" sz="quarter" idx="11"/>
          </p:nvPr>
        </p:nvSpPr>
        <p:spPr/>
        <p:txBody>
          <a:bodyPr/>
          <a:lstStyle/>
          <a:p>
            <a:endParaRPr lang="tr-TR"/>
          </a:p>
        </p:txBody>
      </p:sp>
      <p:sp>
        <p:nvSpPr>
          <p:cNvPr id="4" name="Slide Number Placeholder 3">
            <a:extLst>
              <a:ext uri="{FF2B5EF4-FFF2-40B4-BE49-F238E27FC236}">
                <a16:creationId xmlns:a16="http://schemas.microsoft.com/office/drawing/2014/main" id="{182311CC-754D-4A22-B31D-25E043095A9C}"/>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1345076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F1201-CA00-45B3-9E43-8F622A1968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E84979FE-97F1-4B7D-9847-F3B7B77155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D7910957-51F9-41BE-AFB9-4FB6DBC1C5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DF16D9-4E13-44CA-9BBC-3B76961C1239}"/>
              </a:ext>
            </a:extLst>
          </p:cNvPr>
          <p:cNvSpPr>
            <a:spLocks noGrp="1"/>
          </p:cNvSpPr>
          <p:nvPr>
            <p:ph type="dt" sz="half" idx="10"/>
          </p:nvPr>
        </p:nvSpPr>
        <p:spPr/>
        <p:txBody>
          <a:bodyPr/>
          <a:lstStyle/>
          <a:p>
            <a:fld id="{0B27EE79-B449-44A2-B1EF-6094F2079680}" type="datetimeFigureOut">
              <a:rPr lang="tr-TR" smtClean="0"/>
              <a:t>26.11.2021</a:t>
            </a:fld>
            <a:endParaRPr lang="tr-TR"/>
          </a:p>
        </p:txBody>
      </p:sp>
      <p:sp>
        <p:nvSpPr>
          <p:cNvPr id="6" name="Footer Placeholder 5">
            <a:extLst>
              <a:ext uri="{FF2B5EF4-FFF2-40B4-BE49-F238E27FC236}">
                <a16:creationId xmlns:a16="http://schemas.microsoft.com/office/drawing/2014/main" id="{1EAA989B-DBC8-496C-8F98-A3A4A6A5315A}"/>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1F839705-3377-4D89-95B6-2DDCA43BEA85}"/>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1976088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10277-7EC9-4A15-A709-735EE735CE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40C60C30-01A6-4F32-A915-C9EE5818C6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5B28B542-FA75-4700-AA55-3F076848BB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3C5613-147C-4544-8CBB-591837EF2A49}"/>
              </a:ext>
            </a:extLst>
          </p:cNvPr>
          <p:cNvSpPr>
            <a:spLocks noGrp="1"/>
          </p:cNvSpPr>
          <p:nvPr>
            <p:ph type="dt" sz="half" idx="10"/>
          </p:nvPr>
        </p:nvSpPr>
        <p:spPr/>
        <p:txBody>
          <a:bodyPr/>
          <a:lstStyle/>
          <a:p>
            <a:fld id="{0B27EE79-B449-44A2-B1EF-6094F2079680}" type="datetimeFigureOut">
              <a:rPr lang="tr-TR" smtClean="0"/>
              <a:t>26.11.2021</a:t>
            </a:fld>
            <a:endParaRPr lang="tr-TR"/>
          </a:p>
        </p:txBody>
      </p:sp>
      <p:sp>
        <p:nvSpPr>
          <p:cNvPr id="6" name="Footer Placeholder 5">
            <a:extLst>
              <a:ext uri="{FF2B5EF4-FFF2-40B4-BE49-F238E27FC236}">
                <a16:creationId xmlns:a16="http://schemas.microsoft.com/office/drawing/2014/main" id="{243A954F-E691-46E2-8674-B9A3ED2CBD40}"/>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ECC6BC10-AC11-4B34-A357-5289FFBC351A}"/>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2469691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77F8BB-9588-487B-AFDE-585294399F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762B7B1F-2295-4B6E-8A1E-8B506C3703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46EC0055-232E-4C7B-A3B2-931AFF00AD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27EE79-B449-44A2-B1EF-6094F2079680}" type="datetimeFigureOut">
              <a:rPr lang="tr-TR" smtClean="0"/>
              <a:t>26.11.2021</a:t>
            </a:fld>
            <a:endParaRPr lang="tr-TR"/>
          </a:p>
        </p:txBody>
      </p:sp>
      <p:sp>
        <p:nvSpPr>
          <p:cNvPr id="5" name="Footer Placeholder 4">
            <a:extLst>
              <a:ext uri="{FF2B5EF4-FFF2-40B4-BE49-F238E27FC236}">
                <a16:creationId xmlns:a16="http://schemas.microsoft.com/office/drawing/2014/main" id="{1F5F9FB5-73DC-414C-962E-1F7E0F536A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a:extLst>
              <a:ext uri="{FF2B5EF4-FFF2-40B4-BE49-F238E27FC236}">
                <a16:creationId xmlns:a16="http://schemas.microsoft.com/office/drawing/2014/main" id="{B0F45397-0697-420A-886B-501CE93EC3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41E6EB-1D8F-44A0-BDD3-27745CA30A3C}" type="slidenum">
              <a:rPr lang="tr-TR" smtClean="0"/>
              <a:t>‹#›</a:t>
            </a:fld>
            <a:endParaRPr lang="tr-TR"/>
          </a:p>
        </p:txBody>
      </p:sp>
    </p:spTree>
    <p:extLst>
      <p:ext uri="{BB962C8B-B14F-4D97-AF65-F5344CB8AC3E}">
        <p14:creationId xmlns:p14="http://schemas.microsoft.com/office/powerpoint/2010/main" val="18080883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tmaTranscript.xlsx"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tawcTranscript.pdf" TargetMode="External"/><Relationship Id="rId5" Type="http://schemas.openxmlformats.org/officeDocument/2006/relationships/hyperlink" Target="tmaMasterTranscript.pdf" TargetMode="External"/><Relationship Id="rId4" Type="http://schemas.openxmlformats.org/officeDocument/2006/relationships/hyperlink" Target="eulTranscript.pdf"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80C00-C524-4A03-836F-5F5552226FA7}"/>
              </a:ext>
            </a:extLst>
          </p:cNvPr>
          <p:cNvSpPr>
            <a:spLocks noGrp="1"/>
          </p:cNvSpPr>
          <p:nvPr>
            <p:ph type="ctrTitle"/>
          </p:nvPr>
        </p:nvSpPr>
        <p:spPr>
          <a:xfrm>
            <a:off x="1524000" y="1656520"/>
            <a:ext cx="9144000" cy="1111320"/>
          </a:xfrm>
        </p:spPr>
        <p:txBody>
          <a:bodyPr>
            <a:normAutofit fontScale="90000"/>
          </a:bodyPr>
          <a:lstStyle/>
          <a:p>
            <a:r>
              <a:rPr lang="en-US" sz="4400" b="1" dirty="0"/>
              <a:t>PhD Interview with Cranfield University </a:t>
            </a:r>
            <a:br>
              <a:rPr lang="tr-TR" sz="4400" b="1" dirty="0"/>
            </a:br>
            <a:endParaRPr lang="tr-TR" sz="4400" b="1" dirty="0"/>
          </a:p>
        </p:txBody>
      </p:sp>
      <p:sp>
        <p:nvSpPr>
          <p:cNvPr id="3" name="Subtitle 2">
            <a:extLst>
              <a:ext uri="{FF2B5EF4-FFF2-40B4-BE49-F238E27FC236}">
                <a16:creationId xmlns:a16="http://schemas.microsoft.com/office/drawing/2014/main" id="{341A39ED-E3E4-47D5-A104-2FDFB1F07D47}"/>
              </a:ext>
            </a:extLst>
          </p:cNvPr>
          <p:cNvSpPr>
            <a:spLocks noGrp="1"/>
          </p:cNvSpPr>
          <p:nvPr>
            <p:ph type="subTitle" idx="1"/>
          </p:nvPr>
        </p:nvSpPr>
        <p:spPr>
          <a:xfrm>
            <a:off x="1523999" y="2859915"/>
            <a:ext cx="9382539" cy="3348380"/>
          </a:xfrm>
        </p:spPr>
        <p:txBody>
          <a:bodyPr>
            <a:normAutofit/>
          </a:bodyPr>
          <a:lstStyle/>
          <a:p>
            <a:r>
              <a:rPr lang="en-US" b="1" dirty="0"/>
              <a:t>Effects of Strategic Management, Leadership and Morale </a:t>
            </a:r>
            <a:endParaRPr lang="tr-TR" b="1" dirty="0"/>
          </a:p>
          <a:p>
            <a:r>
              <a:rPr lang="en-US" b="1" dirty="0"/>
              <a:t>on the Outcome of the Battle </a:t>
            </a:r>
            <a:endParaRPr lang="tr-TR" b="1" dirty="0"/>
          </a:p>
          <a:p>
            <a:r>
              <a:rPr lang="en-US" b="1" dirty="0"/>
              <a:t>alongside the Combat Power Elements Including Force Ratios</a:t>
            </a:r>
            <a:endParaRPr lang="tr-TR" b="1" dirty="0"/>
          </a:p>
          <a:p>
            <a:endParaRPr lang="tr-TR" dirty="0"/>
          </a:p>
          <a:p>
            <a:r>
              <a:rPr lang="tr-TR" dirty="0"/>
              <a:t>Time:30 minutes</a:t>
            </a:r>
          </a:p>
          <a:p>
            <a:endParaRPr lang="tr-TR" dirty="0"/>
          </a:p>
          <a:p>
            <a:r>
              <a:rPr lang="tr-TR" b="1" dirty="0"/>
              <a:t>25.05.2021</a:t>
            </a:r>
          </a:p>
          <a:p>
            <a:endParaRPr lang="tr-TR" dirty="0"/>
          </a:p>
        </p:txBody>
      </p:sp>
    </p:spTree>
    <p:extLst>
      <p:ext uri="{BB962C8B-B14F-4D97-AF65-F5344CB8AC3E}">
        <p14:creationId xmlns:p14="http://schemas.microsoft.com/office/powerpoint/2010/main" val="3315640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2509F-DA44-4EDD-B94F-81B604F52FC8}"/>
              </a:ext>
            </a:extLst>
          </p:cNvPr>
          <p:cNvSpPr>
            <a:spLocks noGrp="1"/>
          </p:cNvSpPr>
          <p:nvPr>
            <p:ph type="title"/>
          </p:nvPr>
        </p:nvSpPr>
        <p:spPr/>
        <p:txBody>
          <a:bodyPr>
            <a:normAutofit/>
          </a:bodyPr>
          <a:lstStyle/>
          <a:p>
            <a:r>
              <a:rPr lang="tr-TR" sz="3800" b="1" dirty="0"/>
              <a:t>Conclusion</a:t>
            </a:r>
          </a:p>
        </p:txBody>
      </p:sp>
      <p:sp>
        <p:nvSpPr>
          <p:cNvPr id="3" name="Content Placeholder 2">
            <a:extLst>
              <a:ext uri="{FF2B5EF4-FFF2-40B4-BE49-F238E27FC236}">
                <a16:creationId xmlns:a16="http://schemas.microsoft.com/office/drawing/2014/main" id="{2C026011-2C80-4C6B-9B4B-AFCA99DC2C6B}"/>
              </a:ext>
            </a:extLst>
          </p:cNvPr>
          <p:cNvSpPr>
            <a:spLocks noGrp="1"/>
          </p:cNvSpPr>
          <p:nvPr>
            <p:ph idx="1"/>
          </p:nvPr>
        </p:nvSpPr>
        <p:spPr>
          <a:xfrm>
            <a:off x="838199" y="1825625"/>
            <a:ext cx="10936705" cy="3227638"/>
          </a:xfrm>
        </p:spPr>
        <p:txBody>
          <a:bodyPr>
            <a:normAutofit/>
          </a:bodyPr>
          <a:lstStyle/>
          <a:p>
            <a:r>
              <a:rPr lang="tr-TR" sz="2200" b="1" dirty="0">
                <a:solidFill>
                  <a:srgbClr val="000000"/>
                </a:solidFill>
                <a:effectLst/>
                <a:latin typeface="Calibri" panose="020F0502020204030204" pitchFamily="34" charset="0"/>
                <a:ea typeface="Times New Roman" panose="02020603050405020304" pitchFamily="18" charset="0"/>
              </a:rPr>
              <a:t>This research will;</a:t>
            </a:r>
          </a:p>
          <a:p>
            <a:pPr marL="0" indent="0">
              <a:buNone/>
            </a:pPr>
            <a:endParaRPr lang="tr-TR" sz="2200" b="1" dirty="0">
              <a:solidFill>
                <a:srgbClr val="000000"/>
              </a:solidFill>
              <a:effectLst/>
              <a:latin typeface="Calibri" panose="020F0502020204030204" pitchFamily="34" charset="0"/>
              <a:ea typeface="Times New Roman" panose="02020603050405020304" pitchFamily="18" charset="0"/>
            </a:endParaRPr>
          </a:p>
          <a:p>
            <a:pPr lvl="1"/>
            <a:r>
              <a:rPr lang="tr-TR" sz="2200" b="1" dirty="0">
                <a:solidFill>
                  <a:srgbClr val="000000"/>
                </a:solidFill>
                <a:effectLst/>
                <a:latin typeface="Calibri" panose="020F0502020204030204" pitchFamily="34" charset="0"/>
                <a:ea typeface="Times New Roman" panose="02020603050405020304" pitchFamily="18" charset="0"/>
              </a:rPr>
              <a:t>Find </a:t>
            </a:r>
            <a:r>
              <a:rPr lang="en-US" sz="2200" b="1" dirty="0">
                <a:solidFill>
                  <a:srgbClr val="000000"/>
                </a:solidFill>
                <a:effectLst/>
                <a:latin typeface="Calibri" panose="020F0502020204030204" pitchFamily="34" charset="0"/>
                <a:ea typeface="Times New Roman" panose="02020603050405020304" pitchFamily="18" charset="0"/>
              </a:rPr>
              <a:t>the </a:t>
            </a:r>
            <a:r>
              <a:rPr lang="en-US" sz="2200" b="1" dirty="0">
                <a:solidFill>
                  <a:srgbClr val="0070C0"/>
                </a:solidFill>
                <a:effectLst/>
                <a:latin typeface="Calibri" panose="020F0502020204030204" pitchFamily="34" charset="0"/>
                <a:ea typeface="Times New Roman" panose="02020603050405020304" pitchFamily="18" charset="0"/>
              </a:rPr>
              <a:t>explanatory power of </a:t>
            </a:r>
            <a:r>
              <a:rPr lang="tr-TR" sz="2200" b="1" dirty="0">
                <a:solidFill>
                  <a:srgbClr val="0070C0"/>
                </a:solidFill>
                <a:effectLst/>
                <a:latin typeface="Calibri" panose="020F0502020204030204" pitchFamily="34" charset="0"/>
                <a:ea typeface="Times New Roman" panose="02020603050405020304" pitchFamily="18" charset="0"/>
              </a:rPr>
              <a:t>morale and leadership </a:t>
            </a:r>
            <a:r>
              <a:rPr lang="en-US" sz="2200" b="1" dirty="0">
                <a:solidFill>
                  <a:srgbClr val="000000"/>
                </a:solidFill>
                <a:effectLst/>
                <a:latin typeface="Calibri" panose="020F0502020204030204" pitchFamily="34" charset="0"/>
                <a:ea typeface="Times New Roman" panose="02020603050405020304" pitchFamily="18" charset="0"/>
              </a:rPr>
              <a:t>along with force ratios </a:t>
            </a:r>
            <a:r>
              <a:rPr lang="tr-TR" sz="2200" b="1" dirty="0">
                <a:solidFill>
                  <a:srgbClr val="000000"/>
                </a:solidFill>
                <a:effectLst/>
                <a:latin typeface="Calibri" panose="020F0502020204030204" pitchFamily="34" charset="0"/>
                <a:ea typeface="Times New Roman" panose="02020603050405020304" pitchFamily="18" charset="0"/>
              </a:rPr>
              <a:t>and </a:t>
            </a:r>
            <a:r>
              <a:rPr lang="en-US" sz="2200" b="1" dirty="0">
                <a:solidFill>
                  <a:srgbClr val="000000"/>
                </a:solidFill>
                <a:effectLst/>
                <a:latin typeface="Calibri" panose="020F0502020204030204" pitchFamily="34" charset="0"/>
                <a:ea typeface="Times New Roman" panose="02020603050405020304" pitchFamily="18" charset="0"/>
              </a:rPr>
              <a:t>other relative combat power factors</a:t>
            </a:r>
            <a:r>
              <a:rPr lang="tr-TR" sz="2200" b="1" dirty="0">
                <a:solidFill>
                  <a:srgbClr val="000000"/>
                </a:solidFill>
                <a:effectLst/>
                <a:latin typeface="Calibri" panose="020F0502020204030204" pitchFamily="34" charset="0"/>
                <a:ea typeface="Times New Roman" panose="02020603050405020304" pitchFamily="18" charset="0"/>
              </a:rPr>
              <a:t> </a:t>
            </a:r>
            <a:r>
              <a:rPr lang="en-US" sz="2200" b="1" dirty="0">
                <a:solidFill>
                  <a:srgbClr val="000000"/>
                </a:solidFill>
                <a:effectLst/>
                <a:latin typeface="Calibri" panose="020F0502020204030204" pitchFamily="34" charset="0"/>
                <a:ea typeface="Times New Roman" panose="02020603050405020304" pitchFamily="18" charset="0"/>
              </a:rPr>
              <a:t>for the outcome of the battle</a:t>
            </a:r>
            <a:r>
              <a:rPr lang="tr-TR" sz="2200" b="1" dirty="0">
                <a:solidFill>
                  <a:srgbClr val="000000"/>
                </a:solidFill>
                <a:latin typeface="Calibri" panose="020F0502020204030204" pitchFamily="34" charset="0"/>
                <a:ea typeface="Times New Roman" panose="02020603050405020304" pitchFamily="18" charset="0"/>
              </a:rPr>
              <a:t>,</a:t>
            </a:r>
          </a:p>
          <a:p>
            <a:pPr marL="457200" lvl="1" indent="0">
              <a:buNone/>
            </a:pPr>
            <a:endParaRPr lang="tr-TR" sz="2200" b="1" dirty="0">
              <a:solidFill>
                <a:srgbClr val="000000"/>
              </a:solidFill>
              <a:effectLst/>
              <a:latin typeface="Calibri" panose="020F0502020204030204" pitchFamily="34" charset="0"/>
              <a:ea typeface="Times New Roman" panose="02020603050405020304" pitchFamily="18" charset="0"/>
            </a:endParaRPr>
          </a:p>
          <a:p>
            <a:pPr lvl="1"/>
            <a:r>
              <a:rPr lang="tr-TR" sz="2200" b="1" dirty="0">
                <a:solidFill>
                  <a:srgbClr val="000000"/>
                </a:solidFill>
                <a:latin typeface="Calibri" panose="020F0502020204030204" pitchFamily="34" charset="0"/>
              </a:rPr>
              <a:t>Develop a </a:t>
            </a:r>
            <a:r>
              <a:rPr lang="tr-TR" sz="2200" b="1" dirty="0">
                <a:solidFill>
                  <a:srgbClr val="0070C0"/>
                </a:solidFill>
                <a:latin typeface="Calibri" panose="020F0502020204030204" pitchFamily="34" charset="0"/>
              </a:rPr>
              <a:t>mathematical model</a:t>
            </a:r>
            <a:r>
              <a:rPr lang="tr-TR" sz="2200" b="1" dirty="0">
                <a:solidFill>
                  <a:srgbClr val="000000"/>
                </a:solidFill>
                <a:latin typeface="Calibri" panose="020F0502020204030204" pitchFamily="34" charset="0"/>
              </a:rPr>
              <a:t>,</a:t>
            </a:r>
          </a:p>
          <a:p>
            <a:pPr marL="457200" lvl="1" indent="0">
              <a:buNone/>
            </a:pPr>
            <a:endParaRPr lang="tr-TR" sz="2200" b="1" dirty="0">
              <a:solidFill>
                <a:srgbClr val="000000"/>
              </a:solidFill>
              <a:latin typeface="Calibri" panose="020F0502020204030204" pitchFamily="34" charset="0"/>
            </a:endParaRPr>
          </a:p>
          <a:p>
            <a:pPr lvl="1"/>
            <a:r>
              <a:rPr lang="tr-TR" sz="2200" b="1" dirty="0">
                <a:solidFill>
                  <a:srgbClr val="000000"/>
                </a:solidFill>
                <a:latin typeface="Calibri" panose="020F0502020204030204" pitchFamily="34" charset="0"/>
              </a:rPr>
              <a:t>Use </a:t>
            </a:r>
            <a:r>
              <a:rPr lang="tr-TR" sz="2200" b="1" dirty="0">
                <a:solidFill>
                  <a:srgbClr val="0070C0"/>
                </a:solidFill>
                <a:latin typeface="Calibri" panose="020F0502020204030204" pitchFamily="34" charset="0"/>
              </a:rPr>
              <a:t>Python Programming Language </a:t>
            </a:r>
            <a:r>
              <a:rPr lang="tr-TR" sz="2200" b="1" dirty="0">
                <a:solidFill>
                  <a:srgbClr val="000000"/>
                </a:solidFill>
                <a:latin typeface="Calibri" panose="020F0502020204030204" pitchFamily="34" charset="0"/>
              </a:rPr>
              <a:t>as a mean of statistical analysis. </a:t>
            </a:r>
          </a:p>
          <a:p>
            <a:pPr lvl="1"/>
            <a:endParaRPr lang="tr-TR" sz="2200" b="1" dirty="0"/>
          </a:p>
        </p:txBody>
      </p:sp>
      <p:sp>
        <p:nvSpPr>
          <p:cNvPr id="4" name="Title 1">
            <a:extLst>
              <a:ext uri="{FF2B5EF4-FFF2-40B4-BE49-F238E27FC236}">
                <a16:creationId xmlns:a16="http://schemas.microsoft.com/office/drawing/2014/main" id="{417DB48A-5C0A-48FF-AFD2-42EACF3EC17A}"/>
              </a:ext>
            </a:extLst>
          </p:cNvPr>
          <p:cNvSpPr txBox="1">
            <a:spLocks/>
          </p:cNvSpPr>
          <p:nvPr/>
        </p:nvSpPr>
        <p:spPr>
          <a:xfrm>
            <a:off x="637674" y="505326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200" b="1" dirty="0">
                <a:solidFill>
                  <a:srgbClr val="FF0000"/>
                </a:solidFill>
              </a:rPr>
              <a:t>My intention: </a:t>
            </a:r>
            <a:r>
              <a:rPr lang="tr-TR" sz="3200" b="1" dirty="0"/>
              <a:t>To carry on this research area and become an academic personnel in my 2nd part of the career. </a:t>
            </a:r>
          </a:p>
        </p:txBody>
      </p:sp>
    </p:spTree>
    <p:extLst>
      <p:ext uri="{BB962C8B-B14F-4D97-AF65-F5344CB8AC3E}">
        <p14:creationId xmlns:p14="http://schemas.microsoft.com/office/powerpoint/2010/main" val="3284161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80C00-C524-4A03-836F-5F5552226FA7}"/>
              </a:ext>
            </a:extLst>
          </p:cNvPr>
          <p:cNvSpPr>
            <a:spLocks noGrp="1"/>
          </p:cNvSpPr>
          <p:nvPr>
            <p:ph type="ctrTitle"/>
          </p:nvPr>
        </p:nvSpPr>
        <p:spPr>
          <a:xfrm>
            <a:off x="1524000" y="1656520"/>
            <a:ext cx="9144000" cy="1111320"/>
          </a:xfrm>
        </p:spPr>
        <p:txBody>
          <a:bodyPr>
            <a:normAutofit fontScale="90000"/>
          </a:bodyPr>
          <a:lstStyle/>
          <a:p>
            <a:r>
              <a:rPr lang="en-US" sz="4400" b="1" dirty="0"/>
              <a:t>PhD </a:t>
            </a:r>
            <a:r>
              <a:rPr lang="tr-TR" sz="4400" b="1" dirty="0"/>
              <a:t>Monthly Meeting</a:t>
            </a:r>
            <a:br>
              <a:rPr lang="tr-TR" sz="4400" b="1" dirty="0"/>
            </a:br>
            <a:endParaRPr lang="tr-TR" sz="4400" b="1" dirty="0"/>
          </a:p>
        </p:txBody>
      </p:sp>
      <p:sp>
        <p:nvSpPr>
          <p:cNvPr id="3" name="Subtitle 2">
            <a:extLst>
              <a:ext uri="{FF2B5EF4-FFF2-40B4-BE49-F238E27FC236}">
                <a16:creationId xmlns:a16="http://schemas.microsoft.com/office/drawing/2014/main" id="{341A39ED-E3E4-47D5-A104-2FDFB1F07D47}"/>
              </a:ext>
            </a:extLst>
          </p:cNvPr>
          <p:cNvSpPr>
            <a:spLocks noGrp="1"/>
          </p:cNvSpPr>
          <p:nvPr>
            <p:ph type="subTitle" idx="1"/>
          </p:nvPr>
        </p:nvSpPr>
        <p:spPr>
          <a:xfrm>
            <a:off x="1523999" y="2859915"/>
            <a:ext cx="9382539" cy="3348380"/>
          </a:xfrm>
        </p:spPr>
        <p:txBody>
          <a:bodyPr>
            <a:normAutofit/>
          </a:bodyPr>
          <a:lstStyle/>
          <a:p>
            <a:r>
              <a:rPr lang="tr-TR" dirty="0"/>
              <a:t>Time:30 minutes</a:t>
            </a:r>
          </a:p>
          <a:p>
            <a:endParaRPr lang="tr-TR" dirty="0"/>
          </a:p>
          <a:p>
            <a:r>
              <a:rPr lang="tr-TR" b="1" dirty="0"/>
              <a:t>23.11.2021</a:t>
            </a:r>
          </a:p>
          <a:p>
            <a:endParaRPr lang="tr-TR" dirty="0"/>
          </a:p>
        </p:txBody>
      </p:sp>
    </p:spTree>
    <p:extLst>
      <p:ext uri="{BB962C8B-B14F-4D97-AF65-F5344CB8AC3E}">
        <p14:creationId xmlns:p14="http://schemas.microsoft.com/office/powerpoint/2010/main" val="606166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C9908-A789-4836-BD9F-1B3551AD5083}"/>
              </a:ext>
            </a:extLst>
          </p:cNvPr>
          <p:cNvSpPr>
            <a:spLocks noGrp="1"/>
          </p:cNvSpPr>
          <p:nvPr>
            <p:ph type="title"/>
          </p:nvPr>
        </p:nvSpPr>
        <p:spPr/>
        <p:txBody>
          <a:bodyPr>
            <a:normAutofit/>
          </a:bodyPr>
          <a:lstStyle/>
          <a:p>
            <a:r>
              <a:rPr lang="en-GB" sz="3800" b="1" dirty="0">
                <a:effectLst/>
              </a:rPr>
              <a:t>Incomplete actions from Previous meeting</a:t>
            </a:r>
            <a:br>
              <a:rPr lang="tr-TR" sz="3800" b="1" dirty="0">
                <a:effectLst/>
                <a:latin typeface="Calibri" panose="020F0502020204030204" pitchFamily="34" charset="0"/>
                <a:ea typeface="Calibri" panose="020F0502020204030204" pitchFamily="34" charset="0"/>
                <a:cs typeface="Times New Roman" panose="02020603050405020304" pitchFamily="18" charset="0"/>
              </a:rPr>
            </a:br>
            <a:endParaRPr lang="tr-TR" sz="3800" b="1" dirty="0"/>
          </a:p>
        </p:txBody>
      </p:sp>
      <p:graphicFrame>
        <p:nvGraphicFramePr>
          <p:cNvPr id="5" name="Table 5">
            <a:extLst>
              <a:ext uri="{FF2B5EF4-FFF2-40B4-BE49-F238E27FC236}">
                <a16:creationId xmlns:a16="http://schemas.microsoft.com/office/drawing/2014/main" id="{5D139A34-38CE-4C25-9545-C654DE9D21E8}"/>
              </a:ext>
            </a:extLst>
          </p:cNvPr>
          <p:cNvGraphicFramePr>
            <a:graphicFrameLocks noGrp="1"/>
          </p:cNvGraphicFramePr>
          <p:nvPr>
            <p:extLst>
              <p:ext uri="{D42A27DB-BD31-4B8C-83A1-F6EECF244321}">
                <p14:modId xmlns:p14="http://schemas.microsoft.com/office/powerpoint/2010/main" val="367990587"/>
              </p:ext>
            </p:extLst>
          </p:nvPr>
        </p:nvGraphicFramePr>
        <p:xfrm>
          <a:off x="838199" y="1690689"/>
          <a:ext cx="10515600" cy="3990086"/>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1751706175"/>
                    </a:ext>
                  </a:extLst>
                </a:gridCol>
                <a:gridCol w="1752600">
                  <a:extLst>
                    <a:ext uri="{9D8B030D-6E8A-4147-A177-3AD203B41FA5}">
                      <a16:colId xmlns:a16="http://schemas.microsoft.com/office/drawing/2014/main" val="2219508395"/>
                    </a:ext>
                  </a:extLst>
                </a:gridCol>
                <a:gridCol w="1752600">
                  <a:extLst>
                    <a:ext uri="{9D8B030D-6E8A-4147-A177-3AD203B41FA5}">
                      <a16:colId xmlns:a16="http://schemas.microsoft.com/office/drawing/2014/main" val="1299564521"/>
                    </a:ext>
                  </a:extLst>
                </a:gridCol>
                <a:gridCol w="1752600">
                  <a:extLst>
                    <a:ext uri="{9D8B030D-6E8A-4147-A177-3AD203B41FA5}">
                      <a16:colId xmlns:a16="http://schemas.microsoft.com/office/drawing/2014/main" val="3446758075"/>
                    </a:ext>
                  </a:extLst>
                </a:gridCol>
                <a:gridCol w="1752600">
                  <a:extLst>
                    <a:ext uri="{9D8B030D-6E8A-4147-A177-3AD203B41FA5}">
                      <a16:colId xmlns:a16="http://schemas.microsoft.com/office/drawing/2014/main" val="1605556915"/>
                    </a:ext>
                  </a:extLst>
                </a:gridCol>
                <a:gridCol w="1752600">
                  <a:extLst>
                    <a:ext uri="{9D8B030D-6E8A-4147-A177-3AD203B41FA5}">
                      <a16:colId xmlns:a16="http://schemas.microsoft.com/office/drawing/2014/main" val="736451315"/>
                    </a:ext>
                  </a:extLst>
                </a:gridCol>
              </a:tblGrid>
              <a:tr h="1062575">
                <a:tc>
                  <a:txBody>
                    <a:bodyPr/>
                    <a:lstStyle/>
                    <a:p>
                      <a:pPr algn="ctr"/>
                      <a:r>
                        <a:rPr lang="tr-TR" dirty="0">
                          <a:solidFill>
                            <a:sysClr val="windowText" lastClr="000000"/>
                          </a:solidFill>
                        </a:rPr>
                        <a:t>Who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Action to be taken</a:t>
                      </a:r>
                    </a:p>
                    <a:p>
                      <a:pPr algn="ct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Date Issued</a:t>
                      </a:r>
                    </a:p>
                    <a:p>
                      <a:pPr algn="ct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Expected completion 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Linked to chapter</a:t>
                      </a:r>
                    </a:p>
                    <a:p>
                      <a:pPr algn="ct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Linked to objective</a:t>
                      </a:r>
                    </a:p>
                    <a:p>
                      <a:pPr algn="ct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60416926"/>
                  </a:ext>
                </a:extLst>
              </a:tr>
              <a:tr h="671037">
                <a:tc>
                  <a:txBody>
                    <a:bodyPr/>
                    <a:lstStyle/>
                    <a:p>
                      <a:r>
                        <a:rPr lang="tr-TR" dirty="0">
                          <a:solidFill>
                            <a:sysClr val="windowText" lastClr="000000"/>
                          </a:solidFill>
                        </a:rPr>
                        <a:t>Student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Introduction chapter to be drafted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14 Oct 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Chapter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5711247"/>
                  </a:ext>
                </a:extLst>
              </a:tr>
              <a:tr h="671037">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3612088"/>
                  </a:ext>
                </a:extLst>
              </a:tr>
              <a:tr h="671037">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34782546"/>
                  </a:ext>
                </a:extLst>
              </a:tr>
              <a:tr h="671037">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66649102"/>
                  </a:ext>
                </a:extLst>
              </a:tr>
            </a:tbl>
          </a:graphicData>
        </a:graphic>
      </p:graphicFrame>
    </p:spTree>
    <p:extLst>
      <p:ext uri="{BB962C8B-B14F-4D97-AF65-F5344CB8AC3E}">
        <p14:creationId xmlns:p14="http://schemas.microsoft.com/office/powerpoint/2010/main" val="3189272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0ECE6C0A-5F57-42CD-8406-DFB6C30B4EDE}"/>
              </a:ext>
            </a:extLst>
          </p:cNvPr>
          <p:cNvGraphicFramePr>
            <a:graphicFrameLocks noGrp="1"/>
          </p:cNvGraphicFramePr>
          <p:nvPr>
            <p:extLst>
              <p:ext uri="{D42A27DB-BD31-4B8C-83A1-F6EECF244321}">
                <p14:modId xmlns:p14="http://schemas.microsoft.com/office/powerpoint/2010/main" val="2613613400"/>
              </p:ext>
            </p:extLst>
          </p:nvPr>
        </p:nvGraphicFramePr>
        <p:xfrm>
          <a:off x="431800" y="137764"/>
          <a:ext cx="11112500" cy="6308152"/>
        </p:xfrm>
        <a:graphic>
          <a:graphicData uri="http://schemas.openxmlformats.org/drawingml/2006/table">
            <a:tbl>
              <a:tblPr firstRow="1" bandRow="1">
                <a:tableStyleId>{5C22544A-7EE6-4342-B048-85BDC9FD1C3A}</a:tableStyleId>
              </a:tblPr>
              <a:tblGrid>
                <a:gridCol w="11112500">
                  <a:extLst>
                    <a:ext uri="{9D8B030D-6E8A-4147-A177-3AD203B41FA5}">
                      <a16:colId xmlns:a16="http://schemas.microsoft.com/office/drawing/2014/main" val="981443115"/>
                    </a:ext>
                  </a:extLst>
                </a:gridCol>
              </a:tblGrid>
              <a:tr h="455992">
                <a:tc>
                  <a:txBody>
                    <a:bodyPr/>
                    <a:lstStyle/>
                    <a:p>
                      <a:r>
                        <a:rPr lang="tr-TR" dirty="0">
                          <a:solidFill>
                            <a:sysClr val="windowText" lastClr="000000"/>
                          </a:solidFill>
                          <a:highlight>
                            <a:srgbClr val="FFFF00"/>
                          </a:highlight>
                        </a:rPr>
                        <a:t>Discussion of ongoing process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720212"/>
                  </a:ext>
                </a:extLst>
              </a:tr>
              <a:tr h="4455533">
                <a:tc>
                  <a:txBody>
                    <a:bodyPr/>
                    <a:lstStyle/>
                    <a:p>
                      <a:pPr marL="285750" indent="-285750">
                        <a:buFont typeface="Arial" panose="020B0604020202020204" pitchFamily="34" charset="0"/>
                        <a:buChar char="•"/>
                      </a:pPr>
                      <a:r>
                        <a:rPr lang="tr-TR" b="1" dirty="0">
                          <a:solidFill>
                            <a:sysClr val="windowText" lastClr="000000"/>
                          </a:solidFill>
                        </a:rPr>
                        <a:t>Discussions with Academics: </a:t>
                      </a:r>
                    </a:p>
                    <a:p>
                      <a:pPr marL="742950" lvl="1" indent="-285750">
                        <a:buFont typeface="Courier New" panose="02070309020205020404" pitchFamily="49" charset="0"/>
                        <a:buChar char="o"/>
                      </a:pPr>
                      <a:r>
                        <a:rPr lang="tr-TR" b="1" dirty="0">
                          <a:solidFill>
                            <a:sysClr val="windowText" lastClr="000000"/>
                          </a:solidFill>
                        </a:rPr>
                        <a:t>Jonathan Fennel on «how to measure the morale»</a:t>
                      </a:r>
                      <a:r>
                        <a:rPr lang="tr-TR" dirty="0">
                          <a:solidFill>
                            <a:sysClr val="windowText" lastClr="000000"/>
                          </a:solidFill>
                        </a:rPr>
                        <a:t>, MS Teams meeting on 26 Nov. He is </a:t>
                      </a:r>
                      <a:r>
                        <a:rPr lang="en-US" sz="1800" b="0" i="0" kern="1200" dirty="0">
                          <a:solidFill>
                            <a:schemeClr val="dk1"/>
                          </a:solidFill>
                          <a:effectLst/>
                          <a:latin typeface="+mn-lt"/>
                          <a:ea typeface="+mn-ea"/>
                          <a:cs typeface="+mn-cs"/>
                        </a:rPr>
                        <a:t>a Reader in Modern History at King’s College London.</a:t>
                      </a:r>
                      <a:endParaRPr lang="tr-TR" sz="1800" b="0" i="0" kern="1200" dirty="0">
                        <a:solidFill>
                          <a:sysClr val="windowText" lastClr="000000"/>
                        </a:solidFill>
                        <a:effectLst/>
                        <a:latin typeface="+mn-lt"/>
                        <a:ea typeface="+mn-ea"/>
                        <a:cs typeface="+mn-cs"/>
                      </a:endParaRPr>
                    </a:p>
                    <a:p>
                      <a:pPr marL="742950" lvl="1" indent="-285750">
                        <a:buFont typeface="Courier New" panose="02070309020205020404" pitchFamily="49" charset="0"/>
                        <a:buChar char="o"/>
                      </a:pPr>
                      <a:r>
                        <a:rPr lang="tr-TR" b="1" dirty="0">
                          <a:solidFill>
                            <a:sysClr val="windowText" lastClr="000000"/>
                          </a:solidFill>
                        </a:rPr>
                        <a:t>Sephen Biddle on SWAMOS workshop </a:t>
                      </a:r>
                      <a:r>
                        <a:rPr lang="tr-TR" dirty="0">
                          <a:solidFill>
                            <a:sysClr val="windowText" lastClr="000000"/>
                          </a:solidFill>
                        </a:rPr>
                        <a:t>and force ratio in general. He is </a:t>
                      </a:r>
                      <a:r>
                        <a:rPr lang="en-US" sz="1800" b="0" i="0" kern="1200" dirty="0">
                          <a:solidFill>
                            <a:schemeClr val="dk1"/>
                          </a:solidFill>
                          <a:effectLst/>
                          <a:latin typeface="+mn-lt"/>
                          <a:ea typeface="+mn-ea"/>
                          <a:cs typeface="+mn-cs"/>
                        </a:rPr>
                        <a:t>Professor of International and Public Affairs at Columbia University</a:t>
                      </a:r>
                      <a:r>
                        <a:rPr lang="tr-TR" sz="1800" b="0" i="0" kern="1200" dirty="0">
                          <a:solidFill>
                            <a:schemeClr val="dk1"/>
                          </a:solidFill>
                          <a:effectLst/>
                          <a:latin typeface="+mn-lt"/>
                          <a:ea typeface="+mn-ea"/>
                          <a:cs typeface="+mn-cs"/>
                        </a:rPr>
                        <a:t> and </a:t>
                      </a:r>
                      <a:r>
                        <a:rPr lang="tr-TR" dirty="0">
                          <a:solidFill>
                            <a:sysClr val="windowText" lastClr="000000"/>
                          </a:solidFill>
                        </a:rPr>
                        <a:t>writer of the book «Military Power».</a:t>
                      </a:r>
                    </a:p>
                    <a:p>
                      <a:pPr marL="742950" lvl="1" indent="-285750">
                        <a:buFont typeface="Courier New" panose="02070309020205020404" pitchFamily="49" charset="0"/>
                        <a:buChar char="o"/>
                      </a:pPr>
                      <a:r>
                        <a:rPr lang="tr-TR" b="1" dirty="0">
                          <a:solidFill>
                            <a:sysClr val="windowText" lastClr="000000"/>
                          </a:solidFill>
                        </a:rPr>
                        <a:t>Veysel Kocaman, Lead Data Scientist in John Snow Labs, Netherlands, AI guy. </a:t>
                      </a:r>
                      <a:r>
                        <a:rPr lang="tr-TR" sz="1800" kern="1200" dirty="0">
                          <a:solidFill>
                            <a:schemeClr val="dk1"/>
                          </a:solidFill>
                          <a:effectLst/>
                          <a:latin typeface="+mn-lt"/>
                          <a:ea typeface="+mn-ea"/>
                          <a:cs typeface="+mn-cs"/>
                        </a:rPr>
                        <a:t>With latest methods in NLP research,</a:t>
                      </a:r>
                    </a:p>
                    <a:p>
                      <a:pPr marL="1200150" lvl="2" indent="-285750">
                        <a:buFont typeface="Courier New" panose="02070309020205020404" pitchFamily="49" charset="0"/>
                        <a:buChar char="o"/>
                      </a:pPr>
                      <a:r>
                        <a:rPr lang="tr-TR" sz="1800" kern="1200" dirty="0">
                          <a:solidFill>
                            <a:schemeClr val="dk1"/>
                          </a:solidFill>
                          <a:effectLst/>
                          <a:highlight>
                            <a:srgbClr val="FFFF00"/>
                          </a:highlight>
                          <a:latin typeface="+mn-lt"/>
                          <a:ea typeface="+mn-ea"/>
                          <a:cs typeface="+mn-cs"/>
                        </a:rPr>
                        <a:t>annotate</a:t>
                      </a:r>
                      <a:r>
                        <a:rPr lang="tr-TR" sz="1800" kern="1200" dirty="0">
                          <a:solidFill>
                            <a:schemeClr val="dk1"/>
                          </a:solidFill>
                          <a:effectLst/>
                          <a:latin typeface="+mn-lt"/>
                          <a:ea typeface="+mn-ea"/>
                          <a:cs typeface="+mn-cs"/>
                        </a:rPr>
                        <a:t> the </a:t>
                      </a:r>
                      <a:r>
                        <a:rPr lang="tr-TR" sz="1800" b="1" kern="1200" dirty="0">
                          <a:solidFill>
                            <a:schemeClr val="dk1"/>
                          </a:solidFill>
                          <a:effectLst/>
                          <a:latin typeface="+mn-lt"/>
                          <a:ea typeface="+mn-ea"/>
                          <a:cs typeface="+mn-cs"/>
                        </a:rPr>
                        <a:t>named entities</a:t>
                      </a:r>
                    </a:p>
                    <a:p>
                      <a:pPr marL="1200150" lvl="2" indent="-285750">
                        <a:buFont typeface="Courier New" panose="02070309020205020404" pitchFamily="49" charset="0"/>
                        <a:buChar char="o"/>
                      </a:pPr>
                      <a:r>
                        <a:rPr lang="tr-TR" sz="1800" kern="1200" dirty="0">
                          <a:solidFill>
                            <a:schemeClr val="dk1"/>
                          </a:solidFill>
                          <a:effectLst/>
                          <a:highlight>
                            <a:srgbClr val="FFFF00"/>
                          </a:highlight>
                          <a:latin typeface="+mn-lt"/>
                          <a:ea typeface="+mn-ea"/>
                          <a:cs typeface="+mn-cs"/>
                        </a:rPr>
                        <a:t>train</a:t>
                      </a:r>
                      <a:r>
                        <a:rPr lang="tr-TR" sz="1800" kern="1200" dirty="0">
                          <a:solidFill>
                            <a:schemeClr val="dk1"/>
                          </a:solidFill>
                          <a:effectLst/>
                          <a:latin typeface="+mn-lt"/>
                          <a:ea typeface="+mn-ea"/>
                          <a:cs typeface="+mn-cs"/>
                        </a:rPr>
                        <a:t> </a:t>
                      </a:r>
                      <a:r>
                        <a:rPr lang="tr-TR" sz="1800" b="1" kern="1200" dirty="0">
                          <a:solidFill>
                            <a:schemeClr val="dk1"/>
                          </a:solidFill>
                          <a:effectLst/>
                          <a:latin typeface="+mn-lt"/>
                          <a:ea typeface="+mn-ea"/>
                          <a:cs typeface="+mn-cs"/>
                        </a:rPr>
                        <a:t>named entity recognition </a:t>
                      </a:r>
                      <a:r>
                        <a:rPr lang="tr-TR" sz="1800" kern="1200" dirty="0">
                          <a:solidFill>
                            <a:schemeClr val="dk1"/>
                          </a:solidFill>
                          <a:effectLst/>
                          <a:latin typeface="+mn-lt"/>
                          <a:ea typeface="+mn-ea"/>
                          <a:cs typeface="+mn-cs"/>
                        </a:rPr>
                        <a:t>(NER) and </a:t>
                      </a:r>
                      <a:r>
                        <a:rPr lang="tr-TR" sz="1800" b="1" kern="1200" dirty="0">
                          <a:solidFill>
                            <a:schemeClr val="dk1"/>
                          </a:solidFill>
                          <a:effectLst/>
                          <a:latin typeface="+mn-lt"/>
                          <a:ea typeface="+mn-ea"/>
                          <a:cs typeface="+mn-cs"/>
                        </a:rPr>
                        <a:t>Relation Extraction</a:t>
                      </a:r>
                      <a:r>
                        <a:rPr lang="tr-TR" sz="1800" kern="1200" dirty="0">
                          <a:solidFill>
                            <a:schemeClr val="dk1"/>
                          </a:solidFill>
                          <a:effectLst/>
                          <a:latin typeface="+mn-lt"/>
                          <a:ea typeface="+mn-ea"/>
                          <a:cs typeface="+mn-cs"/>
                        </a:rPr>
                        <a:t> (RE) models with </a:t>
                      </a:r>
                      <a:r>
                        <a:rPr lang="tr-TR" sz="1800" kern="1200" dirty="0">
                          <a:solidFill>
                            <a:schemeClr val="dk1"/>
                          </a:solidFill>
                          <a:effectLst/>
                          <a:highlight>
                            <a:srgbClr val="00FFFF"/>
                          </a:highlight>
                          <a:latin typeface="+mn-lt"/>
                          <a:ea typeface="+mn-ea"/>
                          <a:cs typeface="+mn-cs"/>
                        </a:rPr>
                        <a:t>language representation techniques (l</a:t>
                      </a:r>
                      <a:r>
                        <a:rPr lang="tr-TR" sz="1800" kern="1200" dirty="0">
                          <a:solidFill>
                            <a:schemeClr val="dk1"/>
                          </a:solidFill>
                          <a:effectLst/>
                          <a:latin typeface="+mn-lt"/>
                          <a:ea typeface="+mn-ea"/>
                          <a:cs typeface="+mn-cs"/>
                        </a:rPr>
                        <a:t>ike BERT). </a:t>
                      </a:r>
                    </a:p>
                    <a:p>
                      <a:pPr marL="1200150" lvl="2" indent="-285750">
                        <a:buFont typeface="Courier New" panose="02070309020205020404" pitchFamily="49" charset="0"/>
                        <a:buChar char="o"/>
                      </a:pPr>
                      <a:r>
                        <a:rPr lang="tr-TR" sz="1800" kern="1200" dirty="0">
                          <a:solidFill>
                            <a:schemeClr val="dk1"/>
                          </a:solidFill>
                          <a:effectLst/>
                          <a:latin typeface="+mn-lt"/>
                          <a:ea typeface="+mn-ea"/>
                          <a:cs typeface="+mn-cs"/>
                        </a:rPr>
                        <a:t>Create new features </a:t>
                      </a:r>
                      <a:r>
                        <a:rPr lang="tr-TR" sz="1800" kern="1200" dirty="0">
                          <a:solidFill>
                            <a:schemeClr val="dk1"/>
                          </a:solidFill>
                          <a:effectLst/>
                          <a:highlight>
                            <a:srgbClr val="FFFF00"/>
                          </a:highlight>
                          <a:latin typeface="+mn-lt"/>
                          <a:ea typeface="+mn-ea"/>
                          <a:cs typeface="+mn-cs"/>
                        </a:rPr>
                        <a:t>to build downstream deep learning models </a:t>
                      </a:r>
                      <a:r>
                        <a:rPr lang="tr-TR" sz="1800" i="0" kern="1200" dirty="0">
                          <a:solidFill>
                            <a:schemeClr val="dk1"/>
                          </a:solidFill>
                          <a:effectLst/>
                          <a:highlight>
                            <a:srgbClr val="00FFFF"/>
                          </a:highlight>
                          <a:latin typeface="+mn-lt"/>
                          <a:ea typeface="+mn-ea"/>
                          <a:cs typeface="+mn-cs"/>
                        </a:rPr>
                        <a:t>to find relations between the outcomes and leadership and morale factors.</a:t>
                      </a:r>
                    </a:p>
                    <a:p>
                      <a:pPr marL="914400" lvl="2" indent="0">
                        <a:buFont typeface="Courier New" panose="02070309020205020404" pitchFamily="49" charset="0"/>
                        <a:buNone/>
                      </a:pPr>
                      <a:endParaRPr lang="tr-TR" sz="1800" i="0" kern="1200" dirty="0">
                        <a:solidFill>
                          <a:schemeClr val="dk1"/>
                        </a:solidFill>
                        <a:effectLst/>
                        <a:highlight>
                          <a:srgbClr val="00FFFF"/>
                        </a:highlight>
                        <a:latin typeface="+mn-lt"/>
                        <a:ea typeface="+mn-ea"/>
                        <a:cs typeface="+mn-cs"/>
                      </a:endParaRPr>
                    </a:p>
                    <a:p>
                      <a:pPr marL="285750" indent="-285750">
                        <a:buFont typeface="Arial" panose="020B0604020202020204" pitchFamily="34" charset="0"/>
                        <a:buChar char="•"/>
                      </a:pPr>
                      <a:r>
                        <a:rPr lang="tr-TR" b="1" dirty="0">
                          <a:solidFill>
                            <a:sysClr val="windowText" lastClr="000000"/>
                          </a:solidFill>
                        </a:rPr>
                        <a:t>Literature Review</a:t>
                      </a:r>
                    </a:p>
                    <a:p>
                      <a:pPr marL="742950" lvl="1" indent="-285750">
                        <a:buFont typeface="Courier New" panose="02070309020205020404" pitchFamily="49" charset="0"/>
                        <a:buChar char="o"/>
                      </a:pPr>
                      <a:r>
                        <a:rPr lang="tr-TR" dirty="0">
                          <a:solidFill>
                            <a:sysClr val="windowText" lastClr="000000"/>
                          </a:solidFill>
                        </a:rPr>
                        <a:t>On War, Clausewitz, is read in detail to frame the background. Now ready to draft Chap1.</a:t>
                      </a:r>
                    </a:p>
                    <a:p>
                      <a:pPr marL="742950" lvl="1" indent="-285750">
                        <a:buFont typeface="Courier New" panose="02070309020205020404" pitchFamily="49" charset="0"/>
                        <a:buChar char="o"/>
                      </a:pPr>
                      <a:r>
                        <a:rPr lang="tr-TR" dirty="0">
                          <a:solidFill>
                            <a:sysClr val="windowText" lastClr="000000"/>
                          </a:solidFill>
                        </a:rPr>
                        <a:t>Military Power, Stephen Biddle is read till page 79.</a:t>
                      </a:r>
                    </a:p>
                    <a:p>
                      <a:pPr marL="742950" lvl="1" indent="-285750">
                        <a:buFont typeface="Courier New" panose="02070309020205020404" pitchFamily="49" charset="0"/>
                        <a:buChar char="o"/>
                      </a:pPr>
                      <a:r>
                        <a:rPr lang="tr-TR" dirty="0">
                          <a:solidFill>
                            <a:sysClr val="windowText" lastClr="000000"/>
                          </a:solidFill>
                        </a:rPr>
                        <a:t>In search of the «X» Factor: Morale and the study of Strategy, Article by Jonathan Fennel is read.</a:t>
                      </a:r>
                    </a:p>
                    <a:p>
                      <a:pPr marL="742950" lvl="1" indent="-285750">
                        <a:buFont typeface="Courier New" panose="02070309020205020404" pitchFamily="49" charset="0"/>
                        <a:buChar char="o"/>
                      </a:pPr>
                      <a:r>
                        <a:rPr lang="tr-TR" dirty="0">
                          <a:solidFill>
                            <a:sysClr val="windowText" lastClr="000000"/>
                          </a:solidFill>
                        </a:rPr>
                        <a:t>Why the Soviets Can’t Win Quickly in Central Europe, article by John J.Mearsheimer. </a:t>
                      </a:r>
                    </a:p>
                    <a:p>
                      <a:pPr marL="285750" lvl="0" indent="-285750">
                        <a:buFont typeface="Courier New" panose="02070309020205020404" pitchFamily="49" charset="0"/>
                        <a:buChar char="o"/>
                      </a:pPr>
                      <a:r>
                        <a:rPr lang="tr-TR" b="1" dirty="0">
                          <a:solidFill>
                            <a:sysClr val="windowText" lastClr="000000"/>
                          </a:solidFill>
                        </a:rPr>
                        <a:t>Funding:</a:t>
                      </a:r>
                    </a:p>
                    <a:p>
                      <a:pPr marL="742950" lvl="1" indent="-285750">
                        <a:buFont typeface="Courier New" panose="02070309020205020404" pitchFamily="49" charset="0"/>
                        <a:buChar char="o"/>
                      </a:pPr>
                      <a:r>
                        <a:rPr lang="tr-TR" dirty="0">
                          <a:solidFill>
                            <a:sysClr val="windowText" lastClr="000000"/>
                          </a:solidFill>
                        </a:rPr>
                        <a:t>Open Call for DASA, Due on 6th of Jan 2022.  </a:t>
                      </a:r>
                    </a:p>
                    <a:p>
                      <a:pPr marL="742950" lvl="1" indent="-285750">
                        <a:buFont typeface="Courier New" panose="02070309020205020404" pitchFamily="49" charset="0"/>
                        <a:buChar char="o"/>
                      </a:pPr>
                      <a:r>
                        <a:rPr lang="tr-TR" dirty="0">
                          <a:solidFill>
                            <a:sysClr val="windowText" lastClr="000000"/>
                          </a:solidFill>
                        </a:rPr>
                        <a:t>Contact DASA Regional innovation partners before submitting it. (Head of DASA, Anita Friend, advise)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5494905"/>
                  </a:ext>
                </a:extLst>
              </a:tr>
            </a:tbl>
          </a:graphicData>
        </a:graphic>
      </p:graphicFrame>
    </p:spTree>
    <p:extLst>
      <p:ext uri="{BB962C8B-B14F-4D97-AF65-F5344CB8AC3E}">
        <p14:creationId xmlns:p14="http://schemas.microsoft.com/office/powerpoint/2010/main" val="1315596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0ECE6C0A-5F57-42CD-8406-DFB6C30B4EDE}"/>
              </a:ext>
            </a:extLst>
          </p:cNvPr>
          <p:cNvGraphicFramePr>
            <a:graphicFrameLocks noGrp="1"/>
          </p:cNvGraphicFramePr>
          <p:nvPr>
            <p:extLst>
              <p:ext uri="{D42A27DB-BD31-4B8C-83A1-F6EECF244321}">
                <p14:modId xmlns:p14="http://schemas.microsoft.com/office/powerpoint/2010/main" val="1506130344"/>
              </p:ext>
            </p:extLst>
          </p:nvPr>
        </p:nvGraphicFramePr>
        <p:xfrm>
          <a:off x="693057" y="3642479"/>
          <a:ext cx="10361386" cy="2693006"/>
        </p:xfrm>
        <a:graphic>
          <a:graphicData uri="http://schemas.openxmlformats.org/drawingml/2006/table">
            <a:tbl>
              <a:tblPr firstRow="1" bandRow="1">
                <a:tableStyleId>{5C22544A-7EE6-4342-B048-85BDC9FD1C3A}</a:tableStyleId>
              </a:tblPr>
              <a:tblGrid>
                <a:gridCol w="10361386">
                  <a:extLst>
                    <a:ext uri="{9D8B030D-6E8A-4147-A177-3AD203B41FA5}">
                      <a16:colId xmlns:a16="http://schemas.microsoft.com/office/drawing/2014/main" val="981443115"/>
                    </a:ext>
                  </a:extLst>
                </a:gridCol>
              </a:tblGrid>
              <a:tr h="375888">
                <a:tc>
                  <a:txBody>
                    <a:bodyPr/>
                    <a:lstStyle/>
                    <a:p>
                      <a:r>
                        <a:rPr lang="en-US" dirty="0">
                          <a:solidFill>
                            <a:sysClr val="windowText" lastClr="000000"/>
                          </a:solidFill>
                        </a:rPr>
                        <a:t>Indication of overall progress to date (completed by Supervisors):</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720212"/>
                  </a:ext>
                </a:extLst>
              </a:tr>
              <a:tr h="2317118">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5494905"/>
                  </a:ext>
                </a:extLst>
              </a:tr>
            </a:tbl>
          </a:graphicData>
        </a:graphic>
      </p:graphicFrame>
      <p:graphicFrame>
        <p:nvGraphicFramePr>
          <p:cNvPr id="7" name="Table 5">
            <a:extLst>
              <a:ext uri="{FF2B5EF4-FFF2-40B4-BE49-F238E27FC236}">
                <a16:creationId xmlns:a16="http://schemas.microsoft.com/office/drawing/2014/main" id="{B2D1148D-5E07-4763-B11B-96063AF76133}"/>
              </a:ext>
            </a:extLst>
          </p:cNvPr>
          <p:cNvGraphicFramePr>
            <a:graphicFrameLocks noGrp="1"/>
          </p:cNvGraphicFramePr>
          <p:nvPr>
            <p:extLst>
              <p:ext uri="{D42A27DB-BD31-4B8C-83A1-F6EECF244321}">
                <p14:modId xmlns:p14="http://schemas.microsoft.com/office/powerpoint/2010/main" val="2831150029"/>
              </p:ext>
            </p:extLst>
          </p:nvPr>
        </p:nvGraphicFramePr>
        <p:xfrm>
          <a:off x="693057" y="522515"/>
          <a:ext cx="10361386" cy="2693006"/>
        </p:xfrm>
        <a:graphic>
          <a:graphicData uri="http://schemas.openxmlformats.org/drawingml/2006/table">
            <a:tbl>
              <a:tblPr firstRow="1" bandRow="1">
                <a:tableStyleId>{5C22544A-7EE6-4342-B048-85BDC9FD1C3A}</a:tableStyleId>
              </a:tblPr>
              <a:tblGrid>
                <a:gridCol w="10361386">
                  <a:extLst>
                    <a:ext uri="{9D8B030D-6E8A-4147-A177-3AD203B41FA5}">
                      <a16:colId xmlns:a16="http://schemas.microsoft.com/office/drawing/2014/main" val="981443115"/>
                    </a:ext>
                  </a:extLst>
                </a:gridCol>
              </a:tblGrid>
              <a:tr h="375888">
                <a:tc>
                  <a:txBody>
                    <a:bodyPr/>
                    <a:lstStyle/>
                    <a:p>
                      <a:r>
                        <a:rPr lang="tr-TR" dirty="0">
                          <a:solidFill>
                            <a:sysClr val="windowText" lastClr="000000"/>
                          </a:solidFill>
                        </a:rPr>
                        <a:t>Discussion of Intellectual Development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720212"/>
                  </a:ext>
                </a:extLst>
              </a:tr>
              <a:tr h="2317118">
                <a:tc>
                  <a:txBody>
                    <a:bodyPr/>
                    <a:lstStyle/>
                    <a:p>
                      <a:pPr marL="285750" indent="-285750">
                        <a:buFont typeface="Arial" panose="020B0604020202020204" pitchFamily="34" charset="0"/>
                        <a:buChar char="•"/>
                      </a:pPr>
                      <a:r>
                        <a:rPr lang="tr-TR" dirty="0">
                          <a:solidFill>
                            <a:sysClr val="windowText" lastClr="000000"/>
                          </a:solidFill>
                        </a:rPr>
                        <a:t>Research philosophy is adopted gradually.</a:t>
                      </a:r>
                    </a:p>
                    <a:p>
                      <a:pPr marL="285750" indent="-285750">
                        <a:buFont typeface="Arial" panose="020B0604020202020204" pitchFamily="34" charset="0"/>
                        <a:buChar char="•"/>
                      </a:pPr>
                      <a:r>
                        <a:rPr lang="tr-TR" dirty="0">
                          <a:solidFill>
                            <a:sysClr val="windowText" lastClr="000000"/>
                          </a:solidFill>
                        </a:rPr>
                        <a:t>Whole concentration is to be given (funding efforts continues)</a:t>
                      </a:r>
                    </a:p>
                    <a:p>
                      <a:pPr marL="285750" indent="-285750">
                        <a:buFont typeface="Arial" panose="020B0604020202020204" pitchFamily="34" charset="0"/>
                        <a:buChar char="•"/>
                      </a:pPr>
                      <a:r>
                        <a:rPr lang="tr-TR" dirty="0">
                          <a:solidFill>
                            <a:sysClr val="windowText" lastClr="000000"/>
                          </a:solidFill>
                        </a:rPr>
                        <a:t>Whole concentration to Intro Chap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5494905"/>
                  </a:ext>
                </a:extLst>
              </a:tr>
            </a:tbl>
          </a:graphicData>
        </a:graphic>
      </p:graphicFrame>
    </p:spTree>
    <p:extLst>
      <p:ext uri="{BB962C8B-B14F-4D97-AF65-F5344CB8AC3E}">
        <p14:creationId xmlns:p14="http://schemas.microsoft.com/office/powerpoint/2010/main" val="3753195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C9908-A789-4836-BD9F-1B3551AD5083}"/>
              </a:ext>
            </a:extLst>
          </p:cNvPr>
          <p:cNvSpPr>
            <a:spLocks noGrp="1"/>
          </p:cNvSpPr>
          <p:nvPr>
            <p:ph type="title"/>
          </p:nvPr>
        </p:nvSpPr>
        <p:spPr/>
        <p:txBody>
          <a:bodyPr>
            <a:normAutofit/>
          </a:bodyPr>
          <a:lstStyle/>
          <a:p>
            <a:pPr algn="ctr"/>
            <a:r>
              <a:rPr lang="en-GB" sz="4000" b="1" dirty="0">
                <a:effectLst/>
              </a:rPr>
              <a:t>Actions for next meeting </a:t>
            </a:r>
            <a:br>
              <a:rPr lang="tr-TR" sz="3800" b="1" dirty="0">
                <a:effectLst/>
                <a:latin typeface="Calibri" panose="020F0502020204030204" pitchFamily="34" charset="0"/>
                <a:ea typeface="Calibri" panose="020F0502020204030204" pitchFamily="34" charset="0"/>
                <a:cs typeface="Times New Roman" panose="02020603050405020304" pitchFamily="18" charset="0"/>
              </a:rPr>
            </a:br>
            <a:endParaRPr lang="tr-TR" sz="3800" b="1" dirty="0"/>
          </a:p>
        </p:txBody>
      </p:sp>
      <p:graphicFrame>
        <p:nvGraphicFramePr>
          <p:cNvPr id="5" name="Table 5">
            <a:extLst>
              <a:ext uri="{FF2B5EF4-FFF2-40B4-BE49-F238E27FC236}">
                <a16:creationId xmlns:a16="http://schemas.microsoft.com/office/drawing/2014/main" id="{5D139A34-38CE-4C25-9545-C654DE9D21E8}"/>
              </a:ext>
            </a:extLst>
          </p:cNvPr>
          <p:cNvGraphicFramePr>
            <a:graphicFrameLocks noGrp="1"/>
          </p:cNvGraphicFramePr>
          <p:nvPr>
            <p:extLst>
              <p:ext uri="{D42A27DB-BD31-4B8C-83A1-F6EECF244321}">
                <p14:modId xmlns:p14="http://schemas.microsoft.com/office/powerpoint/2010/main" val="216212414"/>
              </p:ext>
            </p:extLst>
          </p:nvPr>
        </p:nvGraphicFramePr>
        <p:xfrm>
          <a:off x="985156" y="1208314"/>
          <a:ext cx="10214430" cy="3779559"/>
        </p:xfrm>
        <a:graphic>
          <a:graphicData uri="http://schemas.openxmlformats.org/drawingml/2006/table">
            <a:tbl>
              <a:tblPr firstRow="1" bandRow="1">
                <a:tableStyleId>{5C22544A-7EE6-4342-B048-85BDC9FD1C3A}</a:tableStyleId>
              </a:tblPr>
              <a:tblGrid>
                <a:gridCol w="1702405">
                  <a:extLst>
                    <a:ext uri="{9D8B030D-6E8A-4147-A177-3AD203B41FA5}">
                      <a16:colId xmlns:a16="http://schemas.microsoft.com/office/drawing/2014/main" val="1751706175"/>
                    </a:ext>
                  </a:extLst>
                </a:gridCol>
                <a:gridCol w="1702405">
                  <a:extLst>
                    <a:ext uri="{9D8B030D-6E8A-4147-A177-3AD203B41FA5}">
                      <a16:colId xmlns:a16="http://schemas.microsoft.com/office/drawing/2014/main" val="2219508395"/>
                    </a:ext>
                  </a:extLst>
                </a:gridCol>
                <a:gridCol w="1702405">
                  <a:extLst>
                    <a:ext uri="{9D8B030D-6E8A-4147-A177-3AD203B41FA5}">
                      <a16:colId xmlns:a16="http://schemas.microsoft.com/office/drawing/2014/main" val="1299564521"/>
                    </a:ext>
                  </a:extLst>
                </a:gridCol>
                <a:gridCol w="1702405">
                  <a:extLst>
                    <a:ext uri="{9D8B030D-6E8A-4147-A177-3AD203B41FA5}">
                      <a16:colId xmlns:a16="http://schemas.microsoft.com/office/drawing/2014/main" val="3446758075"/>
                    </a:ext>
                  </a:extLst>
                </a:gridCol>
                <a:gridCol w="1702405">
                  <a:extLst>
                    <a:ext uri="{9D8B030D-6E8A-4147-A177-3AD203B41FA5}">
                      <a16:colId xmlns:a16="http://schemas.microsoft.com/office/drawing/2014/main" val="1605556915"/>
                    </a:ext>
                  </a:extLst>
                </a:gridCol>
                <a:gridCol w="1702405">
                  <a:extLst>
                    <a:ext uri="{9D8B030D-6E8A-4147-A177-3AD203B41FA5}">
                      <a16:colId xmlns:a16="http://schemas.microsoft.com/office/drawing/2014/main" val="736451315"/>
                    </a:ext>
                  </a:extLst>
                </a:gridCol>
              </a:tblGrid>
              <a:tr h="886078">
                <a:tc>
                  <a:txBody>
                    <a:bodyPr/>
                    <a:lstStyle/>
                    <a:p>
                      <a:pPr algn="ctr"/>
                      <a:r>
                        <a:rPr lang="tr-TR" dirty="0">
                          <a:solidFill>
                            <a:sysClr val="windowText" lastClr="000000"/>
                          </a:solidFill>
                        </a:rPr>
                        <a:t>Who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Action to be taken</a:t>
                      </a:r>
                    </a:p>
                    <a:p>
                      <a:pPr algn="ct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Date Issued</a:t>
                      </a:r>
                    </a:p>
                    <a:p>
                      <a:pPr algn="ct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Agreed completion 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Linked to chapter</a:t>
                      </a:r>
                    </a:p>
                    <a:p>
                      <a:pPr algn="ct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Linked to objective</a:t>
                      </a:r>
                    </a:p>
                    <a:p>
                      <a:pPr algn="ct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60416926"/>
                  </a:ext>
                </a:extLst>
              </a:tr>
              <a:tr h="886078">
                <a:tc>
                  <a:txBody>
                    <a:bodyPr/>
                    <a:lstStyle/>
                    <a:p>
                      <a:r>
                        <a:rPr lang="tr-TR" dirty="0">
                          <a:solidFill>
                            <a:sysClr val="windowText" lastClr="000000"/>
                          </a:solidFill>
                        </a:rPr>
                        <a:t>Student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Introduction chapter to be drafted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14 Oct 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highlight>
                            <a:srgbClr val="FFFF00"/>
                          </a:highlight>
                        </a:rPr>
                        <a:t>14 Dec 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Chapter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5711247"/>
                  </a:ext>
                </a:extLst>
              </a:tr>
              <a:tr h="650253">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3612088"/>
                  </a:ext>
                </a:extLst>
              </a:tr>
              <a:tr h="650253">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34782546"/>
                  </a:ext>
                </a:extLst>
              </a:tr>
              <a:tr h="650253">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66649102"/>
                  </a:ext>
                </a:extLst>
              </a:tr>
            </a:tbl>
          </a:graphicData>
        </a:graphic>
      </p:graphicFrame>
      <p:graphicFrame>
        <p:nvGraphicFramePr>
          <p:cNvPr id="6" name="Table 5">
            <a:extLst>
              <a:ext uri="{FF2B5EF4-FFF2-40B4-BE49-F238E27FC236}">
                <a16:creationId xmlns:a16="http://schemas.microsoft.com/office/drawing/2014/main" id="{525F6D71-2897-440E-95DF-F3955DAF4D60}"/>
              </a:ext>
            </a:extLst>
          </p:cNvPr>
          <p:cNvGraphicFramePr>
            <a:graphicFrameLocks noGrp="1"/>
          </p:cNvGraphicFramePr>
          <p:nvPr>
            <p:extLst>
              <p:ext uri="{D42A27DB-BD31-4B8C-83A1-F6EECF244321}">
                <p14:modId xmlns:p14="http://schemas.microsoft.com/office/powerpoint/2010/main" val="1097699310"/>
              </p:ext>
            </p:extLst>
          </p:nvPr>
        </p:nvGraphicFramePr>
        <p:xfrm>
          <a:off x="992414" y="5349793"/>
          <a:ext cx="10361386" cy="1210158"/>
        </p:xfrm>
        <a:graphic>
          <a:graphicData uri="http://schemas.openxmlformats.org/drawingml/2006/table">
            <a:tbl>
              <a:tblPr firstRow="1" bandRow="1">
                <a:tableStyleId>{5C22544A-7EE6-4342-B048-85BDC9FD1C3A}</a:tableStyleId>
              </a:tblPr>
              <a:tblGrid>
                <a:gridCol w="10361386">
                  <a:extLst>
                    <a:ext uri="{9D8B030D-6E8A-4147-A177-3AD203B41FA5}">
                      <a16:colId xmlns:a16="http://schemas.microsoft.com/office/drawing/2014/main" val="981443115"/>
                    </a:ext>
                  </a:extLst>
                </a:gridCol>
              </a:tblGrid>
              <a:tr h="0">
                <a:tc>
                  <a:txBody>
                    <a:bodyPr/>
                    <a:lstStyle/>
                    <a:p>
                      <a:r>
                        <a:rPr lang="en-US" dirty="0">
                          <a:solidFill>
                            <a:sysClr val="windowText" lastClr="000000"/>
                          </a:solidFill>
                        </a:rPr>
                        <a:t>Date of next meeting </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720212"/>
                  </a:ext>
                </a:extLst>
              </a:tr>
              <a:tr h="844398">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5494905"/>
                  </a:ext>
                </a:extLst>
              </a:tr>
            </a:tbl>
          </a:graphicData>
        </a:graphic>
      </p:graphicFrame>
    </p:spTree>
    <p:extLst>
      <p:ext uri="{BB962C8B-B14F-4D97-AF65-F5344CB8AC3E}">
        <p14:creationId xmlns:p14="http://schemas.microsoft.com/office/powerpoint/2010/main" val="4182806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80C00-C524-4A03-836F-5F5552226FA7}"/>
              </a:ext>
            </a:extLst>
          </p:cNvPr>
          <p:cNvSpPr>
            <a:spLocks noGrp="1"/>
          </p:cNvSpPr>
          <p:nvPr>
            <p:ph type="ctrTitle"/>
          </p:nvPr>
        </p:nvSpPr>
        <p:spPr>
          <a:xfrm>
            <a:off x="1524000" y="1656520"/>
            <a:ext cx="9144000" cy="1111320"/>
          </a:xfrm>
        </p:spPr>
        <p:txBody>
          <a:bodyPr>
            <a:normAutofit fontScale="90000"/>
          </a:bodyPr>
          <a:lstStyle/>
          <a:p>
            <a:r>
              <a:rPr lang="tr-TR" sz="4400" b="1" dirty="0"/>
              <a:t>Discussion on Morale with Jonathan Fennel</a:t>
            </a:r>
            <a:br>
              <a:rPr lang="tr-TR" sz="4400" b="1" dirty="0"/>
            </a:br>
            <a:endParaRPr lang="tr-TR" sz="4400" b="1" dirty="0"/>
          </a:p>
        </p:txBody>
      </p:sp>
      <p:sp>
        <p:nvSpPr>
          <p:cNvPr id="3" name="Subtitle 2">
            <a:extLst>
              <a:ext uri="{FF2B5EF4-FFF2-40B4-BE49-F238E27FC236}">
                <a16:creationId xmlns:a16="http://schemas.microsoft.com/office/drawing/2014/main" id="{341A39ED-E3E4-47D5-A104-2FDFB1F07D47}"/>
              </a:ext>
            </a:extLst>
          </p:cNvPr>
          <p:cNvSpPr>
            <a:spLocks noGrp="1"/>
          </p:cNvSpPr>
          <p:nvPr>
            <p:ph type="subTitle" idx="1"/>
          </p:nvPr>
        </p:nvSpPr>
        <p:spPr>
          <a:xfrm>
            <a:off x="1523999" y="2859915"/>
            <a:ext cx="9382539" cy="3348380"/>
          </a:xfrm>
        </p:spPr>
        <p:txBody>
          <a:bodyPr>
            <a:normAutofit/>
          </a:bodyPr>
          <a:lstStyle/>
          <a:p>
            <a:r>
              <a:rPr lang="tr-TR" sz="2400" dirty="0"/>
              <a:t>PhD Resarch on </a:t>
            </a:r>
            <a:r>
              <a:rPr lang="en-US" sz="2400" dirty="0"/>
              <a:t>Force Ratios from Leadership and Morale Perspective</a:t>
            </a:r>
            <a:endParaRPr lang="tr-TR" dirty="0"/>
          </a:p>
          <a:p>
            <a:endParaRPr lang="tr-TR" dirty="0"/>
          </a:p>
          <a:p>
            <a:r>
              <a:rPr lang="tr-TR" dirty="0"/>
              <a:t>Time:30 minutes</a:t>
            </a:r>
          </a:p>
          <a:p>
            <a:endParaRPr lang="tr-TR" dirty="0"/>
          </a:p>
          <a:p>
            <a:r>
              <a:rPr lang="tr-TR" b="1" dirty="0"/>
              <a:t>26.11.2021</a:t>
            </a:r>
          </a:p>
          <a:p>
            <a:endParaRPr lang="tr-TR" dirty="0"/>
          </a:p>
        </p:txBody>
      </p:sp>
    </p:spTree>
    <p:extLst>
      <p:ext uri="{BB962C8B-B14F-4D97-AF65-F5344CB8AC3E}">
        <p14:creationId xmlns:p14="http://schemas.microsoft.com/office/powerpoint/2010/main" val="3346787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CC566-4068-491D-9863-17B51342368A}"/>
              </a:ext>
            </a:extLst>
          </p:cNvPr>
          <p:cNvSpPr>
            <a:spLocks noGrp="1"/>
          </p:cNvSpPr>
          <p:nvPr>
            <p:ph type="title"/>
          </p:nvPr>
        </p:nvSpPr>
        <p:spPr>
          <a:xfrm>
            <a:off x="346881" y="229613"/>
            <a:ext cx="4918331" cy="628788"/>
          </a:xfrm>
        </p:spPr>
        <p:txBody>
          <a:bodyPr>
            <a:noAutofit/>
          </a:bodyPr>
          <a:lstStyle/>
          <a:p>
            <a:pPr algn="ctr"/>
            <a:r>
              <a:rPr lang="tr-TR" sz="3200" b="1" dirty="0">
                <a:solidFill>
                  <a:srgbClr val="FF0000"/>
                </a:solidFill>
              </a:rPr>
              <a:t>Research Model&amp;</a:t>
            </a:r>
            <a:br>
              <a:rPr lang="tr-TR" sz="3200" b="1" dirty="0">
                <a:solidFill>
                  <a:srgbClr val="FF0000"/>
                </a:solidFill>
              </a:rPr>
            </a:br>
            <a:r>
              <a:rPr lang="tr-TR" sz="3200" b="1" dirty="0">
                <a:solidFill>
                  <a:srgbClr val="FF0000"/>
                </a:solidFill>
              </a:rPr>
              <a:t>Conceptual Framework</a:t>
            </a:r>
          </a:p>
        </p:txBody>
      </p:sp>
      <p:sp>
        <p:nvSpPr>
          <p:cNvPr id="4" name="Rectangle: Rounded Corners 3">
            <a:extLst>
              <a:ext uri="{FF2B5EF4-FFF2-40B4-BE49-F238E27FC236}">
                <a16:creationId xmlns:a16="http://schemas.microsoft.com/office/drawing/2014/main" id="{D4029FED-596F-48AD-9098-8A258DE0D839}"/>
              </a:ext>
            </a:extLst>
          </p:cNvPr>
          <p:cNvSpPr/>
          <p:nvPr/>
        </p:nvSpPr>
        <p:spPr>
          <a:xfrm>
            <a:off x="9225462" y="2964762"/>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Outcome of the Battle</a:t>
            </a:r>
          </a:p>
        </p:txBody>
      </p:sp>
      <p:sp>
        <p:nvSpPr>
          <p:cNvPr id="5" name="TextBox 4">
            <a:extLst>
              <a:ext uri="{FF2B5EF4-FFF2-40B4-BE49-F238E27FC236}">
                <a16:creationId xmlns:a16="http://schemas.microsoft.com/office/drawing/2014/main" id="{C02FD4BF-4F42-4E9E-B30A-01037592E504}"/>
              </a:ext>
            </a:extLst>
          </p:cNvPr>
          <p:cNvSpPr txBox="1"/>
          <p:nvPr/>
        </p:nvSpPr>
        <p:spPr>
          <a:xfrm>
            <a:off x="8961207" y="3872415"/>
            <a:ext cx="2887985" cy="369332"/>
          </a:xfrm>
          <a:prstGeom prst="rect">
            <a:avLst/>
          </a:prstGeom>
          <a:solidFill>
            <a:srgbClr val="00FFFF"/>
          </a:solidFill>
        </p:spPr>
        <p:txBody>
          <a:bodyPr wrap="square" rtlCol="0">
            <a:spAutoFit/>
          </a:bodyPr>
          <a:lstStyle>
            <a:defPPr>
              <a:defRPr lang="tr-TR"/>
            </a:defPPr>
            <a:lvl1pPr algn="ctr">
              <a:defRPr b="1"/>
            </a:lvl1pPr>
          </a:lstStyle>
          <a:p>
            <a:r>
              <a:rPr lang="tr-TR" dirty="0"/>
              <a:t>Dependent Variable</a:t>
            </a:r>
          </a:p>
        </p:txBody>
      </p:sp>
      <p:sp>
        <p:nvSpPr>
          <p:cNvPr id="6" name="Rectangle: Rounded Corners 5">
            <a:extLst>
              <a:ext uri="{FF2B5EF4-FFF2-40B4-BE49-F238E27FC236}">
                <a16:creationId xmlns:a16="http://schemas.microsoft.com/office/drawing/2014/main" id="{859A0FFA-1A68-49C1-BE5D-F1E4C6D9B242}"/>
              </a:ext>
            </a:extLst>
          </p:cNvPr>
          <p:cNvSpPr/>
          <p:nvPr/>
        </p:nvSpPr>
        <p:spPr>
          <a:xfrm>
            <a:off x="4862335" y="903039"/>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Leadership</a:t>
            </a:r>
          </a:p>
        </p:txBody>
      </p:sp>
      <p:sp>
        <p:nvSpPr>
          <p:cNvPr id="7" name="TextBox 6">
            <a:extLst>
              <a:ext uri="{FF2B5EF4-FFF2-40B4-BE49-F238E27FC236}">
                <a16:creationId xmlns:a16="http://schemas.microsoft.com/office/drawing/2014/main" id="{D301626C-CD24-4E8C-8491-B5BBAAADE3FA}"/>
              </a:ext>
            </a:extLst>
          </p:cNvPr>
          <p:cNvSpPr txBox="1"/>
          <p:nvPr/>
        </p:nvSpPr>
        <p:spPr>
          <a:xfrm>
            <a:off x="5265212" y="384261"/>
            <a:ext cx="3234831" cy="369332"/>
          </a:xfrm>
          <a:prstGeom prst="rect">
            <a:avLst/>
          </a:prstGeom>
          <a:solidFill>
            <a:srgbClr val="00FFFF"/>
          </a:solidFill>
        </p:spPr>
        <p:txBody>
          <a:bodyPr wrap="square" rtlCol="0">
            <a:spAutoFit/>
          </a:bodyPr>
          <a:lstStyle>
            <a:defPPr>
              <a:defRPr lang="tr-TR"/>
            </a:defPPr>
            <a:lvl1pPr algn="ctr">
              <a:defRPr b="1"/>
            </a:lvl1pPr>
          </a:lstStyle>
          <a:p>
            <a:r>
              <a:rPr lang="tr-TR" dirty="0"/>
              <a:t>Intervening Variables</a:t>
            </a:r>
          </a:p>
        </p:txBody>
      </p:sp>
      <p:sp>
        <p:nvSpPr>
          <p:cNvPr id="8" name="Rectangle: Rounded Corners 7">
            <a:extLst>
              <a:ext uri="{FF2B5EF4-FFF2-40B4-BE49-F238E27FC236}">
                <a16:creationId xmlns:a16="http://schemas.microsoft.com/office/drawing/2014/main" id="{BA8F6080-596F-49C8-AC41-113F13CD685F}"/>
              </a:ext>
            </a:extLst>
          </p:cNvPr>
          <p:cNvSpPr/>
          <p:nvPr/>
        </p:nvSpPr>
        <p:spPr>
          <a:xfrm>
            <a:off x="7205169" y="898711"/>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Morale</a:t>
            </a:r>
          </a:p>
        </p:txBody>
      </p:sp>
      <p:sp>
        <p:nvSpPr>
          <p:cNvPr id="9" name="Rectangle: Rounded Corners 8">
            <a:extLst>
              <a:ext uri="{FF2B5EF4-FFF2-40B4-BE49-F238E27FC236}">
                <a16:creationId xmlns:a16="http://schemas.microsoft.com/office/drawing/2014/main" id="{9135C4AA-79B2-49B6-AB0A-94B995AB48C9}"/>
              </a:ext>
            </a:extLst>
          </p:cNvPr>
          <p:cNvSpPr/>
          <p:nvPr/>
        </p:nvSpPr>
        <p:spPr>
          <a:xfrm>
            <a:off x="779673" y="3270178"/>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Military Expenditure</a:t>
            </a:r>
          </a:p>
        </p:txBody>
      </p:sp>
      <p:sp>
        <p:nvSpPr>
          <p:cNvPr id="10" name="Rectangle: Rounded Corners 9">
            <a:extLst>
              <a:ext uri="{FF2B5EF4-FFF2-40B4-BE49-F238E27FC236}">
                <a16:creationId xmlns:a16="http://schemas.microsoft.com/office/drawing/2014/main" id="{F31C0A84-334D-4937-A313-FD26E02FE369}"/>
              </a:ext>
            </a:extLst>
          </p:cNvPr>
          <p:cNvSpPr/>
          <p:nvPr/>
        </p:nvSpPr>
        <p:spPr>
          <a:xfrm>
            <a:off x="779672" y="3939049"/>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Weapon System&amp;Platforms</a:t>
            </a:r>
          </a:p>
        </p:txBody>
      </p:sp>
      <p:sp>
        <p:nvSpPr>
          <p:cNvPr id="11" name="Rectangle: Rounded Corners 10">
            <a:extLst>
              <a:ext uri="{FF2B5EF4-FFF2-40B4-BE49-F238E27FC236}">
                <a16:creationId xmlns:a16="http://schemas.microsoft.com/office/drawing/2014/main" id="{33764994-22BF-4591-890D-BF70CD907302}"/>
              </a:ext>
            </a:extLst>
          </p:cNvPr>
          <p:cNvSpPr/>
          <p:nvPr/>
        </p:nvSpPr>
        <p:spPr>
          <a:xfrm>
            <a:off x="779674" y="1932436"/>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Population</a:t>
            </a:r>
          </a:p>
        </p:txBody>
      </p:sp>
      <p:sp>
        <p:nvSpPr>
          <p:cNvPr id="12" name="Rectangle: Rounded Corners 11">
            <a:extLst>
              <a:ext uri="{FF2B5EF4-FFF2-40B4-BE49-F238E27FC236}">
                <a16:creationId xmlns:a16="http://schemas.microsoft.com/office/drawing/2014/main" id="{9E342AB2-9645-4555-8014-868A17F95732}"/>
              </a:ext>
            </a:extLst>
          </p:cNvPr>
          <p:cNvSpPr/>
          <p:nvPr/>
        </p:nvSpPr>
        <p:spPr>
          <a:xfrm>
            <a:off x="779674" y="2601307"/>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Military </a:t>
            </a:r>
          </a:p>
          <a:p>
            <a:pPr algn="ctr"/>
            <a:r>
              <a:rPr lang="tr-TR" b="1" dirty="0"/>
              <a:t>Personnel</a:t>
            </a:r>
          </a:p>
        </p:txBody>
      </p:sp>
      <p:sp>
        <p:nvSpPr>
          <p:cNvPr id="13" name="TextBox 12">
            <a:extLst>
              <a:ext uri="{FF2B5EF4-FFF2-40B4-BE49-F238E27FC236}">
                <a16:creationId xmlns:a16="http://schemas.microsoft.com/office/drawing/2014/main" id="{4082E793-B84C-451B-B734-7DED2D204AC7}"/>
              </a:ext>
            </a:extLst>
          </p:cNvPr>
          <p:cNvSpPr txBox="1"/>
          <p:nvPr/>
        </p:nvSpPr>
        <p:spPr>
          <a:xfrm>
            <a:off x="346881" y="5375812"/>
            <a:ext cx="3234831" cy="369332"/>
          </a:xfrm>
          <a:prstGeom prst="rect">
            <a:avLst/>
          </a:prstGeom>
          <a:solidFill>
            <a:srgbClr val="00FFFF"/>
          </a:solidFill>
        </p:spPr>
        <p:txBody>
          <a:bodyPr wrap="square" rtlCol="0">
            <a:spAutoFit/>
          </a:bodyPr>
          <a:lstStyle/>
          <a:p>
            <a:pPr algn="ctr"/>
            <a:r>
              <a:rPr lang="tr-TR" b="1" dirty="0"/>
              <a:t>Independent Variables</a:t>
            </a:r>
          </a:p>
        </p:txBody>
      </p:sp>
      <p:sp>
        <p:nvSpPr>
          <p:cNvPr id="14" name="Rectangle: Rounded Corners 13">
            <a:extLst>
              <a:ext uri="{FF2B5EF4-FFF2-40B4-BE49-F238E27FC236}">
                <a16:creationId xmlns:a16="http://schemas.microsoft.com/office/drawing/2014/main" id="{9E55CF1F-7B24-476E-AD2B-BB7F3C1FA77A}"/>
              </a:ext>
            </a:extLst>
          </p:cNvPr>
          <p:cNvSpPr/>
          <p:nvPr/>
        </p:nvSpPr>
        <p:spPr>
          <a:xfrm>
            <a:off x="779671" y="4607920"/>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solidFill>
                  <a:schemeClr val="bg2">
                    <a:lumMod val="50000"/>
                  </a:schemeClr>
                </a:solidFill>
              </a:rPr>
              <a:t>To be defined</a:t>
            </a:r>
          </a:p>
        </p:txBody>
      </p:sp>
      <p:cxnSp>
        <p:nvCxnSpPr>
          <p:cNvPr id="16" name="Connector: Elbow 15">
            <a:extLst>
              <a:ext uri="{FF2B5EF4-FFF2-40B4-BE49-F238E27FC236}">
                <a16:creationId xmlns:a16="http://schemas.microsoft.com/office/drawing/2014/main" id="{B0E0B942-1D89-4A2E-96E4-42AE20115845}"/>
              </a:ext>
            </a:extLst>
          </p:cNvPr>
          <p:cNvCxnSpPr>
            <a:cxnSpLocks/>
          </p:cNvCxnSpPr>
          <p:nvPr/>
        </p:nvCxnSpPr>
        <p:spPr>
          <a:xfrm>
            <a:off x="2799967" y="2215193"/>
            <a:ext cx="6425495" cy="1142661"/>
          </a:xfrm>
          <a:prstGeom prst="bentConnector3">
            <a:avLst>
              <a:gd name="adj1" fmla="val 298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E0F33EBC-B16E-4AA9-9C5B-67173D2F234C}"/>
              </a:ext>
            </a:extLst>
          </p:cNvPr>
          <p:cNvCxnSpPr>
            <a:cxnSpLocks/>
          </p:cNvCxnSpPr>
          <p:nvPr/>
        </p:nvCxnSpPr>
        <p:spPr>
          <a:xfrm>
            <a:off x="2799967" y="2887239"/>
            <a:ext cx="6425495" cy="473790"/>
          </a:xfrm>
          <a:prstGeom prst="bentConnector3">
            <a:avLst>
              <a:gd name="adj1" fmla="val 298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7A1F8482-DE28-446D-B28A-7BB4DF4366F6}"/>
              </a:ext>
            </a:extLst>
          </p:cNvPr>
          <p:cNvCxnSpPr>
            <a:cxnSpLocks/>
          </p:cNvCxnSpPr>
          <p:nvPr/>
        </p:nvCxnSpPr>
        <p:spPr>
          <a:xfrm flipV="1">
            <a:off x="2799966" y="3357854"/>
            <a:ext cx="6425496" cy="195081"/>
          </a:xfrm>
          <a:prstGeom prst="bentConnector3">
            <a:avLst>
              <a:gd name="adj1" fmla="val 298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CB1A8B64-C81F-4C49-8AA2-A4F9FA53B846}"/>
              </a:ext>
            </a:extLst>
          </p:cNvPr>
          <p:cNvCxnSpPr>
            <a:cxnSpLocks/>
          </p:cNvCxnSpPr>
          <p:nvPr/>
        </p:nvCxnSpPr>
        <p:spPr>
          <a:xfrm flipV="1">
            <a:off x="2799965" y="3361029"/>
            <a:ext cx="6425497" cy="863952"/>
          </a:xfrm>
          <a:prstGeom prst="bentConnector3">
            <a:avLst>
              <a:gd name="adj1" fmla="val 298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FB5545E9-8A75-46CE-B97C-BFE96F1CBF5A}"/>
              </a:ext>
            </a:extLst>
          </p:cNvPr>
          <p:cNvCxnSpPr>
            <a:cxnSpLocks/>
          </p:cNvCxnSpPr>
          <p:nvPr/>
        </p:nvCxnSpPr>
        <p:spPr>
          <a:xfrm flipV="1">
            <a:off x="2799964" y="3357854"/>
            <a:ext cx="6425498" cy="1532823"/>
          </a:xfrm>
          <a:prstGeom prst="bentConnector3">
            <a:avLst>
              <a:gd name="adj1" fmla="val 298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6A08C988-16BF-405D-828A-5D8DA5552CD3}"/>
              </a:ext>
            </a:extLst>
          </p:cNvPr>
          <p:cNvCxnSpPr>
            <a:cxnSpLocks/>
          </p:cNvCxnSpPr>
          <p:nvPr/>
        </p:nvCxnSpPr>
        <p:spPr>
          <a:xfrm rot="16200000" flipH="1">
            <a:off x="6705132" y="839255"/>
            <a:ext cx="1687681" cy="335298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FA54DB65-1CC6-4F6C-ACFA-2BD3CAFE5486}"/>
              </a:ext>
            </a:extLst>
          </p:cNvPr>
          <p:cNvCxnSpPr>
            <a:cxnSpLocks/>
          </p:cNvCxnSpPr>
          <p:nvPr/>
        </p:nvCxnSpPr>
        <p:spPr>
          <a:xfrm rot="16200000" flipH="1">
            <a:off x="7874385" y="2008508"/>
            <a:ext cx="1692009" cy="1010146"/>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06B9C4BE-4F3F-4C63-A256-FA14BD9005CB}"/>
              </a:ext>
            </a:extLst>
          </p:cNvPr>
          <p:cNvSpPr txBox="1"/>
          <p:nvPr/>
        </p:nvSpPr>
        <p:spPr>
          <a:xfrm>
            <a:off x="4862336" y="5322387"/>
            <a:ext cx="3637708" cy="1477328"/>
          </a:xfrm>
          <a:prstGeom prst="rect">
            <a:avLst/>
          </a:prstGeom>
          <a:noFill/>
          <a:ln>
            <a:solidFill>
              <a:schemeClr val="bg1">
                <a:lumMod val="85000"/>
              </a:schemeClr>
            </a:solidFill>
            <a:prstDash val="sysDash"/>
          </a:ln>
        </p:spPr>
        <p:txBody>
          <a:bodyPr wrap="square" rtlCol="0">
            <a:spAutoFit/>
          </a:bodyPr>
          <a:lstStyle/>
          <a:p>
            <a:r>
              <a:rPr lang="tr-TR" b="1" dirty="0"/>
              <a:t>Steps to define dependent variables</a:t>
            </a:r>
          </a:p>
          <a:p>
            <a:pPr marL="285750" indent="-285750">
              <a:buFont typeface="Arial" panose="020B0604020202020204" pitchFamily="34" charset="0"/>
              <a:buChar char="•"/>
            </a:pPr>
            <a:r>
              <a:rPr lang="tr-TR" dirty="0"/>
              <a:t>Comprehensive </a:t>
            </a:r>
            <a:r>
              <a:rPr lang="tr-TR" b="1" dirty="0">
                <a:solidFill>
                  <a:srgbClr val="FF0000"/>
                </a:solidFill>
              </a:rPr>
              <a:t>Case study </a:t>
            </a:r>
            <a:r>
              <a:rPr lang="tr-TR" dirty="0"/>
              <a:t>on selected 2 battles</a:t>
            </a:r>
          </a:p>
          <a:p>
            <a:pPr marL="285750" indent="-285750">
              <a:buFont typeface="Arial" panose="020B0604020202020204" pitchFamily="34" charset="0"/>
              <a:buChar char="•"/>
            </a:pPr>
            <a:r>
              <a:rPr lang="tr-TR" dirty="0"/>
              <a:t>Principal Component Analysis to select important features</a:t>
            </a:r>
          </a:p>
        </p:txBody>
      </p:sp>
      <p:cxnSp>
        <p:nvCxnSpPr>
          <p:cNvPr id="42" name="Connector: Elbow 41">
            <a:extLst>
              <a:ext uri="{FF2B5EF4-FFF2-40B4-BE49-F238E27FC236}">
                <a16:creationId xmlns:a16="http://schemas.microsoft.com/office/drawing/2014/main" id="{9941309F-6417-440B-984A-5F8D2B147077}"/>
              </a:ext>
            </a:extLst>
          </p:cNvPr>
          <p:cNvCxnSpPr>
            <a:cxnSpLocks/>
            <a:stCxn id="13" idx="3"/>
            <a:endCxn id="38" idx="1"/>
          </p:cNvCxnSpPr>
          <p:nvPr/>
        </p:nvCxnSpPr>
        <p:spPr>
          <a:xfrm>
            <a:off x="3581712" y="5560478"/>
            <a:ext cx="1280624" cy="500573"/>
          </a:xfrm>
          <a:prstGeom prst="bentConnector3">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E0F555BF-BB20-4B6E-88A5-E63824486002}"/>
              </a:ext>
            </a:extLst>
          </p:cNvPr>
          <p:cNvSpPr txBox="1"/>
          <p:nvPr/>
        </p:nvSpPr>
        <p:spPr>
          <a:xfrm>
            <a:off x="8840358" y="4572879"/>
            <a:ext cx="3120993" cy="1200329"/>
          </a:xfrm>
          <a:prstGeom prst="rect">
            <a:avLst/>
          </a:prstGeom>
          <a:noFill/>
          <a:ln>
            <a:solidFill>
              <a:schemeClr val="bg1">
                <a:lumMod val="85000"/>
              </a:schemeClr>
            </a:solidFill>
            <a:prstDash val="sysDash"/>
          </a:ln>
        </p:spPr>
        <p:txBody>
          <a:bodyPr wrap="square" rtlCol="0">
            <a:spAutoFit/>
          </a:bodyPr>
          <a:lstStyle/>
          <a:p>
            <a:pPr algn="ctr"/>
            <a:r>
              <a:rPr lang="tr-TR" b="1" dirty="0"/>
              <a:t>Evaluation</a:t>
            </a:r>
          </a:p>
          <a:p>
            <a:pPr algn="ctr"/>
            <a:r>
              <a:rPr lang="tr-TR" dirty="0"/>
              <a:t>Multiple Regression analysis to explain difference in variance by each factor </a:t>
            </a:r>
          </a:p>
        </p:txBody>
      </p:sp>
      <p:cxnSp>
        <p:nvCxnSpPr>
          <p:cNvPr id="47" name="Straight Connector 46">
            <a:extLst>
              <a:ext uri="{FF2B5EF4-FFF2-40B4-BE49-F238E27FC236}">
                <a16:creationId xmlns:a16="http://schemas.microsoft.com/office/drawing/2014/main" id="{4D18BC85-383A-41C2-ADA0-9D25542EB2A3}"/>
              </a:ext>
            </a:extLst>
          </p:cNvPr>
          <p:cNvCxnSpPr>
            <a:stCxn id="5" idx="2"/>
            <a:endCxn id="43" idx="0"/>
          </p:cNvCxnSpPr>
          <p:nvPr/>
        </p:nvCxnSpPr>
        <p:spPr>
          <a:xfrm flipH="1">
            <a:off x="10400855" y="4241747"/>
            <a:ext cx="4345" cy="331132"/>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A818BA3E-4575-456B-9F27-CACE3D53B1CB}"/>
              </a:ext>
            </a:extLst>
          </p:cNvPr>
          <p:cNvSpPr/>
          <p:nvPr/>
        </p:nvSpPr>
        <p:spPr>
          <a:xfrm>
            <a:off x="779670" y="1232443"/>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GNP</a:t>
            </a:r>
          </a:p>
        </p:txBody>
      </p:sp>
      <p:cxnSp>
        <p:nvCxnSpPr>
          <p:cNvPr id="15" name="Connector: Elbow 14">
            <a:extLst>
              <a:ext uri="{FF2B5EF4-FFF2-40B4-BE49-F238E27FC236}">
                <a16:creationId xmlns:a16="http://schemas.microsoft.com/office/drawing/2014/main" id="{70F06F30-BE24-45D8-8ED1-8FFA2C164B92}"/>
              </a:ext>
            </a:extLst>
          </p:cNvPr>
          <p:cNvCxnSpPr>
            <a:cxnSpLocks/>
          </p:cNvCxnSpPr>
          <p:nvPr/>
        </p:nvCxnSpPr>
        <p:spPr>
          <a:xfrm>
            <a:off x="2799963" y="1499543"/>
            <a:ext cx="6161244" cy="1863509"/>
          </a:xfrm>
          <a:prstGeom prst="bentConnector3">
            <a:avLst>
              <a:gd name="adj1" fmla="val 31253"/>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87842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F4DB2-21B1-489F-8964-B2DFD8C40007}"/>
              </a:ext>
            </a:extLst>
          </p:cNvPr>
          <p:cNvSpPr>
            <a:spLocks noGrp="1"/>
          </p:cNvSpPr>
          <p:nvPr>
            <p:ph type="title"/>
          </p:nvPr>
        </p:nvSpPr>
        <p:spPr/>
        <p:txBody>
          <a:bodyPr>
            <a:normAutofit fontScale="90000"/>
          </a:bodyPr>
          <a:lstStyle/>
          <a:p>
            <a:r>
              <a:rPr lang="tr-TR" sz="4400" kern="1200" dirty="0">
                <a:solidFill>
                  <a:schemeClr val="dk1"/>
                </a:solidFill>
                <a:effectLst/>
                <a:latin typeface="+mn-lt"/>
                <a:ea typeface="+mn-ea"/>
                <a:cs typeface="+mn-cs"/>
              </a:rPr>
              <a:t>NLP Approach to discover hidden relationships</a:t>
            </a:r>
            <a:br>
              <a:rPr lang="tr-TR" sz="4400" kern="1200" dirty="0">
                <a:solidFill>
                  <a:schemeClr val="dk1"/>
                </a:solidFill>
                <a:effectLst/>
                <a:latin typeface="+mn-lt"/>
                <a:ea typeface="+mn-ea"/>
                <a:cs typeface="+mn-cs"/>
              </a:rPr>
            </a:br>
            <a:endParaRPr lang="tr-TR" dirty="0"/>
          </a:p>
        </p:txBody>
      </p:sp>
      <p:sp>
        <p:nvSpPr>
          <p:cNvPr id="3" name="Content Placeholder 2">
            <a:extLst>
              <a:ext uri="{FF2B5EF4-FFF2-40B4-BE49-F238E27FC236}">
                <a16:creationId xmlns:a16="http://schemas.microsoft.com/office/drawing/2014/main" id="{DBFD2563-E76C-4958-804D-0A9F7E6E21D7}"/>
              </a:ext>
            </a:extLst>
          </p:cNvPr>
          <p:cNvSpPr>
            <a:spLocks noGrp="1"/>
          </p:cNvSpPr>
          <p:nvPr>
            <p:ph idx="1"/>
          </p:nvPr>
        </p:nvSpPr>
        <p:spPr>
          <a:xfrm>
            <a:off x="838200" y="1585233"/>
            <a:ext cx="10515600" cy="4351338"/>
          </a:xfrm>
        </p:spPr>
        <p:txBody>
          <a:bodyPr>
            <a:normAutofit/>
          </a:bodyPr>
          <a:lstStyle/>
          <a:p>
            <a:pPr marL="1200150" lvl="2" indent="-285750">
              <a:buFont typeface="Courier New" panose="02070309020205020404" pitchFamily="49" charset="0"/>
              <a:buChar char="o"/>
            </a:pPr>
            <a:r>
              <a:rPr lang="tr-TR" sz="2400" kern="1200" dirty="0">
                <a:solidFill>
                  <a:schemeClr val="dk1"/>
                </a:solidFill>
                <a:effectLst/>
                <a:highlight>
                  <a:srgbClr val="FFFF00"/>
                </a:highlight>
                <a:latin typeface="+mn-lt"/>
                <a:ea typeface="+mn-ea"/>
                <a:cs typeface="+mn-cs"/>
              </a:rPr>
              <a:t>annotate</a:t>
            </a:r>
            <a:r>
              <a:rPr lang="tr-TR" sz="2400" kern="1200" dirty="0">
                <a:solidFill>
                  <a:schemeClr val="dk1"/>
                </a:solidFill>
                <a:effectLst/>
                <a:latin typeface="+mn-lt"/>
                <a:ea typeface="+mn-ea"/>
                <a:cs typeface="+mn-cs"/>
              </a:rPr>
              <a:t> the </a:t>
            </a:r>
            <a:r>
              <a:rPr lang="tr-TR" sz="2400" b="1" kern="1200" dirty="0">
                <a:solidFill>
                  <a:schemeClr val="dk1"/>
                </a:solidFill>
                <a:effectLst/>
                <a:latin typeface="+mn-lt"/>
                <a:ea typeface="+mn-ea"/>
                <a:cs typeface="+mn-cs"/>
              </a:rPr>
              <a:t>named entities, like military spirit</a:t>
            </a:r>
            <a:r>
              <a:rPr lang="tr-TR" sz="2400" kern="1200" dirty="0">
                <a:solidFill>
                  <a:schemeClr val="dk1"/>
                </a:solidFill>
                <a:effectLst/>
                <a:latin typeface="+mn-lt"/>
                <a:ea typeface="+mn-ea"/>
                <a:cs typeface="+mn-cs"/>
              </a:rPr>
              <a:t> (Clausewitz name it as most important moral elements in war)</a:t>
            </a:r>
          </a:p>
          <a:p>
            <a:pPr marL="1200150" lvl="2" indent="-285750">
              <a:buFont typeface="Courier New" panose="02070309020205020404" pitchFamily="49" charset="0"/>
              <a:buChar char="o"/>
            </a:pPr>
            <a:r>
              <a:rPr lang="tr-TR" sz="2400" kern="1200" dirty="0">
                <a:solidFill>
                  <a:schemeClr val="dk1"/>
                </a:solidFill>
                <a:effectLst/>
                <a:highlight>
                  <a:srgbClr val="FFFF00"/>
                </a:highlight>
                <a:latin typeface="+mn-lt"/>
                <a:ea typeface="+mn-ea"/>
                <a:cs typeface="+mn-cs"/>
              </a:rPr>
              <a:t>train</a:t>
            </a:r>
            <a:r>
              <a:rPr lang="tr-TR" sz="2400" kern="1200" dirty="0">
                <a:solidFill>
                  <a:schemeClr val="dk1"/>
                </a:solidFill>
                <a:effectLst/>
                <a:latin typeface="+mn-lt"/>
                <a:ea typeface="+mn-ea"/>
                <a:cs typeface="+mn-cs"/>
              </a:rPr>
              <a:t> </a:t>
            </a:r>
            <a:r>
              <a:rPr lang="tr-TR" sz="2400" b="1" kern="1200" dirty="0">
                <a:solidFill>
                  <a:schemeClr val="dk1"/>
                </a:solidFill>
                <a:effectLst/>
                <a:latin typeface="+mn-lt"/>
                <a:ea typeface="+mn-ea"/>
                <a:cs typeface="+mn-cs"/>
              </a:rPr>
              <a:t>named entity recognition </a:t>
            </a:r>
            <a:r>
              <a:rPr lang="tr-TR" sz="2400" kern="1200" dirty="0">
                <a:solidFill>
                  <a:schemeClr val="dk1"/>
                </a:solidFill>
                <a:effectLst/>
                <a:latin typeface="+mn-lt"/>
                <a:ea typeface="+mn-ea"/>
                <a:cs typeface="+mn-cs"/>
              </a:rPr>
              <a:t>(NER) and </a:t>
            </a:r>
            <a:r>
              <a:rPr lang="tr-TR" sz="2400" b="1" kern="1200" dirty="0">
                <a:solidFill>
                  <a:schemeClr val="dk1"/>
                </a:solidFill>
                <a:effectLst/>
                <a:latin typeface="+mn-lt"/>
                <a:ea typeface="+mn-ea"/>
                <a:cs typeface="+mn-cs"/>
              </a:rPr>
              <a:t>Relation Extraction</a:t>
            </a:r>
            <a:r>
              <a:rPr lang="tr-TR" sz="2400" kern="1200" dirty="0">
                <a:solidFill>
                  <a:schemeClr val="dk1"/>
                </a:solidFill>
                <a:effectLst/>
                <a:latin typeface="+mn-lt"/>
                <a:ea typeface="+mn-ea"/>
                <a:cs typeface="+mn-cs"/>
              </a:rPr>
              <a:t> (RE) models with </a:t>
            </a:r>
            <a:r>
              <a:rPr lang="tr-TR" sz="2400" kern="1200" dirty="0">
                <a:solidFill>
                  <a:schemeClr val="dk1"/>
                </a:solidFill>
                <a:effectLst/>
                <a:highlight>
                  <a:srgbClr val="00FFFF"/>
                </a:highlight>
                <a:latin typeface="+mn-lt"/>
                <a:ea typeface="+mn-ea"/>
                <a:cs typeface="+mn-cs"/>
              </a:rPr>
              <a:t>language representation techniques (l</a:t>
            </a:r>
            <a:r>
              <a:rPr lang="tr-TR" sz="2400" kern="1200" dirty="0">
                <a:solidFill>
                  <a:schemeClr val="dk1"/>
                </a:solidFill>
                <a:effectLst/>
                <a:latin typeface="+mn-lt"/>
                <a:ea typeface="+mn-ea"/>
                <a:cs typeface="+mn-cs"/>
              </a:rPr>
              <a:t>ike BERT). </a:t>
            </a:r>
          </a:p>
          <a:p>
            <a:pPr marL="1200150" lvl="2" indent="-285750">
              <a:buFont typeface="Courier New" panose="02070309020205020404" pitchFamily="49" charset="0"/>
              <a:buChar char="o"/>
            </a:pPr>
            <a:r>
              <a:rPr lang="tr-TR" sz="2400" kern="1200" dirty="0">
                <a:solidFill>
                  <a:schemeClr val="dk1"/>
                </a:solidFill>
                <a:effectLst/>
                <a:latin typeface="+mn-lt"/>
                <a:ea typeface="+mn-ea"/>
                <a:cs typeface="+mn-cs"/>
              </a:rPr>
              <a:t>Create new features </a:t>
            </a:r>
            <a:r>
              <a:rPr lang="tr-TR" sz="2400" kern="1200" dirty="0">
                <a:solidFill>
                  <a:schemeClr val="dk1"/>
                </a:solidFill>
                <a:effectLst/>
                <a:highlight>
                  <a:srgbClr val="FFFF00"/>
                </a:highlight>
                <a:latin typeface="+mn-lt"/>
                <a:ea typeface="+mn-ea"/>
                <a:cs typeface="+mn-cs"/>
              </a:rPr>
              <a:t>to build downstream deep learning models </a:t>
            </a:r>
            <a:r>
              <a:rPr lang="tr-TR" sz="2400" i="0" kern="1200" dirty="0">
                <a:solidFill>
                  <a:schemeClr val="dk1"/>
                </a:solidFill>
                <a:effectLst/>
                <a:highlight>
                  <a:srgbClr val="00FFFF"/>
                </a:highlight>
                <a:latin typeface="+mn-lt"/>
                <a:ea typeface="+mn-ea"/>
                <a:cs typeface="+mn-cs"/>
              </a:rPr>
              <a:t>to find relations between the outcomes and leadership and morale factors.</a:t>
            </a:r>
          </a:p>
          <a:p>
            <a:pPr marL="1200150" lvl="2" indent="-285750">
              <a:buFont typeface="Courier New" panose="02070309020205020404" pitchFamily="49" charset="0"/>
              <a:buChar char="o"/>
            </a:pPr>
            <a:r>
              <a:rPr lang="tr-TR" sz="2400" dirty="0">
                <a:solidFill>
                  <a:schemeClr val="dk1"/>
                </a:solidFill>
                <a:highlight>
                  <a:srgbClr val="00FFFF"/>
                </a:highlight>
              </a:rPr>
              <a:t>Examples: relationship between </a:t>
            </a:r>
          </a:p>
          <a:p>
            <a:pPr marL="1657350" lvl="3" indent="-285750">
              <a:buFont typeface="Courier New" panose="02070309020205020404" pitchFamily="49" charset="0"/>
              <a:buChar char="o"/>
            </a:pPr>
            <a:r>
              <a:rPr lang="tr-TR" sz="2400" dirty="0">
                <a:solidFill>
                  <a:schemeClr val="dk1"/>
                </a:solidFill>
                <a:highlight>
                  <a:srgbClr val="00FFFF"/>
                </a:highlight>
              </a:rPr>
              <a:t>skill and experiene,</a:t>
            </a:r>
          </a:p>
          <a:p>
            <a:pPr marL="1657350" lvl="3" indent="-285750">
              <a:buFont typeface="Courier New" panose="02070309020205020404" pitchFamily="49" charset="0"/>
              <a:buChar char="o"/>
            </a:pPr>
            <a:r>
              <a:rPr lang="tr-TR" sz="2400" dirty="0">
                <a:solidFill>
                  <a:schemeClr val="dk1"/>
                </a:solidFill>
                <a:highlight>
                  <a:srgbClr val="00FFFF"/>
                </a:highlight>
              </a:rPr>
              <a:t>customer satisfaction and sales figures</a:t>
            </a:r>
            <a:endParaRPr lang="tr-TR" sz="2400" i="0" kern="1200" dirty="0">
              <a:solidFill>
                <a:schemeClr val="dk1"/>
              </a:solidFill>
              <a:effectLst/>
              <a:highlight>
                <a:srgbClr val="00FFFF"/>
              </a:highlight>
              <a:latin typeface="+mn-lt"/>
              <a:ea typeface="+mn-ea"/>
              <a:cs typeface="+mn-cs"/>
            </a:endParaRPr>
          </a:p>
          <a:p>
            <a:endParaRPr lang="tr-TR" sz="2400" dirty="0"/>
          </a:p>
        </p:txBody>
      </p:sp>
    </p:spTree>
    <p:extLst>
      <p:ext uri="{BB962C8B-B14F-4D97-AF65-F5344CB8AC3E}">
        <p14:creationId xmlns:p14="http://schemas.microsoft.com/office/powerpoint/2010/main" val="1277555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3D286-50A7-4031-A469-0912352BCA27}"/>
              </a:ext>
            </a:extLst>
          </p:cNvPr>
          <p:cNvSpPr>
            <a:spLocks noGrp="1"/>
          </p:cNvSpPr>
          <p:nvPr>
            <p:ph type="title"/>
          </p:nvPr>
        </p:nvSpPr>
        <p:spPr/>
        <p:txBody>
          <a:bodyPr vert="horz" lIns="91440" tIns="45720" rIns="91440" bIns="45720" rtlCol="0" anchor="ctr">
            <a:normAutofit/>
          </a:bodyPr>
          <a:lstStyle/>
          <a:p>
            <a:r>
              <a:rPr lang="tr-TR" sz="3800" b="1" dirty="0"/>
              <a:t>Academic Background</a:t>
            </a:r>
          </a:p>
        </p:txBody>
      </p:sp>
      <p:graphicFrame>
        <p:nvGraphicFramePr>
          <p:cNvPr id="4" name="Table 4">
            <a:extLst>
              <a:ext uri="{FF2B5EF4-FFF2-40B4-BE49-F238E27FC236}">
                <a16:creationId xmlns:a16="http://schemas.microsoft.com/office/drawing/2014/main" id="{8D4DE3FE-2347-4556-9EA5-6B5FE17FA765}"/>
              </a:ext>
            </a:extLst>
          </p:cNvPr>
          <p:cNvGraphicFramePr>
            <a:graphicFrameLocks noGrp="1"/>
          </p:cNvGraphicFramePr>
          <p:nvPr>
            <p:extLst>
              <p:ext uri="{D42A27DB-BD31-4B8C-83A1-F6EECF244321}">
                <p14:modId xmlns:p14="http://schemas.microsoft.com/office/powerpoint/2010/main" val="507541250"/>
              </p:ext>
            </p:extLst>
          </p:nvPr>
        </p:nvGraphicFramePr>
        <p:xfrm>
          <a:off x="561473" y="1696955"/>
          <a:ext cx="11036971" cy="4222986"/>
        </p:xfrm>
        <a:graphic>
          <a:graphicData uri="http://schemas.openxmlformats.org/drawingml/2006/table">
            <a:tbl>
              <a:tblPr firstRow="1" bandRow="1">
                <a:tableStyleId>{5C22544A-7EE6-4342-B048-85BDC9FD1C3A}</a:tableStyleId>
              </a:tblPr>
              <a:tblGrid>
                <a:gridCol w="3450127">
                  <a:extLst>
                    <a:ext uri="{9D8B030D-6E8A-4147-A177-3AD203B41FA5}">
                      <a16:colId xmlns:a16="http://schemas.microsoft.com/office/drawing/2014/main" val="4125611350"/>
                    </a:ext>
                  </a:extLst>
                </a:gridCol>
                <a:gridCol w="3518784">
                  <a:extLst>
                    <a:ext uri="{9D8B030D-6E8A-4147-A177-3AD203B41FA5}">
                      <a16:colId xmlns:a16="http://schemas.microsoft.com/office/drawing/2014/main" val="3519093508"/>
                    </a:ext>
                  </a:extLst>
                </a:gridCol>
                <a:gridCol w="1228606">
                  <a:extLst>
                    <a:ext uri="{9D8B030D-6E8A-4147-A177-3AD203B41FA5}">
                      <a16:colId xmlns:a16="http://schemas.microsoft.com/office/drawing/2014/main" val="406703652"/>
                    </a:ext>
                  </a:extLst>
                </a:gridCol>
                <a:gridCol w="1058779">
                  <a:extLst>
                    <a:ext uri="{9D8B030D-6E8A-4147-A177-3AD203B41FA5}">
                      <a16:colId xmlns:a16="http://schemas.microsoft.com/office/drawing/2014/main" val="3710373426"/>
                    </a:ext>
                  </a:extLst>
                </a:gridCol>
                <a:gridCol w="1780675">
                  <a:extLst>
                    <a:ext uri="{9D8B030D-6E8A-4147-A177-3AD203B41FA5}">
                      <a16:colId xmlns:a16="http://schemas.microsoft.com/office/drawing/2014/main" val="3951119076"/>
                    </a:ext>
                  </a:extLst>
                </a:gridCol>
              </a:tblGrid>
              <a:tr h="700858">
                <a:tc>
                  <a:txBody>
                    <a:bodyPr/>
                    <a:lstStyle/>
                    <a:p>
                      <a:pPr algn="ctr"/>
                      <a:r>
                        <a:rPr lang="tr-TR" dirty="0">
                          <a:solidFill>
                            <a:sysClr val="windowText" lastClr="000000"/>
                          </a:solidFill>
                        </a:rPr>
                        <a:t>Institution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Field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Grade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Remarks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01132008"/>
                  </a:ext>
                </a:extLst>
              </a:tr>
              <a:tr h="7181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hlinkClick r:id="rId3" action="ppaction://hlinkfile"/>
                        </a:rPr>
                        <a:t>Turkish Military Academy</a:t>
                      </a:r>
                      <a:endParaRPr lang="tr-TR" dirty="0"/>
                    </a:p>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solidFill>
                            <a:sysClr val="windowText" lastClr="000000"/>
                          </a:solidFill>
                        </a:rPr>
                        <a:t>BSc in System Engineering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1995-1999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3.11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64005954"/>
                  </a:ext>
                </a:extLst>
              </a:tr>
              <a:tr h="700858">
                <a:tc>
                  <a:txBody>
                    <a:bodyPr/>
                    <a:lstStyle/>
                    <a:p>
                      <a:r>
                        <a:rPr lang="tr-TR" dirty="0">
                          <a:solidFill>
                            <a:sysClr val="windowText" lastClr="000000"/>
                          </a:solidFill>
                          <a:hlinkClick r:id="rId4" action="ppaction://hlinkfile"/>
                        </a:rPr>
                        <a:t>European University of Lefke</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MA in International Relations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2000-2002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3.39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27388503"/>
                  </a:ext>
                </a:extLst>
              </a:tr>
              <a:tr h="700858">
                <a:tc>
                  <a:txBody>
                    <a:bodyPr/>
                    <a:lstStyle/>
                    <a:p>
                      <a:r>
                        <a:rPr lang="tr-TR" dirty="0">
                          <a:solidFill>
                            <a:sysClr val="windowText" lastClr="000000"/>
                          </a:solidFill>
                          <a:hlinkClick r:id="rId5" action="ppaction://hlinkfile"/>
                        </a:rPr>
                        <a:t>TMA Defence Science Institute</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MSc in Defense Management</a:t>
                      </a:r>
                    </a:p>
                    <a:p>
                      <a:r>
                        <a:rPr lang="tr-TR" dirty="0">
                          <a:solidFill>
                            <a:srgbClr val="FF0000"/>
                          </a:solidFill>
                        </a:rPr>
                        <a:t>Tract: Leadership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2002-2004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3.68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b="1" dirty="0">
                          <a:solidFill>
                            <a:srgbClr val="FF0000"/>
                          </a:solidFill>
                        </a:rPr>
                        <a:t>Honor List</a:t>
                      </a:r>
                    </a:p>
                    <a:p>
                      <a:r>
                        <a:rPr lang="tr-TR" b="1" dirty="0">
                          <a:solidFill>
                            <a:schemeClr val="accent1">
                              <a:lumMod val="75000"/>
                            </a:schemeClr>
                          </a:solidFill>
                        </a:rPr>
                        <a:t>Thesis:</a:t>
                      </a:r>
                      <a:r>
                        <a:rPr lang="tr-TR" b="1" dirty="0">
                          <a:solidFill>
                            <a:schemeClr val="accent1"/>
                          </a:solidFill>
                        </a:rPr>
                        <a:t> </a:t>
                      </a:r>
                      <a:r>
                        <a:rPr lang="tr-TR" dirty="0">
                          <a:solidFill>
                            <a:sysClr val="windowText" lastClr="000000"/>
                          </a:solidFill>
                        </a:rPr>
                        <a:t>Organizational Learning in TAF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59620744"/>
                  </a:ext>
                </a:extLst>
              </a:tr>
              <a:tr h="700858">
                <a:tc>
                  <a:txBody>
                    <a:bodyPr/>
                    <a:lstStyle/>
                    <a:p>
                      <a:r>
                        <a:rPr lang="tr-TR" dirty="0">
                          <a:solidFill>
                            <a:sysClr val="windowText" lastClr="000000"/>
                          </a:solidFill>
                          <a:hlinkClick r:id="rId6" action="ppaction://hlinkfile"/>
                        </a:rPr>
                        <a:t>Turkish Army War College</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MA in National and International Security Strategy Management and Leadership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2007-2009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87/100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04430"/>
                  </a:ext>
                </a:extLst>
              </a:tr>
            </a:tbl>
          </a:graphicData>
        </a:graphic>
      </p:graphicFrame>
    </p:spTree>
    <p:extLst>
      <p:ext uri="{BB962C8B-B14F-4D97-AF65-F5344CB8AC3E}">
        <p14:creationId xmlns:p14="http://schemas.microsoft.com/office/powerpoint/2010/main" val="3654951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2509F-DA44-4EDD-B94F-81B604F52FC8}"/>
              </a:ext>
            </a:extLst>
          </p:cNvPr>
          <p:cNvSpPr>
            <a:spLocks noGrp="1"/>
          </p:cNvSpPr>
          <p:nvPr>
            <p:ph type="title"/>
          </p:nvPr>
        </p:nvSpPr>
        <p:spPr/>
        <p:txBody>
          <a:bodyPr>
            <a:normAutofit/>
          </a:bodyPr>
          <a:lstStyle/>
          <a:p>
            <a:r>
              <a:rPr lang="tr-TR" sz="3800" b="1" dirty="0"/>
              <a:t>Start-up ~ Explaining Research Proposal</a:t>
            </a:r>
          </a:p>
        </p:txBody>
      </p:sp>
      <p:sp>
        <p:nvSpPr>
          <p:cNvPr id="3" name="Content Placeholder 2">
            <a:extLst>
              <a:ext uri="{FF2B5EF4-FFF2-40B4-BE49-F238E27FC236}">
                <a16:creationId xmlns:a16="http://schemas.microsoft.com/office/drawing/2014/main" id="{2C026011-2C80-4C6B-9B4B-AFCA99DC2C6B}"/>
              </a:ext>
            </a:extLst>
          </p:cNvPr>
          <p:cNvSpPr>
            <a:spLocks noGrp="1"/>
          </p:cNvSpPr>
          <p:nvPr>
            <p:ph idx="1"/>
          </p:nvPr>
        </p:nvSpPr>
        <p:spPr/>
        <p:txBody>
          <a:bodyPr>
            <a:normAutofit/>
          </a:bodyPr>
          <a:lstStyle/>
          <a:p>
            <a:r>
              <a:rPr lang="tr-TR" sz="2600" b="1" dirty="0"/>
              <a:t>Evolution of analysis from skilled soldiers to academicians</a:t>
            </a:r>
          </a:p>
          <a:p>
            <a:pPr lvl="1"/>
            <a:r>
              <a:rPr lang="tr-TR" sz="2200" dirty="0"/>
              <a:t>From heuristic to quantification</a:t>
            </a:r>
          </a:p>
          <a:p>
            <a:pPr marL="457200" lvl="1" indent="0">
              <a:buNone/>
            </a:pPr>
            <a:endParaRPr lang="tr-TR" sz="2200" dirty="0"/>
          </a:p>
          <a:p>
            <a:r>
              <a:rPr lang="tr-TR" sz="2600" b="1" dirty="0"/>
              <a:t>What is done till today? </a:t>
            </a:r>
            <a:r>
              <a:rPr lang="tr-TR" sz="2600" dirty="0"/>
              <a:t>Literature review</a:t>
            </a:r>
          </a:p>
          <a:p>
            <a:pPr marL="0" indent="0">
              <a:buNone/>
            </a:pPr>
            <a:endParaRPr lang="tr-TR" sz="2600" dirty="0"/>
          </a:p>
          <a:p>
            <a:r>
              <a:rPr lang="tr-TR" sz="2600" b="1" dirty="0"/>
              <a:t>Abstract: </a:t>
            </a:r>
            <a:r>
              <a:rPr lang="tr-TR" sz="2600" dirty="0"/>
              <a:t>Morale and Leadership factors in explaining the result of the battle.  	</a:t>
            </a:r>
          </a:p>
        </p:txBody>
      </p:sp>
    </p:spTree>
    <p:extLst>
      <p:ext uri="{BB962C8B-B14F-4D97-AF65-F5344CB8AC3E}">
        <p14:creationId xmlns:p14="http://schemas.microsoft.com/office/powerpoint/2010/main" val="2488992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2509F-DA44-4EDD-B94F-81B604F52FC8}"/>
              </a:ext>
            </a:extLst>
          </p:cNvPr>
          <p:cNvSpPr>
            <a:spLocks noGrp="1"/>
          </p:cNvSpPr>
          <p:nvPr>
            <p:ph type="title"/>
          </p:nvPr>
        </p:nvSpPr>
        <p:spPr>
          <a:xfrm>
            <a:off x="470452" y="60326"/>
            <a:ext cx="10515600" cy="536023"/>
          </a:xfrm>
        </p:spPr>
        <p:txBody>
          <a:bodyPr>
            <a:normAutofit fontScale="90000"/>
          </a:bodyPr>
          <a:lstStyle/>
          <a:p>
            <a:pPr algn="ctr"/>
            <a:r>
              <a:rPr lang="tr-TR" sz="3800" b="1" dirty="0"/>
              <a:t>What Literature Says</a:t>
            </a:r>
          </a:p>
        </p:txBody>
      </p:sp>
      <p:graphicFrame>
        <p:nvGraphicFramePr>
          <p:cNvPr id="4" name="Table 4">
            <a:extLst>
              <a:ext uri="{FF2B5EF4-FFF2-40B4-BE49-F238E27FC236}">
                <a16:creationId xmlns:a16="http://schemas.microsoft.com/office/drawing/2014/main" id="{734BF128-F959-43B6-955F-F40781F59D5F}"/>
              </a:ext>
            </a:extLst>
          </p:cNvPr>
          <p:cNvGraphicFramePr>
            <a:graphicFrameLocks noGrp="1"/>
          </p:cNvGraphicFramePr>
          <p:nvPr>
            <p:extLst>
              <p:ext uri="{D42A27DB-BD31-4B8C-83A1-F6EECF244321}">
                <p14:modId xmlns:p14="http://schemas.microsoft.com/office/powerpoint/2010/main" val="2587448590"/>
              </p:ext>
            </p:extLst>
          </p:nvPr>
        </p:nvGraphicFramePr>
        <p:xfrm>
          <a:off x="470452" y="596353"/>
          <a:ext cx="10760765" cy="6210086"/>
        </p:xfrm>
        <a:graphic>
          <a:graphicData uri="http://schemas.openxmlformats.org/drawingml/2006/table">
            <a:tbl>
              <a:tblPr firstRow="1" bandRow="1">
                <a:tableStyleId>{5C22544A-7EE6-4342-B048-85BDC9FD1C3A}</a:tableStyleId>
              </a:tblPr>
              <a:tblGrid>
                <a:gridCol w="2047461">
                  <a:extLst>
                    <a:ext uri="{9D8B030D-6E8A-4147-A177-3AD203B41FA5}">
                      <a16:colId xmlns:a16="http://schemas.microsoft.com/office/drawing/2014/main" val="986794386"/>
                    </a:ext>
                  </a:extLst>
                </a:gridCol>
                <a:gridCol w="3578087">
                  <a:extLst>
                    <a:ext uri="{9D8B030D-6E8A-4147-A177-3AD203B41FA5}">
                      <a16:colId xmlns:a16="http://schemas.microsoft.com/office/drawing/2014/main" val="54453606"/>
                    </a:ext>
                  </a:extLst>
                </a:gridCol>
                <a:gridCol w="2578904">
                  <a:extLst>
                    <a:ext uri="{9D8B030D-6E8A-4147-A177-3AD203B41FA5}">
                      <a16:colId xmlns:a16="http://schemas.microsoft.com/office/drawing/2014/main" val="1366423862"/>
                    </a:ext>
                  </a:extLst>
                </a:gridCol>
                <a:gridCol w="2556313">
                  <a:extLst>
                    <a:ext uri="{9D8B030D-6E8A-4147-A177-3AD203B41FA5}">
                      <a16:colId xmlns:a16="http://schemas.microsoft.com/office/drawing/2014/main" val="930809582"/>
                    </a:ext>
                  </a:extLst>
                </a:gridCol>
              </a:tblGrid>
              <a:tr h="540806">
                <a:tc>
                  <a:txBody>
                    <a:bodyPr/>
                    <a:lstStyle/>
                    <a:p>
                      <a:pPr algn="ctr"/>
                      <a:r>
                        <a:rPr lang="tr-TR" dirty="0">
                          <a:solidFill>
                            <a:schemeClr val="tx1"/>
                          </a:solidFill>
                        </a:rPr>
                        <a:t>Who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Remarks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Method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Differs By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48942192"/>
                  </a:ext>
                </a:extLst>
              </a:tr>
              <a:tr h="1227323">
                <a:tc>
                  <a:txBody>
                    <a:bodyPr/>
                    <a:lstStyle/>
                    <a:p>
                      <a:pPr marL="0" algn="ctr" defTabSz="914400" rtl="0" eaLnBrk="1" latinLnBrk="0" hangingPunct="1"/>
                      <a:r>
                        <a:rPr lang="en-US" sz="1800" kern="1200" dirty="0">
                          <a:solidFill>
                            <a:schemeClr val="tx1"/>
                          </a:solidFill>
                          <a:latin typeface="+mn-lt"/>
                          <a:ea typeface="+mn-ea"/>
                          <a:cs typeface="+mn-cs"/>
                        </a:rPr>
                        <a:t>Sun Tzu</a:t>
                      </a:r>
                      <a:r>
                        <a:rPr lang="tr-TR" sz="1800" kern="1200" dirty="0">
                          <a:solidFill>
                            <a:schemeClr val="tx1"/>
                          </a:solidFill>
                          <a:latin typeface="+mn-lt"/>
                          <a:ea typeface="+mn-ea"/>
                          <a:cs typeface="+mn-cs"/>
                        </a:rPr>
                        <a:t>, BC 500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en-US" sz="1800" dirty="0">
                          <a:solidFill>
                            <a:srgbClr val="000000"/>
                          </a:solidFill>
                          <a:effectLst/>
                          <a:latin typeface="Calibri" panose="020F0502020204030204" pitchFamily="34" charset="0"/>
                          <a:ea typeface="Calibri" panose="020F0502020204030204" pitchFamily="34" charset="0"/>
                        </a:rPr>
                        <a:t>10:1 surround, 5:1 attack, </a:t>
                      </a:r>
                      <a:endParaRPr lang="tr-TR" sz="1800" dirty="0">
                        <a:solidFill>
                          <a:srgbClr val="000000"/>
                        </a:solidFill>
                        <a:effectLst/>
                        <a:latin typeface="Calibri" panose="020F0502020204030204" pitchFamily="34" charset="0"/>
                        <a:ea typeface="Calibri" panose="020F0502020204030204" pitchFamily="34" charset="0"/>
                      </a:endParaRPr>
                    </a:p>
                    <a:p>
                      <a:pPr marL="285750" indent="-285750" algn="l">
                        <a:buFont typeface="Arial" panose="020B0604020202020204" pitchFamily="34" charset="0"/>
                        <a:buChar char="•"/>
                      </a:pPr>
                      <a:r>
                        <a:rPr lang="en-US" sz="1800" dirty="0">
                          <a:solidFill>
                            <a:srgbClr val="000000"/>
                          </a:solidFill>
                          <a:effectLst/>
                          <a:latin typeface="Calibri" panose="020F0502020204030204" pitchFamily="34" charset="0"/>
                          <a:ea typeface="Calibri" panose="020F0502020204030204" pitchFamily="34" charset="0"/>
                        </a:rPr>
                        <a:t>2:1 divide, </a:t>
                      </a:r>
                      <a:endParaRPr lang="tr-TR" sz="1800" dirty="0">
                        <a:solidFill>
                          <a:srgbClr val="000000"/>
                        </a:solidFill>
                        <a:effectLst/>
                        <a:latin typeface="Calibri" panose="020F0502020204030204" pitchFamily="34" charset="0"/>
                        <a:ea typeface="Calibri" panose="020F0502020204030204" pitchFamily="34" charset="0"/>
                      </a:endParaRPr>
                    </a:p>
                    <a:p>
                      <a:pPr marL="285750" indent="-285750" algn="l">
                        <a:buFont typeface="Arial" panose="020B0604020202020204" pitchFamily="34" charset="0"/>
                        <a:buChar char="•"/>
                      </a:pPr>
                      <a:r>
                        <a:rPr lang="en-US" sz="1800" dirty="0">
                          <a:solidFill>
                            <a:srgbClr val="000000"/>
                          </a:solidFill>
                          <a:effectLst/>
                          <a:latin typeface="Calibri" panose="020F0502020204030204" pitchFamily="34" charset="0"/>
                          <a:ea typeface="Calibri" panose="020F0502020204030204" pitchFamily="34" charset="0"/>
                        </a:rPr>
                        <a:t>1:1 engage or elude, </a:t>
                      </a:r>
                      <a:endParaRPr lang="tr-TR" sz="1800" dirty="0">
                        <a:solidFill>
                          <a:srgbClr val="000000"/>
                        </a:solidFill>
                        <a:effectLst/>
                        <a:latin typeface="Calibri" panose="020F0502020204030204" pitchFamily="34" charset="0"/>
                        <a:ea typeface="Calibri" panose="020F0502020204030204" pitchFamily="34" charset="0"/>
                      </a:endParaRPr>
                    </a:p>
                    <a:p>
                      <a:pPr marL="285750" indent="-285750" algn="l">
                        <a:buFont typeface="Arial" panose="020B0604020202020204" pitchFamily="34" charset="0"/>
                        <a:buChar char="•"/>
                      </a:pPr>
                      <a:r>
                        <a:rPr lang="en-US" sz="1800" dirty="0">
                          <a:solidFill>
                            <a:srgbClr val="000000"/>
                          </a:solidFill>
                          <a:effectLst/>
                          <a:latin typeface="Calibri" panose="020F0502020204030204" pitchFamily="34" charset="0"/>
                          <a:ea typeface="Calibri" panose="020F0502020204030204" pitchFamily="34" charset="0"/>
                        </a:rPr>
                        <a:t>less then enemy, capable of withdraw</a:t>
                      </a:r>
                      <a:endParaRPr lang="tr-T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Experience, heuristic</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First ever analysis of military art</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2672392"/>
                  </a:ext>
                </a:extLst>
              </a:tr>
              <a:tr h="540806">
                <a:tc>
                  <a:txBody>
                    <a:bodyPr/>
                    <a:lstStyle/>
                    <a:p>
                      <a:pPr marL="0" algn="ctr" defTabSz="914400" rtl="0" eaLnBrk="1" latinLnBrk="0" hangingPunct="1"/>
                      <a:r>
                        <a:rPr lang="tr-TR" sz="1800" kern="1200" dirty="0">
                          <a:solidFill>
                            <a:schemeClr val="tx1"/>
                          </a:solidFill>
                          <a:latin typeface="+mn-lt"/>
                          <a:ea typeface="+mn-ea"/>
                          <a:cs typeface="+mn-cs"/>
                        </a:rPr>
                        <a:t>Clausewitz, 1830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tr-TR" sz="1800" b="0" i="0" kern="1200" dirty="0">
                          <a:solidFill>
                            <a:schemeClr val="dk1"/>
                          </a:solidFill>
                          <a:effectLst/>
                          <a:latin typeface="+mn-lt"/>
                          <a:ea typeface="+mn-ea"/>
                          <a:cs typeface="+mn-cs"/>
                        </a:rPr>
                        <a:t>strategy triangle: forces, time and space</a:t>
                      </a:r>
                    </a:p>
                    <a:p>
                      <a:pPr marL="285750" indent="-285750" algn="l">
                        <a:buFont typeface="Arial" panose="020B0604020202020204" pitchFamily="34" charset="0"/>
                        <a:buChar char="•"/>
                      </a:pPr>
                      <a:r>
                        <a:rPr lang="en-US" sz="1800" b="0" i="0" kern="1200" dirty="0">
                          <a:solidFill>
                            <a:schemeClr val="dk1"/>
                          </a:solidFill>
                          <a:effectLst/>
                          <a:latin typeface="+mn-lt"/>
                          <a:ea typeface="+mn-ea"/>
                          <a:cs typeface="+mn-cs"/>
                        </a:rPr>
                        <a:t>defeat an opponent twice his strength</a:t>
                      </a:r>
                      <a:r>
                        <a:rPr lang="tr-TR" sz="1800" b="0" i="0" kern="1200" dirty="0">
                          <a:solidFill>
                            <a:schemeClr val="dk1"/>
                          </a:solidFill>
                          <a:effectLst/>
                          <a:latin typeface="+mn-lt"/>
                          <a:ea typeface="+mn-ea"/>
                          <a:cs typeface="+mn-cs"/>
                        </a:rPr>
                        <a:t> is hard to achieve</a:t>
                      </a:r>
                      <a:endParaRPr lang="tr-T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Experience, historical examples &amp; heuristic</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Case analysis </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44773254"/>
                  </a:ext>
                </a:extLst>
              </a:tr>
              <a:tr h="540806">
                <a:tc>
                  <a:txBody>
                    <a:bodyPr/>
                    <a:lstStyle/>
                    <a:p>
                      <a:pPr marL="0" algn="ctr" defTabSz="914400" rtl="0" eaLnBrk="1" latinLnBrk="0" hangingPunct="1"/>
                      <a:r>
                        <a:rPr lang="tr-TR" sz="1800" kern="1200" dirty="0">
                          <a:solidFill>
                            <a:schemeClr val="tx1"/>
                          </a:solidFill>
                          <a:latin typeface="+mn-lt"/>
                          <a:ea typeface="+mn-ea"/>
                          <a:cs typeface="+mn-cs"/>
                        </a:rPr>
                        <a:t>Lanchester, 1916</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tr-TR" dirty="0">
                          <a:solidFill>
                            <a:schemeClr val="tx1"/>
                          </a:solidFill>
                        </a:rPr>
                        <a:t>Principle of concentration and N-Square Law</a:t>
                      </a:r>
                    </a:p>
                    <a:p>
                      <a:pPr marL="285750" indent="-285750" algn="l">
                        <a:buFont typeface="Arial" panose="020B0604020202020204" pitchFamily="34" charset="0"/>
                        <a:buChar char="•"/>
                      </a:pPr>
                      <a:r>
                        <a:rPr lang="tr-TR" dirty="0">
                          <a:solidFill>
                            <a:schemeClr val="tx1"/>
                          </a:solidFill>
                        </a:rPr>
                        <a:t>Outcome of aerial dogfights with differantial equations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Mathematical Formula</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b="1" dirty="0">
                          <a:solidFill>
                            <a:schemeClr val="tx1"/>
                          </a:solidFill>
                        </a:rPr>
                        <a:t>Fighting values </a:t>
                      </a:r>
                      <a:r>
                        <a:rPr lang="tr-TR" dirty="0">
                          <a:solidFill>
                            <a:schemeClr val="tx1"/>
                          </a:solidFill>
                        </a:rPr>
                        <a:t>of the individual units are included</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64182254"/>
                  </a:ext>
                </a:extLst>
              </a:tr>
              <a:tr h="540806">
                <a:tc>
                  <a:txBody>
                    <a:bodyPr/>
                    <a:lstStyle/>
                    <a:p>
                      <a:pPr marL="0" algn="ctr" defTabSz="914400" rtl="0" eaLnBrk="1" latinLnBrk="0" hangingPunct="1"/>
                      <a:r>
                        <a:rPr lang="tr-TR" sz="1800" kern="1200" dirty="0">
                          <a:solidFill>
                            <a:schemeClr val="tx1"/>
                          </a:solidFill>
                          <a:latin typeface="+mn-lt"/>
                          <a:ea typeface="+mn-ea"/>
                          <a:cs typeface="+mn-cs"/>
                        </a:rPr>
                        <a:t>Dupuy, 1987</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tr-TR" dirty="0">
                          <a:solidFill>
                            <a:schemeClr val="tx1"/>
                          </a:solidFill>
                        </a:rPr>
                        <a:t>Quantified Judgement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a:solidFill>
                            <a:schemeClr val="tx1"/>
                          </a:solidFill>
                        </a:rPr>
                        <a:t>Mathematical Formula</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b="1" dirty="0">
                          <a:solidFill>
                            <a:schemeClr val="tx1"/>
                          </a:solidFill>
                        </a:rPr>
                        <a:t>Prediction of the future battles </a:t>
                      </a:r>
                      <a:r>
                        <a:rPr lang="tr-TR" dirty="0">
                          <a:solidFill>
                            <a:schemeClr val="tx1"/>
                          </a:solidFill>
                        </a:rPr>
                        <a:t>included</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77660079"/>
                  </a:ext>
                </a:extLst>
              </a:tr>
              <a:tr h="540806">
                <a:tc>
                  <a:txBody>
                    <a:bodyPr/>
                    <a:lstStyle/>
                    <a:p>
                      <a:pPr marL="0" algn="ctr" defTabSz="914400" rtl="0" eaLnBrk="1" latinLnBrk="0" hangingPunct="1"/>
                      <a:r>
                        <a:rPr lang="tr-TR" sz="1800" kern="1200" dirty="0">
                          <a:solidFill>
                            <a:schemeClr val="tx1"/>
                          </a:solidFill>
                          <a:latin typeface="+mn-lt"/>
                          <a:ea typeface="+mn-ea"/>
                          <a:cs typeface="+mn-cs"/>
                        </a:rPr>
                        <a:t>Liddle, 2004</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tr-TR" dirty="0">
                          <a:solidFill>
                            <a:schemeClr val="tx1"/>
                          </a:solidFill>
                        </a:rPr>
                        <a:t>Preponderance and technology cannot explain the variation on the outcome of the battle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a:solidFill>
                            <a:schemeClr val="tx1"/>
                          </a:solidFill>
                        </a:rPr>
                        <a:t>Formal theory, case method, statistical analysis, simulation experimentation</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a:solidFill>
                            <a:schemeClr val="tx1"/>
                          </a:solidFill>
                        </a:rPr>
                        <a:t>Force employement explains the variation</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66141467"/>
                  </a:ext>
                </a:extLst>
              </a:tr>
            </a:tbl>
          </a:graphicData>
        </a:graphic>
      </p:graphicFrame>
    </p:spTree>
    <p:extLst>
      <p:ext uri="{BB962C8B-B14F-4D97-AF65-F5344CB8AC3E}">
        <p14:creationId xmlns:p14="http://schemas.microsoft.com/office/powerpoint/2010/main" val="1717048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2509F-DA44-4EDD-B94F-81B604F52FC8}"/>
              </a:ext>
            </a:extLst>
          </p:cNvPr>
          <p:cNvSpPr>
            <a:spLocks noGrp="1"/>
          </p:cNvSpPr>
          <p:nvPr>
            <p:ph type="title"/>
          </p:nvPr>
        </p:nvSpPr>
        <p:spPr>
          <a:xfrm>
            <a:off x="838200" y="136359"/>
            <a:ext cx="10515600" cy="1325563"/>
          </a:xfrm>
        </p:spPr>
        <p:txBody>
          <a:bodyPr>
            <a:normAutofit/>
          </a:bodyPr>
          <a:lstStyle/>
          <a:p>
            <a:r>
              <a:rPr lang="tr-TR" sz="3800" b="1" dirty="0">
                <a:solidFill>
                  <a:srgbClr val="FF0000"/>
                </a:solidFill>
              </a:rPr>
              <a:t>Research Objectives and Methodology</a:t>
            </a:r>
          </a:p>
        </p:txBody>
      </p:sp>
      <p:sp>
        <p:nvSpPr>
          <p:cNvPr id="3" name="Content Placeholder 2">
            <a:extLst>
              <a:ext uri="{FF2B5EF4-FFF2-40B4-BE49-F238E27FC236}">
                <a16:creationId xmlns:a16="http://schemas.microsoft.com/office/drawing/2014/main" id="{2C026011-2C80-4C6B-9B4B-AFCA99DC2C6B}"/>
              </a:ext>
            </a:extLst>
          </p:cNvPr>
          <p:cNvSpPr>
            <a:spLocks noGrp="1"/>
          </p:cNvSpPr>
          <p:nvPr>
            <p:ph idx="1"/>
          </p:nvPr>
        </p:nvSpPr>
        <p:spPr>
          <a:xfrm>
            <a:off x="838200" y="1202169"/>
            <a:ext cx="10758055" cy="5219413"/>
          </a:xfrm>
        </p:spPr>
        <p:txBody>
          <a:bodyPr>
            <a:normAutofit/>
          </a:bodyPr>
          <a:lstStyle/>
          <a:p>
            <a:r>
              <a:rPr lang="tr-TR" sz="2400" b="1" dirty="0">
                <a:solidFill>
                  <a:srgbClr val="0070C0"/>
                </a:solidFill>
              </a:rPr>
              <a:t>Gaps: </a:t>
            </a:r>
          </a:p>
          <a:p>
            <a:pPr lvl="1"/>
            <a:r>
              <a:rPr lang="tr-TR" b="1" dirty="0"/>
              <a:t>Morale and leadership factors are not analyzed thoroughly</a:t>
            </a:r>
          </a:p>
          <a:p>
            <a:pPr lvl="1"/>
            <a:r>
              <a:rPr lang="tr-TR" b="1" dirty="0"/>
              <a:t>Datasets are limited</a:t>
            </a:r>
          </a:p>
          <a:p>
            <a:r>
              <a:rPr lang="tr-TR" sz="2400" b="1" dirty="0">
                <a:solidFill>
                  <a:srgbClr val="0070C0"/>
                </a:solidFill>
              </a:rPr>
              <a:t>Research questions:</a:t>
            </a:r>
          </a:p>
          <a:p>
            <a:pPr lvl="1" algn="just">
              <a:spcBef>
                <a:spcPts val="600"/>
              </a:spcBef>
              <a:spcAft>
                <a:spcPts val="600"/>
              </a:spcAft>
            </a:pPr>
            <a:r>
              <a:rPr lang="en-US" b="1" dirty="0">
                <a:effectLst/>
                <a:latin typeface="Calibri" panose="020F0502020204030204" pitchFamily="34" charset="0"/>
                <a:ea typeface="Times New Roman" panose="02020603050405020304" pitchFamily="18" charset="0"/>
              </a:rPr>
              <a:t>What is the degree of explanatory power of combat power </a:t>
            </a:r>
            <a:r>
              <a:rPr lang="tr-TR" b="1" dirty="0">
                <a:effectLst/>
                <a:latin typeface="Calibri" panose="020F0502020204030204" pitchFamily="34" charset="0"/>
                <a:ea typeface="Times New Roman" panose="02020603050405020304" pitchFamily="18" charset="0"/>
              </a:rPr>
              <a:t>elements including force ratios </a:t>
            </a:r>
            <a:r>
              <a:rPr lang="en-US" b="1" dirty="0">
                <a:effectLst/>
                <a:latin typeface="Calibri" panose="020F0502020204030204" pitchFamily="34" charset="0"/>
                <a:ea typeface="Times New Roman" panose="02020603050405020304" pitchFamily="18" charset="0"/>
              </a:rPr>
              <a:t>on the outcome of the battles fought between state actors</a:t>
            </a:r>
            <a:r>
              <a:rPr lang="tr-TR" b="1" dirty="0">
                <a:effectLst/>
                <a:latin typeface="Calibri" panose="020F0502020204030204" pitchFamily="34" charset="0"/>
                <a:ea typeface="Times New Roman" panose="02020603050405020304" pitchFamily="18" charset="0"/>
              </a:rPr>
              <a:t>?</a:t>
            </a:r>
          </a:p>
          <a:p>
            <a:pPr lvl="1" algn="just">
              <a:spcBef>
                <a:spcPts val="600"/>
              </a:spcBef>
              <a:spcAft>
                <a:spcPts val="600"/>
              </a:spcAft>
            </a:pPr>
            <a:r>
              <a:rPr lang="en-US" b="1" dirty="0">
                <a:effectLst/>
                <a:latin typeface="Calibri" panose="020F0502020204030204" pitchFamily="34" charset="0"/>
                <a:ea typeface="Times New Roman" panose="02020603050405020304" pitchFamily="18" charset="0"/>
              </a:rPr>
              <a:t>What is the leverage of </a:t>
            </a:r>
            <a:r>
              <a:rPr lang="tr-TR" b="1" dirty="0">
                <a:effectLst/>
                <a:latin typeface="Calibri" panose="020F0502020204030204" pitchFamily="34" charset="0"/>
                <a:ea typeface="Times New Roman" panose="02020603050405020304" pitchFamily="18" charset="0"/>
              </a:rPr>
              <a:t>leadership and </a:t>
            </a:r>
            <a:r>
              <a:rPr lang="en-US" b="1" dirty="0">
                <a:effectLst/>
                <a:latin typeface="Calibri" panose="020F0502020204030204" pitchFamily="34" charset="0"/>
                <a:ea typeface="Times New Roman" panose="02020603050405020304" pitchFamily="18" charset="0"/>
              </a:rPr>
              <a:t>morale on the outcome of these battles?</a:t>
            </a:r>
            <a:endParaRPr lang="tr-TR" b="1" dirty="0">
              <a:effectLst/>
              <a:latin typeface="Calibri" panose="020F0502020204030204" pitchFamily="34" charset="0"/>
              <a:ea typeface="Times New Roman" panose="02020603050405020304" pitchFamily="18" charset="0"/>
            </a:endParaRPr>
          </a:p>
          <a:p>
            <a:pPr>
              <a:spcAft>
                <a:spcPts val="600"/>
              </a:spcAft>
            </a:pPr>
            <a:r>
              <a:rPr lang="tr-TR" sz="2400" b="1" dirty="0">
                <a:solidFill>
                  <a:srgbClr val="0070C0"/>
                </a:solidFill>
              </a:rPr>
              <a:t>Research Objectives: </a:t>
            </a:r>
          </a:p>
          <a:p>
            <a:pPr lvl="1" algn="just">
              <a:spcBef>
                <a:spcPts val="600"/>
              </a:spcBef>
              <a:spcAft>
                <a:spcPts val="600"/>
              </a:spcAft>
            </a:pPr>
            <a:r>
              <a:rPr lang="tr-TR" b="1" dirty="0">
                <a:latin typeface="Calibri" panose="020F0502020204030204" pitchFamily="34" charset="0"/>
              </a:rPr>
              <a:t>To </a:t>
            </a:r>
            <a:r>
              <a:rPr lang="en-US" b="1" dirty="0">
                <a:latin typeface="Calibri" panose="020F0502020204030204" pitchFamily="34" charset="0"/>
              </a:rPr>
              <a:t>develop a mathematical model which will identify explanatory powers of material and nonmaterial elements </a:t>
            </a:r>
            <a:r>
              <a:rPr lang="en-US" b="1" dirty="0">
                <a:solidFill>
                  <a:schemeClr val="accent1"/>
                </a:solidFill>
                <a:latin typeface="Calibri" panose="020F0502020204030204" pitchFamily="34" charset="0"/>
              </a:rPr>
              <a:t>as predictors of victory </a:t>
            </a:r>
            <a:r>
              <a:rPr lang="en-US" b="1" dirty="0">
                <a:latin typeface="Calibri" panose="020F0502020204030204" pitchFamily="34" charset="0"/>
              </a:rPr>
              <a:t>or defeat at the battlefield</a:t>
            </a:r>
            <a:endParaRPr lang="tr-TR" b="1" dirty="0">
              <a:latin typeface="Calibri" panose="020F0502020204030204" pitchFamily="34" charset="0"/>
            </a:endParaRPr>
          </a:p>
          <a:p>
            <a:endParaRPr lang="tr-TR" sz="2400" b="1" dirty="0"/>
          </a:p>
        </p:txBody>
      </p:sp>
    </p:spTree>
    <p:extLst>
      <p:ext uri="{BB962C8B-B14F-4D97-AF65-F5344CB8AC3E}">
        <p14:creationId xmlns:p14="http://schemas.microsoft.com/office/powerpoint/2010/main" val="2106907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DFB23-7DAB-4095-87FF-FC03A273CD23}"/>
              </a:ext>
            </a:extLst>
          </p:cNvPr>
          <p:cNvSpPr>
            <a:spLocks noGrp="1"/>
          </p:cNvSpPr>
          <p:nvPr>
            <p:ph type="title"/>
          </p:nvPr>
        </p:nvSpPr>
        <p:spPr>
          <a:xfrm>
            <a:off x="838200" y="500062"/>
            <a:ext cx="10515600" cy="1325563"/>
          </a:xfrm>
        </p:spPr>
        <p:txBody>
          <a:bodyPr>
            <a:normAutofit/>
          </a:bodyPr>
          <a:lstStyle/>
          <a:p>
            <a:r>
              <a:rPr lang="tr-TR" sz="3200" b="1" dirty="0">
                <a:solidFill>
                  <a:srgbClr val="FF0000"/>
                </a:solidFill>
              </a:rPr>
              <a:t>Background and Study Value</a:t>
            </a:r>
          </a:p>
        </p:txBody>
      </p:sp>
      <p:sp>
        <p:nvSpPr>
          <p:cNvPr id="3" name="Content Placeholder 2">
            <a:extLst>
              <a:ext uri="{FF2B5EF4-FFF2-40B4-BE49-F238E27FC236}">
                <a16:creationId xmlns:a16="http://schemas.microsoft.com/office/drawing/2014/main" id="{6E83DAD4-E1FB-42B5-823F-BE4DA93FE00E}"/>
              </a:ext>
            </a:extLst>
          </p:cNvPr>
          <p:cNvSpPr>
            <a:spLocks noGrp="1"/>
          </p:cNvSpPr>
          <p:nvPr>
            <p:ph idx="1"/>
          </p:nvPr>
        </p:nvSpPr>
        <p:spPr/>
        <p:txBody>
          <a:bodyPr/>
          <a:lstStyle/>
          <a:p>
            <a:r>
              <a:rPr lang="tr-TR" b="1" dirty="0"/>
              <a:t>Why this study: </a:t>
            </a:r>
          </a:p>
          <a:p>
            <a:pPr lvl="1"/>
            <a:r>
              <a:rPr lang="tr-TR" dirty="0"/>
              <a:t>Leadership and morale never explained in a model for the prediction of the outcome of the battle.</a:t>
            </a:r>
          </a:p>
          <a:p>
            <a:pPr lvl="1"/>
            <a:r>
              <a:rPr lang="tr-TR" dirty="0"/>
              <a:t>New data analysis tools presents powerful exploitation opportunities for new insights. </a:t>
            </a:r>
          </a:p>
          <a:p>
            <a:pPr lvl="1"/>
            <a:endParaRPr lang="tr-TR" dirty="0"/>
          </a:p>
          <a:p>
            <a:r>
              <a:rPr lang="tr-TR" b="1" dirty="0"/>
              <a:t>Study Value: </a:t>
            </a:r>
          </a:p>
          <a:p>
            <a:pPr lvl="1"/>
            <a:r>
              <a:rPr lang="tr-TR" dirty="0"/>
              <a:t>May be utilized in Wargaming</a:t>
            </a:r>
          </a:p>
          <a:p>
            <a:pPr lvl="1"/>
            <a:r>
              <a:rPr lang="tr-TR" dirty="0"/>
              <a:t>Prediction of future conflicts</a:t>
            </a:r>
          </a:p>
          <a:p>
            <a:pPr lvl="1"/>
            <a:r>
              <a:rPr lang="tr-TR" dirty="0"/>
              <a:t>Place in literature. </a:t>
            </a:r>
          </a:p>
          <a:p>
            <a:endParaRPr lang="tr-TR" dirty="0"/>
          </a:p>
        </p:txBody>
      </p:sp>
    </p:spTree>
    <p:extLst>
      <p:ext uri="{BB962C8B-B14F-4D97-AF65-F5344CB8AC3E}">
        <p14:creationId xmlns:p14="http://schemas.microsoft.com/office/powerpoint/2010/main" val="397040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CC566-4068-491D-9863-17B51342368A}"/>
              </a:ext>
            </a:extLst>
          </p:cNvPr>
          <p:cNvSpPr>
            <a:spLocks noGrp="1"/>
          </p:cNvSpPr>
          <p:nvPr>
            <p:ph type="title"/>
          </p:nvPr>
        </p:nvSpPr>
        <p:spPr>
          <a:xfrm>
            <a:off x="346881" y="229613"/>
            <a:ext cx="4918331" cy="628788"/>
          </a:xfrm>
        </p:spPr>
        <p:txBody>
          <a:bodyPr>
            <a:noAutofit/>
          </a:bodyPr>
          <a:lstStyle/>
          <a:p>
            <a:pPr algn="ctr"/>
            <a:r>
              <a:rPr lang="tr-TR" sz="3200" b="1" dirty="0">
                <a:solidFill>
                  <a:srgbClr val="FF0000"/>
                </a:solidFill>
              </a:rPr>
              <a:t>Research Model&amp;</a:t>
            </a:r>
            <a:br>
              <a:rPr lang="tr-TR" sz="3200" b="1" dirty="0">
                <a:solidFill>
                  <a:srgbClr val="FF0000"/>
                </a:solidFill>
              </a:rPr>
            </a:br>
            <a:r>
              <a:rPr lang="tr-TR" sz="3200" b="1" dirty="0">
                <a:solidFill>
                  <a:srgbClr val="FF0000"/>
                </a:solidFill>
              </a:rPr>
              <a:t>Conceptual Framework</a:t>
            </a:r>
          </a:p>
        </p:txBody>
      </p:sp>
      <p:sp>
        <p:nvSpPr>
          <p:cNvPr id="4" name="Rectangle: Rounded Corners 3">
            <a:extLst>
              <a:ext uri="{FF2B5EF4-FFF2-40B4-BE49-F238E27FC236}">
                <a16:creationId xmlns:a16="http://schemas.microsoft.com/office/drawing/2014/main" id="{D4029FED-596F-48AD-9098-8A258DE0D839}"/>
              </a:ext>
            </a:extLst>
          </p:cNvPr>
          <p:cNvSpPr/>
          <p:nvPr/>
        </p:nvSpPr>
        <p:spPr>
          <a:xfrm>
            <a:off x="9225462" y="2964762"/>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Outcome of the Battle</a:t>
            </a:r>
          </a:p>
        </p:txBody>
      </p:sp>
      <p:sp>
        <p:nvSpPr>
          <p:cNvPr id="5" name="TextBox 4">
            <a:extLst>
              <a:ext uri="{FF2B5EF4-FFF2-40B4-BE49-F238E27FC236}">
                <a16:creationId xmlns:a16="http://schemas.microsoft.com/office/drawing/2014/main" id="{C02FD4BF-4F42-4E9E-B30A-01037592E504}"/>
              </a:ext>
            </a:extLst>
          </p:cNvPr>
          <p:cNvSpPr txBox="1"/>
          <p:nvPr/>
        </p:nvSpPr>
        <p:spPr>
          <a:xfrm>
            <a:off x="8961207" y="3872415"/>
            <a:ext cx="2887985" cy="369332"/>
          </a:xfrm>
          <a:prstGeom prst="rect">
            <a:avLst/>
          </a:prstGeom>
          <a:solidFill>
            <a:srgbClr val="00FFFF"/>
          </a:solidFill>
        </p:spPr>
        <p:txBody>
          <a:bodyPr wrap="square" rtlCol="0">
            <a:spAutoFit/>
          </a:bodyPr>
          <a:lstStyle>
            <a:defPPr>
              <a:defRPr lang="tr-TR"/>
            </a:defPPr>
            <a:lvl1pPr algn="ctr">
              <a:defRPr b="1"/>
            </a:lvl1pPr>
          </a:lstStyle>
          <a:p>
            <a:r>
              <a:rPr lang="tr-TR" dirty="0"/>
              <a:t>Dependent Variable</a:t>
            </a:r>
          </a:p>
        </p:txBody>
      </p:sp>
      <p:sp>
        <p:nvSpPr>
          <p:cNvPr id="6" name="Rectangle: Rounded Corners 5">
            <a:extLst>
              <a:ext uri="{FF2B5EF4-FFF2-40B4-BE49-F238E27FC236}">
                <a16:creationId xmlns:a16="http://schemas.microsoft.com/office/drawing/2014/main" id="{859A0FFA-1A68-49C1-BE5D-F1E4C6D9B242}"/>
              </a:ext>
            </a:extLst>
          </p:cNvPr>
          <p:cNvSpPr/>
          <p:nvPr/>
        </p:nvSpPr>
        <p:spPr>
          <a:xfrm>
            <a:off x="4862335" y="903039"/>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Leadership</a:t>
            </a:r>
          </a:p>
        </p:txBody>
      </p:sp>
      <p:sp>
        <p:nvSpPr>
          <p:cNvPr id="7" name="TextBox 6">
            <a:extLst>
              <a:ext uri="{FF2B5EF4-FFF2-40B4-BE49-F238E27FC236}">
                <a16:creationId xmlns:a16="http://schemas.microsoft.com/office/drawing/2014/main" id="{D301626C-CD24-4E8C-8491-B5BBAAADE3FA}"/>
              </a:ext>
            </a:extLst>
          </p:cNvPr>
          <p:cNvSpPr txBox="1"/>
          <p:nvPr/>
        </p:nvSpPr>
        <p:spPr>
          <a:xfrm>
            <a:off x="5265212" y="384261"/>
            <a:ext cx="3234831" cy="369332"/>
          </a:xfrm>
          <a:prstGeom prst="rect">
            <a:avLst/>
          </a:prstGeom>
          <a:solidFill>
            <a:srgbClr val="00FFFF"/>
          </a:solidFill>
        </p:spPr>
        <p:txBody>
          <a:bodyPr wrap="square" rtlCol="0">
            <a:spAutoFit/>
          </a:bodyPr>
          <a:lstStyle>
            <a:defPPr>
              <a:defRPr lang="tr-TR"/>
            </a:defPPr>
            <a:lvl1pPr algn="ctr">
              <a:defRPr b="1"/>
            </a:lvl1pPr>
          </a:lstStyle>
          <a:p>
            <a:r>
              <a:rPr lang="tr-TR" dirty="0"/>
              <a:t>Intervening Variables</a:t>
            </a:r>
          </a:p>
        </p:txBody>
      </p:sp>
      <p:sp>
        <p:nvSpPr>
          <p:cNvPr id="8" name="Rectangle: Rounded Corners 7">
            <a:extLst>
              <a:ext uri="{FF2B5EF4-FFF2-40B4-BE49-F238E27FC236}">
                <a16:creationId xmlns:a16="http://schemas.microsoft.com/office/drawing/2014/main" id="{BA8F6080-596F-49C8-AC41-113F13CD685F}"/>
              </a:ext>
            </a:extLst>
          </p:cNvPr>
          <p:cNvSpPr/>
          <p:nvPr/>
        </p:nvSpPr>
        <p:spPr>
          <a:xfrm>
            <a:off x="7205169" y="898711"/>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Morale</a:t>
            </a:r>
          </a:p>
        </p:txBody>
      </p:sp>
      <p:sp>
        <p:nvSpPr>
          <p:cNvPr id="9" name="Rectangle: Rounded Corners 8">
            <a:extLst>
              <a:ext uri="{FF2B5EF4-FFF2-40B4-BE49-F238E27FC236}">
                <a16:creationId xmlns:a16="http://schemas.microsoft.com/office/drawing/2014/main" id="{9135C4AA-79B2-49B6-AB0A-94B995AB48C9}"/>
              </a:ext>
            </a:extLst>
          </p:cNvPr>
          <p:cNvSpPr/>
          <p:nvPr/>
        </p:nvSpPr>
        <p:spPr>
          <a:xfrm>
            <a:off x="779673" y="3270178"/>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Military Expenditure</a:t>
            </a:r>
          </a:p>
        </p:txBody>
      </p:sp>
      <p:sp>
        <p:nvSpPr>
          <p:cNvPr id="10" name="Rectangle: Rounded Corners 9">
            <a:extLst>
              <a:ext uri="{FF2B5EF4-FFF2-40B4-BE49-F238E27FC236}">
                <a16:creationId xmlns:a16="http://schemas.microsoft.com/office/drawing/2014/main" id="{F31C0A84-334D-4937-A313-FD26E02FE369}"/>
              </a:ext>
            </a:extLst>
          </p:cNvPr>
          <p:cNvSpPr/>
          <p:nvPr/>
        </p:nvSpPr>
        <p:spPr>
          <a:xfrm>
            <a:off x="779672" y="3939049"/>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Weapon System&amp;Platforms</a:t>
            </a:r>
          </a:p>
        </p:txBody>
      </p:sp>
      <p:sp>
        <p:nvSpPr>
          <p:cNvPr id="11" name="Rectangle: Rounded Corners 10">
            <a:extLst>
              <a:ext uri="{FF2B5EF4-FFF2-40B4-BE49-F238E27FC236}">
                <a16:creationId xmlns:a16="http://schemas.microsoft.com/office/drawing/2014/main" id="{33764994-22BF-4591-890D-BF70CD907302}"/>
              </a:ext>
            </a:extLst>
          </p:cNvPr>
          <p:cNvSpPr/>
          <p:nvPr/>
        </p:nvSpPr>
        <p:spPr>
          <a:xfrm>
            <a:off x="779674" y="1932436"/>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Population</a:t>
            </a:r>
          </a:p>
        </p:txBody>
      </p:sp>
      <p:sp>
        <p:nvSpPr>
          <p:cNvPr id="12" name="Rectangle: Rounded Corners 11">
            <a:extLst>
              <a:ext uri="{FF2B5EF4-FFF2-40B4-BE49-F238E27FC236}">
                <a16:creationId xmlns:a16="http://schemas.microsoft.com/office/drawing/2014/main" id="{9E342AB2-9645-4555-8014-868A17F95732}"/>
              </a:ext>
            </a:extLst>
          </p:cNvPr>
          <p:cNvSpPr/>
          <p:nvPr/>
        </p:nvSpPr>
        <p:spPr>
          <a:xfrm>
            <a:off x="779674" y="2601307"/>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Military </a:t>
            </a:r>
          </a:p>
          <a:p>
            <a:pPr algn="ctr"/>
            <a:r>
              <a:rPr lang="tr-TR" b="1" dirty="0"/>
              <a:t>Personnel</a:t>
            </a:r>
          </a:p>
        </p:txBody>
      </p:sp>
      <p:sp>
        <p:nvSpPr>
          <p:cNvPr id="13" name="TextBox 12">
            <a:extLst>
              <a:ext uri="{FF2B5EF4-FFF2-40B4-BE49-F238E27FC236}">
                <a16:creationId xmlns:a16="http://schemas.microsoft.com/office/drawing/2014/main" id="{4082E793-B84C-451B-B734-7DED2D204AC7}"/>
              </a:ext>
            </a:extLst>
          </p:cNvPr>
          <p:cNvSpPr txBox="1"/>
          <p:nvPr/>
        </p:nvSpPr>
        <p:spPr>
          <a:xfrm>
            <a:off x="346881" y="5375812"/>
            <a:ext cx="3234831" cy="369332"/>
          </a:xfrm>
          <a:prstGeom prst="rect">
            <a:avLst/>
          </a:prstGeom>
          <a:solidFill>
            <a:srgbClr val="00FFFF"/>
          </a:solidFill>
        </p:spPr>
        <p:txBody>
          <a:bodyPr wrap="square" rtlCol="0">
            <a:spAutoFit/>
          </a:bodyPr>
          <a:lstStyle/>
          <a:p>
            <a:pPr algn="ctr"/>
            <a:r>
              <a:rPr lang="tr-TR" b="1" dirty="0"/>
              <a:t>Independent Variables</a:t>
            </a:r>
          </a:p>
        </p:txBody>
      </p:sp>
      <p:sp>
        <p:nvSpPr>
          <p:cNvPr id="14" name="Rectangle: Rounded Corners 13">
            <a:extLst>
              <a:ext uri="{FF2B5EF4-FFF2-40B4-BE49-F238E27FC236}">
                <a16:creationId xmlns:a16="http://schemas.microsoft.com/office/drawing/2014/main" id="{9E55CF1F-7B24-476E-AD2B-BB7F3C1FA77A}"/>
              </a:ext>
            </a:extLst>
          </p:cNvPr>
          <p:cNvSpPr/>
          <p:nvPr/>
        </p:nvSpPr>
        <p:spPr>
          <a:xfrm>
            <a:off x="779671" y="4607920"/>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solidFill>
                  <a:schemeClr val="bg2">
                    <a:lumMod val="50000"/>
                  </a:schemeClr>
                </a:solidFill>
              </a:rPr>
              <a:t>To be defined</a:t>
            </a:r>
          </a:p>
        </p:txBody>
      </p:sp>
      <p:cxnSp>
        <p:nvCxnSpPr>
          <p:cNvPr id="16" name="Connector: Elbow 15">
            <a:extLst>
              <a:ext uri="{FF2B5EF4-FFF2-40B4-BE49-F238E27FC236}">
                <a16:creationId xmlns:a16="http://schemas.microsoft.com/office/drawing/2014/main" id="{B0E0B942-1D89-4A2E-96E4-42AE20115845}"/>
              </a:ext>
            </a:extLst>
          </p:cNvPr>
          <p:cNvCxnSpPr>
            <a:cxnSpLocks/>
          </p:cNvCxnSpPr>
          <p:nvPr/>
        </p:nvCxnSpPr>
        <p:spPr>
          <a:xfrm>
            <a:off x="2799967" y="2215193"/>
            <a:ext cx="6425495" cy="1142661"/>
          </a:xfrm>
          <a:prstGeom prst="bentConnector3">
            <a:avLst>
              <a:gd name="adj1" fmla="val 298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E0F33EBC-B16E-4AA9-9C5B-67173D2F234C}"/>
              </a:ext>
            </a:extLst>
          </p:cNvPr>
          <p:cNvCxnSpPr>
            <a:cxnSpLocks/>
          </p:cNvCxnSpPr>
          <p:nvPr/>
        </p:nvCxnSpPr>
        <p:spPr>
          <a:xfrm>
            <a:off x="2799967" y="2887239"/>
            <a:ext cx="6425495" cy="473790"/>
          </a:xfrm>
          <a:prstGeom prst="bentConnector3">
            <a:avLst>
              <a:gd name="adj1" fmla="val 298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7A1F8482-DE28-446D-B28A-7BB4DF4366F6}"/>
              </a:ext>
            </a:extLst>
          </p:cNvPr>
          <p:cNvCxnSpPr>
            <a:cxnSpLocks/>
          </p:cNvCxnSpPr>
          <p:nvPr/>
        </p:nvCxnSpPr>
        <p:spPr>
          <a:xfrm flipV="1">
            <a:off x="2799966" y="3357854"/>
            <a:ext cx="6425496" cy="195081"/>
          </a:xfrm>
          <a:prstGeom prst="bentConnector3">
            <a:avLst>
              <a:gd name="adj1" fmla="val 298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CB1A8B64-C81F-4C49-8AA2-A4F9FA53B846}"/>
              </a:ext>
            </a:extLst>
          </p:cNvPr>
          <p:cNvCxnSpPr>
            <a:cxnSpLocks/>
          </p:cNvCxnSpPr>
          <p:nvPr/>
        </p:nvCxnSpPr>
        <p:spPr>
          <a:xfrm flipV="1">
            <a:off x="2799965" y="3361029"/>
            <a:ext cx="6425497" cy="863952"/>
          </a:xfrm>
          <a:prstGeom prst="bentConnector3">
            <a:avLst>
              <a:gd name="adj1" fmla="val 298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FB5545E9-8A75-46CE-B97C-BFE96F1CBF5A}"/>
              </a:ext>
            </a:extLst>
          </p:cNvPr>
          <p:cNvCxnSpPr>
            <a:cxnSpLocks/>
          </p:cNvCxnSpPr>
          <p:nvPr/>
        </p:nvCxnSpPr>
        <p:spPr>
          <a:xfrm flipV="1">
            <a:off x="2799964" y="3357854"/>
            <a:ext cx="6425498" cy="1532823"/>
          </a:xfrm>
          <a:prstGeom prst="bentConnector3">
            <a:avLst>
              <a:gd name="adj1" fmla="val 298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6A08C988-16BF-405D-828A-5D8DA5552CD3}"/>
              </a:ext>
            </a:extLst>
          </p:cNvPr>
          <p:cNvCxnSpPr>
            <a:cxnSpLocks/>
          </p:cNvCxnSpPr>
          <p:nvPr/>
        </p:nvCxnSpPr>
        <p:spPr>
          <a:xfrm rot="16200000" flipH="1">
            <a:off x="6705132" y="839255"/>
            <a:ext cx="1687681" cy="335298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FA54DB65-1CC6-4F6C-ACFA-2BD3CAFE5486}"/>
              </a:ext>
            </a:extLst>
          </p:cNvPr>
          <p:cNvCxnSpPr>
            <a:cxnSpLocks/>
          </p:cNvCxnSpPr>
          <p:nvPr/>
        </p:nvCxnSpPr>
        <p:spPr>
          <a:xfrm rot="16200000" flipH="1">
            <a:off x="7874385" y="2008508"/>
            <a:ext cx="1692009" cy="1010146"/>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06B9C4BE-4F3F-4C63-A256-FA14BD9005CB}"/>
              </a:ext>
            </a:extLst>
          </p:cNvPr>
          <p:cNvSpPr txBox="1"/>
          <p:nvPr/>
        </p:nvSpPr>
        <p:spPr>
          <a:xfrm>
            <a:off x="4862336" y="5322387"/>
            <a:ext cx="3637708" cy="1477328"/>
          </a:xfrm>
          <a:prstGeom prst="rect">
            <a:avLst/>
          </a:prstGeom>
          <a:noFill/>
          <a:ln>
            <a:solidFill>
              <a:schemeClr val="bg1">
                <a:lumMod val="85000"/>
              </a:schemeClr>
            </a:solidFill>
            <a:prstDash val="sysDash"/>
          </a:ln>
        </p:spPr>
        <p:txBody>
          <a:bodyPr wrap="square" rtlCol="0">
            <a:spAutoFit/>
          </a:bodyPr>
          <a:lstStyle/>
          <a:p>
            <a:r>
              <a:rPr lang="tr-TR" b="1" dirty="0"/>
              <a:t>Steps to define dependent variables</a:t>
            </a:r>
          </a:p>
          <a:p>
            <a:pPr marL="285750" indent="-285750">
              <a:buFont typeface="Arial" panose="020B0604020202020204" pitchFamily="34" charset="0"/>
              <a:buChar char="•"/>
            </a:pPr>
            <a:r>
              <a:rPr lang="tr-TR" dirty="0"/>
              <a:t>Comprehensive </a:t>
            </a:r>
            <a:r>
              <a:rPr lang="tr-TR" b="1" dirty="0">
                <a:solidFill>
                  <a:srgbClr val="FF0000"/>
                </a:solidFill>
              </a:rPr>
              <a:t>Case study </a:t>
            </a:r>
            <a:r>
              <a:rPr lang="tr-TR" dirty="0"/>
              <a:t>on selected 2 battles</a:t>
            </a:r>
          </a:p>
          <a:p>
            <a:pPr marL="285750" indent="-285750">
              <a:buFont typeface="Arial" panose="020B0604020202020204" pitchFamily="34" charset="0"/>
              <a:buChar char="•"/>
            </a:pPr>
            <a:r>
              <a:rPr lang="tr-TR" dirty="0"/>
              <a:t>Principal Component Analysis to select important features</a:t>
            </a:r>
          </a:p>
        </p:txBody>
      </p:sp>
      <p:cxnSp>
        <p:nvCxnSpPr>
          <p:cNvPr id="42" name="Connector: Elbow 41">
            <a:extLst>
              <a:ext uri="{FF2B5EF4-FFF2-40B4-BE49-F238E27FC236}">
                <a16:creationId xmlns:a16="http://schemas.microsoft.com/office/drawing/2014/main" id="{9941309F-6417-440B-984A-5F8D2B147077}"/>
              </a:ext>
            </a:extLst>
          </p:cNvPr>
          <p:cNvCxnSpPr>
            <a:cxnSpLocks/>
            <a:stCxn id="13" idx="3"/>
            <a:endCxn id="38" idx="1"/>
          </p:cNvCxnSpPr>
          <p:nvPr/>
        </p:nvCxnSpPr>
        <p:spPr>
          <a:xfrm>
            <a:off x="3581712" y="5560478"/>
            <a:ext cx="1280624" cy="500573"/>
          </a:xfrm>
          <a:prstGeom prst="bentConnector3">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E0F555BF-BB20-4B6E-88A5-E63824486002}"/>
              </a:ext>
            </a:extLst>
          </p:cNvPr>
          <p:cNvSpPr txBox="1"/>
          <p:nvPr/>
        </p:nvSpPr>
        <p:spPr>
          <a:xfrm>
            <a:off x="8840358" y="4572879"/>
            <a:ext cx="3120993" cy="1200329"/>
          </a:xfrm>
          <a:prstGeom prst="rect">
            <a:avLst/>
          </a:prstGeom>
          <a:noFill/>
          <a:ln>
            <a:solidFill>
              <a:schemeClr val="bg1">
                <a:lumMod val="85000"/>
              </a:schemeClr>
            </a:solidFill>
            <a:prstDash val="sysDash"/>
          </a:ln>
        </p:spPr>
        <p:txBody>
          <a:bodyPr wrap="square" rtlCol="0">
            <a:spAutoFit/>
          </a:bodyPr>
          <a:lstStyle/>
          <a:p>
            <a:pPr algn="ctr"/>
            <a:r>
              <a:rPr lang="tr-TR" b="1" dirty="0"/>
              <a:t>Evaluation</a:t>
            </a:r>
          </a:p>
          <a:p>
            <a:pPr algn="ctr"/>
            <a:r>
              <a:rPr lang="tr-TR" dirty="0"/>
              <a:t>Multiple Regression analysis to explain difference in variance by each factor </a:t>
            </a:r>
          </a:p>
        </p:txBody>
      </p:sp>
      <p:cxnSp>
        <p:nvCxnSpPr>
          <p:cNvPr id="47" name="Straight Connector 46">
            <a:extLst>
              <a:ext uri="{FF2B5EF4-FFF2-40B4-BE49-F238E27FC236}">
                <a16:creationId xmlns:a16="http://schemas.microsoft.com/office/drawing/2014/main" id="{4D18BC85-383A-41C2-ADA0-9D25542EB2A3}"/>
              </a:ext>
            </a:extLst>
          </p:cNvPr>
          <p:cNvCxnSpPr>
            <a:stCxn id="5" idx="2"/>
            <a:endCxn id="43" idx="0"/>
          </p:cNvCxnSpPr>
          <p:nvPr/>
        </p:nvCxnSpPr>
        <p:spPr>
          <a:xfrm flipH="1">
            <a:off x="10400855" y="4241747"/>
            <a:ext cx="4345" cy="331132"/>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A818BA3E-4575-456B-9F27-CACE3D53B1CB}"/>
              </a:ext>
            </a:extLst>
          </p:cNvPr>
          <p:cNvSpPr/>
          <p:nvPr/>
        </p:nvSpPr>
        <p:spPr>
          <a:xfrm>
            <a:off x="779670" y="1232443"/>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GNP</a:t>
            </a:r>
          </a:p>
        </p:txBody>
      </p:sp>
      <p:cxnSp>
        <p:nvCxnSpPr>
          <p:cNvPr id="15" name="Connector: Elbow 14">
            <a:extLst>
              <a:ext uri="{FF2B5EF4-FFF2-40B4-BE49-F238E27FC236}">
                <a16:creationId xmlns:a16="http://schemas.microsoft.com/office/drawing/2014/main" id="{70F06F30-BE24-45D8-8ED1-8FFA2C164B92}"/>
              </a:ext>
            </a:extLst>
          </p:cNvPr>
          <p:cNvCxnSpPr>
            <a:cxnSpLocks/>
          </p:cNvCxnSpPr>
          <p:nvPr/>
        </p:nvCxnSpPr>
        <p:spPr>
          <a:xfrm>
            <a:off x="2799963" y="1499543"/>
            <a:ext cx="6161244" cy="1863509"/>
          </a:xfrm>
          <a:prstGeom prst="bentConnector3">
            <a:avLst>
              <a:gd name="adj1" fmla="val 31253"/>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2368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AAE44-E93A-4AFC-92A1-07E7DC87AA31}"/>
              </a:ext>
            </a:extLst>
          </p:cNvPr>
          <p:cNvSpPr>
            <a:spLocks noGrp="1"/>
          </p:cNvSpPr>
          <p:nvPr>
            <p:ph type="title"/>
          </p:nvPr>
        </p:nvSpPr>
        <p:spPr>
          <a:xfrm>
            <a:off x="436097" y="141154"/>
            <a:ext cx="10515600" cy="760290"/>
          </a:xfrm>
        </p:spPr>
        <p:txBody>
          <a:bodyPr>
            <a:normAutofit/>
          </a:bodyPr>
          <a:lstStyle/>
          <a:p>
            <a:r>
              <a:rPr lang="tr-TR" sz="3200" b="1" dirty="0"/>
              <a:t>Multi-Regression Analysis</a:t>
            </a:r>
          </a:p>
        </p:txBody>
      </p:sp>
      <p:sp>
        <p:nvSpPr>
          <p:cNvPr id="4" name="Oval 3">
            <a:extLst>
              <a:ext uri="{FF2B5EF4-FFF2-40B4-BE49-F238E27FC236}">
                <a16:creationId xmlns:a16="http://schemas.microsoft.com/office/drawing/2014/main" id="{A31C50DF-9081-4B40-95E4-2074EAAD87CC}"/>
              </a:ext>
            </a:extLst>
          </p:cNvPr>
          <p:cNvSpPr/>
          <p:nvPr/>
        </p:nvSpPr>
        <p:spPr>
          <a:xfrm>
            <a:off x="5333998" y="2068584"/>
            <a:ext cx="1885071" cy="1360416"/>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chemeClr val="tx1"/>
                </a:solidFill>
              </a:rPr>
              <a:t>Leadership and Morale</a:t>
            </a:r>
          </a:p>
        </p:txBody>
      </p:sp>
      <p:sp>
        <p:nvSpPr>
          <p:cNvPr id="5" name="Oval 4">
            <a:extLst>
              <a:ext uri="{FF2B5EF4-FFF2-40B4-BE49-F238E27FC236}">
                <a16:creationId xmlns:a16="http://schemas.microsoft.com/office/drawing/2014/main" id="{8CA02D04-7CAA-44BF-BCF5-C8328A13F7C9}"/>
              </a:ext>
            </a:extLst>
          </p:cNvPr>
          <p:cNvSpPr/>
          <p:nvPr/>
        </p:nvSpPr>
        <p:spPr>
          <a:xfrm>
            <a:off x="8011943" y="3766625"/>
            <a:ext cx="1885071" cy="1360416"/>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chemeClr val="tx1"/>
                </a:solidFill>
              </a:rPr>
              <a:t>Outcome of the Battle</a:t>
            </a:r>
          </a:p>
        </p:txBody>
      </p:sp>
      <p:sp>
        <p:nvSpPr>
          <p:cNvPr id="6" name="Oval 5">
            <a:extLst>
              <a:ext uri="{FF2B5EF4-FFF2-40B4-BE49-F238E27FC236}">
                <a16:creationId xmlns:a16="http://schemas.microsoft.com/office/drawing/2014/main" id="{3211159F-8783-4ECD-A9BF-18E9A8692561}"/>
              </a:ext>
            </a:extLst>
          </p:cNvPr>
          <p:cNvSpPr/>
          <p:nvPr/>
        </p:nvSpPr>
        <p:spPr>
          <a:xfrm>
            <a:off x="2788138" y="3766625"/>
            <a:ext cx="1885071" cy="1360416"/>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chemeClr val="tx1"/>
                </a:solidFill>
              </a:rPr>
              <a:t>Material Elements of Combat Power</a:t>
            </a:r>
          </a:p>
        </p:txBody>
      </p:sp>
      <p:sp>
        <p:nvSpPr>
          <p:cNvPr id="7" name="TextBox 6">
            <a:extLst>
              <a:ext uri="{FF2B5EF4-FFF2-40B4-BE49-F238E27FC236}">
                <a16:creationId xmlns:a16="http://schemas.microsoft.com/office/drawing/2014/main" id="{9E6400AA-A455-4773-A517-33096BED59ED}"/>
              </a:ext>
            </a:extLst>
          </p:cNvPr>
          <p:cNvSpPr txBox="1"/>
          <p:nvPr/>
        </p:nvSpPr>
        <p:spPr>
          <a:xfrm>
            <a:off x="2877172" y="5330631"/>
            <a:ext cx="1707002" cy="646331"/>
          </a:xfrm>
          <a:prstGeom prst="rect">
            <a:avLst/>
          </a:prstGeom>
          <a:solidFill>
            <a:srgbClr val="00FFFF"/>
          </a:solidFill>
        </p:spPr>
        <p:txBody>
          <a:bodyPr wrap="square" rtlCol="0">
            <a:spAutoFit/>
          </a:bodyPr>
          <a:lstStyle/>
          <a:p>
            <a:pPr algn="ctr"/>
            <a:r>
              <a:rPr lang="tr-TR" b="1" dirty="0"/>
              <a:t>Independent </a:t>
            </a:r>
          </a:p>
          <a:p>
            <a:pPr algn="ctr"/>
            <a:r>
              <a:rPr lang="tr-TR" b="1" dirty="0"/>
              <a:t>Variables</a:t>
            </a:r>
          </a:p>
        </p:txBody>
      </p:sp>
      <p:sp>
        <p:nvSpPr>
          <p:cNvPr id="8" name="TextBox 7">
            <a:extLst>
              <a:ext uri="{FF2B5EF4-FFF2-40B4-BE49-F238E27FC236}">
                <a16:creationId xmlns:a16="http://schemas.microsoft.com/office/drawing/2014/main" id="{A9C91841-B4E0-4764-8A53-B5057D28F888}"/>
              </a:ext>
            </a:extLst>
          </p:cNvPr>
          <p:cNvSpPr txBox="1"/>
          <p:nvPr/>
        </p:nvSpPr>
        <p:spPr>
          <a:xfrm>
            <a:off x="8230486" y="5330092"/>
            <a:ext cx="1666528" cy="646331"/>
          </a:xfrm>
          <a:prstGeom prst="rect">
            <a:avLst/>
          </a:prstGeom>
          <a:solidFill>
            <a:srgbClr val="00FFFF"/>
          </a:solidFill>
        </p:spPr>
        <p:txBody>
          <a:bodyPr wrap="square" rtlCol="0">
            <a:spAutoFit/>
          </a:bodyPr>
          <a:lstStyle>
            <a:defPPr>
              <a:defRPr lang="tr-TR"/>
            </a:defPPr>
            <a:lvl1pPr algn="ctr">
              <a:defRPr b="1"/>
            </a:lvl1pPr>
          </a:lstStyle>
          <a:p>
            <a:r>
              <a:rPr lang="tr-TR" dirty="0"/>
              <a:t>Dependent </a:t>
            </a:r>
          </a:p>
          <a:p>
            <a:r>
              <a:rPr lang="tr-TR" dirty="0"/>
              <a:t>Variable</a:t>
            </a:r>
          </a:p>
        </p:txBody>
      </p:sp>
      <p:sp>
        <p:nvSpPr>
          <p:cNvPr id="9" name="TextBox 8">
            <a:extLst>
              <a:ext uri="{FF2B5EF4-FFF2-40B4-BE49-F238E27FC236}">
                <a16:creationId xmlns:a16="http://schemas.microsoft.com/office/drawing/2014/main" id="{9DC4A0E9-A65C-4F0B-97E6-12F63F520D85}"/>
              </a:ext>
            </a:extLst>
          </p:cNvPr>
          <p:cNvSpPr txBox="1"/>
          <p:nvPr/>
        </p:nvSpPr>
        <p:spPr>
          <a:xfrm>
            <a:off x="5483656" y="1267007"/>
            <a:ext cx="1585754" cy="646331"/>
          </a:xfrm>
          <a:prstGeom prst="rect">
            <a:avLst/>
          </a:prstGeom>
          <a:solidFill>
            <a:srgbClr val="00FFFF"/>
          </a:solidFill>
        </p:spPr>
        <p:txBody>
          <a:bodyPr wrap="square" rtlCol="0">
            <a:spAutoFit/>
          </a:bodyPr>
          <a:lstStyle>
            <a:defPPr>
              <a:defRPr lang="tr-TR"/>
            </a:defPPr>
            <a:lvl1pPr algn="ctr">
              <a:defRPr b="1"/>
            </a:lvl1pPr>
          </a:lstStyle>
          <a:p>
            <a:r>
              <a:rPr lang="tr-TR" dirty="0"/>
              <a:t>Intervening </a:t>
            </a:r>
          </a:p>
          <a:p>
            <a:r>
              <a:rPr lang="tr-TR" dirty="0"/>
              <a:t>Variables</a:t>
            </a:r>
          </a:p>
        </p:txBody>
      </p:sp>
      <p:cxnSp>
        <p:nvCxnSpPr>
          <p:cNvPr id="13" name="Straight Arrow Connector 12">
            <a:extLst>
              <a:ext uri="{FF2B5EF4-FFF2-40B4-BE49-F238E27FC236}">
                <a16:creationId xmlns:a16="http://schemas.microsoft.com/office/drawing/2014/main" id="{2750EDA0-05E7-4B86-8F74-96FFF584BC9D}"/>
              </a:ext>
            </a:extLst>
          </p:cNvPr>
          <p:cNvCxnSpPr>
            <a:stCxn id="6" idx="7"/>
            <a:endCxn id="4" idx="3"/>
          </p:cNvCxnSpPr>
          <p:nvPr/>
        </p:nvCxnSpPr>
        <p:spPr>
          <a:xfrm flipV="1">
            <a:off x="4397147" y="3229772"/>
            <a:ext cx="1212913" cy="73608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84667DE-1F70-45C0-B471-326F88B97FC5}"/>
              </a:ext>
            </a:extLst>
          </p:cNvPr>
          <p:cNvCxnSpPr>
            <a:stCxn id="6" idx="6"/>
            <a:endCxn id="5" idx="2"/>
          </p:cNvCxnSpPr>
          <p:nvPr/>
        </p:nvCxnSpPr>
        <p:spPr>
          <a:xfrm>
            <a:off x="4673209" y="4446833"/>
            <a:ext cx="3338734" cy="0"/>
          </a:xfrm>
          <a:prstGeom prst="straightConnector1">
            <a:avLst/>
          </a:prstGeom>
          <a:ln w="3810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9DE01B4-A64E-4327-9711-5DD2A8DAD4F4}"/>
              </a:ext>
            </a:extLst>
          </p:cNvPr>
          <p:cNvCxnSpPr>
            <a:cxnSpLocks/>
            <a:endCxn id="5" idx="1"/>
          </p:cNvCxnSpPr>
          <p:nvPr/>
        </p:nvCxnSpPr>
        <p:spPr>
          <a:xfrm>
            <a:off x="7069410" y="3184446"/>
            <a:ext cx="1218595" cy="78140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1631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F826B-D79B-47AA-AAAC-D8BEF5FFFFDD}"/>
              </a:ext>
            </a:extLst>
          </p:cNvPr>
          <p:cNvSpPr>
            <a:spLocks noGrp="1"/>
          </p:cNvSpPr>
          <p:nvPr>
            <p:ph type="title"/>
          </p:nvPr>
        </p:nvSpPr>
        <p:spPr>
          <a:xfrm>
            <a:off x="838200" y="365126"/>
            <a:ext cx="10515600" cy="675884"/>
          </a:xfrm>
        </p:spPr>
        <p:txBody>
          <a:bodyPr>
            <a:normAutofit/>
          </a:bodyPr>
          <a:lstStyle/>
          <a:p>
            <a:r>
              <a:rPr lang="tr-TR" sz="3800" b="1" dirty="0"/>
              <a:t>Datas to be used</a:t>
            </a:r>
          </a:p>
        </p:txBody>
      </p:sp>
      <p:graphicFrame>
        <p:nvGraphicFramePr>
          <p:cNvPr id="4" name="Table 4">
            <a:extLst>
              <a:ext uri="{FF2B5EF4-FFF2-40B4-BE49-F238E27FC236}">
                <a16:creationId xmlns:a16="http://schemas.microsoft.com/office/drawing/2014/main" id="{BC31BE1A-E489-4772-8BD1-4C45FD441A60}"/>
              </a:ext>
            </a:extLst>
          </p:cNvPr>
          <p:cNvGraphicFramePr>
            <a:graphicFrameLocks noGrp="1"/>
          </p:cNvGraphicFramePr>
          <p:nvPr>
            <p:extLst>
              <p:ext uri="{D42A27DB-BD31-4B8C-83A1-F6EECF244321}">
                <p14:modId xmlns:p14="http://schemas.microsoft.com/office/powerpoint/2010/main" val="2929967244"/>
              </p:ext>
            </p:extLst>
          </p:nvPr>
        </p:nvGraphicFramePr>
        <p:xfrm>
          <a:off x="1455224" y="1415281"/>
          <a:ext cx="9898576" cy="4539809"/>
        </p:xfrm>
        <a:graphic>
          <a:graphicData uri="http://schemas.openxmlformats.org/drawingml/2006/table">
            <a:tbl>
              <a:tblPr firstRow="1" bandRow="1">
                <a:tableStyleId>{5C22544A-7EE6-4342-B048-85BDC9FD1C3A}</a:tableStyleId>
              </a:tblPr>
              <a:tblGrid>
                <a:gridCol w="2427458">
                  <a:extLst>
                    <a:ext uri="{9D8B030D-6E8A-4147-A177-3AD203B41FA5}">
                      <a16:colId xmlns:a16="http://schemas.microsoft.com/office/drawing/2014/main" val="368527819"/>
                    </a:ext>
                  </a:extLst>
                </a:gridCol>
                <a:gridCol w="2391508">
                  <a:extLst>
                    <a:ext uri="{9D8B030D-6E8A-4147-A177-3AD203B41FA5}">
                      <a16:colId xmlns:a16="http://schemas.microsoft.com/office/drawing/2014/main" val="847113746"/>
                    </a:ext>
                  </a:extLst>
                </a:gridCol>
                <a:gridCol w="1913206">
                  <a:extLst>
                    <a:ext uri="{9D8B030D-6E8A-4147-A177-3AD203B41FA5}">
                      <a16:colId xmlns:a16="http://schemas.microsoft.com/office/drawing/2014/main" val="71525759"/>
                    </a:ext>
                  </a:extLst>
                </a:gridCol>
                <a:gridCol w="3166404">
                  <a:extLst>
                    <a:ext uri="{9D8B030D-6E8A-4147-A177-3AD203B41FA5}">
                      <a16:colId xmlns:a16="http://schemas.microsoft.com/office/drawing/2014/main" val="390173761"/>
                    </a:ext>
                  </a:extLst>
                </a:gridCol>
              </a:tblGrid>
              <a:tr h="396784">
                <a:tc>
                  <a:txBody>
                    <a:bodyPr/>
                    <a:lstStyle/>
                    <a:p>
                      <a:pPr algn="ctr"/>
                      <a:r>
                        <a:rPr lang="tr-TR" dirty="0">
                          <a:solidFill>
                            <a:sysClr val="windowText" lastClr="000000"/>
                          </a:solidFill>
                        </a:rPr>
                        <a:t>Institution&amp;Personnel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Covers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Period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70224667"/>
                  </a:ext>
                </a:extLst>
              </a:tr>
              <a:tr h="1565394">
                <a:tc>
                  <a:txBody>
                    <a:bodyPr/>
                    <a:lstStyle/>
                    <a:p>
                      <a:r>
                        <a:rPr lang="en-US" dirty="0"/>
                        <a:t>U.S. Concepts Analysis Agency</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sz="1800" kern="1200" dirty="0">
                          <a:solidFill>
                            <a:schemeClr val="dk1"/>
                          </a:solidFill>
                          <a:effectLst/>
                          <a:latin typeface="+mn-lt"/>
                          <a:ea typeface="+mn-ea"/>
                          <a:cs typeface="+mn-cs"/>
                        </a:rPr>
                        <a:t>Combat History Analysis Study Effort</a:t>
                      </a:r>
                    </a:p>
                    <a:p>
                      <a:r>
                        <a:rPr lang="tr-TR" sz="1800" kern="1200" dirty="0">
                          <a:solidFill>
                            <a:schemeClr val="dk1"/>
                          </a:solidFill>
                          <a:effectLst/>
                          <a:latin typeface="+mn-lt"/>
                          <a:ea typeface="+mn-ea"/>
                          <a:cs typeface="+mn-cs"/>
                        </a:rPr>
                        <a:t>CDB90FT data set</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660 battles </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Netherlands War of Independence in 1600 and Israel-Lebanon War in 1982.</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34334754"/>
                  </a:ext>
                </a:extLst>
              </a:tr>
              <a:tr h="978371">
                <a:tc>
                  <a:txBody>
                    <a:bodyPr/>
                    <a:lstStyle/>
                    <a:p>
                      <a:r>
                        <a:rPr lang="tr-TR" sz="1800" kern="1200" dirty="0">
                          <a:solidFill>
                            <a:schemeClr val="dk1"/>
                          </a:solidFill>
                          <a:effectLst/>
                          <a:latin typeface="+mn-lt"/>
                          <a:ea typeface="+mn-ea"/>
                          <a:cs typeface="+mn-cs"/>
                        </a:rPr>
                        <a:t>BRECKE, Peter</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Conflict Catalog and A Guide to Intra-State Wars </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3708 conflicts</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1400 A.D. to the Present</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22018244"/>
                  </a:ext>
                </a:extLst>
              </a:tr>
              <a:tr h="684860">
                <a:tc>
                  <a:txBody>
                    <a:bodyPr/>
                    <a:lstStyle/>
                    <a:p>
                      <a:r>
                        <a:rPr lang="tr-TR" sz="1800" kern="1200" dirty="0">
                          <a:solidFill>
                            <a:schemeClr val="dk1"/>
                          </a:solidFill>
                          <a:effectLst/>
                          <a:latin typeface="+mn-lt"/>
                          <a:ea typeface="+mn-ea"/>
                          <a:cs typeface="+mn-cs"/>
                        </a:rPr>
                        <a:t>DIXON, Jeffrey S. And SARKEES, Meredith R</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sz="1800" kern="1200" dirty="0">
                          <a:solidFill>
                            <a:schemeClr val="dk1"/>
                          </a:solidFill>
                          <a:effectLst/>
                          <a:latin typeface="+mn-lt"/>
                          <a:ea typeface="+mn-ea"/>
                          <a:cs typeface="+mn-cs"/>
                        </a:rPr>
                        <a:t>An Examination of Civil, Regional, and Intercommunal Wars</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300 wars </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1816 to 2014</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66813512"/>
                  </a:ext>
                </a:extLst>
              </a:tr>
              <a:tr h="684860">
                <a:tc>
                  <a:txBody>
                    <a:bodyPr/>
                    <a:lstStyle/>
                    <a:p>
                      <a:r>
                        <a:rPr lang="en-US" dirty="0"/>
                        <a:t>University of Michigan</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Correlates of War Dataset </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1000 battle</a:t>
                      </a:r>
                      <a:r>
                        <a:rPr lang="tr-TR" dirty="0"/>
                        <a:t>s</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1816-1992</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6815147"/>
                  </a:ext>
                </a:extLst>
              </a:tr>
            </a:tbl>
          </a:graphicData>
        </a:graphic>
      </p:graphicFrame>
    </p:spTree>
    <p:extLst>
      <p:ext uri="{BB962C8B-B14F-4D97-AF65-F5344CB8AC3E}">
        <p14:creationId xmlns:p14="http://schemas.microsoft.com/office/powerpoint/2010/main" val="42203004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762</TotalTime>
  <Words>2969</Words>
  <Application>Microsoft Office PowerPoint</Application>
  <PresentationFormat>Widescreen</PresentationFormat>
  <Paragraphs>308</Paragraphs>
  <Slides>18</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arial</vt:lpstr>
      <vt:lpstr>Calibri</vt:lpstr>
      <vt:lpstr>Calibri Light</vt:lpstr>
      <vt:lpstr>Courier New</vt:lpstr>
      <vt:lpstr>Symbol</vt:lpstr>
      <vt:lpstr>Times New Roman</vt:lpstr>
      <vt:lpstr>Office Theme</vt:lpstr>
      <vt:lpstr>PhD Interview with Cranfield University  </vt:lpstr>
      <vt:lpstr>Academic Background</vt:lpstr>
      <vt:lpstr>Start-up ~ Explaining Research Proposal</vt:lpstr>
      <vt:lpstr>What Literature Says</vt:lpstr>
      <vt:lpstr>Research Objectives and Methodology</vt:lpstr>
      <vt:lpstr>Background and Study Value</vt:lpstr>
      <vt:lpstr>Research Model&amp; Conceptual Framework</vt:lpstr>
      <vt:lpstr>Multi-Regression Analysis</vt:lpstr>
      <vt:lpstr>Datas to be used</vt:lpstr>
      <vt:lpstr>Conclusion</vt:lpstr>
      <vt:lpstr>PhD Monthly Meeting </vt:lpstr>
      <vt:lpstr>Incomplete actions from Previous meeting </vt:lpstr>
      <vt:lpstr>PowerPoint Presentation</vt:lpstr>
      <vt:lpstr>PowerPoint Presentation</vt:lpstr>
      <vt:lpstr>Actions for next meeting  </vt:lpstr>
      <vt:lpstr>Discussion on Morale with Jonathan Fennel </vt:lpstr>
      <vt:lpstr>Research Model&amp; Conceptual Framework</vt:lpstr>
      <vt:lpstr>NLP Approach to discover hidden relationships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PhD Discussion Dr. Iftikhar Zaidi </dc:title>
  <dc:creator>Gurkan</dc:creator>
  <cp:lastModifiedBy>Gurkan</cp:lastModifiedBy>
  <cp:revision>41</cp:revision>
  <cp:lastPrinted>2021-05-25T13:17:05Z</cp:lastPrinted>
  <dcterms:created xsi:type="dcterms:W3CDTF">2021-05-07T08:33:58Z</dcterms:created>
  <dcterms:modified xsi:type="dcterms:W3CDTF">2021-11-26T16:21:38Z</dcterms:modified>
</cp:coreProperties>
</file>