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86" r:id="rId20"/>
    <p:sldId id="284" r:id="rId21"/>
    <p:sldId id="285" r:id="rId22"/>
    <p:sldId id="290" r:id="rId23"/>
    <p:sldId id="288" r:id="rId24"/>
    <p:sldId id="289" r:id="rId25"/>
    <p:sldId id="283" r:id="rId26"/>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7" d="100"/>
          <a:sy n="57"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7AA5A-4174-47E1-A454-9088007869B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tr-TR"/>
        </a:p>
      </dgm:t>
    </dgm:pt>
    <dgm:pt modelId="{92E547A1-842C-4161-B7A8-8BFFD5619694}">
      <dgm:prSet phldrT="[Text]"/>
      <dgm:spPr>
        <a:solidFill>
          <a:srgbClr val="19D6EF"/>
        </a:solidFill>
        <a:ln>
          <a:solidFill>
            <a:schemeClr val="bg2">
              <a:lumMod val="50000"/>
            </a:schemeClr>
          </a:solidFill>
        </a:ln>
      </dgm:spPr>
      <dgm:t>
        <a:bodyPr/>
        <a:lstStyle/>
        <a:p>
          <a:r>
            <a:rPr lang="en-US" b="1" dirty="0">
              <a:solidFill>
                <a:schemeClr val="tx1"/>
              </a:solidFill>
            </a:rPr>
            <a:t>Raw Texts &amp; Audios</a:t>
          </a:r>
          <a:endParaRPr lang="tr-TR" b="1" dirty="0">
            <a:solidFill>
              <a:schemeClr val="tx1"/>
            </a:solidFill>
          </a:endParaRPr>
        </a:p>
      </dgm:t>
    </dgm:pt>
    <dgm:pt modelId="{4D700C27-D320-44E6-B3FD-2723FBDFDA3F}" type="parTrans" cxnId="{021D7FF3-9AFB-47C9-BAC8-4E3CAA92D809}">
      <dgm:prSet/>
      <dgm:spPr/>
      <dgm:t>
        <a:bodyPr/>
        <a:lstStyle/>
        <a:p>
          <a:endParaRPr lang="tr-TR"/>
        </a:p>
      </dgm:t>
    </dgm:pt>
    <dgm:pt modelId="{C888EE2B-2DBE-4C03-A04F-3ED4AA5487AB}" type="sibTrans" cxnId="{021D7FF3-9AFB-47C9-BAC8-4E3CAA92D809}">
      <dgm:prSet/>
      <dgm:spPr>
        <a:solidFill>
          <a:srgbClr val="44E43C"/>
        </a:solidFill>
      </dgm:spPr>
      <dgm:t>
        <a:bodyPr/>
        <a:lstStyle/>
        <a:p>
          <a:endParaRPr lang="tr-TR"/>
        </a:p>
      </dgm:t>
    </dgm:pt>
    <dgm:pt modelId="{B4A9E16B-86F2-4B67-8B7D-14D01735F65E}">
      <dgm:prSet phldrT="[Text]" custT="1"/>
      <dgm:spPr>
        <a:solidFill>
          <a:srgbClr val="19D6EF"/>
        </a:solidFill>
        <a:ln w="12700" cap="flat" cmpd="sng" algn="ctr">
          <a:solidFill>
            <a:schemeClr val="bg2">
              <a:lumMod val="50000"/>
            </a:schemeClr>
          </a:solidFill>
          <a:prstDash val="solid"/>
          <a:miter lim="800000"/>
        </a:ln>
        <a:effectLst/>
      </dgm:spPr>
      <dgm:t>
        <a:bodyPr spcFirstLastPara="0" vert="horz" wrap="square" lIns="21590" tIns="21590" rIns="21590" bIns="21590" numCol="1" spcCol="1270" anchor="ctr" anchorCtr="0"/>
        <a:lstStyle/>
        <a:p>
          <a:pPr marL="0" lvl="0" indent="0" algn="ctr" defTabSz="755650">
            <a:lnSpc>
              <a:spcPct val="90000"/>
            </a:lnSpc>
            <a:spcBef>
              <a:spcPct val="0"/>
            </a:spcBef>
            <a:spcAft>
              <a:spcPct val="35000"/>
            </a:spcAft>
            <a:buNone/>
          </a:pPr>
          <a:r>
            <a:rPr lang="en-US" sz="2000" b="1" kern="1200" dirty="0">
              <a:solidFill>
                <a:prstClr val="black"/>
              </a:solidFill>
              <a:latin typeface="Calibri" panose="020F0502020204030204"/>
              <a:ea typeface="+mn-ea"/>
              <a:cs typeface="+mn-cs"/>
            </a:rPr>
            <a:t>Feature Extraction</a:t>
          </a:r>
          <a:endParaRPr lang="tr-TR" sz="2000" b="1" kern="1200" dirty="0">
            <a:solidFill>
              <a:prstClr val="black"/>
            </a:solidFill>
            <a:latin typeface="Calibri" panose="020F0502020204030204"/>
            <a:ea typeface="+mn-ea"/>
            <a:cs typeface="+mn-cs"/>
          </a:endParaRPr>
        </a:p>
      </dgm:t>
    </dgm:pt>
    <dgm:pt modelId="{62C8B325-06C0-4ED6-9C06-1771D331AED9}" type="parTrans" cxnId="{65BD587F-BD5E-4CEB-8E6F-C55E72043053}">
      <dgm:prSet/>
      <dgm:spPr/>
      <dgm:t>
        <a:bodyPr/>
        <a:lstStyle/>
        <a:p>
          <a:endParaRPr lang="tr-TR"/>
        </a:p>
      </dgm:t>
    </dgm:pt>
    <dgm:pt modelId="{C9B30D32-024A-4039-B0E1-5D13B3714586}" type="sibTrans" cxnId="{65BD587F-BD5E-4CEB-8E6F-C55E72043053}">
      <dgm:prSet/>
      <dgm:spPr>
        <a:solidFill>
          <a:srgbClr val="44E43C"/>
        </a:solidFill>
      </dgm:spPr>
      <dgm:t>
        <a:bodyPr/>
        <a:lstStyle/>
        <a:p>
          <a:endParaRPr lang="tr-TR"/>
        </a:p>
      </dgm:t>
    </dgm:pt>
    <dgm:pt modelId="{DC6C3818-19D8-4DB4-863F-5C0103839AF4}">
      <dgm:prSet phldrT="[Text]" custT="1"/>
      <dgm:spPr>
        <a:solidFill>
          <a:srgbClr val="19D6EF"/>
        </a:solidFill>
        <a:ln w="12700" cap="flat" cmpd="sng" algn="ctr">
          <a:solidFill>
            <a:schemeClr val="bg2">
              <a:lumMod val="50000"/>
            </a:schemeClr>
          </a:solidFill>
          <a:prstDash val="solid"/>
          <a:miter lim="800000"/>
        </a:ln>
        <a:effectLst/>
      </dgm:spPr>
      <dgm:t>
        <a:bodyPr spcFirstLastPara="0" vert="horz" wrap="square" lIns="21590" tIns="21590" rIns="21590" bIns="21590" numCol="1" spcCol="1270" anchor="ctr" anchorCtr="0"/>
        <a:lstStyle/>
        <a:p>
          <a:pPr marL="0" lvl="0" indent="0" algn="ctr" defTabSz="755650">
            <a:lnSpc>
              <a:spcPct val="90000"/>
            </a:lnSpc>
            <a:spcBef>
              <a:spcPct val="0"/>
            </a:spcBef>
            <a:spcAft>
              <a:spcPct val="35000"/>
            </a:spcAft>
            <a:buNone/>
          </a:pPr>
          <a:r>
            <a:rPr lang="tr-TR" sz="1700" b="1" kern="1200" dirty="0">
              <a:solidFill>
                <a:prstClr val="black"/>
              </a:solidFill>
              <a:latin typeface="Calibri" panose="020F0502020204030204"/>
              <a:ea typeface="+mn-ea"/>
              <a:cs typeface="+mn-cs"/>
            </a:rPr>
            <a:t>Analysis of  qualitative factors</a:t>
          </a:r>
        </a:p>
      </dgm:t>
    </dgm:pt>
    <dgm:pt modelId="{756E8296-4E02-4A17-A2BC-51E2716A91E0}" type="parTrans" cxnId="{8D612553-1748-4562-97CE-543667858BDE}">
      <dgm:prSet/>
      <dgm:spPr/>
      <dgm:t>
        <a:bodyPr/>
        <a:lstStyle/>
        <a:p>
          <a:endParaRPr lang="tr-TR"/>
        </a:p>
      </dgm:t>
    </dgm:pt>
    <dgm:pt modelId="{4B570C13-851C-42BE-BB09-9A3BABC4EC6C}" type="sibTrans" cxnId="{8D612553-1748-4562-97CE-543667858BDE}">
      <dgm:prSet custT="1">
        <dgm:style>
          <a:lnRef idx="2">
            <a:schemeClr val="accent1">
              <a:shade val="50000"/>
            </a:schemeClr>
          </a:lnRef>
          <a:fillRef idx="1">
            <a:schemeClr val="accent1"/>
          </a:fillRef>
          <a:effectRef idx="0">
            <a:schemeClr val="accent1"/>
          </a:effectRef>
          <a:fontRef idx="minor">
            <a:schemeClr val="lt1"/>
          </a:fontRef>
        </dgm:style>
      </dgm:prSet>
      <dgm:spPr>
        <a:solidFill>
          <a:srgbClr val="44E43C"/>
        </a:solidFill>
      </dgm:spPr>
      <dgm:t>
        <a:bodyPr rtlCol="0" anchor="ctr"/>
        <a:lstStyle/>
        <a:p>
          <a:pPr marL="0" algn="ctr" defTabSz="914400" rtl="0" eaLnBrk="1" latinLnBrk="0" hangingPunct="1"/>
          <a:endParaRPr lang="tr-TR" sz="1800" b="1" kern="1200">
            <a:solidFill>
              <a:schemeClr val="lt1"/>
            </a:solidFill>
            <a:latin typeface="+mn-lt"/>
            <a:ea typeface="+mn-ea"/>
            <a:cs typeface="+mn-cs"/>
          </a:endParaRPr>
        </a:p>
      </dgm:t>
    </dgm:pt>
    <dgm:pt modelId="{355BAB4B-27E4-4B3D-A25A-E2072C0A8A90}" type="pres">
      <dgm:prSet presAssocID="{7F57AA5A-4174-47E1-A454-9088007869BF}" presName="cycle" presStyleCnt="0">
        <dgm:presLayoutVars>
          <dgm:dir/>
          <dgm:resizeHandles val="exact"/>
        </dgm:presLayoutVars>
      </dgm:prSet>
      <dgm:spPr/>
    </dgm:pt>
    <dgm:pt modelId="{7636C819-E66B-4C13-8F96-4F743AA76FE6}" type="pres">
      <dgm:prSet presAssocID="{92E547A1-842C-4161-B7A8-8BFFD5619694}" presName="node" presStyleLbl="node1" presStyleIdx="0" presStyleCnt="3">
        <dgm:presLayoutVars>
          <dgm:bulletEnabled val="1"/>
        </dgm:presLayoutVars>
      </dgm:prSet>
      <dgm:spPr/>
    </dgm:pt>
    <dgm:pt modelId="{670E927A-776F-4EBF-9F17-025CDA3C6F66}" type="pres">
      <dgm:prSet presAssocID="{C888EE2B-2DBE-4C03-A04F-3ED4AA5487AB}" presName="sibTrans" presStyleLbl="sibTrans2D1" presStyleIdx="0" presStyleCnt="3"/>
      <dgm:spPr/>
    </dgm:pt>
    <dgm:pt modelId="{2DC04D64-1909-4C68-8F72-16B04805F94C}" type="pres">
      <dgm:prSet presAssocID="{C888EE2B-2DBE-4C03-A04F-3ED4AA5487AB}" presName="connectorText" presStyleLbl="sibTrans2D1" presStyleIdx="0" presStyleCnt="3"/>
      <dgm:spPr/>
    </dgm:pt>
    <dgm:pt modelId="{79BC6C21-00FB-4506-AF15-42C6D0EF86D0}" type="pres">
      <dgm:prSet presAssocID="{B4A9E16B-86F2-4B67-8B7D-14D01735F65E}" presName="node" presStyleLbl="node1" presStyleIdx="1" presStyleCnt="3">
        <dgm:presLayoutVars>
          <dgm:bulletEnabled val="1"/>
        </dgm:presLayoutVars>
      </dgm:prSet>
      <dgm:spPr>
        <a:xfrm>
          <a:off x="3479406" y="2216940"/>
          <a:ext cx="1700628" cy="1700628"/>
        </a:xfrm>
        <a:prstGeom prst="ellipse">
          <a:avLst/>
        </a:prstGeom>
      </dgm:spPr>
    </dgm:pt>
    <dgm:pt modelId="{68910DA1-7452-4780-9A60-16545CD1893A}" type="pres">
      <dgm:prSet presAssocID="{C9B30D32-024A-4039-B0E1-5D13B3714586}" presName="sibTrans" presStyleLbl="sibTrans2D1" presStyleIdx="1" presStyleCnt="3"/>
      <dgm:spPr/>
    </dgm:pt>
    <dgm:pt modelId="{5D3432C3-7690-4016-9473-2CF9F44CE869}" type="pres">
      <dgm:prSet presAssocID="{C9B30D32-024A-4039-B0E1-5D13B3714586}" presName="connectorText" presStyleLbl="sibTrans2D1" presStyleIdx="1" presStyleCnt="3"/>
      <dgm:spPr/>
    </dgm:pt>
    <dgm:pt modelId="{AF7216CD-8EA6-40FF-9A4E-D7C96997208F}" type="pres">
      <dgm:prSet presAssocID="{DC6C3818-19D8-4DB4-863F-5C0103839AF4}" presName="node" presStyleLbl="node1" presStyleIdx="2" presStyleCnt="3" custRadScaleRad="102198" custRadScaleInc="1187">
        <dgm:presLayoutVars>
          <dgm:bulletEnabled val="1"/>
        </dgm:presLayoutVars>
      </dgm:prSet>
      <dgm:spPr>
        <a:xfrm>
          <a:off x="882175" y="2216865"/>
          <a:ext cx="1700628" cy="1700628"/>
        </a:xfrm>
        <a:prstGeom prst="ellipse">
          <a:avLst/>
        </a:prstGeom>
      </dgm:spPr>
    </dgm:pt>
    <dgm:pt modelId="{F2DD2B9E-DBC8-439D-8DB9-C6BCA1EA8702}" type="pres">
      <dgm:prSet presAssocID="{4B570C13-851C-42BE-BB09-9A3BABC4EC6C}" presName="sibTrans" presStyleLbl="sibTrans2D1" presStyleIdx="2" presStyleCnt="3"/>
      <dgm:spPr>
        <a:xfrm rot="18043252">
          <a:off x="2151745" y="1683127"/>
          <a:ext cx="465356" cy="573962"/>
        </a:xfrm>
        <a:prstGeom prst="rightArrow">
          <a:avLst>
            <a:gd name="adj1" fmla="val 60000"/>
            <a:gd name="adj2" fmla="val 50000"/>
          </a:avLst>
        </a:prstGeom>
      </dgm:spPr>
    </dgm:pt>
    <dgm:pt modelId="{9AC08462-15A9-431D-915D-68E326086D4B}" type="pres">
      <dgm:prSet presAssocID="{4B570C13-851C-42BE-BB09-9A3BABC4EC6C}" presName="connectorText" presStyleLbl="sibTrans2D1" presStyleIdx="2" presStyleCnt="3"/>
      <dgm:spPr/>
    </dgm:pt>
  </dgm:ptLst>
  <dgm:cxnLst>
    <dgm:cxn modelId="{B6C90303-C4C6-4F35-B7DE-DAAA53A66047}" type="presOf" srcId="{92E547A1-842C-4161-B7A8-8BFFD5619694}" destId="{7636C819-E66B-4C13-8F96-4F743AA76FE6}" srcOrd="0" destOrd="0" presId="urn:microsoft.com/office/officeart/2005/8/layout/cycle2"/>
    <dgm:cxn modelId="{9BED6814-2C5C-435E-9D00-9A9EBA586478}" type="presOf" srcId="{C9B30D32-024A-4039-B0E1-5D13B3714586}" destId="{68910DA1-7452-4780-9A60-16545CD1893A}" srcOrd="0" destOrd="0" presId="urn:microsoft.com/office/officeart/2005/8/layout/cycle2"/>
    <dgm:cxn modelId="{4C540E2E-501D-4092-89FB-32EE54BA7D6B}" type="presOf" srcId="{C888EE2B-2DBE-4C03-A04F-3ED4AA5487AB}" destId="{670E927A-776F-4EBF-9F17-025CDA3C6F66}" srcOrd="0" destOrd="0" presId="urn:microsoft.com/office/officeart/2005/8/layout/cycle2"/>
    <dgm:cxn modelId="{EE070F38-BA39-42F4-A150-269D2155CF32}" type="presOf" srcId="{DC6C3818-19D8-4DB4-863F-5C0103839AF4}" destId="{AF7216CD-8EA6-40FF-9A4E-D7C96997208F}" srcOrd="0" destOrd="0" presId="urn:microsoft.com/office/officeart/2005/8/layout/cycle2"/>
    <dgm:cxn modelId="{BE7C953E-292C-4D2E-9E95-BC0C2B855C06}" type="presOf" srcId="{C888EE2B-2DBE-4C03-A04F-3ED4AA5487AB}" destId="{2DC04D64-1909-4C68-8F72-16B04805F94C}" srcOrd="1" destOrd="0" presId="urn:microsoft.com/office/officeart/2005/8/layout/cycle2"/>
    <dgm:cxn modelId="{8D612553-1748-4562-97CE-543667858BDE}" srcId="{7F57AA5A-4174-47E1-A454-9088007869BF}" destId="{DC6C3818-19D8-4DB4-863F-5C0103839AF4}" srcOrd="2" destOrd="0" parTransId="{756E8296-4E02-4A17-A2BC-51E2716A91E0}" sibTransId="{4B570C13-851C-42BE-BB09-9A3BABC4EC6C}"/>
    <dgm:cxn modelId="{65BD587F-BD5E-4CEB-8E6F-C55E72043053}" srcId="{7F57AA5A-4174-47E1-A454-9088007869BF}" destId="{B4A9E16B-86F2-4B67-8B7D-14D01735F65E}" srcOrd="1" destOrd="0" parTransId="{62C8B325-06C0-4ED6-9C06-1771D331AED9}" sibTransId="{C9B30D32-024A-4039-B0E1-5D13B3714586}"/>
    <dgm:cxn modelId="{9051D09E-29ED-4840-9E1B-B9F33E2CAB6A}" type="presOf" srcId="{4B570C13-851C-42BE-BB09-9A3BABC4EC6C}" destId="{9AC08462-15A9-431D-915D-68E326086D4B}" srcOrd="1" destOrd="0" presId="urn:microsoft.com/office/officeart/2005/8/layout/cycle2"/>
    <dgm:cxn modelId="{9950ABCA-7C39-4F93-A43B-0E896F816CAD}" type="presOf" srcId="{C9B30D32-024A-4039-B0E1-5D13B3714586}" destId="{5D3432C3-7690-4016-9473-2CF9F44CE869}" srcOrd="1" destOrd="0" presId="urn:microsoft.com/office/officeart/2005/8/layout/cycle2"/>
    <dgm:cxn modelId="{5058B6D8-C367-4C99-88AC-F915F510A167}" type="presOf" srcId="{B4A9E16B-86F2-4B67-8B7D-14D01735F65E}" destId="{79BC6C21-00FB-4506-AF15-42C6D0EF86D0}" srcOrd="0" destOrd="0" presId="urn:microsoft.com/office/officeart/2005/8/layout/cycle2"/>
    <dgm:cxn modelId="{9B5CBAD9-7B1F-4AC9-ABFF-C32B0BB873A7}" type="presOf" srcId="{7F57AA5A-4174-47E1-A454-9088007869BF}" destId="{355BAB4B-27E4-4B3D-A25A-E2072C0A8A90}" srcOrd="0" destOrd="0" presId="urn:microsoft.com/office/officeart/2005/8/layout/cycle2"/>
    <dgm:cxn modelId="{6E273BE9-5ED2-4478-8C32-C649F0BC4437}" type="presOf" srcId="{4B570C13-851C-42BE-BB09-9A3BABC4EC6C}" destId="{F2DD2B9E-DBC8-439D-8DB9-C6BCA1EA8702}" srcOrd="0" destOrd="0" presId="urn:microsoft.com/office/officeart/2005/8/layout/cycle2"/>
    <dgm:cxn modelId="{021D7FF3-9AFB-47C9-BAC8-4E3CAA92D809}" srcId="{7F57AA5A-4174-47E1-A454-9088007869BF}" destId="{92E547A1-842C-4161-B7A8-8BFFD5619694}" srcOrd="0" destOrd="0" parTransId="{4D700C27-D320-44E6-B3FD-2723FBDFDA3F}" sibTransId="{C888EE2B-2DBE-4C03-A04F-3ED4AA5487AB}"/>
    <dgm:cxn modelId="{9ED8B1E6-F6D7-47D4-97ED-557D944AE4D2}" type="presParOf" srcId="{355BAB4B-27E4-4B3D-A25A-E2072C0A8A90}" destId="{7636C819-E66B-4C13-8F96-4F743AA76FE6}" srcOrd="0" destOrd="0" presId="urn:microsoft.com/office/officeart/2005/8/layout/cycle2"/>
    <dgm:cxn modelId="{D3E6C9C9-FB3A-41BE-A207-32A900A7F75B}" type="presParOf" srcId="{355BAB4B-27E4-4B3D-A25A-E2072C0A8A90}" destId="{670E927A-776F-4EBF-9F17-025CDA3C6F66}" srcOrd="1" destOrd="0" presId="urn:microsoft.com/office/officeart/2005/8/layout/cycle2"/>
    <dgm:cxn modelId="{66BD6041-867E-4A1A-BC41-2E4854CD6E73}" type="presParOf" srcId="{670E927A-776F-4EBF-9F17-025CDA3C6F66}" destId="{2DC04D64-1909-4C68-8F72-16B04805F94C}" srcOrd="0" destOrd="0" presId="urn:microsoft.com/office/officeart/2005/8/layout/cycle2"/>
    <dgm:cxn modelId="{0648D854-ECEA-46C9-ADE1-53C0A2DE67EE}" type="presParOf" srcId="{355BAB4B-27E4-4B3D-A25A-E2072C0A8A90}" destId="{79BC6C21-00FB-4506-AF15-42C6D0EF86D0}" srcOrd="2" destOrd="0" presId="urn:microsoft.com/office/officeart/2005/8/layout/cycle2"/>
    <dgm:cxn modelId="{69507CA3-AC6F-4983-965D-43DAE83D678A}" type="presParOf" srcId="{355BAB4B-27E4-4B3D-A25A-E2072C0A8A90}" destId="{68910DA1-7452-4780-9A60-16545CD1893A}" srcOrd="3" destOrd="0" presId="urn:microsoft.com/office/officeart/2005/8/layout/cycle2"/>
    <dgm:cxn modelId="{DDC42E4E-8381-4847-958C-12CC061723E8}" type="presParOf" srcId="{68910DA1-7452-4780-9A60-16545CD1893A}" destId="{5D3432C3-7690-4016-9473-2CF9F44CE869}" srcOrd="0" destOrd="0" presId="urn:microsoft.com/office/officeart/2005/8/layout/cycle2"/>
    <dgm:cxn modelId="{C859DD28-2A35-4D4F-AEB2-34C9EB15D94F}" type="presParOf" srcId="{355BAB4B-27E4-4B3D-A25A-E2072C0A8A90}" destId="{AF7216CD-8EA6-40FF-9A4E-D7C96997208F}" srcOrd="4" destOrd="0" presId="urn:microsoft.com/office/officeart/2005/8/layout/cycle2"/>
    <dgm:cxn modelId="{3AB496AA-56EC-44B5-A9F0-B8C3C7E92030}" type="presParOf" srcId="{355BAB4B-27E4-4B3D-A25A-E2072C0A8A90}" destId="{F2DD2B9E-DBC8-439D-8DB9-C6BCA1EA8702}" srcOrd="5" destOrd="0" presId="urn:microsoft.com/office/officeart/2005/8/layout/cycle2"/>
    <dgm:cxn modelId="{FB3D1FCD-0EFF-47C1-8E04-92B5E01DE6AD}" type="presParOf" srcId="{F2DD2B9E-DBC8-439D-8DB9-C6BCA1EA8702}" destId="{9AC08462-15A9-431D-915D-68E326086D4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6C819-E66B-4C13-8F96-4F743AA76FE6}">
      <dsp:nvSpPr>
        <dsp:cNvPr id="0" name=""/>
        <dsp:cNvSpPr/>
      </dsp:nvSpPr>
      <dsp:spPr>
        <a:xfrm>
          <a:off x="2199500" y="78"/>
          <a:ext cx="1700628" cy="1700628"/>
        </a:xfrm>
        <a:prstGeom prst="ellipse">
          <a:avLst/>
        </a:prstGeom>
        <a:solidFill>
          <a:srgbClr val="19D6EF"/>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tx1"/>
              </a:solidFill>
            </a:rPr>
            <a:t>Raw Texts &amp; Audios</a:t>
          </a:r>
          <a:endParaRPr lang="tr-TR" sz="2700" b="1" kern="1200" dirty="0">
            <a:solidFill>
              <a:schemeClr val="tx1"/>
            </a:solidFill>
          </a:endParaRPr>
        </a:p>
      </dsp:txBody>
      <dsp:txXfrm>
        <a:off x="2448551" y="249129"/>
        <a:ext cx="1202526" cy="1202526"/>
      </dsp:txXfrm>
    </dsp:sp>
    <dsp:sp modelId="{670E927A-776F-4EBF-9F17-025CDA3C6F66}">
      <dsp:nvSpPr>
        <dsp:cNvPr id="0" name=""/>
        <dsp:cNvSpPr/>
      </dsp:nvSpPr>
      <dsp:spPr>
        <a:xfrm rot="3600000">
          <a:off x="3455640" y="1660681"/>
          <a:ext cx="455367" cy="573962"/>
        </a:xfrm>
        <a:prstGeom prst="rightArrow">
          <a:avLst>
            <a:gd name="adj1" fmla="val 60000"/>
            <a:gd name="adj2" fmla="val 50000"/>
          </a:avLst>
        </a:prstGeom>
        <a:solidFill>
          <a:srgbClr val="44E43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tr-TR" sz="2100" kern="1200"/>
        </a:p>
      </dsp:txBody>
      <dsp:txXfrm>
        <a:off x="3489793" y="1716319"/>
        <a:ext cx="318757" cy="344378"/>
      </dsp:txXfrm>
    </dsp:sp>
    <dsp:sp modelId="{79BC6C21-00FB-4506-AF15-42C6D0EF86D0}">
      <dsp:nvSpPr>
        <dsp:cNvPr id="0" name=""/>
        <dsp:cNvSpPr/>
      </dsp:nvSpPr>
      <dsp:spPr>
        <a:xfrm>
          <a:off x="3479406" y="2216940"/>
          <a:ext cx="1700628" cy="1700628"/>
        </a:xfrm>
        <a:prstGeom prst="ellipse">
          <a:avLst/>
        </a:prstGeom>
        <a:solidFill>
          <a:srgbClr val="19D6EF"/>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2000" b="1" kern="1200" dirty="0">
              <a:solidFill>
                <a:prstClr val="black"/>
              </a:solidFill>
              <a:latin typeface="Calibri" panose="020F0502020204030204"/>
              <a:ea typeface="+mn-ea"/>
              <a:cs typeface="+mn-cs"/>
            </a:rPr>
            <a:t>Feature Extraction</a:t>
          </a:r>
          <a:endParaRPr lang="tr-TR" sz="2000" b="1" kern="1200" dirty="0">
            <a:solidFill>
              <a:prstClr val="black"/>
            </a:solidFill>
            <a:latin typeface="Calibri" panose="020F0502020204030204"/>
            <a:ea typeface="+mn-ea"/>
            <a:cs typeface="+mn-cs"/>
          </a:endParaRPr>
        </a:p>
      </dsp:txBody>
      <dsp:txXfrm>
        <a:off x="3728457" y="2465991"/>
        <a:ext cx="1202526" cy="1202526"/>
      </dsp:txXfrm>
    </dsp:sp>
    <dsp:sp modelId="{68910DA1-7452-4780-9A60-16545CD1893A}">
      <dsp:nvSpPr>
        <dsp:cNvPr id="0" name=""/>
        <dsp:cNvSpPr/>
      </dsp:nvSpPr>
      <dsp:spPr>
        <a:xfrm rot="10800099">
          <a:off x="2806954" y="2780237"/>
          <a:ext cx="475198" cy="573962"/>
        </a:xfrm>
        <a:prstGeom prst="rightArrow">
          <a:avLst>
            <a:gd name="adj1" fmla="val 60000"/>
            <a:gd name="adj2" fmla="val 50000"/>
          </a:avLst>
        </a:prstGeom>
        <a:solidFill>
          <a:srgbClr val="44E43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tr-TR" sz="2100" kern="1200"/>
        </a:p>
      </dsp:txBody>
      <dsp:txXfrm rot="10800000">
        <a:off x="2949513" y="2895031"/>
        <a:ext cx="332639" cy="344378"/>
      </dsp:txXfrm>
    </dsp:sp>
    <dsp:sp modelId="{AF7216CD-8EA6-40FF-9A4E-D7C96997208F}">
      <dsp:nvSpPr>
        <dsp:cNvPr id="0" name=""/>
        <dsp:cNvSpPr/>
      </dsp:nvSpPr>
      <dsp:spPr>
        <a:xfrm>
          <a:off x="882175" y="2216865"/>
          <a:ext cx="1700628" cy="1700628"/>
        </a:xfrm>
        <a:prstGeom prst="ellipse">
          <a:avLst/>
        </a:prstGeom>
        <a:solidFill>
          <a:srgbClr val="19D6EF"/>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tr-TR" sz="1700" b="1" kern="1200" dirty="0">
              <a:solidFill>
                <a:prstClr val="black"/>
              </a:solidFill>
              <a:latin typeface="Calibri" panose="020F0502020204030204"/>
              <a:ea typeface="+mn-ea"/>
              <a:cs typeface="+mn-cs"/>
            </a:rPr>
            <a:t>Analysis of  qualitative factors</a:t>
          </a:r>
        </a:p>
      </dsp:txBody>
      <dsp:txXfrm>
        <a:off x="1131226" y="2465916"/>
        <a:ext cx="1202526" cy="1202526"/>
      </dsp:txXfrm>
    </dsp:sp>
    <dsp:sp modelId="{F2DD2B9E-DBC8-439D-8DB9-C6BCA1EA8702}">
      <dsp:nvSpPr>
        <dsp:cNvPr id="0" name=""/>
        <dsp:cNvSpPr/>
      </dsp:nvSpPr>
      <dsp:spPr>
        <a:xfrm rot="18043252">
          <a:off x="2151745" y="1683127"/>
          <a:ext cx="465356" cy="573962"/>
        </a:xfrm>
        <a:prstGeom prst="rightArrow">
          <a:avLst>
            <a:gd name="adj1" fmla="val 60000"/>
            <a:gd name="adj2" fmla="val 50000"/>
          </a:avLst>
        </a:prstGeom>
        <a:solidFill>
          <a:srgbClr val="44E43C"/>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0" tIns="0" rIns="0" bIns="0" numCol="1" spcCol="1270" rtlCol="0" anchor="ctr" anchorCtr="0">
          <a:noAutofit/>
        </a:bodyPr>
        <a:lstStyle/>
        <a:p>
          <a:pPr marL="0" lvl="0" indent="0" algn="ctr" defTabSz="914400" rtl="0" eaLnBrk="1" latinLnBrk="0" hangingPunct="1">
            <a:lnSpc>
              <a:spcPct val="90000"/>
            </a:lnSpc>
            <a:spcBef>
              <a:spcPct val="0"/>
            </a:spcBef>
            <a:spcAft>
              <a:spcPct val="35000"/>
            </a:spcAft>
            <a:buNone/>
          </a:pPr>
          <a:endParaRPr lang="tr-TR" sz="1800" b="1" kern="1200">
            <a:solidFill>
              <a:schemeClr val="lt1"/>
            </a:solidFill>
            <a:latin typeface="+mn-lt"/>
            <a:ea typeface="+mn-ea"/>
            <a:cs typeface="+mn-cs"/>
          </a:endParaRPr>
        </a:p>
      </dsp:txBody>
      <dsp:txXfrm>
        <a:off x="2185889" y="1857927"/>
        <a:ext cx="325749" cy="34437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5.01.2022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18</a:t>
            </a:fld>
            <a:endParaRPr lang="tr-T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19</a:t>
            </a:fld>
            <a:endParaRPr lang="tr-T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21</a:t>
            </a:fld>
            <a:endParaRPr lang="tr-TR"/>
          </a:p>
        </p:txBody>
      </p:sp>
    </p:spTree>
    <p:extLst>
      <p:ext uri="{BB962C8B-B14F-4D97-AF65-F5344CB8AC3E}">
        <p14:creationId xmlns:p14="http://schemas.microsoft.com/office/powerpoint/2010/main" val="285387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5.01.2022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5.01.2022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07.01.2022</a:t>
            </a:r>
          </a:p>
          <a:p>
            <a:endParaRPr lang="tr-TR"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algn="ctr"/>
            <a:r>
              <a:rPr lang="tr-TR" b="1" dirty="0">
                <a:highlight>
                  <a:srgbClr val="FFFF00"/>
                </a:highlight>
              </a:rPr>
              <a:t>Text Analysis </a:t>
            </a:r>
            <a:r>
              <a:rPr lang="tr-TR" b="1" dirty="0"/>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algn="ctr"/>
            <a:r>
              <a:rPr lang="tr-TR" b="1" dirty="0">
                <a:highlight>
                  <a:srgbClr val="FFFF00"/>
                </a:highlight>
              </a:rPr>
              <a:t>Multiple Regression analysis </a:t>
            </a:r>
            <a:r>
              <a:rPr lang="tr-TR" b="1" dirty="0"/>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Research Model&amp; Conceptual Framework</a:t>
            </a:r>
            <a:endParaRPr lang="tr-TR" sz="3000" dirty="0"/>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p>
        </p:txBody>
      </p:sp>
    </p:spTree>
    <p:extLst>
      <p:ext uri="{BB962C8B-B14F-4D97-AF65-F5344CB8AC3E}">
        <p14:creationId xmlns:p14="http://schemas.microsoft.com/office/powerpoint/2010/main" val="134746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r>
              <a:rPr lang="tr-TR" sz="2000" b="1" dirty="0"/>
              <a:t>USA CAA</a:t>
            </a:r>
          </a:p>
          <a:p>
            <a:r>
              <a:rPr lang="tr-TR" sz="2000" b="1" dirty="0"/>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algn="ctr"/>
            <a:r>
              <a:rPr lang="tr-TR" sz="2000" b="1" dirty="0"/>
              <a:t>University of Michigan</a:t>
            </a:r>
          </a:p>
          <a:p>
            <a:pPr algn="ctr"/>
            <a:r>
              <a:rPr lang="tr-TR" sz="2000" b="1" dirty="0"/>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r>
              <a:rPr lang="tr-TR" sz="2400" b="1" dirty="0"/>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726724" y="2493846"/>
            <a:ext cx="1087014" cy="1134901"/>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accent2"/>
          </a:solidFill>
          <a:ln w="38100">
            <a:solidFill>
              <a:schemeClr val="tx2">
                <a:lumMod val="40000"/>
                <a:lumOff val="60000"/>
              </a:schemeClr>
            </a:solidFill>
          </a:ln>
        </p:spPr>
        <p:txBody>
          <a:bodyPr wrap="square" rtlCol="0">
            <a:spAutoFit/>
          </a:bodyPr>
          <a:lstStyle/>
          <a:p>
            <a:pPr algn="ctr"/>
            <a:r>
              <a:rPr lang="tr-TR" b="1" dirty="0"/>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0"/>
            <a:ext cx="11805557" cy="10938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Material Factors Analysis</a:t>
            </a:r>
            <a:endParaRPr lang="tr-TR" sz="3000" dirty="0"/>
          </a:p>
        </p:txBody>
      </p:sp>
      <p:sp>
        <p:nvSpPr>
          <p:cNvPr id="13" name="TextBox 12">
            <a:extLst>
              <a:ext uri="{FF2B5EF4-FFF2-40B4-BE49-F238E27FC236}">
                <a16:creationId xmlns:a16="http://schemas.microsoft.com/office/drawing/2014/main" id="{8148FB40-4B3F-4FF4-A74B-F0BA0938D5B4}"/>
              </a:ext>
            </a:extLst>
          </p:cNvPr>
          <p:cNvSpPr txBox="1"/>
          <p:nvPr/>
        </p:nvSpPr>
        <p:spPr>
          <a:xfrm>
            <a:off x="4629307" y="1649490"/>
            <a:ext cx="3241064" cy="769441"/>
          </a:xfrm>
          <a:prstGeom prst="rect">
            <a:avLst/>
          </a:prstGeom>
          <a:noFill/>
        </p:spPr>
        <p:txBody>
          <a:bodyPr wrap="square" rtlCol="0">
            <a:spAutoFit/>
          </a:bodyPr>
          <a:lstStyle/>
          <a:p>
            <a:pPr lvl="1" algn="ctr"/>
            <a:r>
              <a:rPr lang="tr-TR" sz="2200" b="1" dirty="0"/>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algn="ctr"/>
            <a:r>
              <a:rPr lang="tr-TR" dirty="0"/>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911155" y="5207680"/>
            <a:ext cx="2563585" cy="923330"/>
          </a:xfrm>
          <a:prstGeom prst="rect">
            <a:avLst/>
          </a:prstGeom>
          <a:solidFill>
            <a:schemeClr val="bg2">
              <a:lumMod val="75000"/>
            </a:schemeClr>
          </a:solidFill>
        </p:spPr>
        <p:txBody>
          <a:bodyPr wrap="square" rtlCol="0">
            <a:spAutoFit/>
          </a:bodyPr>
          <a:lstStyle/>
          <a:p>
            <a:r>
              <a:rPr lang="tr-TR" dirty="0"/>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algn="ctr"/>
            <a:r>
              <a:rPr lang="tr-TR" b="1" dirty="0"/>
              <a:t>660 Battles</a:t>
            </a:r>
          </a:p>
          <a:p>
            <a:pPr algn="ctr"/>
            <a:r>
              <a:rPr lang="tr-TR" b="1" dirty="0"/>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algn="ctr"/>
            <a:r>
              <a:rPr lang="tr-TR" b="1" dirty="0"/>
              <a:t>95 Inter-state war</a:t>
            </a:r>
          </a:p>
          <a:p>
            <a:pPr algn="ctr"/>
            <a:r>
              <a:rPr lang="tr-TR" b="1" dirty="0"/>
              <a:t>162 Extra-state war</a:t>
            </a:r>
          </a:p>
          <a:p>
            <a:pPr algn="ctr"/>
            <a:r>
              <a:rPr lang="tr-TR" b="1" dirty="0"/>
              <a:t>62 Non-state war</a:t>
            </a:r>
          </a:p>
          <a:p>
            <a:pPr algn="ctr"/>
            <a:r>
              <a:rPr lang="tr-TR" b="1" dirty="0"/>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46955"/>
            <a:ext cx="1191352" cy="369332"/>
          </a:xfrm>
          <a:prstGeom prst="rect">
            <a:avLst/>
          </a:prstGeom>
          <a:solidFill>
            <a:schemeClr val="bg1">
              <a:lumMod val="95000"/>
            </a:schemeClr>
          </a:solidFill>
        </p:spPr>
        <p:txBody>
          <a:bodyPr wrap="none" rtlCol="0">
            <a:spAutoFit/>
          </a:bodyPr>
          <a:lstStyle/>
          <a:p>
            <a:r>
              <a:rPr lang="tr-TR" b="1" dirty="0"/>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p:spPr>
        <p:txBody>
          <a:bodyPr wrap="none" rtlCol="0">
            <a:spAutoFit/>
          </a:bodyPr>
          <a:lstStyle>
            <a:defPPr>
              <a:defRPr lang="tr-TR"/>
            </a:defPPr>
            <a:lvl1pPr>
              <a:defRPr b="1"/>
            </a:lvl1pPr>
          </a:lstStyle>
          <a:p>
            <a:r>
              <a:rPr lang="tr-TR" dirty="0"/>
              <a:t>1600-1982</a:t>
            </a:r>
          </a:p>
        </p:txBody>
      </p:sp>
    </p:spTree>
    <p:extLst>
      <p:ext uri="{BB962C8B-B14F-4D97-AF65-F5344CB8AC3E}">
        <p14:creationId xmlns:p14="http://schemas.microsoft.com/office/powerpoint/2010/main" val="45398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extLst>
              <p:ext uri="{D42A27DB-BD31-4B8C-83A1-F6EECF244321}">
                <p14:modId xmlns:p14="http://schemas.microsoft.com/office/powerpoint/2010/main" val="804197170"/>
              </p:ext>
            </p:extLst>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r>
                <a:rPr lang="tr-TR" sz="1400" b="1" dirty="0"/>
                <a:t>Official </a:t>
              </a:r>
            </a:p>
            <a:p>
              <a:r>
                <a:rPr lang="tr-TR" sz="1400" b="1" dirty="0"/>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r>
                <a:rPr lang="tr-TR" sz="1400" b="1" dirty="0"/>
                <a:t>Reports of</a:t>
              </a:r>
            </a:p>
            <a:p>
              <a:r>
                <a:rPr lang="tr-TR" sz="1400" b="1" dirty="0"/>
                <a:t>Lessons</a:t>
              </a:r>
            </a:p>
            <a:p>
              <a:r>
                <a:rPr lang="tr-TR" sz="1400" b="1" dirty="0"/>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r>
                <a:rPr lang="tr-TR" sz="1400" b="1" dirty="0"/>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r>
                <a:rPr lang="tr-TR" sz="1400" b="1" dirty="0"/>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algn="ctr"/>
              <a:r>
                <a:rPr lang="tr-TR" sz="1800" b="1" dirty="0"/>
                <a:t>Relationship</a:t>
              </a:r>
            </a:p>
            <a:p>
              <a:pPr algn="ctr"/>
              <a:r>
                <a:rPr lang="tr-TR" sz="1800" b="1" dirty="0"/>
                <a:t>links</a:t>
              </a:r>
              <a:endParaRPr lang="tr-TR" b="1" dirty="0"/>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algn="ctr"/>
              <a:r>
                <a:rPr lang="tr-TR" b="1" dirty="0"/>
                <a:t>Training of Models</a:t>
              </a:r>
            </a:p>
            <a:p>
              <a:pPr algn="ctr"/>
              <a:r>
                <a:rPr lang="tr-TR" sz="1800" b="1" dirty="0">
                  <a:solidFill>
                    <a:srgbClr val="000000"/>
                  </a:solidFill>
                  <a:effectLst/>
                  <a:latin typeface="Calibri" panose="020F0502020204030204" pitchFamily="34" charset="0"/>
                  <a:ea typeface="Times New Roman" panose="02020603050405020304" pitchFamily="18" charset="0"/>
                </a:rPr>
                <a:t>with Language </a:t>
              </a:r>
            </a:p>
            <a:p>
              <a:pPr algn="ctr"/>
              <a:r>
                <a:rPr lang="tr-TR" sz="1800" b="1" dirty="0">
                  <a:solidFill>
                    <a:srgbClr val="000000"/>
                  </a:solidFill>
                  <a:effectLst/>
                  <a:latin typeface="Calibri" panose="020F0502020204030204" pitchFamily="34" charset="0"/>
                  <a:ea typeface="Times New Roman" panose="02020603050405020304" pitchFamily="18" charset="0"/>
                </a:rPr>
                <a:t>Rep. Techniques</a:t>
              </a:r>
              <a:endParaRPr lang="tr-TR" b="1" dirty="0"/>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algn="ctr"/>
            <a:r>
              <a:rPr lang="tr-TR" sz="1800" b="1" dirty="0"/>
              <a:t>Relationship</a:t>
            </a:r>
          </a:p>
          <a:p>
            <a:pPr algn="ctr"/>
            <a:r>
              <a:rPr lang="tr-TR" sz="1800" b="1" dirty="0"/>
              <a:t>status</a:t>
            </a:r>
            <a:endParaRPr lang="tr-TR" b="1" dirty="0"/>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algn="ctr"/>
            <a:r>
              <a:rPr lang="tr-TR" dirty="0"/>
              <a:t>Creation of </a:t>
            </a:r>
            <a:r>
              <a:rPr lang="en-US" dirty="0"/>
              <a:t>new features to build downstream </a:t>
            </a:r>
            <a:r>
              <a:rPr lang="tr-TR" dirty="0"/>
              <a:t>DL </a:t>
            </a:r>
            <a:r>
              <a:rPr lang="en-US" dirty="0"/>
              <a:t>models to find relation</a:t>
            </a:r>
            <a:r>
              <a:rPr lang="tr-TR" dirty="0"/>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4180624" cy="3556428"/>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461304" y="3600012"/>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639729" y="2032432"/>
            <a:ext cx="3717588" cy="3135160"/>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227" t="8545" r="27510" b="16749"/>
          <a:stretch/>
        </p:blipFill>
        <p:spPr bwMode="auto">
          <a:xfrm>
            <a:off x="9870599" y="1463629"/>
            <a:ext cx="2039546" cy="1802598"/>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3076" name="Picture 4" descr="New range of academic licenses now available!">
            <a:extLst>
              <a:ext uri="{FF2B5EF4-FFF2-40B4-BE49-F238E27FC236}">
                <a16:creationId xmlns:a16="http://schemas.microsoft.com/office/drawing/2014/main" id="{CCD6E1CA-52E4-428B-8D0F-45EA1D2982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01" r="15960" b="-19025"/>
          <a:stretch/>
        </p:blipFill>
        <p:spPr bwMode="auto">
          <a:xfrm>
            <a:off x="9870599" y="4180961"/>
            <a:ext cx="2039546" cy="180259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9032517" y="1942112"/>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8995787" y="4328057"/>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400" b="1" dirty="0">
                <a:solidFill>
                  <a:schemeClr val="tx1"/>
                </a:solidFill>
              </a:rPr>
              <a:t>So What?</a:t>
            </a:r>
          </a:p>
        </p:txBody>
      </p:sp>
      <p:sp>
        <p:nvSpPr>
          <p:cNvPr id="5" name="TextBox 4">
            <a:extLst>
              <a:ext uri="{FF2B5EF4-FFF2-40B4-BE49-F238E27FC236}">
                <a16:creationId xmlns:a16="http://schemas.microsoft.com/office/drawing/2014/main" id="{BC0BFBA9-5C10-49EF-9650-B4A48B692EF6}"/>
              </a:ext>
            </a:extLst>
          </p:cNvPr>
          <p:cNvSpPr txBox="1"/>
          <p:nvPr/>
        </p:nvSpPr>
        <p:spPr>
          <a:xfrm>
            <a:off x="585855" y="5904175"/>
            <a:ext cx="11527494" cy="830997"/>
          </a:xfrm>
          <a:prstGeom prst="rect">
            <a:avLst/>
          </a:prstGeom>
          <a:noFill/>
        </p:spPr>
        <p:txBody>
          <a:bodyPr wrap="square" rtlCol="0">
            <a:spAutoFit/>
          </a:bodyPr>
          <a:lstStyle/>
          <a:p>
            <a:r>
              <a:rPr lang="tr-TR" sz="2400" b="1" dirty="0"/>
              <a:t>Academic rigour and power of computing with Python Programming Language will be integrated to lessons learned process of operations. </a:t>
            </a:r>
          </a:p>
        </p:txBody>
      </p:sp>
    </p:spTree>
    <p:extLst>
      <p:ext uri="{BB962C8B-B14F-4D97-AF65-F5344CB8AC3E}">
        <p14:creationId xmlns:p14="http://schemas.microsoft.com/office/powerpoint/2010/main" val="2209063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esson Learning Images, Stock Photos &amp;amp; Vectors | Shutterstock">
            <a:extLst>
              <a:ext uri="{FF2B5EF4-FFF2-40B4-BE49-F238E27FC236}">
                <a16:creationId xmlns:a16="http://schemas.microsoft.com/office/drawing/2014/main" id="{B22525E4-CAE9-4A31-8679-0F32E9B471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34"/>
          <a:stretch/>
        </p:blipFill>
        <p:spPr bwMode="auto">
          <a:xfrm>
            <a:off x="8342055" y="3889877"/>
            <a:ext cx="3402524" cy="19720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éfinition d'institution - Concept et Sens">
            <a:extLst>
              <a:ext uri="{FF2B5EF4-FFF2-40B4-BE49-F238E27FC236}">
                <a16:creationId xmlns:a16="http://schemas.microsoft.com/office/drawing/2014/main" id="{6020B26A-A7EE-4FA5-98C6-8A7DB2FEBB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4032" y="370733"/>
            <a:ext cx="2135083" cy="21350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ldiers and a weapon icon">
            <a:extLst>
              <a:ext uri="{FF2B5EF4-FFF2-40B4-BE49-F238E27FC236}">
                <a16:creationId xmlns:a16="http://schemas.microsoft.com/office/drawing/2014/main" id="{A4E2D671-D0AB-4EAE-BDC8-9EA453C75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043" y="2245179"/>
            <a:ext cx="1670958" cy="16709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704F65C-7F84-4546-B5BC-44B854B647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6585" y="1463021"/>
            <a:ext cx="6098830" cy="3931958"/>
          </a:xfrm>
          <a:prstGeom prst="rect">
            <a:avLst/>
          </a:prstGeom>
        </p:spPr>
      </p:pic>
      <p:pic>
        <p:nvPicPr>
          <p:cNvPr id="11" name="Picture 10">
            <a:extLst>
              <a:ext uri="{FF2B5EF4-FFF2-40B4-BE49-F238E27FC236}">
                <a16:creationId xmlns:a16="http://schemas.microsoft.com/office/drawing/2014/main" id="{4B4F7E36-E0AE-40E0-BAA6-6F787B03E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1216" y="711200"/>
            <a:ext cx="7068803" cy="4350969"/>
          </a:xfrm>
          <a:prstGeom prst="rect">
            <a:avLst/>
          </a:prstGeom>
        </p:spPr>
      </p:pic>
    </p:spTree>
    <p:extLst>
      <p:ext uri="{BB962C8B-B14F-4D97-AF65-F5344CB8AC3E}">
        <p14:creationId xmlns:p14="http://schemas.microsoft.com/office/powerpoint/2010/main" val="338558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03C5-0634-43C0-A1C9-A512EBFCD6FB}"/>
              </a:ext>
            </a:extLst>
          </p:cNvPr>
          <p:cNvSpPr>
            <a:spLocks noGrp="1"/>
          </p:cNvSpPr>
          <p:nvPr>
            <p:ph type="title"/>
          </p:nvPr>
        </p:nvSpPr>
        <p:spPr/>
        <p:txBody>
          <a:bodyPr/>
          <a:lstStyle/>
          <a:p>
            <a:endParaRPr lang="tr-TR"/>
          </a:p>
        </p:txBody>
      </p:sp>
      <p:graphicFrame>
        <p:nvGraphicFramePr>
          <p:cNvPr id="4" name="Diagram 3">
            <a:extLst>
              <a:ext uri="{FF2B5EF4-FFF2-40B4-BE49-F238E27FC236}">
                <a16:creationId xmlns:a16="http://schemas.microsoft.com/office/drawing/2014/main" id="{6DBF0EDB-C4A0-4AB9-B440-1789A9B53DB8}"/>
              </a:ext>
            </a:extLst>
          </p:cNvPr>
          <p:cNvGraphicFramePr/>
          <p:nvPr>
            <p:extLst>
              <p:ext uri="{D42A27DB-BD31-4B8C-83A1-F6EECF244321}">
                <p14:modId xmlns:p14="http://schemas.microsoft.com/office/powerpoint/2010/main" val="555872661"/>
              </p:ext>
            </p:extLst>
          </p:nvPr>
        </p:nvGraphicFramePr>
        <p:xfrm>
          <a:off x="6096000" y="2181465"/>
          <a:ext cx="6099629" cy="391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47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A302-45C1-46B0-A6DF-709740062203}"/>
              </a:ext>
            </a:extLst>
          </p:cNvPr>
          <p:cNvSpPr>
            <a:spLocks noGrp="1"/>
          </p:cNvSpPr>
          <p:nvPr>
            <p:ph type="title"/>
          </p:nvPr>
        </p:nvSpPr>
        <p:spPr>
          <a:xfrm>
            <a:off x="541563" y="1"/>
            <a:ext cx="10515600" cy="1208314"/>
          </a:xfrm>
        </p:spPr>
        <p:txBody>
          <a:bodyPr>
            <a:normAutofit/>
          </a:bodyPr>
          <a:lstStyle/>
          <a:p>
            <a:r>
              <a:rPr lang="tr-TR" sz="4000" b="1" dirty="0"/>
              <a:t>Example of NER</a:t>
            </a:r>
          </a:p>
        </p:txBody>
      </p:sp>
      <p:pic>
        <p:nvPicPr>
          <p:cNvPr id="1026" name="Picture 2" descr="Architecture to Train NER with Custom training data using spaCy.">
            <a:extLst>
              <a:ext uri="{FF2B5EF4-FFF2-40B4-BE49-F238E27FC236}">
                <a16:creationId xmlns:a16="http://schemas.microsoft.com/office/drawing/2014/main" id="{B384D0C0-1560-4F1A-9A89-FDFE8651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20" y="1208315"/>
            <a:ext cx="10961917" cy="52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7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502311" cy="6541588"/>
            <a:chOff x="346881" y="171992"/>
            <a:chExt cx="11502311" cy="6541588"/>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462293" y="4959254"/>
              <a:ext cx="5865351" cy="1754326"/>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For the independent variables: </a:t>
              </a:r>
              <a:r>
                <a:rPr lang="tr-TR" dirty="0">
                  <a:highlight>
                    <a:srgbClr val="FFFF00"/>
                  </a:highlight>
                </a:rPr>
                <a:t>Multiple Regression analysis </a:t>
              </a:r>
              <a:r>
                <a:rPr lang="tr-TR" dirty="0"/>
                <a:t>to explain difference in variance by each factor </a:t>
              </a:r>
            </a:p>
            <a:p>
              <a:r>
                <a:rPr lang="tr-TR" b="1" dirty="0"/>
                <a:t>For the Intervening Variables: </a:t>
              </a:r>
              <a:r>
                <a:rPr lang="tr-TR" dirty="0">
                  <a:highlight>
                    <a:srgbClr val="FFFF00"/>
                  </a:highlight>
                </a:rPr>
                <a:t>Text Analysis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041332" y="3595385"/>
              <a:ext cx="717507" cy="2010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3174</Words>
  <Application>Microsoft Office PowerPoint</Application>
  <PresentationFormat>Widescreen</PresentationFormat>
  <Paragraphs>384</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Calibri</vt:lpstr>
      <vt:lpstr>Calibri Light</vt:lpstr>
      <vt:lpstr>Courier New</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Meeting </vt:lpstr>
      <vt:lpstr>PowerPoint Presentation</vt:lpstr>
      <vt:lpstr>PowerPoint Presentation</vt:lpstr>
      <vt:lpstr>PowerPoint Presentation</vt:lpstr>
      <vt:lpstr>PowerPoint Presentation</vt:lpstr>
      <vt:lpstr>PowerPoint Presentation</vt:lpstr>
      <vt:lpstr>PowerPoint Presentation</vt:lpstr>
      <vt:lpstr>Example of 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56</cp:revision>
  <cp:lastPrinted>2021-05-25T13:17:05Z</cp:lastPrinted>
  <dcterms:created xsi:type="dcterms:W3CDTF">2021-05-07T08:33:58Z</dcterms:created>
  <dcterms:modified xsi:type="dcterms:W3CDTF">2022-01-05T10:30:57Z</dcterms:modified>
</cp:coreProperties>
</file>