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64" r:id="rId3"/>
    <p:sldId id="257" r:id="rId4"/>
    <p:sldId id="258" r:id="rId5"/>
    <p:sldId id="259" r:id="rId6"/>
    <p:sldId id="265" r:id="rId7"/>
    <p:sldId id="260" r:id="rId8"/>
    <p:sldId id="263" r:id="rId9"/>
    <p:sldId id="261" r:id="rId10"/>
    <p:sldId id="262" r:id="rId11"/>
    <p:sldId id="266" r:id="rId12"/>
    <p:sldId id="267" r:id="rId13"/>
    <p:sldId id="268" r:id="rId14"/>
    <p:sldId id="269" r:id="rId15"/>
    <p:sldId id="270" r:id="rId16"/>
    <p:sldId id="272" r:id="rId17"/>
    <p:sldId id="276" r:id="rId18"/>
    <p:sldId id="277" r:id="rId19"/>
    <p:sldId id="293" r:id="rId20"/>
    <p:sldId id="286" r:id="rId21"/>
    <p:sldId id="290" r:id="rId22"/>
    <p:sldId id="284" r:id="rId23"/>
    <p:sldId id="285" r:id="rId24"/>
    <p:sldId id="292" r:id="rId25"/>
    <p:sldId id="294" r:id="rId26"/>
    <p:sldId id="295" r:id="rId27"/>
    <p:sldId id="297" r:id="rId28"/>
    <p:sldId id="298" r:id="rId29"/>
    <p:sldId id="305" r:id="rId30"/>
    <p:sldId id="299" r:id="rId31"/>
    <p:sldId id="301" r:id="rId32"/>
    <p:sldId id="302" r:id="rId33"/>
    <p:sldId id="296" r:id="rId34"/>
    <p:sldId id="303" r:id="rId35"/>
    <p:sldId id="304" r:id="rId36"/>
    <p:sldId id="322" r:id="rId37"/>
    <p:sldId id="323" r:id="rId38"/>
    <p:sldId id="324" r:id="rId39"/>
    <p:sldId id="325" r:id="rId40"/>
    <p:sldId id="326" r:id="rId41"/>
    <p:sldId id="315" r:id="rId42"/>
    <p:sldId id="318" r:id="rId43"/>
    <p:sldId id="319" r:id="rId44"/>
    <p:sldId id="320" r:id="rId45"/>
    <p:sldId id="327" r:id="rId46"/>
    <p:sldId id="321" r:id="rId47"/>
    <p:sldId id="328" r:id="rId48"/>
  </p:sldIdLst>
  <p:sldSz cx="12192000" cy="6858000"/>
  <p:notesSz cx="6797675" cy="9926638"/>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D6EF"/>
    <a:srgbClr val="44E43C"/>
    <a:srgbClr val="E77621"/>
    <a:srgbClr val="977771"/>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81952" autoAdjust="0"/>
  </p:normalViewPr>
  <p:slideViewPr>
    <p:cSldViewPr snapToGrid="0">
      <p:cViewPr varScale="1">
        <p:scale>
          <a:sx n="59" d="100"/>
          <a:sy n="59" d="100"/>
        </p:scale>
        <p:origin x="12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B01098C-58D5-4DCB-8B6F-D5224BBD065F}" type="datetimeFigureOut">
              <a:rPr lang="tr-TR" smtClean="0"/>
              <a:t>13.03.2022</a:t>
            </a:fld>
            <a:endParaRPr lang="tr-TR"/>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44A4FEE-B134-42F3-BC71-245FBE6217C8}" type="slidenum">
              <a:rPr lang="tr-TR" smtClean="0"/>
              <a:t>‹#›</a:t>
            </a:fld>
            <a:endParaRPr lang="tr-TR"/>
          </a:p>
        </p:txBody>
      </p:sp>
    </p:spTree>
    <p:extLst>
      <p:ext uri="{BB962C8B-B14F-4D97-AF65-F5344CB8AC3E}">
        <p14:creationId xmlns:p14="http://schemas.microsoft.com/office/powerpoint/2010/main" val="10551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a:t>
            </a:fld>
            <a:endParaRPr lang="tr-TR"/>
          </a:p>
        </p:txBody>
      </p:sp>
    </p:spTree>
    <p:extLst>
      <p:ext uri="{BB962C8B-B14F-4D97-AF65-F5344CB8AC3E}">
        <p14:creationId xmlns:p14="http://schemas.microsoft.com/office/powerpoint/2010/main" val="3263560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10</a:t>
            </a:fld>
            <a:endParaRPr lang="tr-TR"/>
          </a:p>
        </p:txBody>
      </p:sp>
    </p:spTree>
    <p:extLst>
      <p:ext uri="{BB962C8B-B14F-4D97-AF65-F5344CB8AC3E}">
        <p14:creationId xmlns:p14="http://schemas.microsoft.com/office/powerpoint/2010/main" val="2113250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11</a:t>
            </a:fld>
            <a:endParaRPr lang="tr-TR"/>
          </a:p>
        </p:txBody>
      </p:sp>
    </p:spTree>
    <p:extLst>
      <p:ext uri="{BB962C8B-B14F-4D97-AF65-F5344CB8AC3E}">
        <p14:creationId xmlns:p14="http://schemas.microsoft.com/office/powerpoint/2010/main" val="3345803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12</a:t>
            </a:fld>
            <a:endParaRPr lang="tr-TR"/>
          </a:p>
        </p:txBody>
      </p:sp>
    </p:spTree>
    <p:extLst>
      <p:ext uri="{BB962C8B-B14F-4D97-AF65-F5344CB8AC3E}">
        <p14:creationId xmlns:p14="http://schemas.microsoft.com/office/powerpoint/2010/main" val="1369058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15</a:t>
            </a:fld>
            <a:endParaRPr lang="tr-TR"/>
          </a:p>
        </p:txBody>
      </p:sp>
    </p:spTree>
    <p:extLst>
      <p:ext uri="{BB962C8B-B14F-4D97-AF65-F5344CB8AC3E}">
        <p14:creationId xmlns:p14="http://schemas.microsoft.com/office/powerpoint/2010/main" val="4147396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16</a:t>
            </a:fld>
            <a:endParaRPr lang="tr-TR"/>
          </a:p>
        </p:txBody>
      </p:sp>
    </p:spTree>
    <p:extLst>
      <p:ext uri="{BB962C8B-B14F-4D97-AF65-F5344CB8AC3E}">
        <p14:creationId xmlns:p14="http://schemas.microsoft.com/office/powerpoint/2010/main" val="3601250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2795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8042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0184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3874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9151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2</a:t>
            </a:fld>
            <a:endParaRPr lang="tr-TR"/>
          </a:p>
        </p:txBody>
      </p:sp>
    </p:spTree>
    <p:extLst>
      <p:ext uri="{BB962C8B-B14F-4D97-AF65-F5344CB8AC3E}">
        <p14:creationId xmlns:p14="http://schemas.microsoft.com/office/powerpoint/2010/main" val="4102247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5649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440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7395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7311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36</a:t>
            </a:fld>
            <a:endParaRPr lang="tr-TR"/>
          </a:p>
        </p:txBody>
      </p:sp>
    </p:spTree>
    <p:extLst>
      <p:ext uri="{BB962C8B-B14F-4D97-AF65-F5344CB8AC3E}">
        <p14:creationId xmlns:p14="http://schemas.microsoft.com/office/powerpoint/2010/main" val="3503020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37</a:t>
            </a:fld>
            <a:endParaRPr lang="tr-TR"/>
          </a:p>
        </p:txBody>
      </p:sp>
    </p:spTree>
    <p:extLst>
      <p:ext uri="{BB962C8B-B14F-4D97-AF65-F5344CB8AC3E}">
        <p14:creationId xmlns:p14="http://schemas.microsoft.com/office/powerpoint/2010/main" val="421547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38</a:t>
            </a:fld>
            <a:endParaRPr lang="tr-TR"/>
          </a:p>
        </p:txBody>
      </p:sp>
    </p:spTree>
    <p:extLst>
      <p:ext uri="{BB962C8B-B14F-4D97-AF65-F5344CB8AC3E}">
        <p14:creationId xmlns:p14="http://schemas.microsoft.com/office/powerpoint/2010/main" val="1271977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06792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591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dirty="0">
                <a:effectLst/>
                <a:latin typeface="Calibri" panose="020F0502020204030204" pitchFamily="34" charset="0"/>
                <a:ea typeface="Calibri" panose="020F0502020204030204" pitchFamily="34" charset="0"/>
                <a:cs typeface="Times New Roman" panose="02020603050405020304" pitchFamily="18" charset="0"/>
              </a:rPr>
              <a:t>Start up: This research will try to find the explanatory power of combat power elements including force ratios under the intermediating effects of Strategy, Leadership and Morale (intervening variables) for the outcome of the battle (dependent variable). I will try to determine the proportions of the variance estimated from the intervening variables.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3</a:t>
            </a:fld>
            <a:endParaRPr lang="tr-TR"/>
          </a:p>
        </p:txBody>
      </p:sp>
    </p:spTree>
    <p:extLst>
      <p:ext uri="{BB962C8B-B14F-4D97-AF65-F5344CB8AC3E}">
        <p14:creationId xmlns:p14="http://schemas.microsoft.com/office/powerpoint/2010/main" val="146187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4</a:t>
            </a:fld>
            <a:endParaRPr lang="tr-TR"/>
          </a:p>
        </p:txBody>
      </p:sp>
    </p:spTree>
    <p:extLst>
      <p:ext uri="{BB962C8B-B14F-4D97-AF65-F5344CB8AC3E}">
        <p14:creationId xmlns:p14="http://schemas.microsoft.com/office/powerpoint/2010/main" val="200930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ts val="600"/>
              </a:spcBef>
              <a:spcAft>
                <a:spcPts val="600"/>
              </a:spcAft>
            </a:pPr>
            <a:r>
              <a:rPr lang="en-US" sz="1800" dirty="0">
                <a:effectLst/>
                <a:latin typeface="Calibri" panose="020F0502020204030204" pitchFamily="34" charset="0"/>
                <a:ea typeface="Times New Roman" panose="02020603050405020304" pitchFamily="18" charset="0"/>
              </a:rPr>
              <a:t>Initial Null Hypothesis to be tested: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the outcome of the battle.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Leadership and Morale.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Leadership and morale factors are strongly correlated with the outcome of the battle.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When effects of Leadership and Morale are removed, material elements of combat power are no longer related with the outcome of the battle. </a:t>
            </a:r>
            <a:endParaRPr lang="tr-TR" sz="1800" dirty="0">
              <a:effectLst/>
              <a:latin typeface="Times New Roman" panose="02020603050405020304" pitchFamily="18" charset="0"/>
              <a:ea typeface="Times New Roman" panose="02020603050405020304" pitchFamily="18" charset="0"/>
            </a:endParaRPr>
          </a:p>
          <a:p>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i="1" dirty="0">
                <a:solidFill>
                  <a:srgbClr val="FF0000"/>
                </a:solidFill>
                <a:latin typeface="Calibri" panose="020F0502020204030204" pitchFamily="34" charset="0"/>
                <a:ea typeface="Times New Roman" panose="02020603050405020304" pitchFamily="18" charset="0"/>
              </a:rPr>
              <a:t>(Exploring the variance power of morale&amp;leadership on the outcome of the battle by mass exploitation of other known quantifiable variables)</a:t>
            </a:r>
            <a:endParaRPr lang="tr-TR" i="1" dirty="0">
              <a:solidFill>
                <a:srgbClr val="FF0000"/>
              </a:solidFill>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5</a:t>
            </a:fld>
            <a:endParaRPr lang="tr-TR"/>
          </a:p>
        </p:txBody>
      </p:sp>
    </p:spTree>
    <p:extLst>
      <p:ext uri="{BB962C8B-B14F-4D97-AF65-F5344CB8AC3E}">
        <p14:creationId xmlns:p14="http://schemas.microsoft.com/office/powerpoint/2010/main" val="425014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Background</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In the beginning combat power and force ratio was a subject of skilled soldiers like Sun Tzu, Clausewitz and others. In the 1900s, the subject attracted the attention of engineers like Lancaster. At this stage, mathematical formulas were used to explain the importance of the subject.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With the rapid development of technology, the subject has become the subject of operational research. Researchers like Depuy and Briddle have examined the subject with the help of well-designed mathematical models.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Especially Briddle added very important dimension to the subject with inserting a non-material variable to the research model, which is force employment.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issue, which has been examined in many aspects so far, should be examined in terms of Leadership and Moral factors.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subject is also worth to attention because; the abilities of modern programming languages like Python have potential to exploit the already in place information to the level hard to imagine even at the end of the century. Calculation and analysis capability of this discipline that framed in the field “Data Science” provides useful tool for explaining the variables once more with different dimensions.</a:t>
            </a:r>
          </a:p>
          <a:p>
            <a:r>
              <a:rPr lang="tr-TR" sz="1800" b="1" dirty="0">
                <a:effectLst/>
                <a:latin typeface="Calibri" panose="020F0502020204030204" pitchFamily="34" charset="0"/>
                <a:ea typeface="Calibri" panose="020F0502020204030204" pitchFamily="34" charset="0"/>
                <a:cs typeface="Times New Roman" panose="02020603050405020304" pitchFamily="18" charset="0"/>
              </a:rPr>
              <a:t>New Knowledge (PhD Only)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Strategic Management which may be considered as a by product of Leadership and Morale never have been analyzed in quantitative manner in a comprehensive model.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There is only one example in literature where Stephen Biddle put Force Employment to a model and analyzed its influence on the variance of the outcome of the battle.</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It is my understanding that force employment is doctrinal part that every army should somehow incorporate to their training programmes. I think the way leaders use their force changes according to the features of the leaders and the mood of the soldiers. That’s why I be analyzing leadership and morale factors.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So, this research will find its place in literature with expanding already in place knowledge of the subject.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6</a:t>
            </a:fld>
            <a:endParaRPr lang="tr-TR"/>
          </a:p>
        </p:txBody>
      </p:sp>
    </p:spTree>
    <p:extLst>
      <p:ext uri="{BB962C8B-B14F-4D97-AF65-F5344CB8AC3E}">
        <p14:creationId xmlns:p14="http://schemas.microsoft.com/office/powerpoint/2010/main" val="209128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7</a:t>
            </a:fld>
            <a:endParaRPr lang="tr-TR"/>
          </a:p>
        </p:txBody>
      </p:sp>
    </p:spTree>
    <p:extLst>
      <p:ext uri="{BB962C8B-B14F-4D97-AF65-F5344CB8AC3E}">
        <p14:creationId xmlns:p14="http://schemas.microsoft.com/office/powerpoint/2010/main" val="513409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hangingPunct="0">
              <a:spcAft>
                <a:spcPts val="600"/>
              </a:spcAft>
              <a:buFont typeface="Symbol" panose="05050102010706020507" pitchFamily="18" charset="2"/>
              <a:buChar char=""/>
              <a:tabLst>
                <a:tab pos="457200" algn="l"/>
              </a:tabLst>
            </a:pPr>
            <a:r>
              <a:rPr lang="tr-TR" sz="1300" dirty="0">
                <a:latin typeface="Arial" panose="020B0604020202020204" pitchFamily="34" charset="0"/>
                <a:ea typeface="PMingLiU" panose="020B0604030504040204" pitchFamily="18" charset="-120"/>
                <a:cs typeface="Times New Roman" panose="02020603050405020304" pitchFamily="18" charset="0"/>
              </a:rPr>
              <a:t>Demonstration </a:t>
            </a:r>
            <a:r>
              <a:rPr lang="tr-TR" sz="1300" dirty="0">
                <a:effectLst/>
                <a:latin typeface="Arial" panose="020B0604020202020204" pitchFamily="34" charset="0"/>
                <a:ea typeface="PMingLiU" panose="020B0604030504040204" pitchFamily="18" charset="-120"/>
                <a:cs typeface="Times New Roman" panose="02020603050405020304" pitchFamily="18" charset="0"/>
              </a:rPr>
              <a:t>of </a:t>
            </a:r>
            <a:r>
              <a:rPr lang="en-US" sz="1300" dirty="0">
                <a:effectLst/>
                <a:latin typeface="Arial" panose="020B0604020202020204" pitchFamily="34" charset="0"/>
                <a:ea typeface="PMingLiU" panose="020B0604030504040204" pitchFamily="18" charset="-120"/>
                <a:cs typeface="Times New Roman" panose="02020603050405020304" pitchFamily="18" charset="0"/>
              </a:rPr>
              <a:t>zero-order correlation between</a:t>
            </a:r>
            <a:r>
              <a:rPr lang="tr-TR" sz="1300" dirty="0">
                <a:effectLst/>
                <a:latin typeface="Arial" panose="020B0604020202020204" pitchFamily="34" charset="0"/>
                <a:ea typeface="PMingLiU" panose="020B0604030504040204" pitchFamily="18" charset="-120"/>
                <a:cs typeface="Times New Roman" panose="02020603050405020304" pitchFamily="18" charset="0"/>
              </a:rPr>
              <a:t>;</a:t>
            </a: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and Dependent Varible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latin typeface="Arial" panose="020B0604020202020204" pitchFamily="34" charset="0"/>
              <a:ea typeface="PMingLiU" panose="020B0604030504040204" pitchFamily="18" charset="-120"/>
              <a:cs typeface="Times New Roman" panose="02020603050405020304" pitchFamily="18" charset="0"/>
            </a:endParaRP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Conducting </a:t>
            </a:r>
            <a:r>
              <a:rPr lang="en-US" sz="1300" dirty="0">
                <a:effectLst/>
                <a:latin typeface="Arial" panose="020B0604020202020204" pitchFamily="34" charset="0"/>
                <a:ea typeface="PMingLiU" panose="020B0604030504040204" pitchFamily="18" charset="-120"/>
                <a:cs typeface="Times New Roman" panose="02020603050405020304" pitchFamily="18" charset="0"/>
              </a:rPr>
              <a:t>a multiple regression analysis, predicting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 from Independent and 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The partial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Leadership and Morale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(controlling for </a:t>
            </a:r>
            <a:r>
              <a:rPr lang="tr-TR" sz="1300" dirty="0">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must be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en-US" sz="1300" dirty="0">
                <a:effectLst/>
                <a:latin typeface="Arial" panose="020B0604020202020204" pitchFamily="34" charset="0"/>
                <a:ea typeface="PMingLiU" panose="020B0604030504040204" pitchFamily="18" charset="-120"/>
                <a:cs typeface="Times New Roman" panose="02020603050405020304" pitchFamily="18" charset="0"/>
              </a:rPr>
              <a:t>Finally, look</a:t>
            </a:r>
            <a:r>
              <a:rPr lang="tr-TR" sz="1300" dirty="0">
                <a:effectLst/>
                <a:latin typeface="Arial" panose="020B0604020202020204" pitchFamily="34" charset="0"/>
                <a:ea typeface="PMingLiU" panose="020B0604030504040204" pitchFamily="18" charset="-120"/>
                <a:cs typeface="Times New Roman" panose="02020603050405020304" pitchFamily="18" charset="0"/>
              </a:rPr>
              <a:t>ing</a:t>
            </a:r>
            <a:r>
              <a:rPr lang="en-US" sz="1300" dirty="0">
                <a:effectLst/>
                <a:latin typeface="Arial" panose="020B0604020202020204" pitchFamily="34" charset="0"/>
                <a:ea typeface="PMingLiU" panose="020B0604030504040204" pitchFamily="18" charset="-120"/>
                <a:cs typeface="Times New Roman" panose="02020603050405020304" pitchFamily="18" charset="0"/>
              </a:rPr>
              <a:t> at the direct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on 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This is the Beta weight for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in the multiple regression.  For complete mediation, this Beta must be (not significantly different from) 0.  For partial mediation, this Beta must be less than the zero-order correlation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a:t>
            </a:r>
            <a:r>
              <a:rPr lang="en-US" sz="1300" dirty="0">
                <a:effectLst/>
                <a:latin typeface="Arial" panose="020B0604020202020204" pitchFamily="34" charset="0"/>
                <a:ea typeface="PMingLiU" panose="020B0604030504040204" pitchFamily="18" charset="-120"/>
                <a:cs typeface="Times New Roman" panose="02020603050405020304" pitchFamily="18" charset="0"/>
              </a:rPr>
              <a:t> 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8</a:t>
            </a:fld>
            <a:endParaRPr lang="tr-TR"/>
          </a:p>
        </p:txBody>
      </p:sp>
    </p:spTree>
    <p:extLst>
      <p:ext uri="{BB962C8B-B14F-4D97-AF65-F5344CB8AC3E}">
        <p14:creationId xmlns:p14="http://schemas.microsoft.com/office/powerpoint/2010/main" val="294124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9</a:t>
            </a:fld>
            <a:endParaRPr lang="tr-TR"/>
          </a:p>
        </p:txBody>
      </p:sp>
    </p:spTree>
    <p:extLst>
      <p:ext uri="{BB962C8B-B14F-4D97-AF65-F5344CB8AC3E}">
        <p14:creationId xmlns:p14="http://schemas.microsoft.com/office/powerpoint/2010/main" val="2277053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BF56-1637-49EA-A5B3-FA9A5C6BCB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4C186322-E64C-494D-A814-6ED39B4C9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7DEAF6BB-B3C0-45B1-9535-52D01414A050}"/>
              </a:ext>
            </a:extLst>
          </p:cNvPr>
          <p:cNvSpPr>
            <a:spLocks noGrp="1"/>
          </p:cNvSpPr>
          <p:nvPr>
            <p:ph type="dt" sz="half" idx="10"/>
          </p:nvPr>
        </p:nvSpPr>
        <p:spPr/>
        <p:txBody>
          <a:bodyPr/>
          <a:lstStyle/>
          <a:p>
            <a:fld id="{0B27EE79-B449-44A2-B1EF-6094F2079680}" type="datetimeFigureOut">
              <a:rPr lang="tr-TR" smtClean="0"/>
              <a:t>13.03.2022</a:t>
            </a:fld>
            <a:endParaRPr lang="tr-TR"/>
          </a:p>
        </p:txBody>
      </p:sp>
      <p:sp>
        <p:nvSpPr>
          <p:cNvPr id="5" name="Footer Placeholder 4">
            <a:extLst>
              <a:ext uri="{FF2B5EF4-FFF2-40B4-BE49-F238E27FC236}">
                <a16:creationId xmlns:a16="http://schemas.microsoft.com/office/drawing/2014/main" id="{F5794797-7F85-495A-8F1A-BF71D3FEE3D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13E94FC-4CDE-414D-9496-BAF851F14B10}"/>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308369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7D23-5E0E-4B7A-977B-6A89FBA0932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50256D8-0D42-4A70-9632-423908F2AD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17DA203-4899-445C-BCAF-5DF83D6408C5}"/>
              </a:ext>
            </a:extLst>
          </p:cNvPr>
          <p:cNvSpPr>
            <a:spLocks noGrp="1"/>
          </p:cNvSpPr>
          <p:nvPr>
            <p:ph type="dt" sz="half" idx="10"/>
          </p:nvPr>
        </p:nvSpPr>
        <p:spPr/>
        <p:txBody>
          <a:bodyPr/>
          <a:lstStyle/>
          <a:p>
            <a:fld id="{0B27EE79-B449-44A2-B1EF-6094F2079680}" type="datetimeFigureOut">
              <a:rPr lang="tr-TR" smtClean="0"/>
              <a:t>13.03.2022</a:t>
            </a:fld>
            <a:endParaRPr lang="tr-TR"/>
          </a:p>
        </p:txBody>
      </p:sp>
      <p:sp>
        <p:nvSpPr>
          <p:cNvPr id="5" name="Footer Placeholder 4">
            <a:extLst>
              <a:ext uri="{FF2B5EF4-FFF2-40B4-BE49-F238E27FC236}">
                <a16:creationId xmlns:a16="http://schemas.microsoft.com/office/drawing/2014/main" id="{1C288A9D-B8BF-4F3F-8803-FAC1F41EEFD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E6B9B0-05A3-4661-A9C7-B57670EB772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1765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4E6D6-6250-4590-ADA5-F4EE2BF45B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87BF5D82-AA06-428D-ABA0-DB87BA999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805D5F1-D74D-4EDF-8519-10F2D2D95BA0}"/>
              </a:ext>
            </a:extLst>
          </p:cNvPr>
          <p:cNvSpPr>
            <a:spLocks noGrp="1"/>
          </p:cNvSpPr>
          <p:nvPr>
            <p:ph type="dt" sz="half" idx="10"/>
          </p:nvPr>
        </p:nvSpPr>
        <p:spPr/>
        <p:txBody>
          <a:bodyPr/>
          <a:lstStyle/>
          <a:p>
            <a:fld id="{0B27EE79-B449-44A2-B1EF-6094F2079680}" type="datetimeFigureOut">
              <a:rPr lang="tr-TR" smtClean="0"/>
              <a:t>13.03.2022</a:t>
            </a:fld>
            <a:endParaRPr lang="tr-TR"/>
          </a:p>
        </p:txBody>
      </p:sp>
      <p:sp>
        <p:nvSpPr>
          <p:cNvPr id="5" name="Footer Placeholder 4">
            <a:extLst>
              <a:ext uri="{FF2B5EF4-FFF2-40B4-BE49-F238E27FC236}">
                <a16:creationId xmlns:a16="http://schemas.microsoft.com/office/drawing/2014/main" id="{B51B0427-BC2B-4FAD-AD73-6BFEE62C421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254CC6-DA6C-4F0E-8A60-E08238B1D1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8115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3274-C539-45B5-88CE-CC89A336FF0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FB37B3C-A7FE-44EF-A9F2-389DB1DFE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984F9F0-12CA-4BD1-BC8F-A465B95C5689}"/>
              </a:ext>
            </a:extLst>
          </p:cNvPr>
          <p:cNvSpPr>
            <a:spLocks noGrp="1"/>
          </p:cNvSpPr>
          <p:nvPr>
            <p:ph type="dt" sz="half" idx="10"/>
          </p:nvPr>
        </p:nvSpPr>
        <p:spPr/>
        <p:txBody>
          <a:bodyPr/>
          <a:lstStyle/>
          <a:p>
            <a:fld id="{0B27EE79-B449-44A2-B1EF-6094F2079680}" type="datetimeFigureOut">
              <a:rPr lang="tr-TR" smtClean="0"/>
              <a:t>13.03.2022</a:t>
            </a:fld>
            <a:endParaRPr lang="tr-TR"/>
          </a:p>
        </p:txBody>
      </p:sp>
      <p:sp>
        <p:nvSpPr>
          <p:cNvPr id="5" name="Footer Placeholder 4">
            <a:extLst>
              <a:ext uri="{FF2B5EF4-FFF2-40B4-BE49-F238E27FC236}">
                <a16:creationId xmlns:a16="http://schemas.microsoft.com/office/drawing/2014/main" id="{124E69F9-AB8F-48BE-91DA-45DE5187375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7B8DE6D-E813-4F54-B898-5D42D8DEA8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58480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60F-3FF0-4FD5-A6F7-EA485983B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7BD6487F-6E4C-41E2-858D-69ACFC1A0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6027F0-B5C4-436C-AFC4-E22106DE213F}"/>
              </a:ext>
            </a:extLst>
          </p:cNvPr>
          <p:cNvSpPr>
            <a:spLocks noGrp="1"/>
          </p:cNvSpPr>
          <p:nvPr>
            <p:ph type="dt" sz="half" idx="10"/>
          </p:nvPr>
        </p:nvSpPr>
        <p:spPr/>
        <p:txBody>
          <a:bodyPr/>
          <a:lstStyle/>
          <a:p>
            <a:fld id="{0B27EE79-B449-44A2-B1EF-6094F2079680}" type="datetimeFigureOut">
              <a:rPr lang="tr-TR" smtClean="0"/>
              <a:t>13.03.2022</a:t>
            </a:fld>
            <a:endParaRPr lang="tr-TR"/>
          </a:p>
        </p:txBody>
      </p:sp>
      <p:sp>
        <p:nvSpPr>
          <p:cNvPr id="5" name="Footer Placeholder 4">
            <a:extLst>
              <a:ext uri="{FF2B5EF4-FFF2-40B4-BE49-F238E27FC236}">
                <a16:creationId xmlns:a16="http://schemas.microsoft.com/office/drawing/2014/main" id="{2BE65C09-80EA-4D10-899E-64F6541AF43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6C6A0BB-8C08-45EE-A1A4-643792B58F4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8401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0545-2CF3-4145-9ACC-06D87D8C5C41}"/>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58C4353-07C1-4146-8768-F5ACB63D6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84F37544-6C99-4874-BD0D-10B5AF47F1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38FCEE93-3383-4375-8828-09FC7233E07F}"/>
              </a:ext>
            </a:extLst>
          </p:cNvPr>
          <p:cNvSpPr>
            <a:spLocks noGrp="1"/>
          </p:cNvSpPr>
          <p:nvPr>
            <p:ph type="dt" sz="half" idx="10"/>
          </p:nvPr>
        </p:nvSpPr>
        <p:spPr/>
        <p:txBody>
          <a:bodyPr/>
          <a:lstStyle/>
          <a:p>
            <a:fld id="{0B27EE79-B449-44A2-B1EF-6094F2079680}" type="datetimeFigureOut">
              <a:rPr lang="tr-TR" smtClean="0"/>
              <a:t>13.03.2022</a:t>
            </a:fld>
            <a:endParaRPr lang="tr-TR"/>
          </a:p>
        </p:txBody>
      </p:sp>
      <p:sp>
        <p:nvSpPr>
          <p:cNvPr id="6" name="Footer Placeholder 5">
            <a:extLst>
              <a:ext uri="{FF2B5EF4-FFF2-40B4-BE49-F238E27FC236}">
                <a16:creationId xmlns:a16="http://schemas.microsoft.com/office/drawing/2014/main" id="{85956A9C-D7FB-4BE6-931F-4D6D6ADE43B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F7AE9F4-274F-4BB4-888A-09654E88A98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82240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93E3-9B38-4D4C-8349-460C006CAAF9}"/>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AE3CB4F-9A93-47DE-83D6-9705A8676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07ACA-7151-4AC1-B99F-A1F7A63A75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3D7C7C5E-0599-4D91-800A-010B01232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736B5-7EDC-4048-B301-F87462B8D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C80D5E95-C98F-4694-A2C3-B9E9A17B2E9E}"/>
              </a:ext>
            </a:extLst>
          </p:cNvPr>
          <p:cNvSpPr>
            <a:spLocks noGrp="1"/>
          </p:cNvSpPr>
          <p:nvPr>
            <p:ph type="dt" sz="half" idx="10"/>
          </p:nvPr>
        </p:nvSpPr>
        <p:spPr/>
        <p:txBody>
          <a:bodyPr/>
          <a:lstStyle/>
          <a:p>
            <a:fld id="{0B27EE79-B449-44A2-B1EF-6094F2079680}" type="datetimeFigureOut">
              <a:rPr lang="tr-TR" smtClean="0"/>
              <a:t>13.03.2022</a:t>
            </a:fld>
            <a:endParaRPr lang="tr-TR"/>
          </a:p>
        </p:txBody>
      </p:sp>
      <p:sp>
        <p:nvSpPr>
          <p:cNvPr id="8" name="Footer Placeholder 7">
            <a:extLst>
              <a:ext uri="{FF2B5EF4-FFF2-40B4-BE49-F238E27FC236}">
                <a16:creationId xmlns:a16="http://schemas.microsoft.com/office/drawing/2014/main" id="{B6B5E054-BF46-4B71-A7E6-5A530463AE0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272BDE95-3487-4CDC-A1DA-F640630DE8C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1205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D2C2-08C3-4D4F-9E72-0FFBBB9E9780}"/>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83F65E0B-D2F2-456A-8096-C65025C03590}"/>
              </a:ext>
            </a:extLst>
          </p:cNvPr>
          <p:cNvSpPr>
            <a:spLocks noGrp="1"/>
          </p:cNvSpPr>
          <p:nvPr>
            <p:ph type="dt" sz="half" idx="10"/>
          </p:nvPr>
        </p:nvSpPr>
        <p:spPr/>
        <p:txBody>
          <a:bodyPr/>
          <a:lstStyle/>
          <a:p>
            <a:fld id="{0B27EE79-B449-44A2-B1EF-6094F2079680}" type="datetimeFigureOut">
              <a:rPr lang="tr-TR" smtClean="0"/>
              <a:t>13.03.2022</a:t>
            </a:fld>
            <a:endParaRPr lang="tr-TR"/>
          </a:p>
        </p:txBody>
      </p:sp>
      <p:sp>
        <p:nvSpPr>
          <p:cNvPr id="4" name="Footer Placeholder 3">
            <a:extLst>
              <a:ext uri="{FF2B5EF4-FFF2-40B4-BE49-F238E27FC236}">
                <a16:creationId xmlns:a16="http://schemas.microsoft.com/office/drawing/2014/main" id="{C334B737-E07D-4EF7-9D75-A9B15E1F37DD}"/>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6B1178C-D663-41C1-8473-62B39AFEF8EB}"/>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27289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0CD56-CDE4-4306-AB6E-40504223C62F}"/>
              </a:ext>
            </a:extLst>
          </p:cNvPr>
          <p:cNvSpPr>
            <a:spLocks noGrp="1"/>
          </p:cNvSpPr>
          <p:nvPr>
            <p:ph type="dt" sz="half" idx="10"/>
          </p:nvPr>
        </p:nvSpPr>
        <p:spPr/>
        <p:txBody>
          <a:bodyPr/>
          <a:lstStyle/>
          <a:p>
            <a:fld id="{0B27EE79-B449-44A2-B1EF-6094F2079680}" type="datetimeFigureOut">
              <a:rPr lang="tr-TR" smtClean="0"/>
              <a:t>13.03.2022</a:t>
            </a:fld>
            <a:endParaRPr lang="tr-TR"/>
          </a:p>
        </p:txBody>
      </p:sp>
      <p:sp>
        <p:nvSpPr>
          <p:cNvPr id="3" name="Footer Placeholder 2">
            <a:extLst>
              <a:ext uri="{FF2B5EF4-FFF2-40B4-BE49-F238E27FC236}">
                <a16:creationId xmlns:a16="http://schemas.microsoft.com/office/drawing/2014/main" id="{6C6D4F29-441B-44E5-9844-521825298B5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182311CC-754D-4A22-B31D-25E043095A9C}"/>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34507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1201-CA00-45B3-9E43-8F622A196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E84979FE-97F1-4B7D-9847-F3B7B7715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D7910957-51F9-41BE-AFB9-4FB6DBC1C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F16D9-4E13-44CA-9BBC-3B76961C1239}"/>
              </a:ext>
            </a:extLst>
          </p:cNvPr>
          <p:cNvSpPr>
            <a:spLocks noGrp="1"/>
          </p:cNvSpPr>
          <p:nvPr>
            <p:ph type="dt" sz="half" idx="10"/>
          </p:nvPr>
        </p:nvSpPr>
        <p:spPr/>
        <p:txBody>
          <a:bodyPr/>
          <a:lstStyle/>
          <a:p>
            <a:fld id="{0B27EE79-B449-44A2-B1EF-6094F2079680}" type="datetimeFigureOut">
              <a:rPr lang="tr-TR" smtClean="0"/>
              <a:t>13.03.2022</a:t>
            </a:fld>
            <a:endParaRPr lang="tr-TR"/>
          </a:p>
        </p:txBody>
      </p:sp>
      <p:sp>
        <p:nvSpPr>
          <p:cNvPr id="6" name="Footer Placeholder 5">
            <a:extLst>
              <a:ext uri="{FF2B5EF4-FFF2-40B4-BE49-F238E27FC236}">
                <a16:creationId xmlns:a16="http://schemas.microsoft.com/office/drawing/2014/main" id="{1EAA989B-DBC8-496C-8F98-A3A4A6A5315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F839705-3377-4D89-95B6-2DDCA43BEA85}"/>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7608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0277-7EC9-4A15-A709-735EE735C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40C60C30-01A6-4F32-A915-C9EE5818C6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5B28B542-FA75-4700-AA55-3F076848B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C5613-147C-4544-8CBB-591837EF2A49}"/>
              </a:ext>
            </a:extLst>
          </p:cNvPr>
          <p:cNvSpPr>
            <a:spLocks noGrp="1"/>
          </p:cNvSpPr>
          <p:nvPr>
            <p:ph type="dt" sz="half" idx="10"/>
          </p:nvPr>
        </p:nvSpPr>
        <p:spPr/>
        <p:txBody>
          <a:bodyPr/>
          <a:lstStyle/>
          <a:p>
            <a:fld id="{0B27EE79-B449-44A2-B1EF-6094F2079680}" type="datetimeFigureOut">
              <a:rPr lang="tr-TR" smtClean="0"/>
              <a:t>13.03.2022</a:t>
            </a:fld>
            <a:endParaRPr lang="tr-TR"/>
          </a:p>
        </p:txBody>
      </p:sp>
      <p:sp>
        <p:nvSpPr>
          <p:cNvPr id="6" name="Footer Placeholder 5">
            <a:extLst>
              <a:ext uri="{FF2B5EF4-FFF2-40B4-BE49-F238E27FC236}">
                <a16:creationId xmlns:a16="http://schemas.microsoft.com/office/drawing/2014/main" id="{243A954F-E691-46E2-8674-B9A3ED2CBD4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CC6BC10-AC11-4B34-A357-5289FFBC351A}"/>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246969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77F8BB-9588-487B-AFDE-585294399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62B7B1F-2295-4B6E-8A1E-8B506C370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6EC0055-232E-4C7B-A3B2-931AFF00A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7EE79-B449-44A2-B1EF-6094F2079680}" type="datetimeFigureOut">
              <a:rPr lang="tr-TR" smtClean="0"/>
              <a:t>13.03.2022</a:t>
            </a:fld>
            <a:endParaRPr lang="tr-TR"/>
          </a:p>
        </p:txBody>
      </p:sp>
      <p:sp>
        <p:nvSpPr>
          <p:cNvPr id="5" name="Footer Placeholder 4">
            <a:extLst>
              <a:ext uri="{FF2B5EF4-FFF2-40B4-BE49-F238E27FC236}">
                <a16:creationId xmlns:a16="http://schemas.microsoft.com/office/drawing/2014/main" id="{1F5F9FB5-73DC-414C-962E-1F7E0F536A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B0F45397-0697-420A-886B-501CE93EC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1E6EB-1D8F-44A0-BDD3-27745CA30A3C}" type="slidenum">
              <a:rPr lang="tr-TR" smtClean="0"/>
              <a:t>‹#›</a:t>
            </a:fld>
            <a:endParaRPr lang="tr-TR"/>
          </a:p>
        </p:txBody>
      </p:sp>
    </p:spTree>
    <p:extLst>
      <p:ext uri="{BB962C8B-B14F-4D97-AF65-F5344CB8AC3E}">
        <p14:creationId xmlns:p14="http://schemas.microsoft.com/office/powerpoint/2010/main" val="180808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tmaTranscript.xls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tawcTranscript.pdf" TargetMode="External"/><Relationship Id="rId5" Type="http://schemas.openxmlformats.org/officeDocument/2006/relationships/hyperlink" Target="tmaMasterTranscript.pdf" TargetMode="External"/><Relationship Id="rId4" Type="http://schemas.openxmlformats.org/officeDocument/2006/relationships/hyperlink" Target="eulTranscript.pdf"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Interview with Cranfield University </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en-US" b="1" dirty="0"/>
              <a:t>Effects of Strategic Management, Leadership and Morale </a:t>
            </a:r>
            <a:endParaRPr lang="tr-TR" b="1" dirty="0"/>
          </a:p>
          <a:p>
            <a:r>
              <a:rPr lang="en-US" b="1" dirty="0"/>
              <a:t>on the Outcome of the Battle </a:t>
            </a:r>
            <a:endParaRPr lang="tr-TR" b="1" dirty="0"/>
          </a:p>
          <a:p>
            <a:r>
              <a:rPr lang="en-US" b="1" dirty="0"/>
              <a:t>alongside the Combat Power Elements Including Force Ratios</a:t>
            </a:r>
            <a:endParaRPr lang="tr-TR" b="1" dirty="0"/>
          </a:p>
          <a:p>
            <a:endParaRPr lang="tr-TR" dirty="0"/>
          </a:p>
          <a:p>
            <a:r>
              <a:rPr lang="tr-TR" dirty="0"/>
              <a:t>Time:30 minutes</a:t>
            </a:r>
          </a:p>
          <a:p>
            <a:endParaRPr lang="tr-TR" dirty="0"/>
          </a:p>
          <a:p>
            <a:r>
              <a:rPr lang="tr-TR" b="1" dirty="0"/>
              <a:t>25.05.2021</a:t>
            </a:r>
          </a:p>
          <a:p>
            <a:endParaRPr lang="tr-TR" dirty="0"/>
          </a:p>
        </p:txBody>
      </p:sp>
    </p:spTree>
    <p:extLst>
      <p:ext uri="{BB962C8B-B14F-4D97-AF65-F5344CB8AC3E}">
        <p14:creationId xmlns:p14="http://schemas.microsoft.com/office/powerpoint/2010/main" val="331564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Conclusion</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199" y="1825625"/>
            <a:ext cx="10936705" cy="3227638"/>
          </a:xfrm>
        </p:spPr>
        <p:txBody>
          <a:bodyPr>
            <a:normAutofit/>
          </a:bodyPr>
          <a:lstStyle/>
          <a:p>
            <a:r>
              <a:rPr lang="tr-TR" sz="2200" b="1" dirty="0">
                <a:solidFill>
                  <a:srgbClr val="000000"/>
                </a:solidFill>
                <a:effectLst/>
                <a:latin typeface="Calibri" panose="020F0502020204030204" pitchFamily="34" charset="0"/>
                <a:ea typeface="Times New Roman" panose="02020603050405020304" pitchFamily="18" charset="0"/>
              </a:rPr>
              <a:t>This research will;</a:t>
            </a:r>
          </a:p>
          <a:p>
            <a:pPr marL="0"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effectLst/>
                <a:latin typeface="Calibri" panose="020F0502020204030204" pitchFamily="34" charset="0"/>
                <a:ea typeface="Times New Roman" panose="02020603050405020304" pitchFamily="18" charset="0"/>
              </a:rPr>
              <a:t>Find </a:t>
            </a:r>
            <a:r>
              <a:rPr lang="en-US" sz="2200" b="1" dirty="0">
                <a:solidFill>
                  <a:srgbClr val="000000"/>
                </a:solidFill>
                <a:effectLst/>
                <a:latin typeface="Calibri" panose="020F0502020204030204" pitchFamily="34" charset="0"/>
                <a:ea typeface="Times New Roman" panose="02020603050405020304" pitchFamily="18" charset="0"/>
              </a:rPr>
              <a:t>the </a:t>
            </a:r>
            <a:r>
              <a:rPr lang="en-US" sz="2200" b="1" dirty="0">
                <a:solidFill>
                  <a:srgbClr val="0070C0"/>
                </a:solidFill>
                <a:effectLst/>
                <a:latin typeface="Calibri" panose="020F0502020204030204" pitchFamily="34" charset="0"/>
                <a:ea typeface="Times New Roman" panose="02020603050405020304" pitchFamily="18" charset="0"/>
              </a:rPr>
              <a:t>explanatory power of </a:t>
            </a:r>
            <a:r>
              <a:rPr lang="tr-TR" sz="2200" b="1" dirty="0">
                <a:solidFill>
                  <a:srgbClr val="0070C0"/>
                </a:solidFill>
                <a:effectLst/>
                <a:latin typeface="Calibri" panose="020F0502020204030204" pitchFamily="34" charset="0"/>
                <a:ea typeface="Times New Roman" panose="02020603050405020304" pitchFamily="18" charset="0"/>
              </a:rPr>
              <a:t>morale and leadership </a:t>
            </a:r>
            <a:r>
              <a:rPr lang="en-US" sz="2200" b="1" dirty="0">
                <a:solidFill>
                  <a:srgbClr val="000000"/>
                </a:solidFill>
                <a:effectLst/>
                <a:latin typeface="Calibri" panose="020F0502020204030204" pitchFamily="34" charset="0"/>
                <a:ea typeface="Times New Roman" panose="02020603050405020304" pitchFamily="18" charset="0"/>
              </a:rPr>
              <a:t>along with force ratios </a:t>
            </a:r>
            <a:r>
              <a:rPr lang="tr-TR" sz="2200" b="1" dirty="0">
                <a:solidFill>
                  <a:srgbClr val="000000"/>
                </a:solidFill>
                <a:effectLst/>
                <a:latin typeface="Calibri" panose="020F0502020204030204" pitchFamily="34" charset="0"/>
                <a:ea typeface="Times New Roman" panose="02020603050405020304" pitchFamily="18" charset="0"/>
              </a:rPr>
              <a:t>and </a:t>
            </a:r>
            <a:r>
              <a:rPr lang="en-US" sz="2200" b="1" dirty="0">
                <a:solidFill>
                  <a:srgbClr val="000000"/>
                </a:solidFill>
                <a:effectLst/>
                <a:latin typeface="Calibri" panose="020F0502020204030204" pitchFamily="34" charset="0"/>
                <a:ea typeface="Times New Roman" panose="02020603050405020304" pitchFamily="18" charset="0"/>
              </a:rPr>
              <a:t>other relative combat power factors</a:t>
            </a:r>
            <a:r>
              <a:rPr lang="tr-TR" sz="2200" b="1" dirty="0">
                <a:solidFill>
                  <a:srgbClr val="000000"/>
                </a:solidFill>
                <a:effectLst/>
                <a:latin typeface="Calibri" panose="020F0502020204030204" pitchFamily="34" charset="0"/>
                <a:ea typeface="Times New Roman" panose="02020603050405020304" pitchFamily="18" charset="0"/>
              </a:rPr>
              <a:t> </a:t>
            </a:r>
            <a:r>
              <a:rPr lang="en-US" sz="2200" b="1" dirty="0">
                <a:solidFill>
                  <a:srgbClr val="000000"/>
                </a:solidFill>
                <a:effectLst/>
                <a:latin typeface="Calibri" panose="020F0502020204030204" pitchFamily="34" charset="0"/>
                <a:ea typeface="Times New Roman" panose="02020603050405020304" pitchFamily="18" charset="0"/>
              </a:rPr>
              <a:t>for the outcome of the battle</a:t>
            </a:r>
            <a:r>
              <a:rPr lang="tr-TR" sz="2200" b="1" dirty="0">
                <a:solidFill>
                  <a:srgbClr val="000000"/>
                </a:solidFill>
                <a:latin typeface="Calibri" panose="020F0502020204030204" pitchFamily="34" charset="0"/>
                <a:ea typeface="Times New Roman" panose="02020603050405020304" pitchFamily="18" charset="0"/>
              </a:rPr>
              <a:t>,</a:t>
            </a:r>
          </a:p>
          <a:p>
            <a:pPr marL="457200" lvl="1"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latin typeface="Calibri" panose="020F0502020204030204" pitchFamily="34" charset="0"/>
              </a:rPr>
              <a:t>Develop a </a:t>
            </a:r>
            <a:r>
              <a:rPr lang="tr-TR" sz="2200" b="1" dirty="0">
                <a:solidFill>
                  <a:srgbClr val="0070C0"/>
                </a:solidFill>
                <a:latin typeface="Calibri" panose="020F0502020204030204" pitchFamily="34" charset="0"/>
              </a:rPr>
              <a:t>mathematical model</a:t>
            </a:r>
            <a:r>
              <a:rPr lang="tr-TR" sz="2200" b="1" dirty="0">
                <a:solidFill>
                  <a:srgbClr val="000000"/>
                </a:solidFill>
                <a:latin typeface="Calibri" panose="020F0502020204030204" pitchFamily="34" charset="0"/>
              </a:rPr>
              <a:t>,</a:t>
            </a:r>
          </a:p>
          <a:p>
            <a:pPr marL="457200" lvl="1" indent="0">
              <a:buNone/>
            </a:pPr>
            <a:endParaRPr lang="tr-TR" sz="2200" b="1" dirty="0">
              <a:solidFill>
                <a:srgbClr val="000000"/>
              </a:solidFill>
              <a:latin typeface="Calibri" panose="020F0502020204030204" pitchFamily="34" charset="0"/>
            </a:endParaRPr>
          </a:p>
          <a:p>
            <a:pPr lvl="1"/>
            <a:r>
              <a:rPr lang="tr-TR" sz="2200" b="1" dirty="0">
                <a:solidFill>
                  <a:srgbClr val="000000"/>
                </a:solidFill>
                <a:latin typeface="Calibri" panose="020F0502020204030204" pitchFamily="34" charset="0"/>
              </a:rPr>
              <a:t>Use </a:t>
            </a:r>
            <a:r>
              <a:rPr lang="tr-TR" sz="2200" b="1" dirty="0">
                <a:solidFill>
                  <a:srgbClr val="0070C0"/>
                </a:solidFill>
                <a:latin typeface="Calibri" panose="020F0502020204030204" pitchFamily="34" charset="0"/>
              </a:rPr>
              <a:t>Python Programming Language </a:t>
            </a:r>
            <a:r>
              <a:rPr lang="tr-TR" sz="2200" b="1" dirty="0">
                <a:solidFill>
                  <a:srgbClr val="000000"/>
                </a:solidFill>
                <a:latin typeface="Calibri" panose="020F0502020204030204" pitchFamily="34" charset="0"/>
              </a:rPr>
              <a:t>as a mean of statistical analysis. </a:t>
            </a:r>
          </a:p>
          <a:p>
            <a:pPr lvl="1"/>
            <a:endParaRPr lang="tr-TR" sz="2200" b="1" dirty="0"/>
          </a:p>
        </p:txBody>
      </p:sp>
      <p:sp>
        <p:nvSpPr>
          <p:cNvPr id="4" name="Title 1">
            <a:extLst>
              <a:ext uri="{FF2B5EF4-FFF2-40B4-BE49-F238E27FC236}">
                <a16:creationId xmlns:a16="http://schemas.microsoft.com/office/drawing/2014/main" id="{417DB48A-5C0A-48FF-AFD2-42EACF3EC17A}"/>
              </a:ext>
            </a:extLst>
          </p:cNvPr>
          <p:cNvSpPr txBox="1">
            <a:spLocks/>
          </p:cNvSpPr>
          <p:nvPr/>
        </p:nvSpPr>
        <p:spPr>
          <a:xfrm>
            <a:off x="637674" y="50532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b="1" dirty="0">
                <a:solidFill>
                  <a:srgbClr val="FF0000"/>
                </a:solidFill>
              </a:rPr>
              <a:t>My intention: </a:t>
            </a:r>
            <a:r>
              <a:rPr lang="tr-TR" sz="3200" b="1" dirty="0"/>
              <a:t>To carry on this research area and become an academic personnel in my 2nd part of the career. </a:t>
            </a:r>
          </a:p>
        </p:txBody>
      </p:sp>
    </p:spTree>
    <p:extLst>
      <p:ext uri="{BB962C8B-B14F-4D97-AF65-F5344CB8AC3E}">
        <p14:creationId xmlns:p14="http://schemas.microsoft.com/office/powerpoint/2010/main" val="328416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a:t>
            </a:r>
            <a:r>
              <a:rPr lang="tr-TR" sz="4400" b="1" dirty="0"/>
              <a:t>Monthly Meeting</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dirty="0"/>
              <a:t>Time:30 minutes</a:t>
            </a:r>
          </a:p>
          <a:p>
            <a:endParaRPr lang="tr-TR" dirty="0"/>
          </a:p>
          <a:p>
            <a:r>
              <a:rPr lang="tr-TR" b="1" dirty="0"/>
              <a:t>23.11.2021</a:t>
            </a:r>
          </a:p>
          <a:p>
            <a:endParaRPr lang="tr-TR" dirty="0"/>
          </a:p>
        </p:txBody>
      </p:sp>
    </p:spTree>
    <p:extLst>
      <p:ext uri="{BB962C8B-B14F-4D97-AF65-F5344CB8AC3E}">
        <p14:creationId xmlns:p14="http://schemas.microsoft.com/office/powerpoint/2010/main" val="60616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r>
              <a:rPr lang="en-GB" sz="3800" b="1" dirty="0">
                <a:effectLst/>
              </a:rPr>
              <a:t>Incomplete actions from Previous meeting</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367990587"/>
              </p:ext>
            </p:extLst>
          </p:nvPr>
        </p:nvGraphicFramePr>
        <p:xfrm>
          <a:off x="838199" y="1690689"/>
          <a:ext cx="10515600" cy="3990086"/>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751706175"/>
                    </a:ext>
                  </a:extLst>
                </a:gridCol>
                <a:gridCol w="1752600">
                  <a:extLst>
                    <a:ext uri="{9D8B030D-6E8A-4147-A177-3AD203B41FA5}">
                      <a16:colId xmlns:a16="http://schemas.microsoft.com/office/drawing/2014/main" val="2219508395"/>
                    </a:ext>
                  </a:extLst>
                </a:gridCol>
                <a:gridCol w="1752600">
                  <a:extLst>
                    <a:ext uri="{9D8B030D-6E8A-4147-A177-3AD203B41FA5}">
                      <a16:colId xmlns:a16="http://schemas.microsoft.com/office/drawing/2014/main" val="1299564521"/>
                    </a:ext>
                  </a:extLst>
                </a:gridCol>
                <a:gridCol w="1752600">
                  <a:extLst>
                    <a:ext uri="{9D8B030D-6E8A-4147-A177-3AD203B41FA5}">
                      <a16:colId xmlns:a16="http://schemas.microsoft.com/office/drawing/2014/main" val="3446758075"/>
                    </a:ext>
                  </a:extLst>
                </a:gridCol>
                <a:gridCol w="1752600">
                  <a:extLst>
                    <a:ext uri="{9D8B030D-6E8A-4147-A177-3AD203B41FA5}">
                      <a16:colId xmlns:a16="http://schemas.microsoft.com/office/drawing/2014/main" val="1605556915"/>
                    </a:ext>
                  </a:extLst>
                </a:gridCol>
                <a:gridCol w="1752600">
                  <a:extLst>
                    <a:ext uri="{9D8B030D-6E8A-4147-A177-3AD203B41FA5}">
                      <a16:colId xmlns:a16="http://schemas.microsoft.com/office/drawing/2014/main" val="736451315"/>
                    </a:ext>
                  </a:extLst>
                </a:gridCol>
              </a:tblGrid>
              <a:tr h="1062575">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Expected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671037">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71037">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spTree>
    <p:extLst>
      <p:ext uri="{BB962C8B-B14F-4D97-AF65-F5344CB8AC3E}">
        <p14:creationId xmlns:p14="http://schemas.microsoft.com/office/powerpoint/2010/main" val="318927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2613613400"/>
              </p:ext>
            </p:extLst>
          </p:nvPr>
        </p:nvGraphicFramePr>
        <p:xfrm>
          <a:off x="431800" y="137764"/>
          <a:ext cx="11112500" cy="6308152"/>
        </p:xfrm>
        <a:graphic>
          <a:graphicData uri="http://schemas.openxmlformats.org/drawingml/2006/table">
            <a:tbl>
              <a:tblPr firstRow="1" bandRow="1">
                <a:tableStyleId>{5C22544A-7EE6-4342-B048-85BDC9FD1C3A}</a:tableStyleId>
              </a:tblPr>
              <a:tblGrid>
                <a:gridCol w="11112500">
                  <a:extLst>
                    <a:ext uri="{9D8B030D-6E8A-4147-A177-3AD203B41FA5}">
                      <a16:colId xmlns:a16="http://schemas.microsoft.com/office/drawing/2014/main" val="981443115"/>
                    </a:ext>
                  </a:extLst>
                </a:gridCol>
              </a:tblGrid>
              <a:tr h="455992">
                <a:tc>
                  <a:txBody>
                    <a:bodyPr/>
                    <a:lstStyle/>
                    <a:p>
                      <a:r>
                        <a:rPr lang="tr-TR" dirty="0">
                          <a:solidFill>
                            <a:sysClr val="windowText" lastClr="000000"/>
                          </a:solidFill>
                          <a:highlight>
                            <a:srgbClr val="FFFF00"/>
                          </a:highlight>
                        </a:rPr>
                        <a:t>Discussion of ongoing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4455533">
                <a:tc>
                  <a:txBody>
                    <a:bodyPr/>
                    <a:lstStyle/>
                    <a:p>
                      <a:pPr marL="285750" indent="-285750">
                        <a:buFont typeface="Arial" panose="020B0604020202020204" pitchFamily="34" charset="0"/>
                        <a:buChar char="•"/>
                      </a:pPr>
                      <a:r>
                        <a:rPr lang="tr-TR" b="1" dirty="0">
                          <a:solidFill>
                            <a:sysClr val="windowText" lastClr="000000"/>
                          </a:solidFill>
                        </a:rPr>
                        <a:t>Discussions with Academics: </a:t>
                      </a:r>
                    </a:p>
                    <a:p>
                      <a:pPr marL="742950" lvl="1" indent="-285750">
                        <a:buFont typeface="Courier New" panose="02070309020205020404" pitchFamily="49" charset="0"/>
                        <a:buChar char="o"/>
                      </a:pPr>
                      <a:r>
                        <a:rPr lang="tr-TR" b="1" dirty="0">
                          <a:solidFill>
                            <a:sysClr val="windowText" lastClr="000000"/>
                          </a:solidFill>
                        </a:rPr>
                        <a:t>Jonathan Fennel on «how to measure the morale»</a:t>
                      </a:r>
                      <a:r>
                        <a:rPr lang="tr-TR" dirty="0">
                          <a:solidFill>
                            <a:sysClr val="windowText" lastClr="000000"/>
                          </a:solidFill>
                        </a:rPr>
                        <a:t>, MS Teams meeting on 26 Nov. He is </a:t>
                      </a:r>
                      <a:r>
                        <a:rPr lang="en-US" sz="1800" b="0" i="0" kern="1200" dirty="0">
                          <a:solidFill>
                            <a:schemeClr val="dk1"/>
                          </a:solidFill>
                          <a:effectLst/>
                          <a:latin typeface="+mn-lt"/>
                          <a:ea typeface="+mn-ea"/>
                          <a:cs typeface="+mn-cs"/>
                        </a:rPr>
                        <a:t>a Reader in Modern History at King’s College London.</a:t>
                      </a:r>
                      <a:endParaRPr lang="tr-TR" sz="1800" b="0" i="0" kern="1200" dirty="0">
                        <a:solidFill>
                          <a:sysClr val="windowText" lastClr="000000"/>
                        </a:solidFill>
                        <a:effectLst/>
                        <a:latin typeface="+mn-lt"/>
                        <a:ea typeface="+mn-ea"/>
                        <a:cs typeface="+mn-cs"/>
                      </a:endParaRPr>
                    </a:p>
                    <a:p>
                      <a:pPr marL="742950" lvl="1" indent="-285750">
                        <a:buFont typeface="Courier New" panose="02070309020205020404" pitchFamily="49" charset="0"/>
                        <a:buChar char="o"/>
                      </a:pPr>
                      <a:r>
                        <a:rPr lang="tr-TR" b="1" dirty="0">
                          <a:solidFill>
                            <a:sysClr val="windowText" lastClr="000000"/>
                          </a:solidFill>
                        </a:rPr>
                        <a:t>Sephen Biddle on SWAMOS workshop </a:t>
                      </a:r>
                      <a:r>
                        <a:rPr lang="tr-TR" dirty="0">
                          <a:solidFill>
                            <a:sysClr val="windowText" lastClr="000000"/>
                          </a:solidFill>
                        </a:rPr>
                        <a:t>and force ratio in general. He is </a:t>
                      </a:r>
                      <a:r>
                        <a:rPr lang="en-US" sz="1800" b="0" i="0" kern="1200" dirty="0">
                          <a:solidFill>
                            <a:schemeClr val="dk1"/>
                          </a:solidFill>
                          <a:effectLst/>
                          <a:latin typeface="+mn-lt"/>
                          <a:ea typeface="+mn-ea"/>
                          <a:cs typeface="+mn-cs"/>
                        </a:rPr>
                        <a:t>Professor of International and Public Affairs at Columbia University</a:t>
                      </a:r>
                      <a:r>
                        <a:rPr lang="tr-TR" sz="1800" b="0" i="0" kern="1200" dirty="0">
                          <a:solidFill>
                            <a:schemeClr val="dk1"/>
                          </a:solidFill>
                          <a:effectLst/>
                          <a:latin typeface="+mn-lt"/>
                          <a:ea typeface="+mn-ea"/>
                          <a:cs typeface="+mn-cs"/>
                        </a:rPr>
                        <a:t> and </a:t>
                      </a:r>
                      <a:r>
                        <a:rPr lang="tr-TR" dirty="0">
                          <a:solidFill>
                            <a:sysClr val="windowText" lastClr="000000"/>
                          </a:solidFill>
                        </a:rPr>
                        <a:t>writer of the book «Military Power».</a:t>
                      </a:r>
                    </a:p>
                    <a:p>
                      <a:pPr marL="742950" lvl="1" indent="-285750">
                        <a:buFont typeface="Courier New" panose="02070309020205020404" pitchFamily="49" charset="0"/>
                        <a:buChar char="o"/>
                      </a:pPr>
                      <a:r>
                        <a:rPr lang="tr-TR" b="1" dirty="0">
                          <a:solidFill>
                            <a:sysClr val="windowText" lastClr="000000"/>
                          </a:solidFill>
                        </a:rPr>
                        <a:t>Veysel Kocaman, Lead Data Scientist in John Snow Labs, Netherlands, AI guy. </a:t>
                      </a:r>
                      <a:r>
                        <a:rPr lang="tr-TR" sz="1800" kern="1200" dirty="0">
                          <a:solidFill>
                            <a:schemeClr val="dk1"/>
                          </a:solidFill>
                          <a:effectLst/>
                          <a:latin typeface="+mn-lt"/>
                          <a:ea typeface="+mn-ea"/>
                          <a:cs typeface="+mn-cs"/>
                        </a:rPr>
                        <a:t>With latest methods in NLP research,</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annotate</a:t>
                      </a:r>
                      <a:r>
                        <a:rPr lang="tr-TR" sz="1800" kern="1200" dirty="0">
                          <a:solidFill>
                            <a:schemeClr val="dk1"/>
                          </a:solidFill>
                          <a:effectLst/>
                          <a:latin typeface="+mn-lt"/>
                          <a:ea typeface="+mn-ea"/>
                          <a:cs typeface="+mn-cs"/>
                        </a:rPr>
                        <a:t> the </a:t>
                      </a:r>
                      <a:r>
                        <a:rPr lang="tr-TR" sz="1800" b="1" kern="1200" dirty="0">
                          <a:solidFill>
                            <a:schemeClr val="dk1"/>
                          </a:solidFill>
                          <a:effectLst/>
                          <a:latin typeface="+mn-lt"/>
                          <a:ea typeface="+mn-ea"/>
                          <a:cs typeface="+mn-cs"/>
                        </a:rPr>
                        <a:t>named entities</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train</a:t>
                      </a:r>
                      <a:r>
                        <a:rPr lang="tr-TR" sz="1800" kern="1200" dirty="0">
                          <a:solidFill>
                            <a:schemeClr val="dk1"/>
                          </a:solidFill>
                          <a:effectLst/>
                          <a:latin typeface="+mn-lt"/>
                          <a:ea typeface="+mn-ea"/>
                          <a:cs typeface="+mn-cs"/>
                        </a:rPr>
                        <a:t> </a:t>
                      </a:r>
                      <a:r>
                        <a:rPr lang="tr-TR" sz="1800" b="1" kern="1200" dirty="0">
                          <a:solidFill>
                            <a:schemeClr val="dk1"/>
                          </a:solidFill>
                          <a:effectLst/>
                          <a:latin typeface="+mn-lt"/>
                          <a:ea typeface="+mn-ea"/>
                          <a:cs typeface="+mn-cs"/>
                        </a:rPr>
                        <a:t>named entity recognition </a:t>
                      </a:r>
                      <a:r>
                        <a:rPr lang="tr-TR" sz="1800" kern="1200" dirty="0">
                          <a:solidFill>
                            <a:schemeClr val="dk1"/>
                          </a:solidFill>
                          <a:effectLst/>
                          <a:latin typeface="+mn-lt"/>
                          <a:ea typeface="+mn-ea"/>
                          <a:cs typeface="+mn-cs"/>
                        </a:rPr>
                        <a:t>(NER) and </a:t>
                      </a:r>
                      <a:r>
                        <a:rPr lang="tr-TR" sz="1800" b="1" kern="1200" dirty="0">
                          <a:solidFill>
                            <a:schemeClr val="dk1"/>
                          </a:solidFill>
                          <a:effectLst/>
                          <a:latin typeface="+mn-lt"/>
                          <a:ea typeface="+mn-ea"/>
                          <a:cs typeface="+mn-cs"/>
                        </a:rPr>
                        <a:t>Relation Extraction</a:t>
                      </a:r>
                      <a:r>
                        <a:rPr lang="tr-TR" sz="1800" kern="1200" dirty="0">
                          <a:solidFill>
                            <a:schemeClr val="dk1"/>
                          </a:solidFill>
                          <a:effectLst/>
                          <a:latin typeface="+mn-lt"/>
                          <a:ea typeface="+mn-ea"/>
                          <a:cs typeface="+mn-cs"/>
                        </a:rPr>
                        <a:t> (RE) models with </a:t>
                      </a:r>
                      <a:r>
                        <a:rPr lang="tr-TR" sz="1800" kern="1200" dirty="0">
                          <a:solidFill>
                            <a:schemeClr val="dk1"/>
                          </a:solidFill>
                          <a:effectLst/>
                          <a:highlight>
                            <a:srgbClr val="00FFFF"/>
                          </a:highlight>
                          <a:latin typeface="+mn-lt"/>
                          <a:ea typeface="+mn-ea"/>
                          <a:cs typeface="+mn-cs"/>
                        </a:rPr>
                        <a:t>language representation techniques (l</a:t>
                      </a:r>
                      <a:r>
                        <a:rPr lang="tr-TR" sz="18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1800" kern="1200" dirty="0">
                          <a:solidFill>
                            <a:schemeClr val="dk1"/>
                          </a:solidFill>
                          <a:effectLst/>
                          <a:latin typeface="+mn-lt"/>
                          <a:ea typeface="+mn-ea"/>
                          <a:cs typeface="+mn-cs"/>
                        </a:rPr>
                        <a:t>Create new features </a:t>
                      </a:r>
                      <a:r>
                        <a:rPr lang="tr-TR" sz="1800" kern="1200" dirty="0">
                          <a:solidFill>
                            <a:schemeClr val="dk1"/>
                          </a:solidFill>
                          <a:effectLst/>
                          <a:highlight>
                            <a:srgbClr val="FFFF00"/>
                          </a:highlight>
                          <a:latin typeface="+mn-lt"/>
                          <a:ea typeface="+mn-ea"/>
                          <a:cs typeface="+mn-cs"/>
                        </a:rPr>
                        <a:t>to build downstream deep learning models </a:t>
                      </a:r>
                      <a:r>
                        <a:rPr lang="tr-TR" sz="1800" i="0" kern="1200" dirty="0">
                          <a:solidFill>
                            <a:schemeClr val="dk1"/>
                          </a:solidFill>
                          <a:effectLst/>
                          <a:highlight>
                            <a:srgbClr val="00FFFF"/>
                          </a:highlight>
                          <a:latin typeface="+mn-lt"/>
                          <a:ea typeface="+mn-ea"/>
                          <a:cs typeface="+mn-cs"/>
                        </a:rPr>
                        <a:t>to find relations between the outcomes and leadership and morale factors.</a:t>
                      </a:r>
                    </a:p>
                    <a:p>
                      <a:pPr marL="914400" lvl="2" indent="0">
                        <a:buFont typeface="Courier New" panose="02070309020205020404" pitchFamily="49" charset="0"/>
                        <a:buNone/>
                      </a:pPr>
                      <a:endParaRPr lang="tr-TR" sz="1800" i="0" kern="1200" dirty="0">
                        <a:solidFill>
                          <a:schemeClr val="dk1"/>
                        </a:solidFill>
                        <a:effectLst/>
                        <a:highlight>
                          <a:srgbClr val="00FFFF"/>
                        </a:highlight>
                        <a:latin typeface="+mn-lt"/>
                        <a:ea typeface="+mn-ea"/>
                        <a:cs typeface="+mn-cs"/>
                      </a:endParaRPr>
                    </a:p>
                    <a:p>
                      <a:pPr marL="285750" indent="-285750">
                        <a:buFont typeface="Arial" panose="020B0604020202020204" pitchFamily="34" charset="0"/>
                        <a:buChar char="•"/>
                      </a:pPr>
                      <a:r>
                        <a:rPr lang="tr-TR" b="1" dirty="0">
                          <a:solidFill>
                            <a:sysClr val="windowText" lastClr="000000"/>
                          </a:solidFill>
                        </a:rPr>
                        <a:t>Literature Review</a:t>
                      </a:r>
                    </a:p>
                    <a:p>
                      <a:pPr marL="742950" lvl="1" indent="-285750">
                        <a:buFont typeface="Courier New" panose="02070309020205020404" pitchFamily="49" charset="0"/>
                        <a:buChar char="o"/>
                      </a:pPr>
                      <a:r>
                        <a:rPr lang="tr-TR" dirty="0">
                          <a:solidFill>
                            <a:sysClr val="windowText" lastClr="000000"/>
                          </a:solidFill>
                        </a:rPr>
                        <a:t>On War, Clausewitz, is read in detail to frame the background. Now ready to draft Chap1.</a:t>
                      </a:r>
                    </a:p>
                    <a:p>
                      <a:pPr marL="742950" lvl="1" indent="-285750">
                        <a:buFont typeface="Courier New" panose="02070309020205020404" pitchFamily="49" charset="0"/>
                        <a:buChar char="o"/>
                      </a:pPr>
                      <a:r>
                        <a:rPr lang="tr-TR" dirty="0">
                          <a:solidFill>
                            <a:sysClr val="windowText" lastClr="000000"/>
                          </a:solidFill>
                        </a:rPr>
                        <a:t>Military Power, Stephen Biddle is read till page 79.</a:t>
                      </a:r>
                    </a:p>
                    <a:p>
                      <a:pPr marL="742950" lvl="1" indent="-285750">
                        <a:buFont typeface="Courier New" panose="02070309020205020404" pitchFamily="49" charset="0"/>
                        <a:buChar char="o"/>
                      </a:pPr>
                      <a:r>
                        <a:rPr lang="tr-TR" dirty="0">
                          <a:solidFill>
                            <a:sysClr val="windowText" lastClr="000000"/>
                          </a:solidFill>
                        </a:rPr>
                        <a:t>In search of the «X» Factor: Morale and the study of Strategy, Article by Jonathan Fennel is read.</a:t>
                      </a:r>
                    </a:p>
                    <a:p>
                      <a:pPr marL="742950" lvl="1" indent="-285750">
                        <a:buFont typeface="Courier New" panose="02070309020205020404" pitchFamily="49" charset="0"/>
                        <a:buChar char="o"/>
                      </a:pPr>
                      <a:r>
                        <a:rPr lang="tr-TR" dirty="0">
                          <a:solidFill>
                            <a:sysClr val="windowText" lastClr="000000"/>
                          </a:solidFill>
                        </a:rPr>
                        <a:t>Why the Soviets Can’t Win Quickly in Central Europe, article by John J.Mearsheimer. </a:t>
                      </a:r>
                    </a:p>
                    <a:p>
                      <a:pPr marL="285750" lvl="0" indent="-285750">
                        <a:buFont typeface="Courier New" panose="02070309020205020404" pitchFamily="49" charset="0"/>
                        <a:buChar char="o"/>
                      </a:pPr>
                      <a:r>
                        <a:rPr lang="tr-TR" b="1" dirty="0">
                          <a:solidFill>
                            <a:sysClr val="windowText" lastClr="000000"/>
                          </a:solidFill>
                        </a:rPr>
                        <a:t>Funding:</a:t>
                      </a:r>
                    </a:p>
                    <a:p>
                      <a:pPr marL="742950" lvl="1" indent="-285750">
                        <a:buFont typeface="Courier New" panose="02070309020205020404" pitchFamily="49" charset="0"/>
                        <a:buChar char="o"/>
                      </a:pPr>
                      <a:r>
                        <a:rPr lang="tr-TR" dirty="0">
                          <a:solidFill>
                            <a:sysClr val="windowText" lastClr="000000"/>
                          </a:solidFill>
                        </a:rPr>
                        <a:t>Open Call for DASA, Due on 6th of Jan 2022.  </a:t>
                      </a:r>
                    </a:p>
                    <a:p>
                      <a:pPr marL="742950" lvl="1" indent="-285750">
                        <a:buFont typeface="Courier New" panose="02070309020205020404" pitchFamily="49" charset="0"/>
                        <a:buChar char="o"/>
                      </a:pPr>
                      <a:r>
                        <a:rPr lang="tr-TR" dirty="0">
                          <a:solidFill>
                            <a:sysClr val="windowText" lastClr="000000"/>
                          </a:solidFill>
                        </a:rPr>
                        <a:t>Contact DASA Regional innovation partners before submitting it. (Head of DASA, Anita Friend, advise)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131559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1506130344"/>
              </p:ext>
            </p:extLst>
          </p:nvPr>
        </p:nvGraphicFramePr>
        <p:xfrm>
          <a:off x="693057" y="3642479"/>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en-US" dirty="0">
                          <a:solidFill>
                            <a:sysClr val="windowText" lastClr="000000"/>
                          </a:solidFill>
                        </a:rPr>
                        <a:t>Indication of overall progress to date (completed by Supervisors):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graphicFrame>
        <p:nvGraphicFramePr>
          <p:cNvPr id="7" name="Table 5">
            <a:extLst>
              <a:ext uri="{FF2B5EF4-FFF2-40B4-BE49-F238E27FC236}">
                <a16:creationId xmlns:a16="http://schemas.microsoft.com/office/drawing/2014/main" id="{B2D1148D-5E07-4763-B11B-96063AF76133}"/>
              </a:ext>
            </a:extLst>
          </p:cNvPr>
          <p:cNvGraphicFramePr>
            <a:graphicFrameLocks noGrp="1"/>
          </p:cNvGraphicFramePr>
          <p:nvPr>
            <p:extLst>
              <p:ext uri="{D42A27DB-BD31-4B8C-83A1-F6EECF244321}">
                <p14:modId xmlns:p14="http://schemas.microsoft.com/office/powerpoint/2010/main" val="2831150029"/>
              </p:ext>
            </p:extLst>
          </p:nvPr>
        </p:nvGraphicFramePr>
        <p:xfrm>
          <a:off x="693057" y="522515"/>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tr-TR" dirty="0">
                          <a:solidFill>
                            <a:sysClr val="windowText" lastClr="000000"/>
                          </a:solidFill>
                        </a:rPr>
                        <a:t>Discussion of Intellectual Development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pPr marL="285750" indent="-285750">
                        <a:buFont typeface="Arial" panose="020B0604020202020204" pitchFamily="34" charset="0"/>
                        <a:buChar char="•"/>
                      </a:pPr>
                      <a:r>
                        <a:rPr lang="tr-TR" dirty="0">
                          <a:solidFill>
                            <a:sysClr val="windowText" lastClr="000000"/>
                          </a:solidFill>
                        </a:rPr>
                        <a:t>Research philosophy is adopted gradually.</a:t>
                      </a:r>
                    </a:p>
                    <a:p>
                      <a:pPr marL="285750" indent="-285750">
                        <a:buFont typeface="Arial" panose="020B0604020202020204" pitchFamily="34" charset="0"/>
                        <a:buChar char="•"/>
                      </a:pPr>
                      <a:r>
                        <a:rPr lang="tr-TR" dirty="0">
                          <a:solidFill>
                            <a:sysClr val="windowText" lastClr="000000"/>
                          </a:solidFill>
                        </a:rPr>
                        <a:t>Whole concentration is to be given (funding efforts continues)</a:t>
                      </a:r>
                    </a:p>
                    <a:p>
                      <a:pPr marL="285750" indent="-285750">
                        <a:buFont typeface="Arial" panose="020B0604020202020204" pitchFamily="34" charset="0"/>
                        <a:buChar char="•"/>
                      </a:pPr>
                      <a:r>
                        <a:rPr lang="tr-TR" dirty="0">
                          <a:solidFill>
                            <a:sysClr val="windowText" lastClr="000000"/>
                          </a:solidFill>
                        </a:rPr>
                        <a:t>Whole concentration to Intro Chap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3753195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pPr algn="ctr"/>
            <a:r>
              <a:rPr lang="en-GB" sz="4000" b="1" dirty="0">
                <a:effectLst/>
              </a:rPr>
              <a:t>Actions for next meeting </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216212414"/>
              </p:ext>
            </p:extLst>
          </p:nvPr>
        </p:nvGraphicFramePr>
        <p:xfrm>
          <a:off x="985156" y="1208314"/>
          <a:ext cx="10214430" cy="3779559"/>
        </p:xfrm>
        <a:graphic>
          <a:graphicData uri="http://schemas.openxmlformats.org/drawingml/2006/table">
            <a:tbl>
              <a:tblPr firstRow="1" bandRow="1">
                <a:tableStyleId>{5C22544A-7EE6-4342-B048-85BDC9FD1C3A}</a:tableStyleId>
              </a:tblPr>
              <a:tblGrid>
                <a:gridCol w="1702405">
                  <a:extLst>
                    <a:ext uri="{9D8B030D-6E8A-4147-A177-3AD203B41FA5}">
                      <a16:colId xmlns:a16="http://schemas.microsoft.com/office/drawing/2014/main" val="1751706175"/>
                    </a:ext>
                  </a:extLst>
                </a:gridCol>
                <a:gridCol w="1702405">
                  <a:extLst>
                    <a:ext uri="{9D8B030D-6E8A-4147-A177-3AD203B41FA5}">
                      <a16:colId xmlns:a16="http://schemas.microsoft.com/office/drawing/2014/main" val="2219508395"/>
                    </a:ext>
                  </a:extLst>
                </a:gridCol>
                <a:gridCol w="1702405">
                  <a:extLst>
                    <a:ext uri="{9D8B030D-6E8A-4147-A177-3AD203B41FA5}">
                      <a16:colId xmlns:a16="http://schemas.microsoft.com/office/drawing/2014/main" val="1299564521"/>
                    </a:ext>
                  </a:extLst>
                </a:gridCol>
                <a:gridCol w="1702405">
                  <a:extLst>
                    <a:ext uri="{9D8B030D-6E8A-4147-A177-3AD203B41FA5}">
                      <a16:colId xmlns:a16="http://schemas.microsoft.com/office/drawing/2014/main" val="3446758075"/>
                    </a:ext>
                  </a:extLst>
                </a:gridCol>
                <a:gridCol w="1702405">
                  <a:extLst>
                    <a:ext uri="{9D8B030D-6E8A-4147-A177-3AD203B41FA5}">
                      <a16:colId xmlns:a16="http://schemas.microsoft.com/office/drawing/2014/main" val="1605556915"/>
                    </a:ext>
                  </a:extLst>
                </a:gridCol>
                <a:gridCol w="1702405">
                  <a:extLst>
                    <a:ext uri="{9D8B030D-6E8A-4147-A177-3AD203B41FA5}">
                      <a16:colId xmlns:a16="http://schemas.microsoft.com/office/drawing/2014/main" val="736451315"/>
                    </a:ext>
                  </a:extLst>
                </a:gridCol>
              </a:tblGrid>
              <a:tr h="886078">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Agreed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886078">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highlight>
                            <a:srgbClr val="FFFF00"/>
                          </a:highlight>
                        </a:rPr>
                        <a:t>14 Dec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50253">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graphicFrame>
        <p:nvGraphicFramePr>
          <p:cNvPr id="6" name="Table 5">
            <a:extLst>
              <a:ext uri="{FF2B5EF4-FFF2-40B4-BE49-F238E27FC236}">
                <a16:creationId xmlns:a16="http://schemas.microsoft.com/office/drawing/2014/main" id="{525F6D71-2897-440E-95DF-F3955DAF4D60}"/>
              </a:ext>
            </a:extLst>
          </p:cNvPr>
          <p:cNvGraphicFramePr>
            <a:graphicFrameLocks noGrp="1"/>
          </p:cNvGraphicFramePr>
          <p:nvPr>
            <p:extLst>
              <p:ext uri="{D42A27DB-BD31-4B8C-83A1-F6EECF244321}">
                <p14:modId xmlns:p14="http://schemas.microsoft.com/office/powerpoint/2010/main" val="1097699310"/>
              </p:ext>
            </p:extLst>
          </p:nvPr>
        </p:nvGraphicFramePr>
        <p:xfrm>
          <a:off x="992414" y="5349793"/>
          <a:ext cx="10361386" cy="1210158"/>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0">
                <a:tc>
                  <a:txBody>
                    <a:bodyPr/>
                    <a:lstStyle/>
                    <a:p>
                      <a:r>
                        <a:rPr lang="en-US" dirty="0">
                          <a:solidFill>
                            <a:sysClr val="windowText" lastClr="000000"/>
                          </a:solidFill>
                        </a:rPr>
                        <a:t>Date of next meeting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84439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418280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Discussion on Morale with Jonathan Fennel</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sz="2400" dirty="0"/>
              <a:t>PhD Resarch on </a:t>
            </a:r>
            <a:r>
              <a:rPr lang="en-US" sz="2400" dirty="0"/>
              <a:t>Force Ratios from Leadership and Morale Perspective</a:t>
            </a:r>
            <a:endParaRPr lang="tr-TR" dirty="0"/>
          </a:p>
          <a:p>
            <a:endParaRPr lang="tr-TR" dirty="0"/>
          </a:p>
          <a:p>
            <a:r>
              <a:rPr lang="tr-TR" dirty="0"/>
              <a:t>Time:30 minutes</a:t>
            </a:r>
          </a:p>
          <a:p>
            <a:endParaRPr lang="tr-TR" dirty="0"/>
          </a:p>
          <a:p>
            <a:r>
              <a:rPr lang="tr-TR" b="1" dirty="0"/>
              <a:t>26.11.2021</a:t>
            </a:r>
          </a:p>
          <a:p>
            <a:endParaRPr lang="tr-TR" dirty="0"/>
          </a:p>
        </p:txBody>
      </p:sp>
    </p:spTree>
    <p:extLst>
      <p:ext uri="{BB962C8B-B14F-4D97-AF65-F5344CB8AC3E}">
        <p14:creationId xmlns:p14="http://schemas.microsoft.com/office/powerpoint/2010/main" val="334678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4DB2-21B1-489F-8964-B2DFD8C40007}"/>
              </a:ext>
            </a:extLst>
          </p:cNvPr>
          <p:cNvSpPr>
            <a:spLocks noGrp="1"/>
          </p:cNvSpPr>
          <p:nvPr>
            <p:ph type="title"/>
          </p:nvPr>
        </p:nvSpPr>
        <p:spPr/>
        <p:txBody>
          <a:bodyPr>
            <a:normAutofit fontScale="90000"/>
          </a:bodyPr>
          <a:lstStyle/>
          <a:p>
            <a:r>
              <a:rPr lang="tr-TR" sz="4400" kern="1200" dirty="0">
                <a:solidFill>
                  <a:schemeClr val="dk1"/>
                </a:solidFill>
                <a:effectLst/>
                <a:latin typeface="+mn-lt"/>
                <a:ea typeface="+mn-ea"/>
                <a:cs typeface="+mn-cs"/>
              </a:rPr>
              <a:t>NLP Approach to discover hidden relationships</a:t>
            </a:r>
            <a:br>
              <a:rPr lang="tr-TR" sz="4400" kern="1200" dirty="0">
                <a:solidFill>
                  <a:schemeClr val="dk1"/>
                </a:solidFill>
                <a:effectLst/>
                <a:latin typeface="+mn-lt"/>
                <a:ea typeface="+mn-ea"/>
                <a:cs typeface="+mn-cs"/>
              </a:rPr>
            </a:br>
            <a:endParaRPr lang="tr-TR" dirty="0"/>
          </a:p>
        </p:txBody>
      </p:sp>
      <p:sp>
        <p:nvSpPr>
          <p:cNvPr id="3" name="Content Placeholder 2">
            <a:extLst>
              <a:ext uri="{FF2B5EF4-FFF2-40B4-BE49-F238E27FC236}">
                <a16:creationId xmlns:a16="http://schemas.microsoft.com/office/drawing/2014/main" id="{DBFD2563-E76C-4958-804D-0A9F7E6E21D7}"/>
              </a:ext>
            </a:extLst>
          </p:cNvPr>
          <p:cNvSpPr>
            <a:spLocks noGrp="1"/>
          </p:cNvSpPr>
          <p:nvPr>
            <p:ph idx="1"/>
          </p:nvPr>
        </p:nvSpPr>
        <p:spPr>
          <a:xfrm>
            <a:off x="838200" y="1585233"/>
            <a:ext cx="10515600" cy="4351338"/>
          </a:xfrm>
        </p:spPr>
        <p:txBody>
          <a:bodyPr>
            <a:normAutofit/>
          </a:bodyPr>
          <a:lstStyle/>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annotate</a:t>
            </a:r>
            <a:r>
              <a:rPr lang="tr-TR" sz="2400" kern="1200" dirty="0">
                <a:solidFill>
                  <a:schemeClr val="dk1"/>
                </a:solidFill>
                <a:effectLst/>
                <a:latin typeface="+mn-lt"/>
                <a:ea typeface="+mn-ea"/>
                <a:cs typeface="+mn-cs"/>
              </a:rPr>
              <a:t> the </a:t>
            </a:r>
            <a:r>
              <a:rPr lang="tr-TR" sz="2400" b="1" kern="1200" dirty="0">
                <a:solidFill>
                  <a:schemeClr val="dk1"/>
                </a:solidFill>
                <a:effectLst/>
                <a:latin typeface="+mn-lt"/>
                <a:ea typeface="+mn-ea"/>
                <a:cs typeface="+mn-cs"/>
              </a:rPr>
              <a:t>named entities, like military spirit</a:t>
            </a:r>
            <a:r>
              <a:rPr lang="tr-TR" sz="2400" kern="1200" dirty="0">
                <a:solidFill>
                  <a:schemeClr val="dk1"/>
                </a:solidFill>
                <a:effectLst/>
                <a:latin typeface="+mn-lt"/>
                <a:ea typeface="+mn-ea"/>
                <a:cs typeface="+mn-cs"/>
              </a:rPr>
              <a:t> (Clausewitz name it as most important moral elements in war)</a:t>
            </a:r>
          </a:p>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train</a:t>
            </a:r>
            <a:r>
              <a:rPr lang="tr-TR" sz="2400" kern="1200" dirty="0">
                <a:solidFill>
                  <a:schemeClr val="dk1"/>
                </a:solidFill>
                <a:effectLst/>
                <a:latin typeface="+mn-lt"/>
                <a:ea typeface="+mn-ea"/>
                <a:cs typeface="+mn-cs"/>
              </a:rPr>
              <a:t> </a:t>
            </a:r>
            <a:r>
              <a:rPr lang="tr-TR" sz="2400" b="1" kern="1200" dirty="0">
                <a:solidFill>
                  <a:schemeClr val="dk1"/>
                </a:solidFill>
                <a:effectLst/>
                <a:latin typeface="+mn-lt"/>
                <a:ea typeface="+mn-ea"/>
                <a:cs typeface="+mn-cs"/>
              </a:rPr>
              <a:t>named entity recognition </a:t>
            </a:r>
            <a:r>
              <a:rPr lang="tr-TR" sz="2400" kern="1200" dirty="0">
                <a:solidFill>
                  <a:schemeClr val="dk1"/>
                </a:solidFill>
                <a:effectLst/>
                <a:latin typeface="+mn-lt"/>
                <a:ea typeface="+mn-ea"/>
                <a:cs typeface="+mn-cs"/>
              </a:rPr>
              <a:t>(NER) and </a:t>
            </a:r>
            <a:r>
              <a:rPr lang="tr-TR" sz="2400" b="1" kern="1200" dirty="0">
                <a:solidFill>
                  <a:schemeClr val="dk1"/>
                </a:solidFill>
                <a:effectLst/>
                <a:latin typeface="+mn-lt"/>
                <a:ea typeface="+mn-ea"/>
                <a:cs typeface="+mn-cs"/>
              </a:rPr>
              <a:t>Relation Extraction</a:t>
            </a:r>
            <a:r>
              <a:rPr lang="tr-TR" sz="2400" kern="1200" dirty="0">
                <a:solidFill>
                  <a:schemeClr val="dk1"/>
                </a:solidFill>
                <a:effectLst/>
                <a:latin typeface="+mn-lt"/>
                <a:ea typeface="+mn-ea"/>
                <a:cs typeface="+mn-cs"/>
              </a:rPr>
              <a:t> (RE) models with </a:t>
            </a:r>
            <a:r>
              <a:rPr lang="tr-TR" sz="2400" kern="1200" dirty="0">
                <a:solidFill>
                  <a:schemeClr val="dk1"/>
                </a:solidFill>
                <a:effectLst/>
                <a:highlight>
                  <a:srgbClr val="00FFFF"/>
                </a:highlight>
                <a:latin typeface="+mn-lt"/>
                <a:ea typeface="+mn-ea"/>
                <a:cs typeface="+mn-cs"/>
              </a:rPr>
              <a:t>language representation techniques (l</a:t>
            </a:r>
            <a:r>
              <a:rPr lang="tr-TR" sz="24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2400" kern="1200" dirty="0">
                <a:solidFill>
                  <a:schemeClr val="dk1"/>
                </a:solidFill>
                <a:effectLst/>
                <a:latin typeface="+mn-lt"/>
                <a:ea typeface="+mn-ea"/>
                <a:cs typeface="+mn-cs"/>
              </a:rPr>
              <a:t>Create new features </a:t>
            </a:r>
            <a:r>
              <a:rPr lang="tr-TR" sz="2400" kern="1200" dirty="0">
                <a:solidFill>
                  <a:schemeClr val="dk1"/>
                </a:solidFill>
                <a:effectLst/>
                <a:highlight>
                  <a:srgbClr val="FFFF00"/>
                </a:highlight>
                <a:latin typeface="+mn-lt"/>
                <a:ea typeface="+mn-ea"/>
                <a:cs typeface="+mn-cs"/>
              </a:rPr>
              <a:t>to build downstream deep learning models </a:t>
            </a:r>
            <a:r>
              <a:rPr lang="tr-TR" sz="2400" i="0" kern="1200" dirty="0">
                <a:solidFill>
                  <a:schemeClr val="dk1"/>
                </a:solidFill>
                <a:effectLst/>
                <a:highlight>
                  <a:srgbClr val="00FFFF"/>
                </a:highlight>
                <a:latin typeface="+mn-lt"/>
                <a:ea typeface="+mn-ea"/>
                <a:cs typeface="+mn-cs"/>
              </a:rPr>
              <a:t>to find relations between the outcomes and leadership and morale factors.</a:t>
            </a:r>
          </a:p>
          <a:p>
            <a:pPr marL="1200150" lvl="2" indent="-285750">
              <a:buFont typeface="Courier New" panose="02070309020205020404" pitchFamily="49" charset="0"/>
              <a:buChar char="o"/>
            </a:pPr>
            <a:r>
              <a:rPr lang="tr-TR" sz="2400" dirty="0">
                <a:solidFill>
                  <a:schemeClr val="dk1"/>
                </a:solidFill>
                <a:highlight>
                  <a:srgbClr val="00FFFF"/>
                </a:highlight>
              </a:rPr>
              <a:t>Examples: relationship between </a:t>
            </a:r>
          </a:p>
          <a:p>
            <a:pPr marL="1657350" lvl="3" indent="-285750">
              <a:buFont typeface="Courier New" panose="02070309020205020404" pitchFamily="49" charset="0"/>
              <a:buChar char="o"/>
            </a:pPr>
            <a:r>
              <a:rPr lang="tr-TR" sz="2400" dirty="0">
                <a:solidFill>
                  <a:schemeClr val="dk1"/>
                </a:solidFill>
                <a:highlight>
                  <a:srgbClr val="00FFFF"/>
                </a:highlight>
              </a:rPr>
              <a:t>skill and experiene,</a:t>
            </a:r>
          </a:p>
          <a:p>
            <a:pPr marL="1657350" lvl="3" indent="-285750">
              <a:buFont typeface="Courier New" panose="02070309020205020404" pitchFamily="49" charset="0"/>
              <a:buChar char="o"/>
            </a:pPr>
            <a:r>
              <a:rPr lang="tr-TR" sz="2400" dirty="0">
                <a:solidFill>
                  <a:schemeClr val="dk1"/>
                </a:solidFill>
                <a:highlight>
                  <a:srgbClr val="00FFFF"/>
                </a:highlight>
              </a:rPr>
              <a:t>customer satisfaction and sales figures</a:t>
            </a:r>
            <a:endParaRPr lang="tr-TR" sz="2400" i="0" kern="1200" dirty="0">
              <a:solidFill>
                <a:schemeClr val="dk1"/>
              </a:solidFill>
              <a:effectLst/>
              <a:highlight>
                <a:srgbClr val="00FFFF"/>
              </a:highlight>
              <a:latin typeface="+mn-lt"/>
              <a:ea typeface="+mn-ea"/>
              <a:cs typeface="+mn-cs"/>
            </a:endParaRPr>
          </a:p>
          <a:p>
            <a:endParaRPr lang="tr-TR" sz="2400" dirty="0"/>
          </a:p>
        </p:txBody>
      </p:sp>
    </p:spTree>
    <p:extLst>
      <p:ext uri="{BB962C8B-B14F-4D97-AF65-F5344CB8AC3E}">
        <p14:creationId xmlns:p14="http://schemas.microsoft.com/office/powerpoint/2010/main" val="1277555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DASA Innovation Outline</a:t>
            </a:r>
            <a:br>
              <a:rPr lang="tr-TR" sz="4400" b="1" dirty="0"/>
            </a:br>
            <a:r>
              <a:rPr lang="tr-TR" sz="4400" b="1" dirty="0"/>
              <a:t>Referral to Innovation Partner</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4000" y="2415971"/>
            <a:ext cx="9382539" cy="2286658"/>
          </a:xfrm>
        </p:spPr>
        <p:txBody>
          <a:bodyPr>
            <a:normAutofit/>
          </a:bodyPr>
          <a:lstStyle/>
          <a:p>
            <a:r>
              <a:rPr lang="tr-TR" b="1" dirty="0"/>
              <a:t>Submitter: Gurkan Yesilyurt</a:t>
            </a:r>
          </a:p>
          <a:p>
            <a:r>
              <a:rPr lang="tr-TR" b="1" dirty="0"/>
              <a:t>Researcher at Cranfield School of Defence and Security</a:t>
            </a:r>
          </a:p>
          <a:p>
            <a:endParaRPr lang="tr-TR" b="1" dirty="0"/>
          </a:p>
          <a:p>
            <a:r>
              <a:rPr lang="tr-TR" b="1" dirty="0"/>
              <a:t>Time:30 minutes</a:t>
            </a:r>
          </a:p>
          <a:p>
            <a:r>
              <a:rPr lang="tr-TR" b="1" dirty="0"/>
              <a:t>07.01.2022</a:t>
            </a:r>
          </a:p>
          <a:p>
            <a:endParaRPr lang="tr-TR" b="1" dirty="0"/>
          </a:p>
        </p:txBody>
      </p:sp>
    </p:spTree>
    <p:extLst>
      <p:ext uri="{BB962C8B-B14F-4D97-AF65-F5344CB8AC3E}">
        <p14:creationId xmlns:p14="http://schemas.microsoft.com/office/powerpoint/2010/main" val="15497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542D86B-55B1-42E8-BCDA-7626F1E01D1B}"/>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Outline</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0BEF4FF-3D47-4449-B61D-0CC940E9BB7A}"/>
              </a:ext>
            </a:extLst>
          </p:cNvPr>
          <p:cNvSpPr txBox="1"/>
          <p:nvPr/>
        </p:nvSpPr>
        <p:spPr>
          <a:xfrm>
            <a:off x="529772" y="1189376"/>
            <a:ext cx="4483100" cy="529375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Application Summary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Research Summary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Innovation Details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Innovation Impact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Novel Technology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Stage of development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Technical Approach</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Innovation &amp; Advantages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Evidence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Fit to focus areas of DASA</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5" name="Table 4">
            <a:extLst>
              <a:ext uri="{FF2B5EF4-FFF2-40B4-BE49-F238E27FC236}">
                <a16:creationId xmlns:a16="http://schemas.microsoft.com/office/drawing/2014/main" id="{942C8D75-2741-47A3-9184-0C45D67C9E30}"/>
              </a:ext>
            </a:extLst>
          </p:cNvPr>
          <p:cNvGraphicFramePr>
            <a:graphicFrameLocks noGrp="1"/>
          </p:cNvGraphicFramePr>
          <p:nvPr/>
        </p:nvGraphicFramePr>
        <p:xfrm>
          <a:off x="5716814" y="1916014"/>
          <a:ext cx="5762172" cy="1758381"/>
        </p:xfrm>
        <a:graphic>
          <a:graphicData uri="http://schemas.openxmlformats.org/drawingml/2006/table">
            <a:tbl>
              <a:tblPr firstRow="1" bandRow="1">
                <a:tableStyleId>{5C22544A-7EE6-4342-B048-85BDC9FD1C3A}</a:tableStyleId>
              </a:tblPr>
              <a:tblGrid>
                <a:gridCol w="2153557">
                  <a:extLst>
                    <a:ext uri="{9D8B030D-6E8A-4147-A177-3AD203B41FA5}">
                      <a16:colId xmlns:a16="http://schemas.microsoft.com/office/drawing/2014/main" val="3270623903"/>
                    </a:ext>
                  </a:extLst>
                </a:gridCol>
                <a:gridCol w="3608615">
                  <a:extLst>
                    <a:ext uri="{9D8B030D-6E8A-4147-A177-3AD203B41FA5}">
                      <a16:colId xmlns:a16="http://schemas.microsoft.com/office/drawing/2014/main" val="2124772396"/>
                    </a:ext>
                  </a:extLst>
                </a:gridCol>
              </a:tblGrid>
              <a:tr h="473529">
                <a:tc>
                  <a:txBody>
                    <a:bodyPr/>
                    <a:lstStyle/>
                    <a:p>
                      <a:r>
                        <a:rPr lang="tr-TR" b="1" dirty="0">
                          <a:solidFill>
                            <a:schemeClr val="tx1"/>
                          </a:solidFill>
                        </a:rPr>
                        <a:t>Proposal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chemeClr val="tx1"/>
                          </a:solidFill>
                        </a:rPr>
                        <a:t>DIOL028052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6744463"/>
                  </a:ext>
                </a:extLst>
              </a:tr>
              <a:tr h="321000">
                <a:tc>
                  <a:txBody>
                    <a:bodyPr/>
                    <a:lstStyle/>
                    <a:p>
                      <a:endParaRPr lang="tr-TR" b="1" dirty="0">
                        <a:solidFill>
                          <a:schemeClr val="tx1"/>
                        </a:solidFill>
                      </a:endParaRPr>
                    </a:p>
                    <a:p>
                      <a:r>
                        <a:rPr lang="tr-TR" b="1" dirty="0">
                          <a:solidFill>
                            <a:schemeClr val="tx1"/>
                          </a:solidFill>
                        </a:rPr>
                        <a:t>Proposal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An Analysis of Leadership and Morale on the Outcome of the Battle With Artificial Intelligence</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2789832"/>
                  </a:ext>
                </a:extLst>
              </a:tr>
              <a:tr h="370452">
                <a:tc>
                  <a:txBody>
                    <a:bodyPr/>
                    <a:lstStyle/>
                    <a:p>
                      <a:r>
                        <a:rPr lang="tr-TR" b="1" dirty="0">
                          <a:solidFill>
                            <a:schemeClr val="tx1"/>
                          </a:solidFill>
                        </a:rPr>
                        <a:t>Submitted earlier?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517215"/>
                  </a:ext>
                </a:extLst>
              </a:tr>
            </a:tbl>
          </a:graphicData>
        </a:graphic>
      </p:graphicFrame>
    </p:spTree>
    <p:extLst>
      <p:ext uri="{BB962C8B-B14F-4D97-AF65-F5344CB8AC3E}">
        <p14:creationId xmlns:p14="http://schemas.microsoft.com/office/powerpoint/2010/main" val="264648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D286-50A7-4031-A469-0912352BCA27}"/>
              </a:ext>
            </a:extLst>
          </p:cNvPr>
          <p:cNvSpPr>
            <a:spLocks noGrp="1"/>
          </p:cNvSpPr>
          <p:nvPr>
            <p:ph type="title"/>
          </p:nvPr>
        </p:nvSpPr>
        <p:spPr/>
        <p:txBody>
          <a:bodyPr vert="horz" lIns="91440" tIns="45720" rIns="91440" bIns="45720" rtlCol="0" anchor="ctr">
            <a:normAutofit/>
          </a:bodyPr>
          <a:lstStyle/>
          <a:p>
            <a:r>
              <a:rPr lang="tr-TR" sz="3800" b="1" dirty="0"/>
              <a:t>Academic Background</a:t>
            </a:r>
          </a:p>
        </p:txBody>
      </p:sp>
      <p:graphicFrame>
        <p:nvGraphicFramePr>
          <p:cNvPr id="4" name="Table 4">
            <a:extLst>
              <a:ext uri="{FF2B5EF4-FFF2-40B4-BE49-F238E27FC236}">
                <a16:creationId xmlns:a16="http://schemas.microsoft.com/office/drawing/2014/main" id="{8D4DE3FE-2347-4556-9EA5-6B5FE17FA765}"/>
              </a:ext>
            </a:extLst>
          </p:cNvPr>
          <p:cNvGraphicFramePr>
            <a:graphicFrameLocks noGrp="1"/>
          </p:cNvGraphicFramePr>
          <p:nvPr>
            <p:extLst>
              <p:ext uri="{D42A27DB-BD31-4B8C-83A1-F6EECF244321}">
                <p14:modId xmlns:p14="http://schemas.microsoft.com/office/powerpoint/2010/main" val="507541250"/>
              </p:ext>
            </p:extLst>
          </p:nvPr>
        </p:nvGraphicFramePr>
        <p:xfrm>
          <a:off x="561473" y="1696955"/>
          <a:ext cx="11036971" cy="4222986"/>
        </p:xfrm>
        <a:graphic>
          <a:graphicData uri="http://schemas.openxmlformats.org/drawingml/2006/table">
            <a:tbl>
              <a:tblPr firstRow="1" bandRow="1">
                <a:tableStyleId>{5C22544A-7EE6-4342-B048-85BDC9FD1C3A}</a:tableStyleId>
              </a:tblPr>
              <a:tblGrid>
                <a:gridCol w="3450127">
                  <a:extLst>
                    <a:ext uri="{9D8B030D-6E8A-4147-A177-3AD203B41FA5}">
                      <a16:colId xmlns:a16="http://schemas.microsoft.com/office/drawing/2014/main" val="4125611350"/>
                    </a:ext>
                  </a:extLst>
                </a:gridCol>
                <a:gridCol w="3518784">
                  <a:extLst>
                    <a:ext uri="{9D8B030D-6E8A-4147-A177-3AD203B41FA5}">
                      <a16:colId xmlns:a16="http://schemas.microsoft.com/office/drawing/2014/main" val="3519093508"/>
                    </a:ext>
                  </a:extLst>
                </a:gridCol>
                <a:gridCol w="1228606">
                  <a:extLst>
                    <a:ext uri="{9D8B030D-6E8A-4147-A177-3AD203B41FA5}">
                      <a16:colId xmlns:a16="http://schemas.microsoft.com/office/drawing/2014/main" val="406703652"/>
                    </a:ext>
                  </a:extLst>
                </a:gridCol>
                <a:gridCol w="1058779">
                  <a:extLst>
                    <a:ext uri="{9D8B030D-6E8A-4147-A177-3AD203B41FA5}">
                      <a16:colId xmlns:a16="http://schemas.microsoft.com/office/drawing/2014/main" val="3710373426"/>
                    </a:ext>
                  </a:extLst>
                </a:gridCol>
                <a:gridCol w="1780675">
                  <a:extLst>
                    <a:ext uri="{9D8B030D-6E8A-4147-A177-3AD203B41FA5}">
                      <a16:colId xmlns:a16="http://schemas.microsoft.com/office/drawing/2014/main" val="3951119076"/>
                    </a:ext>
                  </a:extLst>
                </a:gridCol>
              </a:tblGrid>
              <a:tr h="700858">
                <a:tc>
                  <a:txBody>
                    <a:bodyPr/>
                    <a:lstStyle/>
                    <a:p>
                      <a:pPr algn="ctr"/>
                      <a:r>
                        <a:rPr lang="tr-TR" dirty="0">
                          <a:solidFill>
                            <a:sysClr val="windowText" lastClr="000000"/>
                          </a:solidFill>
                        </a:rPr>
                        <a:t>Institution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1132008"/>
                  </a:ext>
                </a:extLst>
              </a:tr>
              <a:tr h="7181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hlinkClick r:id="rId3" action="ppaction://hlinkfile"/>
                        </a:rPr>
                        <a:t>Turkish Military Academy</a:t>
                      </a:r>
                      <a:endParaRPr lang="tr-TR" dirty="0"/>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solidFill>
                            <a:sysClr val="windowText" lastClr="000000"/>
                          </a:solidFill>
                        </a:rPr>
                        <a:t>BSc in System Engineering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1995-1999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4005954"/>
                  </a:ext>
                </a:extLst>
              </a:tr>
              <a:tr h="700858">
                <a:tc>
                  <a:txBody>
                    <a:bodyPr/>
                    <a:lstStyle/>
                    <a:p>
                      <a:r>
                        <a:rPr lang="tr-TR" dirty="0">
                          <a:solidFill>
                            <a:sysClr val="windowText" lastClr="000000"/>
                          </a:solidFill>
                          <a:hlinkClick r:id="rId4" action="ppaction://hlinkfile"/>
                        </a:rPr>
                        <a:t>European University of Lefke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International Relations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2000-2002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7388503"/>
                  </a:ext>
                </a:extLst>
              </a:tr>
              <a:tr h="700858">
                <a:tc>
                  <a:txBody>
                    <a:bodyPr/>
                    <a:lstStyle/>
                    <a:p>
                      <a:r>
                        <a:rPr lang="tr-TR" dirty="0">
                          <a:solidFill>
                            <a:sysClr val="windowText" lastClr="000000"/>
                          </a:solidFill>
                          <a:hlinkClick r:id="rId5" action="ppaction://hlinkfile"/>
                        </a:rPr>
                        <a:t>TMA Defence Science Institute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MSc in Defense Management</a:t>
                      </a:r>
                    </a:p>
                    <a:p>
                      <a:r>
                        <a:rPr lang="tr-TR" dirty="0">
                          <a:solidFill>
                            <a:srgbClr val="FF0000"/>
                          </a:solidFill>
                        </a:rPr>
                        <a:t>Tract: Leadership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2002-2004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b="1" dirty="0">
                          <a:solidFill>
                            <a:srgbClr val="FF0000"/>
                          </a:solidFill>
                        </a:rPr>
                        <a:t>Honor List</a:t>
                      </a:r>
                    </a:p>
                    <a:p>
                      <a:r>
                        <a:rPr lang="tr-TR" b="1" dirty="0">
                          <a:solidFill>
                            <a:schemeClr val="accent1">
                              <a:lumMod val="75000"/>
                            </a:schemeClr>
                          </a:solidFill>
                        </a:rPr>
                        <a:t>Thesis:</a:t>
                      </a:r>
                      <a:r>
                        <a:rPr lang="tr-TR" b="1" dirty="0">
                          <a:solidFill>
                            <a:schemeClr val="accent1"/>
                          </a:solidFill>
                        </a:rPr>
                        <a:t> </a:t>
                      </a:r>
                      <a:r>
                        <a:rPr lang="tr-TR" dirty="0">
                          <a:solidFill>
                            <a:sysClr val="windowText" lastClr="000000"/>
                          </a:solidFill>
                        </a:rPr>
                        <a:t>Organizational Learning in TAF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9620744"/>
                  </a:ext>
                </a:extLst>
              </a:tr>
              <a:tr h="700858">
                <a:tc>
                  <a:txBody>
                    <a:bodyPr/>
                    <a:lstStyle/>
                    <a:p>
                      <a:r>
                        <a:rPr lang="tr-TR" dirty="0">
                          <a:solidFill>
                            <a:sysClr val="windowText" lastClr="000000"/>
                          </a:solidFill>
                          <a:hlinkClick r:id="rId6" action="ppaction://hlinkfile"/>
                        </a:rPr>
                        <a:t>Turkish Army War College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National and International Security Strategy Management and Leadership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2007-2009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87/100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04430"/>
                  </a:ext>
                </a:extLst>
              </a:tr>
            </a:tbl>
          </a:graphicData>
        </a:graphic>
      </p:graphicFrame>
    </p:spTree>
    <p:extLst>
      <p:ext uri="{BB962C8B-B14F-4D97-AF65-F5344CB8AC3E}">
        <p14:creationId xmlns:p14="http://schemas.microsoft.com/office/powerpoint/2010/main" val="3654951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2" y="36342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9007030" y="4690146"/>
            <a:ext cx="2457157" cy="408623"/>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503103" y="211136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028358" y="1211953"/>
            <a:ext cx="3234831" cy="715089"/>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Intervening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6796958" y="2107033"/>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939655"/>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460852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260191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3270784"/>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930986"/>
            <a:ext cx="3234831" cy="715089"/>
          </a:xfrm>
          <a:prstGeom prst="roundRect">
            <a:avLst/>
          </a:prstGeom>
          <a:solidFill>
            <a:srgbClr val="00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Independent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527739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Other Factors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816296" y="2884670"/>
            <a:ext cx="6425495" cy="1142661"/>
          </a:xfrm>
          <a:prstGeom prst="bentConnector3">
            <a:avLst>
              <a:gd name="adj1" fmla="val 138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3556716"/>
            <a:ext cx="6425495" cy="473790"/>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4027331"/>
            <a:ext cx="6425496" cy="195081"/>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4030506"/>
            <a:ext cx="6425497" cy="863952"/>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4027331"/>
            <a:ext cx="6425498" cy="1532823"/>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a:stCxn id="6" idx="2"/>
          </p:cNvCxnSpPr>
          <p:nvPr/>
        </p:nvCxnSpPr>
        <p:spPr>
          <a:xfrm rot="16200000" flipH="1">
            <a:off x="6604932" y="1767762"/>
            <a:ext cx="1169616" cy="335298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9225395" y="1235646"/>
            <a:ext cx="2611481" cy="646331"/>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Text Analysis with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relationship</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901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816292" y="2169020"/>
            <a:ext cx="6161244" cy="1863509"/>
          </a:xfrm>
          <a:prstGeom prst="bentConnector3">
            <a:avLst>
              <a:gd name="adj1" fmla="val 14557"/>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7B7D5C0-E3E2-4B4C-9CEB-935A71364EE7}"/>
              </a:ext>
            </a:extLst>
          </p:cNvPr>
          <p:cNvSpPr txBox="1"/>
          <p:nvPr/>
        </p:nvSpPr>
        <p:spPr>
          <a:xfrm>
            <a:off x="4295538" y="5834380"/>
            <a:ext cx="3434349" cy="923330"/>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Multiple Regression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difference in variance by each factor.</a:t>
            </a:r>
          </a:p>
        </p:txBody>
      </p:sp>
      <p:sp>
        <p:nvSpPr>
          <p:cNvPr id="17" name="Arrow: Striped Right 16">
            <a:extLst>
              <a:ext uri="{FF2B5EF4-FFF2-40B4-BE49-F238E27FC236}">
                <a16:creationId xmlns:a16="http://schemas.microsoft.com/office/drawing/2014/main" id="{DF7FAFDF-308F-4678-8D48-9EB0F6CB4369}"/>
              </a:ext>
            </a:extLst>
          </p:cNvPr>
          <p:cNvSpPr/>
          <p:nvPr/>
        </p:nvSpPr>
        <p:spPr>
          <a:xfrm>
            <a:off x="3634865" y="6061480"/>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a:extLst>
              <a:ext uri="{FF2B5EF4-FFF2-40B4-BE49-F238E27FC236}">
                <a16:creationId xmlns:a16="http://schemas.microsoft.com/office/drawing/2014/main" id="{AB7FB7AD-3F5F-4E85-935B-5EB0A87C70B3}"/>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Research Model&amp; Conceptual Framework</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1" name="Connector: Elbow 50">
            <a:extLst>
              <a:ext uri="{FF2B5EF4-FFF2-40B4-BE49-F238E27FC236}">
                <a16:creationId xmlns:a16="http://schemas.microsoft.com/office/drawing/2014/main" id="{5FA1BAD0-6CFD-419F-8013-18B82AADE9E9}"/>
              </a:ext>
            </a:extLst>
          </p:cNvPr>
          <p:cNvCxnSpPr>
            <a:cxnSpLocks/>
          </p:cNvCxnSpPr>
          <p:nvPr/>
        </p:nvCxnSpPr>
        <p:spPr>
          <a:xfrm rot="16200000" flipH="1">
            <a:off x="7939701" y="2738849"/>
            <a:ext cx="1153164" cy="14183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Arrow: Striped Right 51">
            <a:extLst>
              <a:ext uri="{FF2B5EF4-FFF2-40B4-BE49-F238E27FC236}">
                <a16:creationId xmlns:a16="http://schemas.microsoft.com/office/drawing/2014/main" id="{DADA4083-1AF1-44C7-909C-623381368E0D}"/>
              </a:ext>
            </a:extLst>
          </p:cNvPr>
          <p:cNvSpPr/>
          <p:nvPr/>
        </p:nvSpPr>
        <p:spPr>
          <a:xfrm>
            <a:off x="8477682" y="1244569"/>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746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tificial Intelligence Icons Stock Illustration - Download Image Now -  iStock">
            <a:extLst>
              <a:ext uri="{FF2B5EF4-FFF2-40B4-BE49-F238E27FC236}">
                <a16:creationId xmlns:a16="http://schemas.microsoft.com/office/drawing/2014/main" id="{71740A2D-06DB-481C-BBC0-B42A5FDE9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173" y="1553168"/>
            <a:ext cx="2980826" cy="298082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E93E232E-65A7-403B-B2D1-2191BB43126A}"/>
              </a:ext>
            </a:extLst>
          </p:cNvPr>
          <p:cNvGrpSpPr/>
          <p:nvPr/>
        </p:nvGrpSpPr>
        <p:grpSpPr>
          <a:xfrm>
            <a:off x="54317" y="1140006"/>
            <a:ext cx="3717588" cy="3135160"/>
            <a:chOff x="4685790" y="1570744"/>
            <a:chExt cx="4168918" cy="3675110"/>
          </a:xfrm>
        </p:grpSpPr>
        <p:sp>
          <p:nvSpPr>
            <p:cNvPr id="11" name="Hexagon 10">
              <a:extLst>
                <a:ext uri="{FF2B5EF4-FFF2-40B4-BE49-F238E27FC236}">
                  <a16:creationId xmlns:a16="http://schemas.microsoft.com/office/drawing/2014/main" id="{EE94EF44-9C83-45D3-A30A-ADC3B5FBD3C4}"/>
                </a:ext>
              </a:extLst>
            </p:cNvPr>
            <p:cNvSpPr/>
            <p:nvPr/>
          </p:nvSpPr>
          <p:spPr>
            <a:xfrm>
              <a:off x="4685790" y="1570744"/>
              <a:ext cx="4168918" cy="3675110"/>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Définition d'institution - Concept et Sens">
              <a:extLst>
                <a:ext uri="{FF2B5EF4-FFF2-40B4-BE49-F238E27FC236}">
                  <a16:creationId xmlns:a16="http://schemas.microsoft.com/office/drawing/2014/main" id="{AB61026F-F2AD-4C64-B97E-C08228EDF50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646339" y="2309353"/>
              <a:ext cx="2135083" cy="21350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F6B89366-D003-430C-A0A0-7CA135B865D4}"/>
              </a:ext>
            </a:extLst>
          </p:cNvPr>
          <p:cNvGrpSpPr/>
          <p:nvPr/>
        </p:nvGrpSpPr>
        <p:grpSpPr>
          <a:xfrm>
            <a:off x="3072325" y="3200675"/>
            <a:ext cx="2623574" cy="2192843"/>
            <a:chOff x="4495683" y="1714067"/>
            <a:chExt cx="2623574" cy="2192843"/>
          </a:xfrm>
        </p:grpSpPr>
        <p:sp>
          <p:nvSpPr>
            <p:cNvPr id="16" name="Hexagon 15">
              <a:extLst>
                <a:ext uri="{FF2B5EF4-FFF2-40B4-BE49-F238E27FC236}">
                  <a16:creationId xmlns:a16="http://schemas.microsoft.com/office/drawing/2014/main" id="{AC6DF70A-568A-4433-B783-2C1D17B847DE}"/>
                </a:ext>
              </a:extLst>
            </p:cNvPr>
            <p:cNvSpPr/>
            <p:nvPr/>
          </p:nvSpPr>
          <p:spPr>
            <a:xfrm>
              <a:off x="4495683" y="1714067"/>
              <a:ext cx="2623574" cy="2192843"/>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4" descr="Soldiers and a weapon icon">
              <a:extLst>
                <a:ext uri="{FF2B5EF4-FFF2-40B4-BE49-F238E27FC236}">
                  <a16:creationId xmlns:a16="http://schemas.microsoft.com/office/drawing/2014/main" id="{B98293F7-4CB2-458E-8D40-65DC50466F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2318" y="2118696"/>
              <a:ext cx="1310304" cy="13103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C55F4DD8-60C9-4B64-99A8-495D6940470C}"/>
              </a:ext>
            </a:extLst>
          </p:cNvPr>
          <p:cNvGrpSpPr/>
          <p:nvPr/>
        </p:nvGrpSpPr>
        <p:grpSpPr>
          <a:xfrm>
            <a:off x="5294224" y="2004603"/>
            <a:ext cx="2739713" cy="2329646"/>
            <a:chOff x="4495683" y="1714067"/>
            <a:chExt cx="3717588" cy="3135160"/>
          </a:xfrm>
        </p:grpSpPr>
        <p:sp>
          <p:nvSpPr>
            <p:cNvPr id="19" name="Hexagon 18">
              <a:extLst>
                <a:ext uri="{FF2B5EF4-FFF2-40B4-BE49-F238E27FC236}">
                  <a16:creationId xmlns:a16="http://schemas.microsoft.com/office/drawing/2014/main" id="{4ED94CF3-0112-4D3A-A9F1-5F5596F69893}"/>
                </a:ext>
              </a:extLst>
            </p:cNvPr>
            <p:cNvSpPr/>
            <p:nvPr/>
          </p:nvSpPr>
          <p:spPr>
            <a:xfrm>
              <a:off x="4495683" y="1714067"/>
              <a:ext cx="3717588" cy="3135160"/>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Picture 4" descr="Lesson Learning Images, Stock Photos &amp;amp; Vectors | Shutterstock">
              <a:extLst>
                <a:ext uri="{FF2B5EF4-FFF2-40B4-BE49-F238E27FC236}">
                  <a16:creationId xmlns:a16="http://schemas.microsoft.com/office/drawing/2014/main" id="{871911D0-70E6-40C0-B8F2-6BE8B1B8A49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8915"/>
            <a:stretch/>
          </p:blipFill>
          <p:spPr bwMode="auto">
            <a:xfrm>
              <a:off x="5200247" y="2621940"/>
              <a:ext cx="2308459" cy="1319414"/>
            </a:xfrm>
            <a:prstGeom prst="rect">
              <a:avLst/>
            </a:prstGeom>
            <a:noFill/>
            <a:extLst>
              <a:ext uri="{909E8E84-426E-40DD-AFC4-6F175D3DCCD1}">
                <a14:hiddenFill xmlns:a14="http://schemas.microsoft.com/office/drawing/2010/main">
                  <a:solidFill>
                    <a:srgbClr val="FFFFFF"/>
                  </a:solidFill>
                </a14:hiddenFill>
              </a:ext>
            </a:extLst>
          </p:spPr>
        </p:pic>
      </p:grpSp>
      <p:pic>
        <p:nvPicPr>
          <p:cNvPr id="3074" name="Picture 2" descr="Python Training - Object Development - Virtual Beehive">
            <a:extLst>
              <a:ext uri="{FF2B5EF4-FFF2-40B4-BE49-F238E27FC236}">
                <a16:creationId xmlns:a16="http://schemas.microsoft.com/office/drawing/2014/main" id="{8AA9155E-75DE-4588-B901-28B37DDDDF3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9418385" y="5351607"/>
            <a:ext cx="1250402" cy="1105135"/>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
        <p:nvSpPr>
          <p:cNvPr id="3" name="Arrow: Curved Right 2">
            <a:extLst>
              <a:ext uri="{FF2B5EF4-FFF2-40B4-BE49-F238E27FC236}">
                <a16:creationId xmlns:a16="http://schemas.microsoft.com/office/drawing/2014/main" id="{0C0267C5-A8DE-4E50-8AB0-8151899FE23A}"/>
              </a:ext>
            </a:extLst>
          </p:cNvPr>
          <p:cNvSpPr/>
          <p:nvPr/>
        </p:nvSpPr>
        <p:spPr>
          <a:xfrm rot="3858014">
            <a:off x="8085877" y="1708204"/>
            <a:ext cx="415355" cy="808360"/>
          </a:xfrm>
          <a:prstGeom prst="curvedRightArrow">
            <a:avLst>
              <a:gd name="adj1" fmla="val 61309"/>
              <a:gd name="adj2" fmla="val 71510"/>
              <a:gd name="adj3" fmla="val 42977"/>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Arrow: Curved Left 3">
            <a:extLst>
              <a:ext uri="{FF2B5EF4-FFF2-40B4-BE49-F238E27FC236}">
                <a16:creationId xmlns:a16="http://schemas.microsoft.com/office/drawing/2014/main" id="{F0D6E27A-C07F-4888-9608-41932116539C}"/>
              </a:ext>
            </a:extLst>
          </p:cNvPr>
          <p:cNvSpPr/>
          <p:nvPr/>
        </p:nvSpPr>
        <p:spPr>
          <a:xfrm rot="5974356">
            <a:off x="7931091" y="3705481"/>
            <a:ext cx="576125" cy="1027773"/>
          </a:xfrm>
          <a:prstGeom prst="curvedLeftArrow">
            <a:avLst>
              <a:gd name="adj1" fmla="val 33974"/>
              <a:gd name="adj2" fmla="val 52495"/>
              <a:gd name="adj3" fmla="val 32124"/>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Rounded Corners 27">
            <a:extLst>
              <a:ext uri="{FF2B5EF4-FFF2-40B4-BE49-F238E27FC236}">
                <a16:creationId xmlns:a16="http://schemas.microsoft.com/office/drawing/2014/main" id="{E641A87A-1593-461F-9ABE-C93D4FC257F7}"/>
              </a:ext>
            </a:extLst>
          </p:cNvPr>
          <p:cNvSpPr/>
          <p:nvPr/>
        </p:nvSpPr>
        <p:spPr>
          <a:xfrm>
            <a:off x="87083" y="45632"/>
            <a:ext cx="12026266" cy="739018"/>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400" b="1" i="0" u="none" strike="noStrike" kern="1200" cap="none" spc="0" normalizeH="0" baseline="0" noProof="0" dirty="0">
                <a:ln>
                  <a:noFill/>
                </a:ln>
                <a:solidFill>
                  <a:prstClr val="black"/>
                </a:solidFill>
                <a:effectLst/>
                <a:uLnTx/>
                <a:uFillTx/>
                <a:latin typeface="Calibri" panose="020F0502020204030204"/>
                <a:ea typeface="+mn-ea"/>
                <a:cs typeface="+mn-cs"/>
              </a:rPr>
              <a:t>Innovation</a:t>
            </a:r>
          </a:p>
        </p:txBody>
      </p:sp>
      <p:sp>
        <p:nvSpPr>
          <p:cNvPr id="5" name="TextBox 4">
            <a:extLst>
              <a:ext uri="{FF2B5EF4-FFF2-40B4-BE49-F238E27FC236}">
                <a16:creationId xmlns:a16="http://schemas.microsoft.com/office/drawing/2014/main" id="{BC0BFBA9-5C10-49EF-9650-B4A48B692EF6}"/>
              </a:ext>
            </a:extLst>
          </p:cNvPr>
          <p:cNvSpPr txBox="1"/>
          <p:nvPr/>
        </p:nvSpPr>
        <p:spPr>
          <a:xfrm>
            <a:off x="87083" y="5590246"/>
            <a:ext cx="1152749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Innovation Impact: </a:t>
            </a:r>
            <a:r>
              <a:rPr kumimoji="0" lang="tr-TR" sz="24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AI to integrate LL process and modelling&amp;simulation</a:t>
            </a: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Novel Technology: </a:t>
            </a: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AI in deciding true reasons of the operation outcomes.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Stage of development: </a:t>
            </a:r>
            <a:r>
              <a:rPr kumimoji="0" lang="tr-TR" sz="24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TRL 5</a:t>
            </a: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 It is being appliying in health sector. </a:t>
            </a:r>
          </a:p>
        </p:txBody>
      </p:sp>
      <p:sp>
        <p:nvSpPr>
          <p:cNvPr id="2" name="Rectangle: Rounded Corners 1">
            <a:extLst>
              <a:ext uri="{FF2B5EF4-FFF2-40B4-BE49-F238E27FC236}">
                <a16:creationId xmlns:a16="http://schemas.microsoft.com/office/drawing/2014/main" id="{E011D1D5-4438-4C78-A52B-C7506BCE0BFB}"/>
              </a:ext>
            </a:extLst>
          </p:cNvPr>
          <p:cNvSpPr/>
          <p:nvPr/>
        </p:nvSpPr>
        <p:spPr>
          <a:xfrm>
            <a:off x="8155825" y="1023371"/>
            <a:ext cx="963387" cy="559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NLP</a:t>
            </a:r>
          </a:p>
        </p:txBody>
      </p:sp>
      <p:sp>
        <p:nvSpPr>
          <p:cNvPr id="21" name="Rectangle: Rounded Corners 20">
            <a:extLst>
              <a:ext uri="{FF2B5EF4-FFF2-40B4-BE49-F238E27FC236}">
                <a16:creationId xmlns:a16="http://schemas.microsoft.com/office/drawing/2014/main" id="{B76E9166-056A-4A1E-A5A9-36D6D3304CBF}"/>
              </a:ext>
            </a:extLst>
          </p:cNvPr>
          <p:cNvSpPr/>
          <p:nvPr/>
        </p:nvSpPr>
        <p:spPr>
          <a:xfrm>
            <a:off x="10913702" y="1056601"/>
            <a:ext cx="1139533" cy="559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Machine Learning</a:t>
            </a:r>
          </a:p>
        </p:txBody>
      </p:sp>
      <p:sp>
        <p:nvSpPr>
          <p:cNvPr id="22" name="Rectangle: Rounded Corners 21">
            <a:extLst>
              <a:ext uri="{FF2B5EF4-FFF2-40B4-BE49-F238E27FC236}">
                <a16:creationId xmlns:a16="http://schemas.microsoft.com/office/drawing/2014/main" id="{87BA752B-5363-4FAA-956D-BAACC436603D}"/>
              </a:ext>
            </a:extLst>
          </p:cNvPr>
          <p:cNvSpPr/>
          <p:nvPr/>
        </p:nvSpPr>
        <p:spPr>
          <a:xfrm>
            <a:off x="9119212" y="4682643"/>
            <a:ext cx="2001038" cy="559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Deep Learning</a:t>
            </a:r>
          </a:p>
        </p:txBody>
      </p:sp>
    </p:spTree>
    <p:extLst>
      <p:ext uri="{BB962C8B-B14F-4D97-AF65-F5344CB8AC3E}">
        <p14:creationId xmlns:p14="http://schemas.microsoft.com/office/powerpoint/2010/main" val="2209063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ffice, database Free Icon of Super Flat Remix V1.08">
            <a:extLst>
              <a:ext uri="{FF2B5EF4-FFF2-40B4-BE49-F238E27FC236}">
                <a16:creationId xmlns:a16="http://schemas.microsoft.com/office/drawing/2014/main" id="{D5C99207-7DBB-4739-B8E5-D4F36253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989" y="2277565"/>
            <a:ext cx="1406585" cy="1406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ffice, database Free Icon of Super Flat Remix V1.08">
            <a:extLst>
              <a:ext uri="{FF2B5EF4-FFF2-40B4-BE49-F238E27FC236}">
                <a16:creationId xmlns:a16="http://schemas.microsoft.com/office/drawing/2014/main" id="{D5843EDB-2288-44E5-8C0C-8CA37EC4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6" y="2248933"/>
            <a:ext cx="1406585" cy="1406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C2116-3D74-49BD-9E2F-831F4DFDC59A}"/>
              </a:ext>
            </a:extLst>
          </p:cNvPr>
          <p:cNvSpPr txBox="1"/>
          <p:nvPr/>
        </p:nvSpPr>
        <p:spPr>
          <a:xfrm>
            <a:off x="1306642" y="3606501"/>
            <a:ext cx="118538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USA CAA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CDB90</a:t>
            </a:r>
          </a:p>
        </p:txBody>
      </p:sp>
      <p:sp>
        <p:nvSpPr>
          <p:cNvPr id="7" name="TextBox 6">
            <a:extLst>
              <a:ext uri="{FF2B5EF4-FFF2-40B4-BE49-F238E27FC236}">
                <a16:creationId xmlns:a16="http://schemas.microsoft.com/office/drawing/2014/main" id="{68D58F77-1F1B-4027-AEB6-378E167F1D51}"/>
              </a:ext>
            </a:extLst>
          </p:cNvPr>
          <p:cNvSpPr txBox="1"/>
          <p:nvPr/>
        </p:nvSpPr>
        <p:spPr>
          <a:xfrm>
            <a:off x="2809064" y="3544964"/>
            <a:ext cx="288980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University of Michigan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Corralates of War </a:t>
            </a:r>
          </a:p>
        </p:txBody>
      </p:sp>
      <p:sp>
        <p:nvSpPr>
          <p:cNvPr id="8" name="TextBox 7">
            <a:extLst>
              <a:ext uri="{FF2B5EF4-FFF2-40B4-BE49-F238E27FC236}">
                <a16:creationId xmlns:a16="http://schemas.microsoft.com/office/drawing/2014/main" id="{3A913F60-DDA6-47AD-9AB4-F3AD25AC1B24}"/>
              </a:ext>
            </a:extLst>
          </p:cNvPr>
          <p:cNvSpPr txBox="1"/>
          <p:nvPr/>
        </p:nvSpPr>
        <p:spPr>
          <a:xfrm>
            <a:off x="2084274" y="1674611"/>
            <a:ext cx="19469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Databases</a:t>
            </a:r>
          </a:p>
        </p:txBody>
      </p:sp>
      <p:pic>
        <p:nvPicPr>
          <p:cNvPr id="9" name="Picture 8" descr="Icon, arrow&#10;&#10;Description automatically generated">
            <a:extLst>
              <a:ext uri="{FF2B5EF4-FFF2-40B4-BE49-F238E27FC236}">
                <a16:creationId xmlns:a16="http://schemas.microsoft.com/office/drawing/2014/main" id="{96893BAB-3C47-45D3-A59C-B8392F33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6635">
            <a:off x="5658360" y="2109312"/>
            <a:ext cx="1669539" cy="1743088"/>
          </a:xfrm>
          <a:prstGeom prst="rect">
            <a:avLst/>
          </a:prstGeom>
        </p:spPr>
      </p:pic>
      <p:sp>
        <p:nvSpPr>
          <p:cNvPr id="10" name="TextBox 9">
            <a:extLst>
              <a:ext uri="{FF2B5EF4-FFF2-40B4-BE49-F238E27FC236}">
                <a16:creationId xmlns:a16="http://schemas.microsoft.com/office/drawing/2014/main" id="{430C43B1-827F-4EAE-878D-6E58FF1C7338}"/>
              </a:ext>
            </a:extLst>
          </p:cNvPr>
          <p:cNvSpPr txBox="1"/>
          <p:nvPr/>
        </p:nvSpPr>
        <p:spPr>
          <a:xfrm>
            <a:off x="7911155" y="2381029"/>
            <a:ext cx="2187640" cy="923330"/>
          </a:xfrm>
          <a:prstGeom prst="rect">
            <a:avLst/>
          </a:prstGeom>
          <a:solidFill>
            <a:schemeClr val="bg1">
              <a:lumMod val="95000"/>
            </a:schemeClr>
          </a:solidFill>
          <a:ln w="38100">
            <a:solidFill>
              <a:schemeClr val="tx2">
                <a:lumMod val="40000"/>
                <a:lumOff val="6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detect the coefficients of combat variables</a:t>
            </a:r>
          </a:p>
        </p:txBody>
      </p:sp>
      <p:sp>
        <p:nvSpPr>
          <p:cNvPr id="11" name="Rectangle: Rounded Corners 10">
            <a:extLst>
              <a:ext uri="{FF2B5EF4-FFF2-40B4-BE49-F238E27FC236}">
                <a16:creationId xmlns:a16="http://schemas.microsoft.com/office/drawing/2014/main" id="{B85E9144-5DDD-443D-96A9-2B445B8837B1}"/>
              </a:ext>
            </a:extLst>
          </p:cNvPr>
          <p:cNvSpPr/>
          <p:nvPr/>
        </p:nvSpPr>
        <p:spPr>
          <a:xfrm>
            <a:off x="163286" y="105521"/>
            <a:ext cx="11805557" cy="886486"/>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Technical Approach - Material Factors Analysis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148FB40-4B3F-4FF4-A74B-F0BA0938D5B4}"/>
              </a:ext>
            </a:extLst>
          </p:cNvPr>
          <p:cNvSpPr txBox="1"/>
          <p:nvPr/>
        </p:nvSpPr>
        <p:spPr>
          <a:xfrm>
            <a:off x="5004863" y="1469872"/>
            <a:ext cx="3241064" cy="769441"/>
          </a:xfrm>
          <a:prstGeom prst="rect">
            <a:avLst/>
          </a:prstGeom>
          <a:noFill/>
        </p:spPr>
        <p:txBody>
          <a:bodyPr wrap="square" rtlCol="0">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tr-TR" sz="2200" b="1" i="0" u="none" strike="noStrike" kern="1200" cap="none" spc="0" normalizeH="0" baseline="0" noProof="0" dirty="0">
                <a:ln>
                  <a:noFill/>
                </a:ln>
                <a:solidFill>
                  <a:prstClr val="black"/>
                </a:solidFill>
                <a:effectLst/>
                <a:uLnTx/>
                <a:uFillTx/>
                <a:latin typeface="Calibri" panose="020F0502020204030204"/>
                <a:ea typeface="+mn-ea"/>
                <a:cs typeface="+mn-cs"/>
              </a:rPr>
              <a:t>Multiple Regression Analysis</a:t>
            </a:r>
          </a:p>
        </p:txBody>
      </p:sp>
      <p:sp>
        <p:nvSpPr>
          <p:cNvPr id="15" name="TextBox 14">
            <a:extLst>
              <a:ext uri="{FF2B5EF4-FFF2-40B4-BE49-F238E27FC236}">
                <a16:creationId xmlns:a16="http://schemas.microsoft.com/office/drawing/2014/main" id="{11CFA1C4-902A-4A56-9CE8-1BA2632DE857}"/>
              </a:ext>
            </a:extLst>
          </p:cNvPr>
          <p:cNvSpPr txBox="1"/>
          <p:nvPr/>
        </p:nvSpPr>
        <p:spPr>
          <a:xfrm>
            <a:off x="8023257" y="3639352"/>
            <a:ext cx="2075538"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Typical question to be answered</a:t>
            </a:r>
          </a:p>
        </p:txBody>
      </p:sp>
      <p:sp>
        <p:nvSpPr>
          <p:cNvPr id="16" name="TextBox 15">
            <a:extLst>
              <a:ext uri="{FF2B5EF4-FFF2-40B4-BE49-F238E27FC236}">
                <a16:creationId xmlns:a16="http://schemas.microsoft.com/office/drawing/2014/main" id="{B7ED928D-3E4E-4508-A0F1-6B63BBAAE74B}"/>
              </a:ext>
            </a:extLst>
          </p:cNvPr>
          <p:cNvSpPr txBox="1"/>
          <p:nvPr/>
        </p:nvSpPr>
        <p:spPr>
          <a:xfrm>
            <a:off x="7870371" y="5207680"/>
            <a:ext cx="2604369" cy="923330"/>
          </a:xfrm>
          <a:prstGeom prst="rect">
            <a:avLst/>
          </a:prstGeom>
          <a:solidFill>
            <a:schemeClr val="bg2">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X Factor explains % y of the variance in outcome of the battle</a:t>
            </a:r>
          </a:p>
        </p:txBody>
      </p:sp>
      <p:sp>
        <p:nvSpPr>
          <p:cNvPr id="17" name="Arrow: Striped Right 16">
            <a:extLst>
              <a:ext uri="{FF2B5EF4-FFF2-40B4-BE49-F238E27FC236}">
                <a16:creationId xmlns:a16="http://schemas.microsoft.com/office/drawing/2014/main" id="{C43021BA-6842-4D17-A40A-84E443C23CD6}"/>
              </a:ext>
            </a:extLst>
          </p:cNvPr>
          <p:cNvSpPr/>
          <p:nvPr/>
        </p:nvSpPr>
        <p:spPr>
          <a:xfrm rot="5400000">
            <a:off x="8596281" y="4513004"/>
            <a:ext cx="861053" cy="5282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2F7D61C-8063-4C98-9EEE-A884B6842483}"/>
              </a:ext>
            </a:extLst>
          </p:cNvPr>
          <p:cNvSpPr txBox="1"/>
          <p:nvPr/>
        </p:nvSpPr>
        <p:spPr>
          <a:xfrm>
            <a:off x="1006908" y="4366755"/>
            <a:ext cx="1712083"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660 Battles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
        <p:nvSpPr>
          <p:cNvPr id="19" name="TextBox 18">
            <a:extLst>
              <a:ext uri="{FF2B5EF4-FFF2-40B4-BE49-F238E27FC236}">
                <a16:creationId xmlns:a16="http://schemas.microsoft.com/office/drawing/2014/main" id="{4D45C412-F2C4-4282-AB30-455323C41D42}"/>
              </a:ext>
            </a:extLst>
          </p:cNvPr>
          <p:cNvSpPr txBox="1"/>
          <p:nvPr/>
        </p:nvSpPr>
        <p:spPr>
          <a:xfrm>
            <a:off x="3038414" y="4346626"/>
            <a:ext cx="2563585" cy="1200329"/>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95 Inter-state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162 Extra-state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62 Non-state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332 Intra-state war</a:t>
            </a:r>
          </a:p>
        </p:txBody>
      </p:sp>
      <p:sp>
        <p:nvSpPr>
          <p:cNvPr id="20" name="TextBox 19">
            <a:extLst>
              <a:ext uri="{FF2B5EF4-FFF2-40B4-BE49-F238E27FC236}">
                <a16:creationId xmlns:a16="http://schemas.microsoft.com/office/drawing/2014/main" id="{506CB5DB-D963-4B3B-A6C9-52ED6C21462F}"/>
              </a:ext>
            </a:extLst>
          </p:cNvPr>
          <p:cNvSpPr txBox="1"/>
          <p:nvPr/>
        </p:nvSpPr>
        <p:spPr>
          <a:xfrm>
            <a:off x="3658292" y="5579613"/>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1818-2007</a:t>
            </a:r>
          </a:p>
        </p:txBody>
      </p:sp>
      <p:sp>
        <p:nvSpPr>
          <p:cNvPr id="21" name="TextBox 20">
            <a:extLst>
              <a:ext uri="{FF2B5EF4-FFF2-40B4-BE49-F238E27FC236}">
                <a16:creationId xmlns:a16="http://schemas.microsoft.com/office/drawing/2014/main" id="{63B76474-0006-404C-94FC-9FFC770F15F0}"/>
              </a:ext>
            </a:extLst>
          </p:cNvPr>
          <p:cNvSpPr txBox="1"/>
          <p:nvPr/>
        </p:nvSpPr>
        <p:spPr>
          <a:xfrm>
            <a:off x="1233973" y="5032796"/>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Tree>
    <p:extLst>
      <p:ext uri="{BB962C8B-B14F-4D97-AF65-F5344CB8AC3E}">
        <p14:creationId xmlns:p14="http://schemas.microsoft.com/office/powerpoint/2010/main" val="453989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BBA708-8431-41FA-AB40-EF41AB8841D5}"/>
              </a:ext>
            </a:extLst>
          </p:cNvPr>
          <p:cNvGraphicFramePr>
            <a:graphicFrameLocks noGrp="1"/>
          </p:cNvGraphicFramePr>
          <p:nvPr>
            <p:ph idx="1"/>
          </p:nvPr>
        </p:nvGraphicFramePr>
        <p:xfrm>
          <a:off x="103412" y="672485"/>
          <a:ext cx="12026266" cy="6194222"/>
        </p:xfrm>
        <a:graphic>
          <a:graphicData uri="http://schemas.openxmlformats.org/drawingml/2006/table">
            <a:tbl>
              <a:tblPr firstRow="1" bandRow="1">
                <a:tableStyleId>{5C22544A-7EE6-4342-B048-85BDC9FD1C3A}</a:tableStyleId>
              </a:tblPr>
              <a:tblGrid>
                <a:gridCol w="1356924">
                  <a:extLst>
                    <a:ext uri="{9D8B030D-6E8A-4147-A177-3AD203B41FA5}">
                      <a16:colId xmlns:a16="http://schemas.microsoft.com/office/drawing/2014/main" val="2913995090"/>
                    </a:ext>
                  </a:extLst>
                </a:gridCol>
                <a:gridCol w="1953310">
                  <a:extLst>
                    <a:ext uri="{9D8B030D-6E8A-4147-A177-3AD203B41FA5}">
                      <a16:colId xmlns:a16="http://schemas.microsoft.com/office/drawing/2014/main" val="2571998453"/>
                    </a:ext>
                  </a:extLst>
                </a:gridCol>
                <a:gridCol w="2626299">
                  <a:extLst>
                    <a:ext uri="{9D8B030D-6E8A-4147-A177-3AD203B41FA5}">
                      <a16:colId xmlns:a16="http://schemas.microsoft.com/office/drawing/2014/main" val="532176216"/>
                    </a:ext>
                  </a:extLst>
                </a:gridCol>
                <a:gridCol w="2265184">
                  <a:extLst>
                    <a:ext uri="{9D8B030D-6E8A-4147-A177-3AD203B41FA5}">
                      <a16:colId xmlns:a16="http://schemas.microsoft.com/office/drawing/2014/main" val="941367352"/>
                    </a:ext>
                  </a:extLst>
                </a:gridCol>
                <a:gridCol w="3824549">
                  <a:extLst>
                    <a:ext uri="{9D8B030D-6E8A-4147-A177-3AD203B41FA5}">
                      <a16:colId xmlns:a16="http://schemas.microsoft.com/office/drawing/2014/main" val="3157246423"/>
                    </a:ext>
                  </a:extLst>
                </a:gridCol>
              </a:tblGrid>
              <a:tr h="813830">
                <a:tc>
                  <a:txBody>
                    <a:bodyPr/>
                    <a:lstStyle/>
                    <a:p>
                      <a:pPr algn="ctr"/>
                      <a:r>
                        <a:rPr lang="tr-TR" dirty="0">
                          <a:solidFill>
                            <a:sysClr val="windowText" lastClr="000000"/>
                          </a:solidFill>
                        </a:rPr>
                        <a:t>Key Activities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ysClr val="windowText" lastClr="000000"/>
                          </a:solidFill>
                        </a:rPr>
                        <a:t>Selection of</a:t>
                      </a:r>
                      <a:r>
                        <a:rPr lang="tr-TR" dirty="0">
                          <a:solidFill>
                            <a:sysClr val="windowText" lastClr="000000"/>
                          </a:solidFill>
                        </a:rPr>
                        <a:t> </a:t>
                      </a:r>
                      <a:r>
                        <a:rPr lang="en-US" dirty="0">
                          <a:solidFill>
                            <a:sysClr val="windowText" lastClr="000000"/>
                          </a:solidFill>
                        </a:rPr>
                        <a:t>Raw Texts &amp; Audios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dirty="0">
                          <a:solidFill>
                            <a:sysClr val="windowText" lastClr="000000"/>
                          </a:solidFill>
                        </a:rPr>
                        <a:t>Feature Extraction &amp;</a:t>
                      </a:r>
                    </a:p>
                    <a:p>
                      <a:pPr algn="ctr"/>
                      <a:r>
                        <a:rPr lang="en-US" dirty="0">
                          <a:solidFill>
                            <a:sysClr val="windowText" lastClr="000000"/>
                          </a:solidFill>
                        </a:rPr>
                        <a:t>Grouping of Objects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tr-TR"/>
                    </a:p>
                  </a:txBody>
                  <a:tcPr/>
                </a:tc>
                <a:tc>
                  <a:txBody>
                    <a:bodyPr/>
                    <a:lstStyle/>
                    <a:p>
                      <a:pPr algn="ctr"/>
                      <a:r>
                        <a:rPr lang="en-US" dirty="0">
                          <a:solidFill>
                            <a:sysClr val="windowText" lastClr="000000"/>
                          </a:solidFill>
                        </a:rPr>
                        <a:t>Building of a knowledge graph to link the variables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1131937"/>
                  </a:ext>
                </a:extLst>
              </a:tr>
              <a:tr h="4587912">
                <a:tc>
                  <a:txBody>
                    <a:bodyPr/>
                    <a:lstStyle/>
                    <a:p>
                      <a:pPr marL="0" algn="ctr" defTabSz="914400" rtl="0" eaLnBrk="1" latinLnBrk="0" hangingPunct="1"/>
                      <a:r>
                        <a:rPr lang="tr-TR" sz="1800" b="1" kern="1200" dirty="0">
                          <a:solidFill>
                            <a:sysClr val="windowText" lastClr="000000"/>
                          </a:solidFill>
                          <a:latin typeface="+mn-lt"/>
                          <a:ea typeface="+mn-ea"/>
                          <a:cs typeface="+mn-cs"/>
                        </a:rPr>
                        <a:t>Explanation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a:p>
                  </a:txBody>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16808"/>
                  </a:ext>
                </a:extLst>
              </a:tr>
              <a:tr h="644488">
                <a:tc>
                  <a:txBody>
                    <a:bodyPr/>
                    <a:lstStyle/>
                    <a:p>
                      <a:pPr marL="0" algn="ctr" defTabSz="914400" rtl="0" eaLnBrk="1" latinLnBrk="0" hangingPunct="1"/>
                      <a:r>
                        <a:rPr lang="tr-TR" sz="1800" b="1" kern="1200" dirty="0">
                          <a:solidFill>
                            <a:sysClr val="windowText" lastClr="000000"/>
                          </a:solidFill>
                          <a:latin typeface="+mn-lt"/>
                          <a:ea typeface="+mn-ea"/>
                          <a:cs typeface="+mn-cs"/>
                        </a:rPr>
                        <a:t>Tools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tr-TR" b="1" dirty="0">
                          <a:solidFill>
                            <a:sysClr val="windowText" lastClr="000000"/>
                          </a:solidFill>
                        </a:rPr>
                        <a:t>Raw Text</a:t>
                      </a:r>
                    </a:p>
                    <a:p>
                      <a:pPr algn="ctr"/>
                      <a:r>
                        <a:rPr lang="tr-TR" sz="1400" b="1" dirty="0">
                          <a:solidFill>
                            <a:sysClr val="windowText" lastClr="000000"/>
                          </a:solidFill>
                        </a:rPr>
                        <a:t>(Ex: «</a:t>
                      </a:r>
                      <a:r>
                        <a:rPr lang="en-US" sz="1400" b="1" dirty="0">
                          <a:solidFill>
                            <a:sysClr val="windowText" lastClr="000000"/>
                          </a:solidFill>
                        </a:rPr>
                        <a:t>History of the</a:t>
                      </a:r>
                      <a:r>
                        <a:rPr lang="tr-TR" sz="1400" b="1" dirty="0">
                          <a:solidFill>
                            <a:sysClr val="windowText" lastClr="000000"/>
                          </a:solidFill>
                        </a:rPr>
                        <a:t> 1st </a:t>
                      </a:r>
                      <a:r>
                        <a:rPr lang="en-US" sz="1400" b="1" dirty="0">
                          <a:solidFill>
                            <a:sysClr val="windowText" lastClr="000000"/>
                          </a:solidFill>
                        </a:rPr>
                        <a:t>WW-L</a:t>
                      </a:r>
                      <a:r>
                        <a:rPr lang="tr-TR" sz="1400" b="1" dirty="0">
                          <a:solidFill>
                            <a:sysClr val="windowText" lastClr="000000"/>
                          </a:solidFill>
                        </a:rPr>
                        <a:t>.</a:t>
                      </a:r>
                      <a:r>
                        <a:rPr lang="en-US" sz="1400" b="1" dirty="0">
                          <a:solidFill>
                            <a:sysClr val="windowText" lastClr="000000"/>
                          </a:solidFill>
                        </a:rPr>
                        <a:t> Hart</a:t>
                      </a:r>
                      <a:r>
                        <a:rPr lang="tr-TR" sz="1400" b="1"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1800" b="1" dirty="0"/>
                        <a:t>Natural Language</a:t>
                      </a:r>
                    </a:p>
                    <a:p>
                      <a:pPr algn="ctr"/>
                      <a:r>
                        <a:rPr lang="tr-TR" sz="1800" b="1" dirty="0"/>
                        <a:t>Processing</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tr-TR" sz="1800" b="1" kern="1200" dirty="0">
                          <a:solidFill>
                            <a:schemeClr val="dk1"/>
                          </a:solidFill>
                          <a:latin typeface="+mn-lt"/>
                          <a:ea typeface="+mn-ea"/>
                          <a:cs typeface="+mn-cs"/>
                        </a:rPr>
                        <a:t>Machine </a:t>
                      </a:r>
                    </a:p>
                    <a:p>
                      <a:pPr marL="0" algn="ctr" defTabSz="914400" rtl="0" eaLnBrk="1" latinLnBrk="0" hangingPunct="1"/>
                      <a:r>
                        <a:rPr lang="tr-TR" sz="1800" b="1" kern="1200" dirty="0">
                          <a:solidFill>
                            <a:schemeClr val="dk1"/>
                          </a:solidFill>
                          <a:latin typeface="+mn-lt"/>
                          <a:ea typeface="+mn-ea"/>
                          <a:cs typeface="+mn-cs"/>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ysClr val="windowText" lastClr="000000"/>
                          </a:solidFill>
                        </a:rPr>
                        <a:t>Deep </a:t>
                      </a:r>
                    </a:p>
                    <a:p>
                      <a:pPr algn="ctr"/>
                      <a:r>
                        <a:rPr lang="tr-TR" b="1" dirty="0">
                          <a:solidFill>
                            <a:sysClr val="windowText" lastClr="000000"/>
                          </a:solidFill>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7826731"/>
                  </a:ext>
                </a:extLst>
              </a:tr>
            </a:tbl>
          </a:graphicData>
        </a:graphic>
      </p:graphicFrame>
      <p:grpSp>
        <p:nvGrpSpPr>
          <p:cNvPr id="5" name="Group 4">
            <a:extLst>
              <a:ext uri="{FF2B5EF4-FFF2-40B4-BE49-F238E27FC236}">
                <a16:creationId xmlns:a16="http://schemas.microsoft.com/office/drawing/2014/main" id="{97DC5064-D74A-4ED8-82EF-FD5A008800B8}"/>
              </a:ext>
            </a:extLst>
          </p:cNvPr>
          <p:cNvGrpSpPr/>
          <p:nvPr/>
        </p:nvGrpSpPr>
        <p:grpSpPr>
          <a:xfrm>
            <a:off x="1608909" y="2764958"/>
            <a:ext cx="979865" cy="1306635"/>
            <a:chOff x="4736649" y="5139505"/>
            <a:chExt cx="979865" cy="1306635"/>
          </a:xfrm>
        </p:grpSpPr>
        <p:sp>
          <p:nvSpPr>
            <p:cNvPr id="6" name="TextBox 5">
              <a:extLst>
                <a:ext uri="{FF2B5EF4-FFF2-40B4-BE49-F238E27FC236}">
                  <a16:creationId xmlns:a16="http://schemas.microsoft.com/office/drawing/2014/main" id="{20815567-C605-4E6B-9EB3-F8771E3B7343}"/>
                </a:ext>
              </a:extLst>
            </p:cNvPr>
            <p:cNvSpPr txBox="1"/>
            <p:nvPr/>
          </p:nvSpPr>
          <p:spPr>
            <a:xfrm>
              <a:off x="4768966" y="5941276"/>
              <a:ext cx="947548" cy="504864"/>
            </a:xfrm>
            <a:prstGeom prst="rect">
              <a:avLst/>
            </a:prstGeom>
            <a:noFill/>
          </p:spPr>
          <p:txBody>
            <a:bodyPr wrap="none" rtlCol="0">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Official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a:t>
              </a:r>
            </a:p>
          </p:txBody>
        </p:sp>
        <p:pic>
          <p:nvPicPr>
            <p:cNvPr id="7" name="Picture 4" descr="document-management-big - Ville de Gerzat">
              <a:extLst>
                <a:ext uri="{FF2B5EF4-FFF2-40B4-BE49-F238E27FC236}">
                  <a16:creationId xmlns:a16="http://schemas.microsoft.com/office/drawing/2014/main" id="{A33A9037-2492-470A-BF65-4D183C435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BF0429CE-84DE-4DB5-A661-47B46C30A239}"/>
              </a:ext>
            </a:extLst>
          </p:cNvPr>
          <p:cNvGrpSpPr/>
          <p:nvPr/>
        </p:nvGrpSpPr>
        <p:grpSpPr>
          <a:xfrm>
            <a:off x="2485734" y="2736239"/>
            <a:ext cx="969118" cy="1508861"/>
            <a:chOff x="5613474" y="5110786"/>
            <a:chExt cx="969118" cy="1508861"/>
          </a:xfrm>
        </p:grpSpPr>
        <p:sp>
          <p:nvSpPr>
            <p:cNvPr id="9" name="TextBox 8">
              <a:extLst>
                <a:ext uri="{FF2B5EF4-FFF2-40B4-BE49-F238E27FC236}">
                  <a16:creationId xmlns:a16="http://schemas.microsoft.com/office/drawing/2014/main" id="{E0989382-3FBA-48CE-A0BA-F9E160F8EDF0}"/>
                </a:ext>
              </a:extLst>
            </p:cNvPr>
            <p:cNvSpPr txBox="1"/>
            <p:nvPr/>
          </p:nvSpPr>
          <p:spPr>
            <a:xfrm>
              <a:off x="5626305" y="5880983"/>
              <a:ext cx="956287"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Lessons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Learned</a:t>
              </a:r>
            </a:p>
          </p:txBody>
        </p:sp>
        <p:pic>
          <p:nvPicPr>
            <p:cNvPr id="10" name="Picture 4" descr="document-management-big - Ville de Gerzat">
              <a:extLst>
                <a:ext uri="{FF2B5EF4-FFF2-40B4-BE49-F238E27FC236}">
                  <a16:creationId xmlns:a16="http://schemas.microsoft.com/office/drawing/2014/main" id="{20FE7A83-9B0E-494B-A859-34AAF9251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328761C0-88BA-47F8-8439-832FADBCBAD3}"/>
              </a:ext>
            </a:extLst>
          </p:cNvPr>
          <p:cNvGrpSpPr/>
          <p:nvPr/>
        </p:nvGrpSpPr>
        <p:grpSpPr>
          <a:xfrm>
            <a:off x="1583159" y="4106904"/>
            <a:ext cx="852541" cy="1054203"/>
            <a:chOff x="6397125" y="5139505"/>
            <a:chExt cx="852541" cy="1054203"/>
          </a:xfrm>
        </p:grpSpPr>
        <p:sp>
          <p:nvSpPr>
            <p:cNvPr id="12" name="TextBox 11">
              <a:extLst>
                <a:ext uri="{FF2B5EF4-FFF2-40B4-BE49-F238E27FC236}">
                  <a16:creationId xmlns:a16="http://schemas.microsoft.com/office/drawing/2014/main" id="{881E93C5-0171-4BA1-8A47-0A973344FCF9}"/>
                </a:ext>
              </a:extLst>
            </p:cNvPr>
            <p:cNvSpPr txBox="1"/>
            <p:nvPr/>
          </p:nvSpPr>
          <p:spPr>
            <a:xfrm>
              <a:off x="6397125" y="5885931"/>
              <a:ext cx="8525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Memoirs</a:t>
              </a:r>
            </a:p>
          </p:txBody>
        </p:sp>
        <p:pic>
          <p:nvPicPr>
            <p:cNvPr id="13" name="Picture 4" descr="document-management-big - Ville de Gerzat">
              <a:extLst>
                <a:ext uri="{FF2B5EF4-FFF2-40B4-BE49-F238E27FC236}">
                  <a16:creationId xmlns:a16="http://schemas.microsoft.com/office/drawing/2014/main" id="{5F274E21-75AC-4D47-8A89-325B76C9B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DE32A5F1-A6A2-417F-9416-0C151C8E3EBC}"/>
              </a:ext>
            </a:extLst>
          </p:cNvPr>
          <p:cNvGrpSpPr/>
          <p:nvPr/>
        </p:nvGrpSpPr>
        <p:grpSpPr>
          <a:xfrm>
            <a:off x="2475327" y="4220791"/>
            <a:ext cx="803554" cy="1054203"/>
            <a:chOff x="6397125" y="5139505"/>
            <a:chExt cx="803554" cy="1054203"/>
          </a:xfrm>
        </p:grpSpPr>
        <p:sp>
          <p:nvSpPr>
            <p:cNvPr id="15" name="TextBox 14">
              <a:extLst>
                <a:ext uri="{FF2B5EF4-FFF2-40B4-BE49-F238E27FC236}">
                  <a16:creationId xmlns:a16="http://schemas.microsoft.com/office/drawing/2014/main" id="{2F4474FE-21F9-45FD-80DC-EDE502C6D6B1}"/>
                </a:ext>
              </a:extLst>
            </p:cNvPr>
            <p:cNvSpPr txBox="1"/>
            <p:nvPr/>
          </p:nvSpPr>
          <p:spPr>
            <a:xfrm>
              <a:off x="6397125" y="5885931"/>
              <a:ext cx="6992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Audios</a:t>
              </a:r>
            </a:p>
          </p:txBody>
        </p:sp>
        <p:pic>
          <p:nvPicPr>
            <p:cNvPr id="16" name="Picture 4" descr="document-management-big - Ville de Gerzat">
              <a:extLst>
                <a:ext uri="{FF2B5EF4-FFF2-40B4-BE49-F238E27FC236}">
                  <a16:creationId xmlns:a16="http://schemas.microsoft.com/office/drawing/2014/main" id="{A9C40AEA-6363-43F1-B8F7-D1FCF0725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5BBDD84-D3F7-4489-B86D-058FDBC1ED10}"/>
              </a:ext>
            </a:extLst>
          </p:cNvPr>
          <p:cNvGrpSpPr/>
          <p:nvPr/>
        </p:nvGrpSpPr>
        <p:grpSpPr>
          <a:xfrm>
            <a:off x="3860626" y="1720283"/>
            <a:ext cx="7079512" cy="2007975"/>
            <a:chOff x="3129026" y="1442613"/>
            <a:chExt cx="6978589" cy="2226997"/>
          </a:xfrm>
        </p:grpSpPr>
        <p:pic>
          <p:nvPicPr>
            <p:cNvPr id="18" name="Picture 12" descr="Defining Communities with ESRI&amp;#39;s Grouping Analysis Tool | Azavea">
              <a:extLst>
                <a:ext uri="{FF2B5EF4-FFF2-40B4-BE49-F238E27FC236}">
                  <a16:creationId xmlns:a16="http://schemas.microsoft.com/office/drawing/2014/main" id="{771CAB53-D0DB-493A-8B4B-5736F7544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026"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347A859-AD54-4A61-ACD3-8336BBC60D34}"/>
                </a:ext>
              </a:extLst>
            </p:cNvPr>
            <p:cNvSpPr txBox="1"/>
            <p:nvPr/>
          </p:nvSpPr>
          <p:spPr>
            <a:xfrm>
              <a:off x="5844081" y="2914543"/>
              <a:ext cx="1188596"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20" name="TextBox 19">
              <a:extLst>
                <a:ext uri="{FF2B5EF4-FFF2-40B4-BE49-F238E27FC236}">
                  <a16:creationId xmlns:a16="http://schemas.microsoft.com/office/drawing/2014/main" id="{C158DEF1-A452-44A1-9A37-9E28064406C4}"/>
                </a:ext>
              </a:extLst>
            </p:cNvPr>
            <p:cNvSpPr txBox="1"/>
            <p:nvPr/>
          </p:nvSpPr>
          <p:spPr>
            <a:xfrm>
              <a:off x="8740303" y="1536736"/>
              <a:ext cx="1367312" cy="716830"/>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links</a:t>
              </a:r>
            </a:p>
          </p:txBody>
        </p:sp>
        <p:sp>
          <p:nvSpPr>
            <p:cNvPr id="21" name="TextBox 20">
              <a:extLst>
                <a:ext uri="{FF2B5EF4-FFF2-40B4-BE49-F238E27FC236}">
                  <a16:creationId xmlns:a16="http://schemas.microsoft.com/office/drawing/2014/main" id="{BD4EBDE8-37F5-4F36-BEA0-C12CD12B835C}"/>
                </a:ext>
              </a:extLst>
            </p:cNvPr>
            <p:cNvSpPr txBox="1"/>
            <p:nvPr/>
          </p:nvSpPr>
          <p:spPr>
            <a:xfrm>
              <a:off x="5651224" y="2291770"/>
              <a:ext cx="87682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others</a:t>
              </a:r>
            </a:p>
          </p:txBody>
        </p:sp>
      </p:grpSp>
      <p:grpSp>
        <p:nvGrpSpPr>
          <p:cNvPr id="22" name="Group 21">
            <a:extLst>
              <a:ext uri="{FF2B5EF4-FFF2-40B4-BE49-F238E27FC236}">
                <a16:creationId xmlns:a16="http://schemas.microsoft.com/office/drawing/2014/main" id="{7963EAB6-72DC-4079-A84A-763408A16EDE}"/>
              </a:ext>
            </a:extLst>
          </p:cNvPr>
          <p:cNvGrpSpPr/>
          <p:nvPr/>
        </p:nvGrpSpPr>
        <p:grpSpPr>
          <a:xfrm>
            <a:off x="3474556" y="3919898"/>
            <a:ext cx="4685105" cy="1986417"/>
            <a:chOff x="2825414" y="3985025"/>
            <a:chExt cx="4685105" cy="1986417"/>
          </a:xfrm>
        </p:grpSpPr>
        <p:sp>
          <p:nvSpPr>
            <p:cNvPr id="23" name="Rectangle: Rounded Corners 22">
              <a:extLst>
                <a:ext uri="{FF2B5EF4-FFF2-40B4-BE49-F238E27FC236}">
                  <a16:creationId xmlns:a16="http://schemas.microsoft.com/office/drawing/2014/main" id="{D66E0A7C-135C-4113-A901-CA18DEF84402}"/>
                </a:ext>
              </a:extLst>
            </p:cNvPr>
            <p:cNvSpPr/>
            <p:nvPr/>
          </p:nvSpPr>
          <p:spPr>
            <a:xfrm>
              <a:off x="2825414" y="5378841"/>
              <a:ext cx="2172000" cy="59260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Named Entitiy Recognition</a:t>
              </a:r>
            </a:p>
          </p:txBody>
        </p:sp>
        <p:sp>
          <p:nvSpPr>
            <p:cNvPr id="24" name="Rectangle: Rounded Corners 23">
              <a:extLst>
                <a:ext uri="{FF2B5EF4-FFF2-40B4-BE49-F238E27FC236}">
                  <a16:creationId xmlns:a16="http://schemas.microsoft.com/office/drawing/2014/main" id="{38496A75-64B3-4C35-8DE3-4E758E6BD849}"/>
                </a:ext>
              </a:extLst>
            </p:cNvPr>
            <p:cNvSpPr/>
            <p:nvPr/>
          </p:nvSpPr>
          <p:spPr>
            <a:xfrm>
              <a:off x="6047715" y="5376089"/>
              <a:ext cx="1462804" cy="5725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 Extraction</a:t>
              </a:r>
            </a:p>
          </p:txBody>
        </p:sp>
        <p:sp>
          <p:nvSpPr>
            <p:cNvPr id="25" name="TextBox 24">
              <a:extLst>
                <a:ext uri="{FF2B5EF4-FFF2-40B4-BE49-F238E27FC236}">
                  <a16:creationId xmlns:a16="http://schemas.microsoft.com/office/drawing/2014/main" id="{799FDA29-1A63-4ECE-90CF-BFC9203AB889}"/>
                </a:ext>
              </a:extLst>
            </p:cNvPr>
            <p:cNvSpPr txBox="1"/>
            <p:nvPr/>
          </p:nvSpPr>
          <p:spPr>
            <a:xfrm>
              <a:off x="4368580" y="3985025"/>
              <a:ext cx="1959896" cy="923330"/>
            </a:xfrm>
            <a:prstGeom prst="rect">
              <a:avLst/>
            </a:prstGeom>
            <a:noFill/>
            <a:ln>
              <a:solidFill>
                <a:schemeClr val="tx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Training of Models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with Language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Rep. Techniques</a:t>
              </a:r>
              <a:endPar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Connector: Elbow 25">
              <a:extLst>
                <a:ext uri="{FF2B5EF4-FFF2-40B4-BE49-F238E27FC236}">
                  <a16:creationId xmlns:a16="http://schemas.microsoft.com/office/drawing/2014/main" id="{FF5A59E5-3435-487A-A9ED-8878179F4544}"/>
                </a:ext>
              </a:extLst>
            </p:cNvPr>
            <p:cNvCxnSpPr>
              <a:stCxn id="25" idx="2"/>
              <a:endCxn id="23" idx="0"/>
            </p:cNvCxnSpPr>
            <p:nvPr/>
          </p:nvCxnSpPr>
          <p:spPr>
            <a:xfrm rot="5400000">
              <a:off x="4394728" y="4425041"/>
              <a:ext cx="470486" cy="14371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F3BBBB4-1973-47F4-B330-2A5705F30B9E}"/>
                </a:ext>
              </a:extLst>
            </p:cNvPr>
            <p:cNvCxnSpPr>
              <a:stCxn id="25" idx="2"/>
              <a:endCxn id="24" idx="0"/>
            </p:cNvCxnSpPr>
            <p:nvPr/>
          </p:nvCxnSpPr>
          <p:spPr>
            <a:xfrm rot="16200000" flipH="1">
              <a:off x="5829955" y="4426927"/>
              <a:ext cx="467734" cy="1430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8" name="Picture 4" descr="Schematic model of the deep learning algorithm in endoscopy. | Download  Scientific Diagram">
            <a:extLst>
              <a:ext uri="{FF2B5EF4-FFF2-40B4-BE49-F238E27FC236}">
                <a16:creationId xmlns:a16="http://schemas.microsoft.com/office/drawing/2014/main" id="{1E02B365-E203-4FC5-A03E-3AF58F2146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49" r="29155" b="8218"/>
          <a:stretch/>
        </p:blipFill>
        <p:spPr bwMode="auto">
          <a:xfrm>
            <a:off x="8370739" y="2487149"/>
            <a:ext cx="2592000" cy="280459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Connector: Curved 44">
            <a:extLst>
              <a:ext uri="{FF2B5EF4-FFF2-40B4-BE49-F238E27FC236}">
                <a16:creationId xmlns:a16="http://schemas.microsoft.com/office/drawing/2014/main" id="{88C58731-9C82-4323-8CDF-4B3676598674}"/>
              </a:ext>
            </a:extLst>
          </p:cNvPr>
          <p:cNvCxnSpPr/>
          <p:nvPr/>
        </p:nvCxnSpPr>
        <p:spPr>
          <a:xfrm>
            <a:off x="9192986" y="2485927"/>
            <a:ext cx="637656" cy="250312"/>
          </a:xfrm>
          <a:prstGeom prst="curvedConnector3">
            <a:avLst>
              <a:gd name="adj1" fmla="val 111457"/>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9DFEC8BF-E452-4ACC-B205-D5FF238C6B2D}"/>
              </a:ext>
            </a:extLst>
          </p:cNvPr>
          <p:cNvCxnSpPr>
            <a:cxnSpLocks/>
          </p:cNvCxnSpPr>
          <p:nvPr/>
        </p:nvCxnSpPr>
        <p:spPr>
          <a:xfrm>
            <a:off x="9847813" y="2818936"/>
            <a:ext cx="537158" cy="314892"/>
          </a:xfrm>
          <a:prstGeom prst="curvedConnector3">
            <a:avLst>
              <a:gd name="adj1" fmla="val 119916"/>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Green Tick and Red Cross. Set of Check Marks. Good for Projects. Yes or No  Choice. Stock Vector - Illustration of agree, check: 195892137">
            <a:extLst>
              <a:ext uri="{FF2B5EF4-FFF2-40B4-BE49-F238E27FC236}">
                <a16:creationId xmlns:a16="http://schemas.microsoft.com/office/drawing/2014/main" id="{ABAD7E9C-0657-4D6A-B71A-3863E99314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54" r="51850"/>
          <a:stretch/>
        </p:blipFill>
        <p:spPr bwMode="auto">
          <a:xfrm>
            <a:off x="11040169" y="3109086"/>
            <a:ext cx="612000" cy="84466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Green Tick and Red Cross. Set of Check Marks. Good for Projects. Yes or No  Choice. Stock Vector - Illustration of agree, check: 195892137">
            <a:extLst>
              <a:ext uri="{FF2B5EF4-FFF2-40B4-BE49-F238E27FC236}">
                <a16:creationId xmlns:a16="http://schemas.microsoft.com/office/drawing/2014/main" id="{D0D68736-BEC2-4AAD-9C04-74A027C12F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36" r="4308"/>
          <a:stretch/>
        </p:blipFill>
        <p:spPr bwMode="auto">
          <a:xfrm>
            <a:off x="11119308" y="3875768"/>
            <a:ext cx="648000" cy="84466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887D1D8-289F-4E7B-BCCB-C0D37C27EC1D}"/>
              </a:ext>
            </a:extLst>
          </p:cNvPr>
          <p:cNvSpPr txBox="1"/>
          <p:nvPr/>
        </p:nvSpPr>
        <p:spPr>
          <a:xfrm>
            <a:off x="10742591" y="2462755"/>
            <a:ext cx="1387087" cy="646331"/>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status</a:t>
            </a:r>
          </a:p>
        </p:txBody>
      </p:sp>
      <p:sp>
        <p:nvSpPr>
          <p:cNvPr id="59" name="Rectangle: Rounded Corners 58">
            <a:extLst>
              <a:ext uri="{FF2B5EF4-FFF2-40B4-BE49-F238E27FC236}">
                <a16:creationId xmlns:a16="http://schemas.microsoft.com/office/drawing/2014/main" id="{F84D8F3B-E87A-44BA-994F-E3148D8B7578}"/>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Technical Approach- Non-material Factors Analysis</a:t>
            </a:r>
          </a:p>
        </p:txBody>
      </p:sp>
      <p:sp>
        <p:nvSpPr>
          <p:cNvPr id="60" name="TextBox 59">
            <a:extLst>
              <a:ext uri="{FF2B5EF4-FFF2-40B4-BE49-F238E27FC236}">
                <a16:creationId xmlns:a16="http://schemas.microsoft.com/office/drawing/2014/main" id="{6530F482-C6E6-459A-81D3-24C73D53D52C}"/>
              </a:ext>
            </a:extLst>
          </p:cNvPr>
          <p:cNvSpPr txBox="1"/>
          <p:nvPr/>
        </p:nvSpPr>
        <p:spPr>
          <a:xfrm>
            <a:off x="8485043" y="5224505"/>
            <a:ext cx="328143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Creation of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features to build downstream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DL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models to find relation</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ships</a:t>
            </a:r>
          </a:p>
        </p:txBody>
      </p:sp>
      <p:sp>
        <p:nvSpPr>
          <p:cNvPr id="61" name="Arrow: Striped Right 60">
            <a:extLst>
              <a:ext uri="{FF2B5EF4-FFF2-40B4-BE49-F238E27FC236}">
                <a16:creationId xmlns:a16="http://schemas.microsoft.com/office/drawing/2014/main" id="{704AE546-4E09-4DE2-8494-EBFF09F2AEF2}"/>
              </a:ext>
            </a:extLst>
          </p:cNvPr>
          <p:cNvSpPr/>
          <p:nvPr/>
        </p:nvSpPr>
        <p:spPr>
          <a:xfrm>
            <a:off x="3256950" y="3601090"/>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Arrow: Striped Right 61">
            <a:extLst>
              <a:ext uri="{FF2B5EF4-FFF2-40B4-BE49-F238E27FC236}">
                <a16:creationId xmlns:a16="http://schemas.microsoft.com/office/drawing/2014/main" id="{7C4A3F24-77D3-420E-B2BE-A13F206EB05C}"/>
              </a:ext>
            </a:extLst>
          </p:cNvPr>
          <p:cNvSpPr/>
          <p:nvPr/>
        </p:nvSpPr>
        <p:spPr>
          <a:xfrm>
            <a:off x="7652918" y="3606392"/>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92E4AE53-C1C7-442C-A441-007C29961498}"/>
              </a:ext>
            </a:extLst>
          </p:cNvPr>
          <p:cNvSpPr/>
          <p:nvPr/>
        </p:nvSpPr>
        <p:spPr>
          <a:xfrm>
            <a:off x="2115000"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a:t>
            </a:r>
          </a:p>
        </p:txBody>
      </p:sp>
      <p:sp>
        <p:nvSpPr>
          <p:cNvPr id="64" name="Oval 63">
            <a:extLst>
              <a:ext uri="{FF2B5EF4-FFF2-40B4-BE49-F238E27FC236}">
                <a16:creationId xmlns:a16="http://schemas.microsoft.com/office/drawing/2014/main" id="{83337D31-A4C1-4225-8B3F-0A8C435E4B17}"/>
              </a:ext>
            </a:extLst>
          </p:cNvPr>
          <p:cNvSpPr/>
          <p:nvPr/>
        </p:nvSpPr>
        <p:spPr>
          <a:xfrm>
            <a:off x="5561783"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a:t>
            </a:r>
          </a:p>
        </p:txBody>
      </p:sp>
      <p:sp>
        <p:nvSpPr>
          <p:cNvPr id="65" name="Oval 64">
            <a:extLst>
              <a:ext uri="{FF2B5EF4-FFF2-40B4-BE49-F238E27FC236}">
                <a16:creationId xmlns:a16="http://schemas.microsoft.com/office/drawing/2014/main" id="{10D03788-5D1D-44FD-9E00-C8D92DFA950D}"/>
              </a:ext>
            </a:extLst>
          </p:cNvPr>
          <p:cNvSpPr/>
          <p:nvPr/>
        </p:nvSpPr>
        <p:spPr>
          <a:xfrm>
            <a:off x="9967659" y="1304253"/>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a:t>
            </a:r>
          </a:p>
        </p:txBody>
      </p:sp>
      <p:sp>
        <p:nvSpPr>
          <p:cNvPr id="66" name="TextBox 65">
            <a:extLst>
              <a:ext uri="{FF2B5EF4-FFF2-40B4-BE49-F238E27FC236}">
                <a16:creationId xmlns:a16="http://schemas.microsoft.com/office/drawing/2014/main" id="{3292C072-EFC9-4E7C-8CB4-723A819E4139}"/>
              </a:ext>
            </a:extLst>
          </p:cNvPr>
          <p:cNvSpPr txBox="1"/>
          <p:nvPr/>
        </p:nvSpPr>
        <p:spPr>
          <a:xfrm>
            <a:off x="6847429" y="1992304"/>
            <a:ext cx="88950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pic>
        <p:nvPicPr>
          <p:cNvPr id="40" name="Picture 2" descr="Python Training - Object Development - Virtual Beehive">
            <a:extLst>
              <a:ext uri="{FF2B5EF4-FFF2-40B4-BE49-F238E27FC236}">
                <a16:creationId xmlns:a16="http://schemas.microsoft.com/office/drawing/2014/main" id="{FF96A657-89AB-437E-A75A-9545CF3F9E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238849" y="5059482"/>
            <a:ext cx="1069539" cy="945283"/>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396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BE2C11-D09F-4A47-849A-EBEC834F13C5}"/>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Innovation</a:t>
            </a:r>
          </a:p>
        </p:txBody>
      </p:sp>
      <p:pic>
        <p:nvPicPr>
          <p:cNvPr id="2050" name="Picture 2" descr="FM3-90 Appendix B Tactical Mission Tasks">
            <a:extLst>
              <a:ext uri="{FF2B5EF4-FFF2-40B4-BE49-F238E27FC236}">
                <a16:creationId xmlns:a16="http://schemas.microsoft.com/office/drawing/2014/main" id="{3C210C85-EE6B-4C7B-A026-018C0F85D6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840" y="1025771"/>
            <a:ext cx="4324350" cy="3248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E016D3A-9ADC-4AD6-85CB-D2C528357C6D}"/>
              </a:ext>
            </a:extLst>
          </p:cNvPr>
          <p:cNvSpPr txBox="1"/>
          <p:nvPr/>
        </p:nvSpPr>
        <p:spPr>
          <a:xfrm>
            <a:off x="394846" y="4884020"/>
            <a:ext cx="1140230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Advantages: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Best approach to address the real reasons of the battle &amp; operation outcomes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Feedback for traning of leaders in military institutions.</a:t>
            </a:r>
          </a:p>
        </p:txBody>
      </p:sp>
      <p:sp>
        <p:nvSpPr>
          <p:cNvPr id="8" name="TextBox 7">
            <a:extLst>
              <a:ext uri="{FF2B5EF4-FFF2-40B4-BE49-F238E27FC236}">
                <a16:creationId xmlns:a16="http://schemas.microsoft.com/office/drawing/2014/main" id="{12377B48-0224-4E5E-960D-B118EB70876A}"/>
              </a:ext>
            </a:extLst>
          </p:cNvPr>
          <p:cNvSpPr txBox="1"/>
          <p:nvPr/>
        </p:nvSpPr>
        <p:spPr>
          <a:xfrm>
            <a:off x="7229476" y="2014196"/>
            <a:ext cx="3367768"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AI has not been applied in this field of defence sector so far, including NATO LL process.</a:t>
            </a:r>
            <a:endPar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9901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BE2C11-D09F-4A47-849A-EBEC834F13C5}"/>
              </a:ext>
            </a:extLst>
          </p:cNvPr>
          <p:cNvSpPr/>
          <p:nvPr/>
        </p:nvSpPr>
        <p:spPr>
          <a:xfrm>
            <a:off x="87083" y="78289"/>
            <a:ext cx="12026266" cy="91063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Evidence</a:t>
            </a:r>
          </a:p>
        </p:txBody>
      </p:sp>
      <p:pic>
        <p:nvPicPr>
          <p:cNvPr id="3076" name="Picture 4">
            <a:extLst>
              <a:ext uri="{FF2B5EF4-FFF2-40B4-BE49-F238E27FC236}">
                <a16:creationId xmlns:a16="http://schemas.microsoft.com/office/drawing/2014/main" id="{C8BF4FC1-6DA3-46D9-9F20-3E24C1827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1291" y="2590337"/>
            <a:ext cx="3245985" cy="2729277"/>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DD437E1-9739-4A36-B105-1FF141E4A35D}"/>
              </a:ext>
            </a:extLst>
          </p:cNvPr>
          <p:cNvSpPr txBox="1"/>
          <p:nvPr/>
        </p:nvSpPr>
        <p:spPr>
          <a:xfrm>
            <a:off x="7308633" y="5470131"/>
            <a:ext cx="4970452" cy="461665"/>
          </a:xfrm>
          <a:prstGeom prst="rect">
            <a:avLst/>
          </a:prstGeom>
          <a:noFill/>
        </p:spPr>
        <p:txBody>
          <a:bodyPr wrap="square" rtlCol="0">
            <a:spAutoFit/>
          </a:bodyPr>
          <a:lstStyle>
            <a:defPPr>
              <a:defRPr lang="tr-TR"/>
            </a:defPPr>
            <a:lvl1pPr>
              <a:defRPr sz="24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 Image processing in health sector</a:t>
            </a:r>
          </a:p>
        </p:txBody>
      </p:sp>
      <p:pic>
        <p:nvPicPr>
          <p:cNvPr id="1028" name="Picture 4" descr="John Snow Labs">
            <a:extLst>
              <a:ext uri="{FF2B5EF4-FFF2-40B4-BE49-F238E27FC236}">
                <a16:creationId xmlns:a16="http://schemas.microsoft.com/office/drawing/2014/main" id="{B99144A7-3494-4E53-83AE-A716B1E9C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1291" y="1204758"/>
            <a:ext cx="3263877" cy="1125475"/>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1675FE9-CB62-4412-826B-748B956AFBE2}"/>
              </a:ext>
            </a:extLst>
          </p:cNvPr>
          <p:cNvSpPr txBox="1"/>
          <p:nvPr/>
        </p:nvSpPr>
        <p:spPr>
          <a:xfrm>
            <a:off x="757236" y="3892433"/>
            <a:ext cx="6098720" cy="830997"/>
          </a:xfrm>
          <a:prstGeom prst="rect">
            <a:avLst/>
          </a:prstGeom>
          <a:noFill/>
        </p:spPr>
        <p:txBody>
          <a:bodyPr wrap="square" rtlCol="0">
            <a:spAutoFit/>
          </a:bodyPr>
          <a:lstStyle>
            <a:defPPr>
              <a:defRPr lang="tr-TR"/>
            </a:defPPr>
            <a:lvl1pPr>
              <a:defRPr sz="24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 U</a:t>
            </a: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nderstands</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the relationships between </a:t>
            </a:r>
            <a:endPar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words in a sentence</a:t>
            </a: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pic>
        <p:nvPicPr>
          <p:cNvPr id="1036" name="Picture 12" descr="Google BERT : Le nouvel algorithme optimisé pour la recherche vocale -  Expertisme">
            <a:extLst>
              <a:ext uri="{FF2B5EF4-FFF2-40B4-BE49-F238E27FC236}">
                <a16:creationId xmlns:a16="http://schemas.microsoft.com/office/drawing/2014/main" id="{C6E2E1E4-F134-4095-9976-68B59B31F2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6" y="1172276"/>
            <a:ext cx="4958443" cy="2582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344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E4D07-C06A-4A5E-93AC-5FC81881E6DF}"/>
              </a:ext>
            </a:extLst>
          </p:cNvPr>
          <p:cNvSpPr>
            <a:spLocks noGrp="1"/>
          </p:cNvSpPr>
          <p:nvPr>
            <p:ph idx="1"/>
          </p:nvPr>
        </p:nvSpPr>
        <p:spPr/>
        <p:txBody>
          <a:bodyPr/>
          <a:lstStyle/>
          <a:p>
            <a:r>
              <a:rPr lang="tr-TR" dirty="0"/>
              <a:t>This research has implications for the below focus areas:</a:t>
            </a:r>
          </a:p>
          <a:p>
            <a:r>
              <a:rPr lang="tr-TR" b="1" i="0" dirty="0">
                <a:solidFill>
                  <a:srgbClr val="0B0C0C"/>
                </a:solidFill>
                <a:effectLst/>
                <a:latin typeface="GDS Transport"/>
              </a:rPr>
              <a:t>Evaluation part of «Simulating Future Battlespace Complexity»</a:t>
            </a:r>
          </a:p>
          <a:p>
            <a:pPr lvl="1"/>
            <a:r>
              <a:rPr lang="en-US" b="0" i="0" dirty="0">
                <a:solidFill>
                  <a:srgbClr val="0B0C0C"/>
                </a:solidFill>
                <a:effectLst/>
                <a:latin typeface="GDS Transport"/>
              </a:rPr>
              <a:t>Apply procedures and solutions that provide effective training and </a:t>
            </a:r>
            <a:r>
              <a:rPr lang="en-US" b="1" i="0" dirty="0">
                <a:solidFill>
                  <a:srgbClr val="0B0C0C"/>
                </a:solidFill>
                <a:effectLst/>
                <a:highlight>
                  <a:srgbClr val="FFFF00"/>
                </a:highlight>
                <a:latin typeface="GDS Transport"/>
              </a:rPr>
              <a:t>evaluation capabilities</a:t>
            </a:r>
            <a:endParaRPr lang="tr-TR" b="1" i="0" dirty="0">
              <a:solidFill>
                <a:srgbClr val="0B0C0C"/>
              </a:solidFill>
              <a:effectLst/>
              <a:highlight>
                <a:srgbClr val="FFFF00"/>
              </a:highlight>
              <a:latin typeface="GDS Transport"/>
            </a:endParaRPr>
          </a:p>
          <a:p>
            <a:r>
              <a:rPr lang="en-US" b="1" i="0" dirty="0">
                <a:solidFill>
                  <a:srgbClr val="0B0C0C"/>
                </a:solidFill>
                <a:effectLst/>
                <a:latin typeface="GDS Transport"/>
              </a:rPr>
              <a:t>Defence People – Skills, Knowledge and Experience</a:t>
            </a:r>
          </a:p>
          <a:p>
            <a:pPr lvl="1"/>
            <a:r>
              <a:rPr lang="en-US" b="0" i="0" dirty="0">
                <a:solidFill>
                  <a:srgbClr val="0B0C0C"/>
                </a:solidFill>
                <a:effectLst/>
                <a:latin typeface="GDS Transport"/>
              </a:rPr>
              <a:t>Attract and retain SQEP with </a:t>
            </a:r>
            <a:r>
              <a:rPr lang="en-US" b="1" i="0" dirty="0">
                <a:solidFill>
                  <a:srgbClr val="0B0C0C"/>
                </a:solidFill>
                <a:effectLst/>
                <a:highlight>
                  <a:srgbClr val="FFFF00"/>
                </a:highlight>
                <a:latin typeface="GDS Transport"/>
              </a:rPr>
              <a:t>niche specialties and technical skills</a:t>
            </a:r>
            <a:r>
              <a:rPr lang="en-US" b="0" i="0" dirty="0">
                <a:solidFill>
                  <a:srgbClr val="0B0C0C"/>
                </a:solidFill>
                <a:effectLst/>
                <a:latin typeface="GDS Transport"/>
              </a:rPr>
              <a:t>.</a:t>
            </a:r>
          </a:p>
          <a:p>
            <a:pPr lvl="1"/>
            <a:r>
              <a:rPr lang="en-US" b="0" i="0" dirty="0">
                <a:solidFill>
                  <a:srgbClr val="0B0C0C"/>
                </a:solidFill>
                <a:effectLst/>
                <a:latin typeface="GDS Transport"/>
              </a:rPr>
              <a:t>Tracking and managing important </a:t>
            </a:r>
            <a:r>
              <a:rPr lang="en-US" b="1" i="0" dirty="0">
                <a:solidFill>
                  <a:srgbClr val="0B0C0C"/>
                </a:solidFill>
                <a:effectLst/>
                <a:highlight>
                  <a:srgbClr val="FFFF00"/>
                </a:highlight>
                <a:latin typeface="GDS Transport"/>
              </a:rPr>
              <a:t>skillsets</a:t>
            </a:r>
            <a:r>
              <a:rPr lang="en-US" b="0" i="0" dirty="0">
                <a:solidFill>
                  <a:srgbClr val="0B0C0C"/>
                </a:solidFill>
                <a:effectLst/>
                <a:latin typeface="GDS Transport"/>
              </a:rPr>
              <a:t> across the workforce</a:t>
            </a:r>
            <a:r>
              <a:rPr lang="tr-TR" b="0" i="0" dirty="0">
                <a:solidFill>
                  <a:srgbClr val="0B0C0C"/>
                </a:solidFill>
                <a:effectLst/>
                <a:latin typeface="GDS Transport"/>
              </a:rPr>
              <a:t>.</a:t>
            </a:r>
            <a:endParaRPr lang="en-US" b="0" i="0" dirty="0">
              <a:solidFill>
                <a:srgbClr val="0B0C0C"/>
              </a:solidFill>
              <a:effectLst/>
              <a:latin typeface="GDS Transport"/>
            </a:endParaRPr>
          </a:p>
          <a:p>
            <a:pPr lvl="1"/>
            <a:endParaRPr lang="en-US" b="0" i="0" dirty="0">
              <a:solidFill>
                <a:srgbClr val="0B0C0C"/>
              </a:solidFill>
              <a:effectLst/>
              <a:highlight>
                <a:srgbClr val="FFFF00"/>
              </a:highlight>
              <a:latin typeface="GDS Transport"/>
            </a:endParaRPr>
          </a:p>
          <a:p>
            <a:endParaRPr lang="tr-TR" dirty="0"/>
          </a:p>
        </p:txBody>
      </p:sp>
      <p:sp>
        <p:nvSpPr>
          <p:cNvPr id="4" name="Rectangle: Rounded Corners 3">
            <a:extLst>
              <a:ext uri="{FF2B5EF4-FFF2-40B4-BE49-F238E27FC236}">
                <a16:creationId xmlns:a16="http://schemas.microsoft.com/office/drawing/2014/main" id="{C23F7E87-AEFC-4C50-A9C5-7272EDA9CAC4}"/>
              </a:ext>
            </a:extLst>
          </p:cNvPr>
          <p:cNvSpPr/>
          <p:nvPr/>
        </p:nvSpPr>
        <p:spPr>
          <a:xfrm>
            <a:off x="87083" y="45631"/>
            <a:ext cx="12026266" cy="106471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Fit to Focus Areas</a:t>
            </a:r>
          </a:p>
        </p:txBody>
      </p:sp>
    </p:spTree>
    <p:extLst>
      <p:ext uri="{BB962C8B-B14F-4D97-AF65-F5344CB8AC3E}">
        <p14:creationId xmlns:p14="http://schemas.microsoft.com/office/powerpoint/2010/main" val="3624153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D7D6-099E-459D-8F63-E23A545563DF}"/>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0CBAEDF1-0183-4C2F-AF83-252B38341227}"/>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12337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solidFill>
                  <a:srgbClr val="FF0000"/>
                </a:solidFill>
              </a:rPr>
              <a:t>Research Discussion with Prof. Emma Parry</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4000" y="2415971"/>
            <a:ext cx="9382539" cy="2286658"/>
          </a:xfrm>
        </p:spPr>
        <p:txBody>
          <a:bodyPr>
            <a:normAutofit/>
          </a:bodyPr>
          <a:lstStyle/>
          <a:p>
            <a:r>
              <a:rPr lang="tr-TR" b="1" dirty="0"/>
              <a:t>Gurkan Yesilyurt</a:t>
            </a:r>
          </a:p>
          <a:p>
            <a:r>
              <a:rPr lang="tr-TR" b="1" dirty="0"/>
              <a:t>Researcher at Cranfield School of Defence and Security</a:t>
            </a:r>
          </a:p>
          <a:p>
            <a:endParaRPr lang="tr-TR" b="1" dirty="0"/>
          </a:p>
          <a:p>
            <a:r>
              <a:rPr lang="tr-TR" b="1" dirty="0"/>
              <a:t>Time:30 minutes</a:t>
            </a:r>
          </a:p>
          <a:p>
            <a:r>
              <a:rPr lang="tr-TR" b="1" dirty="0"/>
              <a:t>11.02.2022</a:t>
            </a:r>
          </a:p>
          <a:p>
            <a:endParaRPr lang="tr-TR" b="1" dirty="0"/>
          </a:p>
        </p:txBody>
      </p:sp>
    </p:spTree>
    <p:extLst>
      <p:ext uri="{BB962C8B-B14F-4D97-AF65-F5344CB8AC3E}">
        <p14:creationId xmlns:p14="http://schemas.microsoft.com/office/powerpoint/2010/main" val="601135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E445-AF65-4065-A8E6-E3B9450477F9}"/>
              </a:ext>
            </a:extLst>
          </p:cNvPr>
          <p:cNvSpPr>
            <a:spLocks noGrp="1"/>
          </p:cNvSpPr>
          <p:nvPr>
            <p:ph type="title"/>
          </p:nvPr>
        </p:nvSpPr>
        <p:spPr>
          <a:xfrm>
            <a:off x="838200" y="365125"/>
            <a:ext cx="10515600" cy="826861"/>
          </a:xfrm>
        </p:spPr>
        <p:txBody>
          <a:bodyPr/>
          <a:lstStyle/>
          <a:p>
            <a:r>
              <a:rPr lang="tr-TR" b="1" dirty="0"/>
              <a:t>Research Design Considerations</a:t>
            </a:r>
          </a:p>
        </p:txBody>
      </p:sp>
      <p:sp>
        <p:nvSpPr>
          <p:cNvPr id="3" name="Content Placeholder 2">
            <a:extLst>
              <a:ext uri="{FF2B5EF4-FFF2-40B4-BE49-F238E27FC236}">
                <a16:creationId xmlns:a16="http://schemas.microsoft.com/office/drawing/2014/main" id="{45C655FD-3786-4504-80FE-A3688FEBADA6}"/>
              </a:ext>
            </a:extLst>
          </p:cNvPr>
          <p:cNvSpPr>
            <a:spLocks noGrp="1"/>
          </p:cNvSpPr>
          <p:nvPr>
            <p:ph idx="1"/>
          </p:nvPr>
        </p:nvSpPr>
        <p:spPr/>
        <p:txBody>
          <a:bodyPr>
            <a:normAutofit lnSpcReduction="10000"/>
          </a:bodyPr>
          <a:lstStyle/>
          <a:p>
            <a:r>
              <a:rPr lang="tr-TR" b="1" dirty="0">
                <a:highlight>
                  <a:srgbClr val="FFFF00"/>
                </a:highlight>
              </a:rPr>
              <a:t>Title: </a:t>
            </a:r>
            <a:r>
              <a:rPr lang="en-US" dirty="0"/>
              <a:t>Effects of leadership and morale on the outcome of the battle</a:t>
            </a:r>
            <a:r>
              <a:rPr lang="tr-TR" dirty="0"/>
              <a:t>. </a:t>
            </a:r>
          </a:p>
          <a:p>
            <a:r>
              <a:rPr lang="en-US" b="1" dirty="0">
                <a:highlight>
                  <a:srgbClr val="FFFF00"/>
                </a:highlight>
              </a:rPr>
              <a:t>Aim:</a:t>
            </a:r>
            <a:r>
              <a:rPr lang="tr-TR" b="1" dirty="0">
                <a:highlight>
                  <a:srgbClr val="FFFF00"/>
                </a:highlight>
              </a:rPr>
              <a:t> </a:t>
            </a:r>
            <a:r>
              <a:rPr lang="en-US" dirty="0"/>
              <a:t>This research will aim to </a:t>
            </a:r>
            <a:r>
              <a:rPr lang="en-US" dirty="0">
                <a:highlight>
                  <a:srgbClr val="00FFFF"/>
                </a:highlight>
              </a:rPr>
              <a:t>explore</a:t>
            </a:r>
            <a:r>
              <a:rPr lang="en-US" dirty="0"/>
              <a:t> effects of non-material factors on the outcome of the battle alongside other combat power elements. </a:t>
            </a:r>
          </a:p>
          <a:p>
            <a:r>
              <a:rPr lang="en-US" b="1" dirty="0">
                <a:highlight>
                  <a:srgbClr val="FFFF00"/>
                </a:highlight>
              </a:rPr>
              <a:t>Objectives:</a:t>
            </a:r>
            <a:r>
              <a:rPr lang="tr-TR" b="1" dirty="0">
                <a:highlight>
                  <a:srgbClr val="FFFF00"/>
                </a:highlight>
              </a:rPr>
              <a:t> </a:t>
            </a:r>
          </a:p>
          <a:p>
            <a:pPr lvl="1"/>
            <a:r>
              <a:rPr lang="en-US" dirty="0">
                <a:highlight>
                  <a:srgbClr val="00FFFF"/>
                </a:highlight>
              </a:rPr>
              <a:t>To explain </a:t>
            </a:r>
            <a:r>
              <a:rPr lang="en-US" dirty="0"/>
              <a:t>how far combat power elements varies the outcome of the battle. </a:t>
            </a:r>
          </a:p>
          <a:p>
            <a:pPr lvl="1"/>
            <a:r>
              <a:rPr lang="en-US" dirty="0">
                <a:highlight>
                  <a:srgbClr val="00FFFF"/>
                </a:highlight>
              </a:rPr>
              <a:t>To explore </a:t>
            </a:r>
            <a:r>
              <a:rPr lang="en-US" dirty="0"/>
              <a:t>the nature and the degree of the effects of leadership and morale on the outcome of the battle. </a:t>
            </a:r>
            <a:endParaRPr lang="tr-TR" dirty="0"/>
          </a:p>
          <a:p>
            <a:r>
              <a:rPr lang="tr-TR" b="1" dirty="0">
                <a:highlight>
                  <a:srgbClr val="FFFF00"/>
                </a:highlight>
              </a:rPr>
              <a:t>Research Design Approach: </a:t>
            </a:r>
            <a:r>
              <a:rPr lang="tr-TR" dirty="0"/>
              <a:t>Explanatory sequential research design with quantitative research preceding qualitative research.  </a:t>
            </a:r>
          </a:p>
          <a:p>
            <a:pPr marL="0" indent="0">
              <a:buNone/>
            </a:pPr>
            <a:r>
              <a:rPr lang="tr-TR" dirty="0"/>
              <a:t>(quant ---&gt;QUAL). </a:t>
            </a:r>
            <a:endParaRPr lang="en-US" dirty="0"/>
          </a:p>
          <a:p>
            <a:endParaRPr lang="en-US" dirty="0"/>
          </a:p>
          <a:p>
            <a:endParaRPr lang="tr-TR" dirty="0"/>
          </a:p>
        </p:txBody>
      </p:sp>
    </p:spTree>
    <p:extLst>
      <p:ext uri="{BB962C8B-B14F-4D97-AF65-F5344CB8AC3E}">
        <p14:creationId xmlns:p14="http://schemas.microsoft.com/office/powerpoint/2010/main" val="305007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Start-up ~ Explaining Research Proposal</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p:txBody>
          <a:bodyPr>
            <a:normAutofit/>
          </a:bodyPr>
          <a:lstStyle/>
          <a:p>
            <a:r>
              <a:rPr lang="tr-TR" sz="2600" b="1" dirty="0"/>
              <a:t>Evolution of analysis from skilled soldiers to academicians</a:t>
            </a:r>
          </a:p>
          <a:p>
            <a:pPr lvl="1"/>
            <a:r>
              <a:rPr lang="tr-TR" sz="2200" dirty="0"/>
              <a:t>From heuristic to quantification</a:t>
            </a:r>
          </a:p>
          <a:p>
            <a:pPr marL="457200" lvl="1" indent="0">
              <a:buNone/>
            </a:pPr>
            <a:endParaRPr lang="tr-TR" sz="2200" dirty="0"/>
          </a:p>
          <a:p>
            <a:r>
              <a:rPr lang="tr-TR" sz="2600" b="1" dirty="0"/>
              <a:t>What is done till today? </a:t>
            </a:r>
            <a:r>
              <a:rPr lang="tr-TR" sz="2600" dirty="0"/>
              <a:t>Literature review</a:t>
            </a:r>
          </a:p>
          <a:p>
            <a:pPr marL="0" indent="0">
              <a:buNone/>
            </a:pPr>
            <a:endParaRPr lang="tr-TR" sz="2600" dirty="0"/>
          </a:p>
          <a:p>
            <a:r>
              <a:rPr lang="tr-TR" sz="2600" b="1" dirty="0"/>
              <a:t>Abstract: </a:t>
            </a:r>
            <a:r>
              <a:rPr lang="tr-TR" sz="2600" dirty="0"/>
              <a:t>Morale and Leadership factors in explaining the result of the battle.  	</a:t>
            </a:r>
          </a:p>
        </p:txBody>
      </p:sp>
    </p:spTree>
    <p:extLst>
      <p:ext uri="{BB962C8B-B14F-4D97-AF65-F5344CB8AC3E}">
        <p14:creationId xmlns:p14="http://schemas.microsoft.com/office/powerpoint/2010/main" val="2488992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1" y="36342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9007029" y="4690146"/>
            <a:ext cx="2457157" cy="408623"/>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503102" y="211136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028357" y="1211953"/>
            <a:ext cx="3234831" cy="715089"/>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Intervening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6796957" y="2107033"/>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2" y="3939655"/>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1" y="460852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3" y="260191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3" y="3270784"/>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0" y="5930986"/>
            <a:ext cx="3234831" cy="715089"/>
          </a:xfrm>
          <a:prstGeom prst="roundRect">
            <a:avLst/>
          </a:prstGeom>
          <a:solidFill>
            <a:srgbClr val="00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Independent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0" y="527739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Other Factors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816295" y="2884670"/>
            <a:ext cx="6425495" cy="1142661"/>
          </a:xfrm>
          <a:prstGeom prst="bentConnector3">
            <a:avLst>
              <a:gd name="adj1" fmla="val 138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6" y="3556716"/>
            <a:ext cx="6425495" cy="473790"/>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5" y="4027331"/>
            <a:ext cx="6425496" cy="195081"/>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4" y="4030506"/>
            <a:ext cx="6425497" cy="863952"/>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3" y="4027331"/>
            <a:ext cx="6425498" cy="1532823"/>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a:stCxn id="6" idx="2"/>
          </p:cNvCxnSpPr>
          <p:nvPr/>
        </p:nvCxnSpPr>
        <p:spPr>
          <a:xfrm rot="16200000" flipH="1">
            <a:off x="6604931" y="1767762"/>
            <a:ext cx="1169616" cy="335298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9013121" y="892742"/>
            <a:ext cx="2611481" cy="1477328"/>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Content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relationship between intervening variables and dependent variable. </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69" y="1901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816291" y="2169020"/>
            <a:ext cx="6161244" cy="1863509"/>
          </a:xfrm>
          <a:prstGeom prst="bentConnector3">
            <a:avLst>
              <a:gd name="adj1" fmla="val 14557"/>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7B7D5C0-E3E2-4B4C-9CEB-935A71364EE7}"/>
              </a:ext>
            </a:extLst>
          </p:cNvPr>
          <p:cNvSpPr txBox="1"/>
          <p:nvPr/>
        </p:nvSpPr>
        <p:spPr>
          <a:xfrm>
            <a:off x="4070948" y="5829150"/>
            <a:ext cx="3705528" cy="923330"/>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Multiple Regression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difference in variance by each factor.</a:t>
            </a:r>
          </a:p>
        </p:txBody>
      </p:sp>
      <p:sp>
        <p:nvSpPr>
          <p:cNvPr id="17" name="Arrow: Striped Right 16">
            <a:extLst>
              <a:ext uri="{FF2B5EF4-FFF2-40B4-BE49-F238E27FC236}">
                <a16:creationId xmlns:a16="http://schemas.microsoft.com/office/drawing/2014/main" id="{DF7FAFDF-308F-4678-8D48-9EB0F6CB4369}"/>
              </a:ext>
            </a:extLst>
          </p:cNvPr>
          <p:cNvSpPr/>
          <p:nvPr/>
        </p:nvSpPr>
        <p:spPr>
          <a:xfrm>
            <a:off x="3634864" y="6061480"/>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a:extLst>
              <a:ext uri="{FF2B5EF4-FFF2-40B4-BE49-F238E27FC236}">
                <a16:creationId xmlns:a16="http://schemas.microsoft.com/office/drawing/2014/main" id="{AB7FB7AD-3F5F-4E85-935B-5EB0A87C70B3}"/>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Research Model&amp; Conceptual Framework</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1" name="Connector: Elbow 50">
            <a:extLst>
              <a:ext uri="{FF2B5EF4-FFF2-40B4-BE49-F238E27FC236}">
                <a16:creationId xmlns:a16="http://schemas.microsoft.com/office/drawing/2014/main" id="{5FA1BAD0-6CFD-419F-8013-18B82AADE9E9}"/>
              </a:ext>
            </a:extLst>
          </p:cNvPr>
          <p:cNvCxnSpPr>
            <a:cxnSpLocks/>
          </p:cNvCxnSpPr>
          <p:nvPr/>
        </p:nvCxnSpPr>
        <p:spPr>
          <a:xfrm rot="16200000" flipH="1">
            <a:off x="7939700" y="2738849"/>
            <a:ext cx="1153164" cy="14183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Arrow: Striped Right 51">
            <a:extLst>
              <a:ext uri="{FF2B5EF4-FFF2-40B4-BE49-F238E27FC236}">
                <a16:creationId xmlns:a16="http://schemas.microsoft.com/office/drawing/2014/main" id="{DADA4083-1AF1-44C7-909C-623381368E0D}"/>
              </a:ext>
            </a:extLst>
          </p:cNvPr>
          <p:cNvSpPr/>
          <p:nvPr/>
        </p:nvSpPr>
        <p:spPr>
          <a:xfrm>
            <a:off x="8477681" y="1244569"/>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0983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ffice, database Free Icon of Super Flat Remix V1.08">
            <a:extLst>
              <a:ext uri="{FF2B5EF4-FFF2-40B4-BE49-F238E27FC236}">
                <a16:creationId xmlns:a16="http://schemas.microsoft.com/office/drawing/2014/main" id="{D5C99207-7DBB-4739-B8E5-D4F36253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989" y="2277565"/>
            <a:ext cx="1406585" cy="1406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ffice, database Free Icon of Super Flat Remix V1.08">
            <a:extLst>
              <a:ext uri="{FF2B5EF4-FFF2-40B4-BE49-F238E27FC236}">
                <a16:creationId xmlns:a16="http://schemas.microsoft.com/office/drawing/2014/main" id="{D5843EDB-2288-44E5-8C0C-8CA37EC4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6" y="2248933"/>
            <a:ext cx="1406585" cy="1406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C2116-3D74-49BD-9E2F-831F4DFDC59A}"/>
              </a:ext>
            </a:extLst>
          </p:cNvPr>
          <p:cNvSpPr txBox="1"/>
          <p:nvPr/>
        </p:nvSpPr>
        <p:spPr>
          <a:xfrm>
            <a:off x="1306642" y="3606501"/>
            <a:ext cx="118538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USA CAA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CDB90</a:t>
            </a:r>
          </a:p>
        </p:txBody>
      </p:sp>
      <p:sp>
        <p:nvSpPr>
          <p:cNvPr id="7" name="TextBox 6">
            <a:extLst>
              <a:ext uri="{FF2B5EF4-FFF2-40B4-BE49-F238E27FC236}">
                <a16:creationId xmlns:a16="http://schemas.microsoft.com/office/drawing/2014/main" id="{68D58F77-1F1B-4027-AEB6-378E167F1D51}"/>
              </a:ext>
            </a:extLst>
          </p:cNvPr>
          <p:cNvSpPr txBox="1"/>
          <p:nvPr/>
        </p:nvSpPr>
        <p:spPr>
          <a:xfrm>
            <a:off x="2809064" y="3544964"/>
            <a:ext cx="288980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University of Michigan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Corralates of War </a:t>
            </a:r>
          </a:p>
        </p:txBody>
      </p:sp>
      <p:sp>
        <p:nvSpPr>
          <p:cNvPr id="8" name="TextBox 7">
            <a:extLst>
              <a:ext uri="{FF2B5EF4-FFF2-40B4-BE49-F238E27FC236}">
                <a16:creationId xmlns:a16="http://schemas.microsoft.com/office/drawing/2014/main" id="{3A913F60-DDA6-47AD-9AB4-F3AD25AC1B24}"/>
              </a:ext>
            </a:extLst>
          </p:cNvPr>
          <p:cNvSpPr txBox="1"/>
          <p:nvPr/>
        </p:nvSpPr>
        <p:spPr>
          <a:xfrm>
            <a:off x="2084274" y="1674611"/>
            <a:ext cx="19469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Databases</a:t>
            </a:r>
          </a:p>
        </p:txBody>
      </p:sp>
      <p:pic>
        <p:nvPicPr>
          <p:cNvPr id="9" name="Picture 8" descr="Icon, arrow&#10;&#10;Description automatically generated">
            <a:extLst>
              <a:ext uri="{FF2B5EF4-FFF2-40B4-BE49-F238E27FC236}">
                <a16:creationId xmlns:a16="http://schemas.microsoft.com/office/drawing/2014/main" id="{96893BAB-3C47-45D3-A59C-B8392F33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6635">
            <a:off x="5658360" y="2109312"/>
            <a:ext cx="1669539" cy="1743088"/>
          </a:xfrm>
          <a:prstGeom prst="rect">
            <a:avLst/>
          </a:prstGeom>
        </p:spPr>
      </p:pic>
      <p:sp>
        <p:nvSpPr>
          <p:cNvPr id="10" name="TextBox 9">
            <a:extLst>
              <a:ext uri="{FF2B5EF4-FFF2-40B4-BE49-F238E27FC236}">
                <a16:creationId xmlns:a16="http://schemas.microsoft.com/office/drawing/2014/main" id="{430C43B1-827F-4EAE-878D-6E58FF1C7338}"/>
              </a:ext>
            </a:extLst>
          </p:cNvPr>
          <p:cNvSpPr txBox="1"/>
          <p:nvPr/>
        </p:nvSpPr>
        <p:spPr>
          <a:xfrm>
            <a:off x="7911155" y="2381029"/>
            <a:ext cx="2187640" cy="923330"/>
          </a:xfrm>
          <a:prstGeom prst="rect">
            <a:avLst/>
          </a:prstGeom>
          <a:solidFill>
            <a:schemeClr val="bg1">
              <a:lumMod val="95000"/>
            </a:schemeClr>
          </a:solidFill>
          <a:ln w="38100">
            <a:solidFill>
              <a:schemeClr val="tx2">
                <a:lumMod val="40000"/>
                <a:lumOff val="6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detect the coefficients of combat variables</a:t>
            </a:r>
          </a:p>
        </p:txBody>
      </p:sp>
      <p:sp>
        <p:nvSpPr>
          <p:cNvPr id="11" name="Rectangle: Rounded Corners 10">
            <a:extLst>
              <a:ext uri="{FF2B5EF4-FFF2-40B4-BE49-F238E27FC236}">
                <a16:creationId xmlns:a16="http://schemas.microsoft.com/office/drawing/2014/main" id="{B85E9144-5DDD-443D-96A9-2B445B8837B1}"/>
              </a:ext>
            </a:extLst>
          </p:cNvPr>
          <p:cNvSpPr/>
          <p:nvPr/>
        </p:nvSpPr>
        <p:spPr>
          <a:xfrm>
            <a:off x="163286" y="105521"/>
            <a:ext cx="11805557" cy="886486"/>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Quantitative Research- Material Factors Analysis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148FB40-4B3F-4FF4-A74B-F0BA0938D5B4}"/>
              </a:ext>
            </a:extLst>
          </p:cNvPr>
          <p:cNvSpPr txBox="1"/>
          <p:nvPr/>
        </p:nvSpPr>
        <p:spPr>
          <a:xfrm>
            <a:off x="5004863" y="1469872"/>
            <a:ext cx="3241064" cy="769441"/>
          </a:xfrm>
          <a:prstGeom prst="rect">
            <a:avLst/>
          </a:prstGeom>
          <a:noFill/>
        </p:spPr>
        <p:txBody>
          <a:bodyPr wrap="square" rtlCol="0">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tr-TR" sz="2200" b="1" i="0" u="none" strike="noStrike" kern="1200" cap="none" spc="0" normalizeH="0" baseline="0" noProof="0" dirty="0">
                <a:ln>
                  <a:noFill/>
                </a:ln>
                <a:solidFill>
                  <a:prstClr val="black"/>
                </a:solidFill>
                <a:effectLst/>
                <a:uLnTx/>
                <a:uFillTx/>
                <a:latin typeface="Calibri" panose="020F0502020204030204"/>
                <a:ea typeface="+mn-ea"/>
                <a:cs typeface="+mn-cs"/>
              </a:rPr>
              <a:t>Multiple Regression Analysis</a:t>
            </a:r>
          </a:p>
        </p:txBody>
      </p:sp>
      <p:sp>
        <p:nvSpPr>
          <p:cNvPr id="15" name="TextBox 14">
            <a:extLst>
              <a:ext uri="{FF2B5EF4-FFF2-40B4-BE49-F238E27FC236}">
                <a16:creationId xmlns:a16="http://schemas.microsoft.com/office/drawing/2014/main" id="{11CFA1C4-902A-4A56-9CE8-1BA2632DE857}"/>
              </a:ext>
            </a:extLst>
          </p:cNvPr>
          <p:cNvSpPr txBox="1"/>
          <p:nvPr/>
        </p:nvSpPr>
        <p:spPr>
          <a:xfrm>
            <a:off x="8023257" y="3639352"/>
            <a:ext cx="2075538"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Typical question to be answered</a:t>
            </a:r>
          </a:p>
        </p:txBody>
      </p:sp>
      <p:sp>
        <p:nvSpPr>
          <p:cNvPr id="16" name="TextBox 15">
            <a:extLst>
              <a:ext uri="{FF2B5EF4-FFF2-40B4-BE49-F238E27FC236}">
                <a16:creationId xmlns:a16="http://schemas.microsoft.com/office/drawing/2014/main" id="{B7ED928D-3E4E-4508-A0F1-6B63BBAAE74B}"/>
              </a:ext>
            </a:extLst>
          </p:cNvPr>
          <p:cNvSpPr txBox="1"/>
          <p:nvPr/>
        </p:nvSpPr>
        <p:spPr>
          <a:xfrm>
            <a:off x="7870371" y="5207680"/>
            <a:ext cx="2604369" cy="923330"/>
          </a:xfrm>
          <a:prstGeom prst="rect">
            <a:avLst/>
          </a:prstGeom>
          <a:solidFill>
            <a:schemeClr val="bg2">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X Factor explains % y of the variance in outcome of the battle</a:t>
            </a:r>
          </a:p>
        </p:txBody>
      </p:sp>
      <p:sp>
        <p:nvSpPr>
          <p:cNvPr id="17" name="Arrow: Striped Right 16">
            <a:extLst>
              <a:ext uri="{FF2B5EF4-FFF2-40B4-BE49-F238E27FC236}">
                <a16:creationId xmlns:a16="http://schemas.microsoft.com/office/drawing/2014/main" id="{C43021BA-6842-4D17-A40A-84E443C23CD6}"/>
              </a:ext>
            </a:extLst>
          </p:cNvPr>
          <p:cNvSpPr/>
          <p:nvPr/>
        </p:nvSpPr>
        <p:spPr>
          <a:xfrm rot="5400000">
            <a:off x="8596281" y="4513004"/>
            <a:ext cx="861053" cy="5282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2F7D61C-8063-4C98-9EEE-A884B6842483}"/>
              </a:ext>
            </a:extLst>
          </p:cNvPr>
          <p:cNvSpPr txBox="1"/>
          <p:nvPr/>
        </p:nvSpPr>
        <p:spPr>
          <a:xfrm>
            <a:off x="1006908" y="4366755"/>
            <a:ext cx="1712083"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660 Battles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
        <p:nvSpPr>
          <p:cNvPr id="19" name="TextBox 18">
            <a:extLst>
              <a:ext uri="{FF2B5EF4-FFF2-40B4-BE49-F238E27FC236}">
                <a16:creationId xmlns:a16="http://schemas.microsoft.com/office/drawing/2014/main" id="{4D45C412-F2C4-4282-AB30-455323C41D42}"/>
              </a:ext>
            </a:extLst>
          </p:cNvPr>
          <p:cNvSpPr txBox="1"/>
          <p:nvPr/>
        </p:nvSpPr>
        <p:spPr>
          <a:xfrm>
            <a:off x="3038414" y="4346626"/>
            <a:ext cx="2563585" cy="1200329"/>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95 Inter-state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162 Extra-state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62 Non-state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332 Intra-state war</a:t>
            </a:r>
          </a:p>
        </p:txBody>
      </p:sp>
      <p:sp>
        <p:nvSpPr>
          <p:cNvPr id="20" name="TextBox 19">
            <a:extLst>
              <a:ext uri="{FF2B5EF4-FFF2-40B4-BE49-F238E27FC236}">
                <a16:creationId xmlns:a16="http://schemas.microsoft.com/office/drawing/2014/main" id="{506CB5DB-D963-4B3B-A6C9-52ED6C21462F}"/>
              </a:ext>
            </a:extLst>
          </p:cNvPr>
          <p:cNvSpPr txBox="1"/>
          <p:nvPr/>
        </p:nvSpPr>
        <p:spPr>
          <a:xfrm>
            <a:off x="3658292" y="5579613"/>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1818-2007</a:t>
            </a:r>
          </a:p>
        </p:txBody>
      </p:sp>
      <p:sp>
        <p:nvSpPr>
          <p:cNvPr id="21" name="TextBox 20">
            <a:extLst>
              <a:ext uri="{FF2B5EF4-FFF2-40B4-BE49-F238E27FC236}">
                <a16:creationId xmlns:a16="http://schemas.microsoft.com/office/drawing/2014/main" id="{63B76474-0006-404C-94FC-9FFC770F15F0}"/>
              </a:ext>
            </a:extLst>
          </p:cNvPr>
          <p:cNvSpPr txBox="1"/>
          <p:nvPr/>
        </p:nvSpPr>
        <p:spPr>
          <a:xfrm>
            <a:off x="1233973" y="5032796"/>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Tree>
    <p:extLst>
      <p:ext uri="{BB962C8B-B14F-4D97-AF65-F5344CB8AC3E}">
        <p14:creationId xmlns:p14="http://schemas.microsoft.com/office/powerpoint/2010/main" val="3628147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BBA708-8431-41FA-AB40-EF41AB8841D5}"/>
              </a:ext>
            </a:extLst>
          </p:cNvPr>
          <p:cNvGraphicFramePr>
            <a:graphicFrameLocks noGrp="1"/>
          </p:cNvGraphicFramePr>
          <p:nvPr>
            <p:ph idx="1"/>
          </p:nvPr>
        </p:nvGraphicFramePr>
        <p:xfrm>
          <a:off x="103412" y="672485"/>
          <a:ext cx="12026266" cy="6194222"/>
        </p:xfrm>
        <a:graphic>
          <a:graphicData uri="http://schemas.openxmlformats.org/drawingml/2006/table">
            <a:tbl>
              <a:tblPr firstRow="1" bandRow="1">
                <a:tableStyleId>{5C22544A-7EE6-4342-B048-85BDC9FD1C3A}</a:tableStyleId>
              </a:tblPr>
              <a:tblGrid>
                <a:gridCol w="1356924">
                  <a:extLst>
                    <a:ext uri="{9D8B030D-6E8A-4147-A177-3AD203B41FA5}">
                      <a16:colId xmlns:a16="http://schemas.microsoft.com/office/drawing/2014/main" val="2913995090"/>
                    </a:ext>
                  </a:extLst>
                </a:gridCol>
                <a:gridCol w="1953310">
                  <a:extLst>
                    <a:ext uri="{9D8B030D-6E8A-4147-A177-3AD203B41FA5}">
                      <a16:colId xmlns:a16="http://schemas.microsoft.com/office/drawing/2014/main" val="2571998453"/>
                    </a:ext>
                  </a:extLst>
                </a:gridCol>
                <a:gridCol w="2626299">
                  <a:extLst>
                    <a:ext uri="{9D8B030D-6E8A-4147-A177-3AD203B41FA5}">
                      <a16:colId xmlns:a16="http://schemas.microsoft.com/office/drawing/2014/main" val="532176216"/>
                    </a:ext>
                  </a:extLst>
                </a:gridCol>
                <a:gridCol w="2265184">
                  <a:extLst>
                    <a:ext uri="{9D8B030D-6E8A-4147-A177-3AD203B41FA5}">
                      <a16:colId xmlns:a16="http://schemas.microsoft.com/office/drawing/2014/main" val="941367352"/>
                    </a:ext>
                  </a:extLst>
                </a:gridCol>
                <a:gridCol w="3824549">
                  <a:extLst>
                    <a:ext uri="{9D8B030D-6E8A-4147-A177-3AD203B41FA5}">
                      <a16:colId xmlns:a16="http://schemas.microsoft.com/office/drawing/2014/main" val="3157246423"/>
                    </a:ext>
                  </a:extLst>
                </a:gridCol>
              </a:tblGrid>
              <a:tr h="813830">
                <a:tc>
                  <a:txBody>
                    <a:bodyPr/>
                    <a:lstStyle/>
                    <a:p>
                      <a:pPr algn="ctr"/>
                      <a:r>
                        <a:rPr lang="tr-TR" dirty="0">
                          <a:solidFill>
                            <a:sysClr val="windowText" lastClr="000000"/>
                          </a:solidFill>
                        </a:rPr>
                        <a:t>Key Activities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ysClr val="windowText" lastClr="000000"/>
                          </a:solidFill>
                        </a:rPr>
                        <a:t>Selection of</a:t>
                      </a:r>
                      <a:r>
                        <a:rPr lang="tr-TR" dirty="0">
                          <a:solidFill>
                            <a:sysClr val="windowText" lastClr="000000"/>
                          </a:solidFill>
                        </a:rPr>
                        <a:t> </a:t>
                      </a:r>
                      <a:r>
                        <a:rPr lang="en-US" dirty="0">
                          <a:solidFill>
                            <a:sysClr val="windowText" lastClr="000000"/>
                          </a:solidFill>
                        </a:rPr>
                        <a:t>Raw Texts &amp; Audios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dirty="0">
                          <a:solidFill>
                            <a:sysClr val="windowText" lastClr="000000"/>
                          </a:solidFill>
                        </a:rPr>
                        <a:t>Feature Extraction &amp;</a:t>
                      </a:r>
                    </a:p>
                    <a:p>
                      <a:pPr algn="ctr"/>
                      <a:r>
                        <a:rPr lang="en-US" dirty="0">
                          <a:solidFill>
                            <a:sysClr val="windowText" lastClr="000000"/>
                          </a:solidFill>
                        </a:rPr>
                        <a:t>Grouping of Objects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tr-TR"/>
                    </a:p>
                  </a:txBody>
                  <a:tcPr/>
                </a:tc>
                <a:tc>
                  <a:txBody>
                    <a:bodyPr/>
                    <a:lstStyle/>
                    <a:p>
                      <a:pPr algn="ctr"/>
                      <a:r>
                        <a:rPr lang="en-US" dirty="0">
                          <a:solidFill>
                            <a:sysClr val="windowText" lastClr="000000"/>
                          </a:solidFill>
                        </a:rPr>
                        <a:t>Building of a knowledge graph to link the variables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1131937"/>
                  </a:ext>
                </a:extLst>
              </a:tr>
              <a:tr h="4587912">
                <a:tc>
                  <a:txBody>
                    <a:bodyPr/>
                    <a:lstStyle/>
                    <a:p>
                      <a:pPr marL="0" algn="ctr" defTabSz="914400" rtl="0" eaLnBrk="1" latinLnBrk="0" hangingPunct="1"/>
                      <a:r>
                        <a:rPr lang="tr-TR" sz="1800" b="1" kern="1200" dirty="0">
                          <a:solidFill>
                            <a:sysClr val="windowText" lastClr="000000"/>
                          </a:solidFill>
                          <a:latin typeface="+mn-lt"/>
                          <a:ea typeface="+mn-ea"/>
                          <a:cs typeface="+mn-cs"/>
                        </a:rPr>
                        <a:t>Explanation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a:p>
                  </a:txBody>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16808"/>
                  </a:ext>
                </a:extLst>
              </a:tr>
              <a:tr h="644488">
                <a:tc>
                  <a:txBody>
                    <a:bodyPr/>
                    <a:lstStyle/>
                    <a:p>
                      <a:pPr marL="0" algn="ctr" defTabSz="914400" rtl="0" eaLnBrk="1" latinLnBrk="0" hangingPunct="1"/>
                      <a:r>
                        <a:rPr lang="tr-TR" sz="1800" b="1" kern="1200" dirty="0">
                          <a:solidFill>
                            <a:sysClr val="windowText" lastClr="000000"/>
                          </a:solidFill>
                          <a:latin typeface="+mn-lt"/>
                          <a:ea typeface="+mn-ea"/>
                          <a:cs typeface="+mn-cs"/>
                        </a:rPr>
                        <a:t>Tools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tr-TR" b="1" dirty="0">
                          <a:solidFill>
                            <a:sysClr val="windowText" lastClr="000000"/>
                          </a:solidFill>
                        </a:rPr>
                        <a:t>Raw Text</a:t>
                      </a:r>
                    </a:p>
                    <a:p>
                      <a:pPr algn="ctr"/>
                      <a:r>
                        <a:rPr lang="tr-TR" sz="1400" b="1" dirty="0">
                          <a:solidFill>
                            <a:sysClr val="windowText" lastClr="000000"/>
                          </a:solidFill>
                        </a:rPr>
                        <a:t>(Ex: «</a:t>
                      </a:r>
                      <a:r>
                        <a:rPr lang="en-US" sz="1400" b="1" dirty="0">
                          <a:solidFill>
                            <a:sysClr val="windowText" lastClr="000000"/>
                          </a:solidFill>
                        </a:rPr>
                        <a:t>History of the</a:t>
                      </a:r>
                      <a:r>
                        <a:rPr lang="tr-TR" sz="1400" b="1" dirty="0">
                          <a:solidFill>
                            <a:sysClr val="windowText" lastClr="000000"/>
                          </a:solidFill>
                        </a:rPr>
                        <a:t> 1st </a:t>
                      </a:r>
                      <a:r>
                        <a:rPr lang="en-US" sz="1400" b="1" dirty="0">
                          <a:solidFill>
                            <a:sysClr val="windowText" lastClr="000000"/>
                          </a:solidFill>
                        </a:rPr>
                        <a:t>WW-L</a:t>
                      </a:r>
                      <a:r>
                        <a:rPr lang="tr-TR" sz="1400" b="1" dirty="0">
                          <a:solidFill>
                            <a:sysClr val="windowText" lastClr="000000"/>
                          </a:solidFill>
                        </a:rPr>
                        <a:t>.</a:t>
                      </a:r>
                      <a:r>
                        <a:rPr lang="en-US" sz="1400" b="1" dirty="0">
                          <a:solidFill>
                            <a:sysClr val="windowText" lastClr="000000"/>
                          </a:solidFill>
                        </a:rPr>
                        <a:t> Hart</a:t>
                      </a:r>
                      <a:r>
                        <a:rPr lang="tr-TR" sz="1400" b="1"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1800" b="1" dirty="0"/>
                        <a:t>Natural Language</a:t>
                      </a:r>
                    </a:p>
                    <a:p>
                      <a:pPr algn="ctr"/>
                      <a:r>
                        <a:rPr lang="tr-TR" sz="1800" b="1" dirty="0"/>
                        <a:t>Processing</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tr-TR" sz="1800" b="1" kern="1200" dirty="0">
                          <a:solidFill>
                            <a:schemeClr val="dk1"/>
                          </a:solidFill>
                          <a:latin typeface="+mn-lt"/>
                          <a:ea typeface="+mn-ea"/>
                          <a:cs typeface="+mn-cs"/>
                        </a:rPr>
                        <a:t>Machine </a:t>
                      </a:r>
                    </a:p>
                    <a:p>
                      <a:pPr marL="0" algn="ctr" defTabSz="914400" rtl="0" eaLnBrk="1" latinLnBrk="0" hangingPunct="1"/>
                      <a:r>
                        <a:rPr lang="tr-TR" sz="1800" b="1" kern="1200" dirty="0">
                          <a:solidFill>
                            <a:schemeClr val="dk1"/>
                          </a:solidFill>
                          <a:latin typeface="+mn-lt"/>
                          <a:ea typeface="+mn-ea"/>
                          <a:cs typeface="+mn-cs"/>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ysClr val="windowText" lastClr="000000"/>
                          </a:solidFill>
                        </a:rPr>
                        <a:t>Deep </a:t>
                      </a:r>
                    </a:p>
                    <a:p>
                      <a:pPr algn="ctr"/>
                      <a:r>
                        <a:rPr lang="tr-TR" b="1" dirty="0">
                          <a:solidFill>
                            <a:sysClr val="windowText" lastClr="000000"/>
                          </a:solidFill>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7826731"/>
                  </a:ext>
                </a:extLst>
              </a:tr>
            </a:tbl>
          </a:graphicData>
        </a:graphic>
      </p:graphicFrame>
      <p:grpSp>
        <p:nvGrpSpPr>
          <p:cNvPr id="5" name="Group 4">
            <a:extLst>
              <a:ext uri="{FF2B5EF4-FFF2-40B4-BE49-F238E27FC236}">
                <a16:creationId xmlns:a16="http://schemas.microsoft.com/office/drawing/2014/main" id="{97DC5064-D74A-4ED8-82EF-FD5A008800B8}"/>
              </a:ext>
            </a:extLst>
          </p:cNvPr>
          <p:cNvGrpSpPr/>
          <p:nvPr/>
        </p:nvGrpSpPr>
        <p:grpSpPr>
          <a:xfrm>
            <a:off x="1608909" y="2764958"/>
            <a:ext cx="979865" cy="1306635"/>
            <a:chOff x="4736649" y="5139505"/>
            <a:chExt cx="979865" cy="1306635"/>
          </a:xfrm>
        </p:grpSpPr>
        <p:sp>
          <p:nvSpPr>
            <p:cNvPr id="6" name="TextBox 5">
              <a:extLst>
                <a:ext uri="{FF2B5EF4-FFF2-40B4-BE49-F238E27FC236}">
                  <a16:creationId xmlns:a16="http://schemas.microsoft.com/office/drawing/2014/main" id="{20815567-C605-4E6B-9EB3-F8771E3B7343}"/>
                </a:ext>
              </a:extLst>
            </p:cNvPr>
            <p:cNvSpPr txBox="1"/>
            <p:nvPr/>
          </p:nvSpPr>
          <p:spPr>
            <a:xfrm>
              <a:off x="4768966" y="5941276"/>
              <a:ext cx="947548" cy="504864"/>
            </a:xfrm>
            <a:prstGeom prst="rect">
              <a:avLst/>
            </a:prstGeom>
            <a:noFill/>
          </p:spPr>
          <p:txBody>
            <a:bodyPr wrap="none" rtlCol="0">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Official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a:t>
              </a:r>
            </a:p>
          </p:txBody>
        </p:sp>
        <p:pic>
          <p:nvPicPr>
            <p:cNvPr id="7" name="Picture 4" descr="document-management-big - Ville de Gerzat">
              <a:extLst>
                <a:ext uri="{FF2B5EF4-FFF2-40B4-BE49-F238E27FC236}">
                  <a16:creationId xmlns:a16="http://schemas.microsoft.com/office/drawing/2014/main" id="{A33A9037-2492-470A-BF65-4D183C435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BF0429CE-84DE-4DB5-A661-47B46C30A239}"/>
              </a:ext>
            </a:extLst>
          </p:cNvPr>
          <p:cNvGrpSpPr/>
          <p:nvPr/>
        </p:nvGrpSpPr>
        <p:grpSpPr>
          <a:xfrm>
            <a:off x="2485734" y="2736239"/>
            <a:ext cx="969118" cy="1508861"/>
            <a:chOff x="5613474" y="5110786"/>
            <a:chExt cx="969118" cy="1508861"/>
          </a:xfrm>
        </p:grpSpPr>
        <p:sp>
          <p:nvSpPr>
            <p:cNvPr id="9" name="TextBox 8">
              <a:extLst>
                <a:ext uri="{FF2B5EF4-FFF2-40B4-BE49-F238E27FC236}">
                  <a16:creationId xmlns:a16="http://schemas.microsoft.com/office/drawing/2014/main" id="{E0989382-3FBA-48CE-A0BA-F9E160F8EDF0}"/>
                </a:ext>
              </a:extLst>
            </p:cNvPr>
            <p:cNvSpPr txBox="1"/>
            <p:nvPr/>
          </p:nvSpPr>
          <p:spPr>
            <a:xfrm>
              <a:off x="5626305" y="5880983"/>
              <a:ext cx="956287"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Lessons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Learned</a:t>
              </a:r>
            </a:p>
          </p:txBody>
        </p:sp>
        <p:pic>
          <p:nvPicPr>
            <p:cNvPr id="10" name="Picture 4" descr="document-management-big - Ville de Gerzat">
              <a:extLst>
                <a:ext uri="{FF2B5EF4-FFF2-40B4-BE49-F238E27FC236}">
                  <a16:creationId xmlns:a16="http://schemas.microsoft.com/office/drawing/2014/main" id="{20FE7A83-9B0E-494B-A859-34AAF9251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328761C0-88BA-47F8-8439-832FADBCBAD3}"/>
              </a:ext>
            </a:extLst>
          </p:cNvPr>
          <p:cNvGrpSpPr/>
          <p:nvPr/>
        </p:nvGrpSpPr>
        <p:grpSpPr>
          <a:xfrm>
            <a:off x="1583159" y="4106904"/>
            <a:ext cx="852541" cy="1054203"/>
            <a:chOff x="6397125" y="5139505"/>
            <a:chExt cx="852541" cy="1054203"/>
          </a:xfrm>
        </p:grpSpPr>
        <p:sp>
          <p:nvSpPr>
            <p:cNvPr id="12" name="TextBox 11">
              <a:extLst>
                <a:ext uri="{FF2B5EF4-FFF2-40B4-BE49-F238E27FC236}">
                  <a16:creationId xmlns:a16="http://schemas.microsoft.com/office/drawing/2014/main" id="{881E93C5-0171-4BA1-8A47-0A973344FCF9}"/>
                </a:ext>
              </a:extLst>
            </p:cNvPr>
            <p:cNvSpPr txBox="1"/>
            <p:nvPr/>
          </p:nvSpPr>
          <p:spPr>
            <a:xfrm>
              <a:off x="6397125" y="5885931"/>
              <a:ext cx="8525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Memoirs</a:t>
              </a:r>
            </a:p>
          </p:txBody>
        </p:sp>
        <p:pic>
          <p:nvPicPr>
            <p:cNvPr id="13" name="Picture 4" descr="document-management-big - Ville de Gerzat">
              <a:extLst>
                <a:ext uri="{FF2B5EF4-FFF2-40B4-BE49-F238E27FC236}">
                  <a16:creationId xmlns:a16="http://schemas.microsoft.com/office/drawing/2014/main" id="{5F274E21-75AC-4D47-8A89-325B76C9B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DE32A5F1-A6A2-417F-9416-0C151C8E3EBC}"/>
              </a:ext>
            </a:extLst>
          </p:cNvPr>
          <p:cNvGrpSpPr/>
          <p:nvPr/>
        </p:nvGrpSpPr>
        <p:grpSpPr>
          <a:xfrm>
            <a:off x="2475327" y="4220791"/>
            <a:ext cx="803554" cy="1054203"/>
            <a:chOff x="6397125" y="5139505"/>
            <a:chExt cx="803554" cy="1054203"/>
          </a:xfrm>
        </p:grpSpPr>
        <p:sp>
          <p:nvSpPr>
            <p:cNvPr id="15" name="TextBox 14">
              <a:extLst>
                <a:ext uri="{FF2B5EF4-FFF2-40B4-BE49-F238E27FC236}">
                  <a16:creationId xmlns:a16="http://schemas.microsoft.com/office/drawing/2014/main" id="{2F4474FE-21F9-45FD-80DC-EDE502C6D6B1}"/>
                </a:ext>
              </a:extLst>
            </p:cNvPr>
            <p:cNvSpPr txBox="1"/>
            <p:nvPr/>
          </p:nvSpPr>
          <p:spPr>
            <a:xfrm>
              <a:off x="6397125" y="5885931"/>
              <a:ext cx="6992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Audios</a:t>
              </a:r>
            </a:p>
          </p:txBody>
        </p:sp>
        <p:pic>
          <p:nvPicPr>
            <p:cNvPr id="16" name="Picture 4" descr="document-management-big - Ville de Gerzat">
              <a:extLst>
                <a:ext uri="{FF2B5EF4-FFF2-40B4-BE49-F238E27FC236}">
                  <a16:creationId xmlns:a16="http://schemas.microsoft.com/office/drawing/2014/main" id="{A9C40AEA-6363-43F1-B8F7-D1FCF0725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5BBDD84-D3F7-4489-B86D-058FDBC1ED10}"/>
              </a:ext>
            </a:extLst>
          </p:cNvPr>
          <p:cNvGrpSpPr/>
          <p:nvPr/>
        </p:nvGrpSpPr>
        <p:grpSpPr>
          <a:xfrm>
            <a:off x="3860626" y="1720283"/>
            <a:ext cx="7079512" cy="2007975"/>
            <a:chOff x="3129026" y="1442613"/>
            <a:chExt cx="6978589" cy="2226997"/>
          </a:xfrm>
        </p:grpSpPr>
        <p:pic>
          <p:nvPicPr>
            <p:cNvPr id="18" name="Picture 12" descr="Defining Communities with ESRI&amp;#39;s Grouping Analysis Tool | Azavea">
              <a:extLst>
                <a:ext uri="{FF2B5EF4-FFF2-40B4-BE49-F238E27FC236}">
                  <a16:creationId xmlns:a16="http://schemas.microsoft.com/office/drawing/2014/main" id="{771CAB53-D0DB-493A-8B4B-5736F7544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026"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347A859-AD54-4A61-ACD3-8336BBC60D34}"/>
                </a:ext>
              </a:extLst>
            </p:cNvPr>
            <p:cNvSpPr txBox="1"/>
            <p:nvPr/>
          </p:nvSpPr>
          <p:spPr>
            <a:xfrm>
              <a:off x="5844081" y="2914543"/>
              <a:ext cx="1188596"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20" name="TextBox 19">
              <a:extLst>
                <a:ext uri="{FF2B5EF4-FFF2-40B4-BE49-F238E27FC236}">
                  <a16:creationId xmlns:a16="http://schemas.microsoft.com/office/drawing/2014/main" id="{C158DEF1-A452-44A1-9A37-9E28064406C4}"/>
                </a:ext>
              </a:extLst>
            </p:cNvPr>
            <p:cNvSpPr txBox="1"/>
            <p:nvPr/>
          </p:nvSpPr>
          <p:spPr>
            <a:xfrm>
              <a:off x="8740303" y="1536736"/>
              <a:ext cx="1367312" cy="716830"/>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links</a:t>
              </a:r>
            </a:p>
          </p:txBody>
        </p:sp>
        <p:sp>
          <p:nvSpPr>
            <p:cNvPr id="21" name="TextBox 20">
              <a:extLst>
                <a:ext uri="{FF2B5EF4-FFF2-40B4-BE49-F238E27FC236}">
                  <a16:creationId xmlns:a16="http://schemas.microsoft.com/office/drawing/2014/main" id="{BD4EBDE8-37F5-4F36-BEA0-C12CD12B835C}"/>
                </a:ext>
              </a:extLst>
            </p:cNvPr>
            <p:cNvSpPr txBox="1"/>
            <p:nvPr/>
          </p:nvSpPr>
          <p:spPr>
            <a:xfrm>
              <a:off x="5651224" y="2291770"/>
              <a:ext cx="87682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others</a:t>
              </a:r>
            </a:p>
          </p:txBody>
        </p:sp>
      </p:grpSp>
      <p:grpSp>
        <p:nvGrpSpPr>
          <p:cNvPr id="22" name="Group 21">
            <a:extLst>
              <a:ext uri="{FF2B5EF4-FFF2-40B4-BE49-F238E27FC236}">
                <a16:creationId xmlns:a16="http://schemas.microsoft.com/office/drawing/2014/main" id="{7963EAB6-72DC-4079-A84A-763408A16EDE}"/>
              </a:ext>
            </a:extLst>
          </p:cNvPr>
          <p:cNvGrpSpPr/>
          <p:nvPr/>
        </p:nvGrpSpPr>
        <p:grpSpPr>
          <a:xfrm>
            <a:off x="3474556" y="3919898"/>
            <a:ext cx="4685105" cy="1986417"/>
            <a:chOff x="2825414" y="3985025"/>
            <a:chExt cx="4685105" cy="1986417"/>
          </a:xfrm>
        </p:grpSpPr>
        <p:sp>
          <p:nvSpPr>
            <p:cNvPr id="23" name="Rectangle: Rounded Corners 22">
              <a:extLst>
                <a:ext uri="{FF2B5EF4-FFF2-40B4-BE49-F238E27FC236}">
                  <a16:creationId xmlns:a16="http://schemas.microsoft.com/office/drawing/2014/main" id="{D66E0A7C-135C-4113-A901-CA18DEF84402}"/>
                </a:ext>
              </a:extLst>
            </p:cNvPr>
            <p:cNvSpPr/>
            <p:nvPr/>
          </p:nvSpPr>
          <p:spPr>
            <a:xfrm>
              <a:off x="2825414" y="5378841"/>
              <a:ext cx="2172000" cy="59260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Named Entitiy Recognition</a:t>
              </a:r>
            </a:p>
          </p:txBody>
        </p:sp>
        <p:sp>
          <p:nvSpPr>
            <p:cNvPr id="24" name="Rectangle: Rounded Corners 23">
              <a:extLst>
                <a:ext uri="{FF2B5EF4-FFF2-40B4-BE49-F238E27FC236}">
                  <a16:creationId xmlns:a16="http://schemas.microsoft.com/office/drawing/2014/main" id="{38496A75-64B3-4C35-8DE3-4E758E6BD849}"/>
                </a:ext>
              </a:extLst>
            </p:cNvPr>
            <p:cNvSpPr/>
            <p:nvPr/>
          </p:nvSpPr>
          <p:spPr>
            <a:xfrm>
              <a:off x="6047715" y="5376089"/>
              <a:ext cx="1462804" cy="5725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 Extraction</a:t>
              </a:r>
            </a:p>
          </p:txBody>
        </p:sp>
        <p:sp>
          <p:nvSpPr>
            <p:cNvPr id="25" name="TextBox 24">
              <a:extLst>
                <a:ext uri="{FF2B5EF4-FFF2-40B4-BE49-F238E27FC236}">
                  <a16:creationId xmlns:a16="http://schemas.microsoft.com/office/drawing/2014/main" id="{799FDA29-1A63-4ECE-90CF-BFC9203AB889}"/>
                </a:ext>
              </a:extLst>
            </p:cNvPr>
            <p:cNvSpPr txBox="1"/>
            <p:nvPr/>
          </p:nvSpPr>
          <p:spPr>
            <a:xfrm>
              <a:off x="4368580" y="3985025"/>
              <a:ext cx="1959896" cy="923330"/>
            </a:xfrm>
            <a:prstGeom prst="rect">
              <a:avLst/>
            </a:prstGeom>
            <a:noFill/>
            <a:ln>
              <a:solidFill>
                <a:schemeClr val="tx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Training of Models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with Language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Rep. Techniques</a:t>
              </a:r>
              <a:endPar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Connector: Elbow 25">
              <a:extLst>
                <a:ext uri="{FF2B5EF4-FFF2-40B4-BE49-F238E27FC236}">
                  <a16:creationId xmlns:a16="http://schemas.microsoft.com/office/drawing/2014/main" id="{FF5A59E5-3435-487A-A9ED-8878179F4544}"/>
                </a:ext>
              </a:extLst>
            </p:cNvPr>
            <p:cNvCxnSpPr>
              <a:stCxn id="25" idx="2"/>
              <a:endCxn id="23" idx="0"/>
            </p:cNvCxnSpPr>
            <p:nvPr/>
          </p:nvCxnSpPr>
          <p:spPr>
            <a:xfrm rot="5400000">
              <a:off x="4394728" y="4425041"/>
              <a:ext cx="470486" cy="14371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F3BBBB4-1973-47F4-B330-2A5705F30B9E}"/>
                </a:ext>
              </a:extLst>
            </p:cNvPr>
            <p:cNvCxnSpPr>
              <a:stCxn id="25" idx="2"/>
              <a:endCxn id="24" idx="0"/>
            </p:cNvCxnSpPr>
            <p:nvPr/>
          </p:nvCxnSpPr>
          <p:spPr>
            <a:xfrm rot="16200000" flipH="1">
              <a:off x="5829955" y="4426927"/>
              <a:ext cx="467734" cy="1430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8" name="Picture 4" descr="Schematic model of the deep learning algorithm in endoscopy. | Download  Scientific Diagram">
            <a:extLst>
              <a:ext uri="{FF2B5EF4-FFF2-40B4-BE49-F238E27FC236}">
                <a16:creationId xmlns:a16="http://schemas.microsoft.com/office/drawing/2014/main" id="{1E02B365-E203-4FC5-A03E-3AF58F2146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49" r="29155" b="8218"/>
          <a:stretch/>
        </p:blipFill>
        <p:spPr bwMode="auto">
          <a:xfrm>
            <a:off x="8370739" y="2487149"/>
            <a:ext cx="2592000" cy="280459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Connector: Curved 44">
            <a:extLst>
              <a:ext uri="{FF2B5EF4-FFF2-40B4-BE49-F238E27FC236}">
                <a16:creationId xmlns:a16="http://schemas.microsoft.com/office/drawing/2014/main" id="{88C58731-9C82-4323-8CDF-4B3676598674}"/>
              </a:ext>
            </a:extLst>
          </p:cNvPr>
          <p:cNvCxnSpPr/>
          <p:nvPr/>
        </p:nvCxnSpPr>
        <p:spPr>
          <a:xfrm>
            <a:off x="9192986" y="2485927"/>
            <a:ext cx="637656" cy="250312"/>
          </a:xfrm>
          <a:prstGeom prst="curvedConnector3">
            <a:avLst>
              <a:gd name="adj1" fmla="val 111457"/>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9DFEC8BF-E452-4ACC-B205-D5FF238C6B2D}"/>
              </a:ext>
            </a:extLst>
          </p:cNvPr>
          <p:cNvCxnSpPr>
            <a:cxnSpLocks/>
          </p:cNvCxnSpPr>
          <p:nvPr/>
        </p:nvCxnSpPr>
        <p:spPr>
          <a:xfrm>
            <a:off x="9847813" y="2818936"/>
            <a:ext cx="537158" cy="314892"/>
          </a:xfrm>
          <a:prstGeom prst="curvedConnector3">
            <a:avLst>
              <a:gd name="adj1" fmla="val 119916"/>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Green Tick and Red Cross. Set of Check Marks. Good for Projects. Yes or No  Choice. Stock Vector - Illustration of agree, check: 195892137">
            <a:extLst>
              <a:ext uri="{FF2B5EF4-FFF2-40B4-BE49-F238E27FC236}">
                <a16:creationId xmlns:a16="http://schemas.microsoft.com/office/drawing/2014/main" id="{ABAD7E9C-0657-4D6A-B71A-3863E99314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54" r="51850"/>
          <a:stretch/>
        </p:blipFill>
        <p:spPr bwMode="auto">
          <a:xfrm>
            <a:off x="11040169" y="3109086"/>
            <a:ext cx="612000" cy="84466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Green Tick and Red Cross. Set of Check Marks. Good for Projects. Yes or No  Choice. Stock Vector - Illustration of agree, check: 195892137">
            <a:extLst>
              <a:ext uri="{FF2B5EF4-FFF2-40B4-BE49-F238E27FC236}">
                <a16:creationId xmlns:a16="http://schemas.microsoft.com/office/drawing/2014/main" id="{D0D68736-BEC2-4AAD-9C04-74A027C12F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36" r="4308"/>
          <a:stretch/>
        </p:blipFill>
        <p:spPr bwMode="auto">
          <a:xfrm>
            <a:off x="11119308" y="3875768"/>
            <a:ext cx="648000" cy="84466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887D1D8-289F-4E7B-BCCB-C0D37C27EC1D}"/>
              </a:ext>
            </a:extLst>
          </p:cNvPr>
          <p:cNvSpPr txBox="1"/>
          <p:nvPr/>
        </p:nvSpPr>
        <p:spPr>
          <a:xfrm>
            <a:off x="10742591" y="2462755"/>
            <a:ext cx="1387087" cy="646331"/>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status</a:t>
            </a:r>
          </a:p>
        </p:txBody>
      </p:sp>
      <p:sp>
        <p:nvSpPr>
          <p:cNvPr id="59" name="Rectangle: Rounded Corners 58">
            <a:extLst>
              <a:ext uri="{FF2B5EF4-FFF2-40B4-BE49-F238E27FC236}">
                <a16:creationId xmlns:a16="http://schemas.microsoft.com/office/drawing/2014/main" id="{F84D8F3B-E87A-44BA-994F-E3148D8B7578}"/>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Qualitative Research - Non-material Factors Analysis</a:t>
            </a:r>
          </a:p>
        </p:txBody>
      </p:sp>
      <p:sp>
        <p:nvSpPr>
          <p:cNvPr id="60" name="TextBox 59">
            <a:extLst>
              <a:ext uri="{FF2B5EF4-FFF2-40B4-BE49-F238E27FC236}">
                <a16:creationId xmlns:a16="http://schemas.microsoft.com/office/drawing/2014/main" id="{6530F482-C6E6-459A-81D3-24C73D53D52C}"/>
              </a:ext>
            </a:extLst>
          </p:cNvPr>
          <p:cNvSpPr txBox="1"/>
          <p:nvPr/>
        </p:nvSpPr>
        <p:spPr>
          <a:xfrm>
            <a:off x="8485043" y="5224505"/>
            <a:ext cx="328143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Creation of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features to build downstream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DL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models to find relation</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ships</a:t>
            </a:r>
          </a:p>
        </p:txBody>
      </p:sp>
      <p:sp>
        <p:nvSpPr>
          <p:cNvPr id="61" name="Arrow: Striped Right 60">
            <a:extLst>
              <a:ext uri="{FF2B5EF4-FFF2-40B4-BE49-F238E27FC236}">
                <a16:creationId xmlns:a16="http://schemas.microsoft.com/office/drawing/2014/main" id="{704AE546-4E09-4DE2-8494-EBFF09F2AEF2}"/>
              </a:ext>
            </a:extLst>
          </p:cNvPr>
          <p:cNvSpPr/>
          <p:nvPr/>
        </p:nvSpPr>
        <p:spPr>
          <a:xfrm>
            <a:off x="3256950" y="3601090"/>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Arrow: Striped Right 61">
            <a:extLst>
              <a:ext uri="{FF2B5EF4-FFF2-40B4-BE49-F238E27FC236}">
                <a16:creationId xmlns:a16="http://schemas.microsoft.com/office/drawing/2014/main" id="{7C4A3F24-77D3-420E-B2BE-A13F206EB05C}"/>
              </a:ext>
            </a:extLst>
          </p:cNvPr>
          <p:cNvSpPr/>
          <p:nvPr/>
        </p:nvSpPr>
        <p:spPr>
          <a:xfrm>
            <a:off x="7652918" y="3606392"/>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92E4AE53-C1C7-442C-A441-007C29961498}"/>
              </a:ext>
            </a:extLst>
          </p:cNvPr>
          <p:cNvSpPr/>
          <p:nvPr/>
        </p:nvSpPr>
        <p:spPr>
          <a:xfrm>
            <a:off x="2115000"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a:t>
            </a:r>
          </a:p>
        </p:txBody>
      </p:sp>
      <p:sp>
        <p:nvSpPr>
          <p:cNvPr id="64" name="Oval 63">
            <a:extLst>
              <a:ext uri="{FF2B5EF4-FFF2-40B4-BE49-F238E27FC236}">
                <a16:creationId xmlns:a16="http://schemas.microsoft.com/office/drawing/2014/main" id="{83337D31-A4C1-4225-8B3F-0A8C435E4B17}"/>
              </a:ext>
            </a:extLst>
          </p:cNvPr>
          <p:cNvSpPr/>
          <p:nvPr/>
        </p:nvSpPr>
        <p:spPr>
          <a:xfrm>
            <a:off x="5561783"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a:t>
            </a:r>
          </a:p>
        </p:txBody>
      </p:sp>
      <p:sp>
        <p:nvSpPr>
          <p:cNvPr id="65" name="Oval 64">
            <a:extLst>
              <a:ext uri="{FF2B5EF4-FFF2-40B4-BE49-F238E27FC236}">
                <a16:creationId xmlns:a16="http://schemas.microsoft.com/office/drawing/2014/main" id="{10D03788-5D1D-44FD-9E00-C8D92DFA950D}"/>
              </a:ext>
            </a:extLst>
          </p:cNvPr>
          <p:cNvSpPr/>
          <p:nvPr/>
        </p:nvSpPr>
        <p:spPr>
          <a:xfrm>
            <a:off x="9967659" y="1304253"/>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a:t>
            </a:r>
          </a:p>
        </p:txBody>
      </p:sp>
      <p:sp>
        <p:nvSpPr>
          <p:cNvPr id="66" name="TextBox 65">
            <a:extLst>
              <a:ext uri="{FF2B5EF4-FFF2-40B4-BE49-F238E27FC236}">
                <a16:creationId xmlns:a16="http://schemas.microsoft.com/office/drawing/2014/main" id="{3292C072-EFC9-4E7C-8CB4-723A819E4139}"/>
              </a:ext>
            </a:extLst>
          </p:cNvPr>
          <p:cNvSpPr txBox="1"/>
          <p:nvPr/>
        </p:nvSpPr>
        <p:spPr>
          <a:xfrm>
            <a:off x="6847429" y="1992304"/>
            <a:ext cx="88950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pic>
        <p:nvPicPr>
          <p:cNvPr id="40" name="Picture 2" descr="Python Training - Object Development - Virtual Beehive">
            <a:extLst>
              <a:ext uri="{FF2B5EF4-FFF2-40B4-BE49-F238E27FC236}">
                <a16:creationId xmlns:a16="http://schemas.microsoft.com/office/drawing/2014/main" id="{FF96A657-89AB-437E-A75A-9545CF3F9E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238849" y="5059482"/>
            <a:ext cx="1069539" cy="945283"/>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66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B810-E473-4E0E-91F8-2FC9A35FC090}"/>
              </a:ext>
            </a:extLst>
          </p:cNvPr>
          <p:cNvSpPr>
            <a:spLocks noGrp="1"/>
          </p:cNvSpPr>
          <p:nvPr>
            <p:ph type="title"/>
          </p:nvPr>
        </p:nvSpPr>
        <p:spPr>
          <a:xfrm>
            <a:off x="838200" y="365126"/>
            <a:ext cx="10515600" cy="1088118"/>
          </a:xfrm>
        </p:spPr>
        <p:txBody>
          <a:bodyPr>
            <a:normAutofit/>
          </a:bodyPr>
          <a:lstStyle/>
          <a:p>
            <a:r>
              <a:rPr lang="tr-TR" b="1" dirty="0"/>
              <a:t>Annotating Named Entities, Leadership</a:t>
            </a:r>
          </a:p>
        </p:txBody>
      </p:sp>
      <p:sp>
        <p:nvSpPr>
          <p:cNvPr id="3" name="Content Placeholder 2">
            <a:extLst>
              <a:ext uri="{FF2B5EF4-FFF2-40B4-BE49-F238E27FC236}">
                <a16:creationId xmlns:a16="http://schemas.microsoft.com/office/drawing/2014/main" id="{82066F8D-D20A-4639-B089-881B89799347}"/>
              </a:ext>
            </a:extLst>
          </p:cNvPr>
          <p:cNvSpPr>
            <a:spLocks noGrp="1"/>
          </p:cNvSpPr>
          <p:nvPr>
            <p:ph idx="1"/>
          </p:nvPr>
        </p:nvSpPr>
        <p:spPr/>
        <p:txBody>
          <a:bodyPr>
            <a:normAutofit lnSpcReduction="10000"/>
          </a:bodyPr>
          <a:lstStyle/>
          <a:p>
            <a:r>
              <a:rPr lang="tr-TR" dirty="0">
                <a:highlight>
                  <a:srgbClr val="FFFF00"/>
                </a:highlight>
              </a:rPr>
              <a:t>Strategy: </a:t>
            </a:r>
            <a:r>
              <a:rPr lang="tr-TR" dirty="0"/>
              <a:t>With deciding time when, the place where, and the forces with which the engagement is fought, and through this threefold activity </a:t>
            </a:r>
            <a:r>
              <a:rPr lang="tr-TR" dirty="0">
                <a:highlight>
                  <a:srgbClr val="00FFFF"/>
                </a:highlight>
              </a:rPr>
              <a:t>exerts considerable influence on its outcome</a:t>
            </a:r>
            <a:r>
              <a:rPr lang="tr-TR" dirty="0"/>
              <a:t>. Clausewitz, p.194</a:t>
            </a:r>
          </a:p>
          <a:p>
            <a:r>
              <a:rPr lang="tr-TR" dirty="0">
                <a:highlight>
                  <a:srgbClr val="FFFF00"/>
                </a:highlight>
              </a:rPr>
              <a:t>Calculation of time and space:</a:t>
            </a:r>
            <a:r>
              <a:rPr lang="tr-TR" dirty="0"/>
              <a:t>, Clausewitz, p.196</a:t>
            </a:r>
          </a:p>
          <a:p>
            <a:r>
              <a:rPr lang="tr-TR" dirty="0"/>
              <a:t>Effect of timing, Dupuy, 1979, 38</a:t>
            </a:r>
          </a:p>
          <a:p>
            <a:r>
              <a:rPr lang="tr-TR" dirty="0"/>
              <a:t>Utilization of space, Dupuy, 1979, 38</a:t>
            </a:r>
          </a:p>
          <a:p>
            <a:r>
              <a:rPr lang="tr-TR" dirty="0"/>
              <a:t>Intelligence, Dupuy, 1979, 38</a:t>
            </a:r>
          </a:p>
          <a:p>
            <a:r>
              <a:rPr lang="tr-TR" dirty="0"/>
              <a:t>Surprise, Dupuy, 1979, 38</a:t>
            </a:r>
          </a:p>
          <a:p>
            <a:r>
              <a:rPr lang="tr-TR" dirty="0"/>
              <a:t>Initiative, Dupuy, 1979, 38</a:t>
            </a:r>
          </a:p>
          <a:p>
            <a:endParaRPr lang="tr-TR" dirty="0"/>
          </a:p>
          <a:p>
            <a:endParaRPr lang="tr-TR" dirty="0"/>
          </a:p>
          <a:p>
            <a:endParaRPr lang="tr-TR" dirty="0"/>
          </a:p>
        </p:txBody>
      </p:sp>
    </p:spTree>
    <p:extLst>
      <p:ext uri="{BB962C8B-B14F-4D97-AF65-F5344CB8AC3E}">
        <p14:creationId xmlns:p14="http://schemas.microsoft.com/office/powerpoint/2010/main" val="1481671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2118-B200-46C6-A3CC-A9CEF05212F9}"/>
              </a:ext>
            </a:extLst>
          </p:cNvPr>
          <p:cNvSpPr>
            <a:spLocks noGrp="1"/>
          </p:cNvSpPr>
          <p:nvPr>
            <p:ph type="title"/>
          </p:nvPr>
        </p:nvSpPr>
        <p:spPr/>
        <p:txBody>
          <a:bodyPr>
            <a:normAutofit/>
          </a:bodyPr>
          <a:lstStyle/>
          <a:p>
            <a:r>
              <a:rPr lang="en-US" sz="3200" b="1" dirty="0"/>
              <a:t>The Function in the Perceptron Model</a:t>
            </a:r>
            <a:endParaRPr lang="tr-TR" sz="3200" b="1" dirty="0"/>
          </a:p>
        </p:txBody>
      </p:sp>
      <p:pic>
        <p:nvPicPr>
          <p:cNvPr id="1026" name="Picture 2" descr="xl &#10;Inputs &#10;Output &#10;*w2 + b ">
            <a:extLst>
              <a:ext uri="{FF2B5EF4-FFF2-40B4-BE49-F238E27FC236}">
                <a16:creationId xmlns:a16="http://schemas.microsoft.com/office/drawing/2014/main" id="{35FD8804-EA21-4155-BC10-BF9718018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596" y="2209120"/>
            <a:ext cx="6381750" cy="20478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D407F37-9F83-4B38-8017-D0570882BD0F}"/>
                  </a:ext>
                </a:extLst>
              </p:cNvPr>
              <p:cNvSpPr txBox="1"/>
              <p:nvPr/>
            </p:nvSpPr>
            <p:spPr>
              <a:xfrm>
                <a:off x="0" y="1395906"/>
                <a:ext cx="72498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tr-TR" b="0" i="0" smtClean="0">
                          <a:latin typeface="Cambria Math" panose="02040503050406030204" pitchFamily="18" charset="0"/>
                        </a:rPr>
                        <m:t>Why</m:t>
                      </m:r>
                      <m:r>
                        <a:rPr lang="tr-TR" b="0" i="0" smtClean="0">
                          <a:latin typeface="Cambria Math" panose="02040503050406030204" pitchFamily="18" charset="0"/>
                        </a:rPr>
                        <m:t> </m:t>
                      </m:r>
                      <m:r>
                        <m:rPr>
                          <m:sty m:val="p"/>
                        </m:rPr>
                        <a:rPr lang="tr-TR" b="0" i="0" smtClean="0">
                          <a:latin typeface="Cambria Math" panose="02040503050406030204" pitchFamily="18" charset="0"/>
                        </a:rPr>
                        <m:t>neural</m:t>
                      </m:r>
                      <m:r>
                        <a:rPr lang="tr-TR" b="0" i="0" smtClean="0">
                          <a:latin typeface="Cambria Math" panose="02040503050406030204" pitchFamily="18" charset="0"/>
                        </a:rPr>
                        <m:t> </m:t>
                      </m:r>
                      <m:r>
                        <m:rPr>
                          <m:sty m:val="p"/>
                        </m:rPr>
                        <a:rPr lang="tr-TR" b="0" i="0" smtClean="0">
                          <a:latin typeface="Cambria Math" panose="02040503050406030204" pitchFamily="18" charset="0"/>
                        </a:rPr>
                        <m:t>network</m:t>
                      </m:r>
                      <m:r>
                        <a:rPr lang="tr-TR" b="0" i="0" smtClean="0">
                          <a:latin typeface="Cambria Math" panose="02040503050406030204" pitchFamily="18" charset="0"/>
                        </a:rPr>
                        <m:t>:</m:t>
                      </m:r>
                      <m:r>
                        <m:rPr>
                          <m:sty m:val="p"/>
                        </m:rPr>
                        <a:rPr lang="tr-TR" b="0" i="0" smtClean="0">
                          <a:latin typeface="Cambria Math" panose="02040503050406030204" pitchFamily="18" charset="0"/>
                        </a:rPr>
                        <m:t>better</m:t>
                      </m:r>
                      <m:r>
                        <a:rPr lang="tr-TR" b="0" i="0" smtClean="0">
                          <a:latin typeface="Cambria Math" panose="02040503050406030204" pitchFamily="18" charset="0"/>
                        </a:rPr>
                        <m:t> </m:t>
                      </m:r>
                      <m:r>
                        <m:rPr>
                          <m:sty m:val="p"/>
                        </m:rPr>
                        <a:rPr lang="tr-TR" b="0" i="0" smtClean="0">
                          <a:latin typeface="Cambria Math" panose="02040503050406030204" pitchFamily="18" charset="0"/>
                        </a:rPr>
                        <m:t>in</m:t>
                      </m:r>
                      <m:r>
                        <a:rPr lang="tr-TR" b="0" i="0" smtClean="0">
                          <a:latin typeface="Cambria Math" panose="02040503050406030204" pitchFamily="18" charset="0"/>
                        </a:rPr>
                        <m:t> </m:t>
                      </m:r>
                      <m:r>
                        <m:rPr>
                          <m:sty m:val="p"/>
                        </m:rPr>
                        <a:rPr lang="tr-TR" b="0" i="0" smtClean="0">
                          <a:latin typeface="Cambria Math" panose="02040503050406030204" pitchFamily="18" charset="0"/>
                        </a:rPr>
                        <m:t>non</m:t>
                      </m:r>
                      <m:r>
                        <a:rPr lang="tr-TR" b="0" i="0" smtClean="0">
                          <a:latin typeface="Cambria Math" panose="02040503050406030204" pitchFamily="18" charset="0"/>
                        </a:rPr>
                        <m:t>−</m:t>
                      </m:r>
                      <m:r>
                        <m:rPr>
                          <m:sty m:val="p"/>
                        </m:rPr>
                        <a:rPr lang="tr-TR" b="0" i="0" smtClean="0">
                          <a:latin typeface="Cambria Math" panose="02040503050406030204" pitchFamily="18" charset="0"/>
                        </a:rPr>
                        <m:t>linear</m:t>
                      </m:r>
                      <m:r>
                        <a:rPr lang="tr-TR" b="0" i="0" smtClean="0">
                          <a:latin typeface="Cambria Math" panose="02040503050406030204" pitchFamily="18" charset="0"/>
                        </a:rPr>
                        <m:t> </m:t>
                      </m:r>
                      <m:r>
                        <m:rPr>
                          <m:sty m:val="p"/>
                        </m:rPr>
                        <a:rPr lang="tr-TR" b="0" i="0" smtClean="0">
                          <a:latin typeface="Cambria Math" panose="02040503050406030204" pitchFamily="18" charset="0"/>
                        </a:rPr>
                        <m:t>contexts</m:t>
                      </m:r>
                      <m:r>
                        <a:rPr lang="tr-TR" b="0" i="0" smtClean="0">
                          <a:latin typeface="Cambria Math" panose="02040503050406030204" pitchFamily="18" charset="0"/>
                        </a:rPr>
                        <m:t>. </m:t>
                      </m:r>
                    </m:oMath>
                  </m:oMathPara>
                </a14:m>
                <a:endParaRPr lang="tr-TR" dirty="0"/>
              </a:p>
            </p:txBody>
          </p:sp>
        </mc:Choice>
        <mc:Fallback xmlns="">
          <p:sp>
            <p:nvSpPr>
              <p:cNvPr id="6" name="TextBox 5">
                <a:extLst>
                  <a:ext uri="{FF2B5EF4-FFF2-40B4-BE49-F238E27FC236}">
                    <a16:creationId xmlns:a16="http://schemas.microsoft.com/office/drawing/2014/main" id="{4D407F37-9F83-4B38-8017-D0570882BD0F}"/>
                  </a:ext>
                </a:extLst>
              </p:cNvPr>
              <p:cNvSpPr txBox="1">
                <a:spLocks noRot="1" noChangeAspect="1" noMove="1" noResize="1" noEditPoints="1" noAdjustHandles="1" noChangeArrowheads="1" noChangeShapeType="1" noTextEdit="1"/>
              </p:cNvSpPr>
              <p:nvPr/>
            </p:nvSpPr>
            <p:spPr>
              <a:xfrm>
                <a:off x="0" y="1395906"/>
                <a:ext cx="7249885" cy="369332"/>
              </a:xfrm>
              <a:prstGeom prst="rect">
                <a:avLst/>
              </a:prstGeom>
              <a:blipFill>
                <a:blip r:embed="rId3"/>
                <a:stretch>
                  <a:fillRect b="-11475"/>
                </a:stretch>
              </a:blipFill>
            </p:spPr>
            <p:txBody>
              <a:bodyPr/>
              <a:lstStyle/>
              <a:p>
                <a:r>
                  <a:rPr lang="tr-TR">
                    <a:noFill/>
                  </a:rPr>
                  <a:t> </a:t>
                </a:r>
              </a:p>
            </p:txBody>
          </p:sp>
        </mc:Fallback>
      </mc:AlternateContent>
      <p:sp>
        <p:nvSpPr>
          <p:cNvPr id="8" name="TextBox 7">
            <a:extLst>
              <a:ext uri="{FF2B5EF4-FFF2-40B4-BE49-F238E27FC236}">
                <a16:creationId xmlns:a16="http://schemas.microsoft.com/office/drawing/2014/main" id="{FB7823F5-2D3D-4BEB-81D6-9C15A48299A6}"/>
              </a:ext>
            </a:extLst>
          </p:cNvPr>
          <p:cNvSpPr txBox="1"/>
          <p:nvPr/>
        </p:nvSpPr>
        <p:spPr>
          <a:xfrm>
            <a:off x="2230211" y="4643914"/>
            <a:ext cx="6098720" cy="923330"/>
          </a:xfrm>
          <a:prstGeom prst="rect">
            <a:avLst/>
          </a:prstGeom>
          <a:noFill/>
        </p:spPr>
        <p:txBody>
          <a:bodyPr wrap="square">
            <a:spAutoFit/>
          </a:bodyPr>
          <a:lstStyle/>
          <a:p>
            <a:pPr marL="1028700" marR="0">
              <a:spcBef>
                <a:spcPts val="0"/>
              </a:spcBef>
              <a:spcAft>
                <a:spcPts val="0"/>
              </a:spcAft>
            </a:pPr>
            <a:r>
              <a:rPr lang="tr-TR" sz="1800" dirty="0">
                <a:solidFill>
                  <a:srgbClr val="373A3C"/>
                </a:solidFill>
                <a:effectLst/>
                <a:latin typeface="Formular"/>
              </a:rPr>
              <a:t>x1, x2 : inputs, named entities</a:t>
            </a:r>
          </a:p>
          <a:p>
            <a:pPr marL="1028700" marR="0">
              <a:spcBef>
                <a:spcPts val="0"/>
              </a:spcBef>
              <a:spcAft>
                <a:spcPts val="0"/>
              </a:spcAft>
            </a:pPr>
            <a:r>
              <a:rPr lang="tr-TR" sz="1800" dirty="0">
                <a:solidFill>
                  <a:srgbClr val="373A3C"/>
                </a:solidFill>
                <a:effectLst/>
                <a:latin typeface="Formular"/>
              </a:rPr>
              <a:t>w1, w2 : weights, relative importance in the text</a:t>
            </a:r>
          </a:p>
          <a:p>
            <a:pPr marL="1028700" marR="0">
              <a:spcBef>
                <a:spcPts val="0"/>
              </a:spcBef>
              <a:spcAft>
                <a:spcPts val="0"/>
              </a:spcAft>
            </a:pPr>
            <a:r>
              <a:rPr lang="tr-TR" sz="1800" dirty="0">
                <a:solidFill>
                  <a:srgbClr val="373A3C"/>
                </a:solidFill>
                <a:effectLst/>
                <a:latin typeface="Formular"/>
              </a:rPr>
              <a:t>b : bias</a:t>
            </a:r>
          </a:p>
        </p:txBody>
      </p:sp>
    </p:spTree>
    <p:extLst>
      <p:ext uri="{BB962C8B-B14F-4D97-AF65-F5344CB8AC3E}">
        <p14:creationId xmlns:p14="http://schemas.microsoft.com/office/powerpoint/2010/main" val="2771779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34FB-476A-4684-9384-1FFC0EC83D76}"/>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CD44595F-C7D7-428A-8558-81067ACF2881}"/>
              </a:ext>
            </a:extLst>
          </p:cNvPr>
          <p:cNvSpPr>
            <a:spLocks noGrp="1"/>
          </p:cNvSpPr>
          <p:nvPr>
            <p:ph idx="1"/>
          </p:nvPr>
        </p:nvSpPr>
        <p:spPr/>
        <p:txBody>
          <a:bodyPr/>
          <a:lstStyle/>
          <a:p>
            <a:r>
              <a:rPr lang="en-US" dirty="0">
                <a:highlight>
                  <a:srgbClr val="FFFF00"/>
                </a:highlight>
              </a:rPr>
              <a:t>Transformer</a:t>
            </a:r>
            <a:r>
              <a:rPr lang="tr-TR" dirty="0">
                <a:highlight>
                  <a:srgbClr val="FFFF00"/>
                </a:highlight>
              </a:rPr>
              <a:t> Model : </a:t>
            </a:r>
            <a:r>
              <a:rPr lang="tr-TR" dirty="0"/>
              <a:t>It is a d</a:t>
            </a:r>
            <a:r>
              <a:rPr lang="en-US" dirty="0" err="1"/>
              <a:t>eep</a:t>
            </a:r>
            <a:r>
              <a:rPr lang="en-US" dirty="0"/>
              <a:t> learning model that adopts the mechanism of </a:t>
            </a:r>
            <a:r>
              <a:rPr lang="en-US" dirty="0">
                <a:highlight>
                  <a:srgbClr val="FFFF00"/>
                </a:highlight>
              </a:rPr>
              <a:t>self-attention</a:t>
            </a:r>
            <a:r>
              <a:rPr lang="en-US" dirty="0"/>
              <a:t>, differentially weighting the significance of each part of the input data.</a:t>
            </a:r>
            <a:endParaRPr lang="tr-TR" dirty="0"/>
          </a:p>
        </p:txBody>
      </p:sp>
    </p:spTree>
    <p:extLst>
      <p:ext uri="{BB962C8B-B14F-4D97-AF65-F5344CB8AC3E}">
        <p14:creationId xmlns:p14="http://schemas.microsoft.com/office/powerpoint/2010/main" val="4135339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Speaking to Proffesor Emma Parry</a:t>
            </a:r>
            <a:br>
              <a:rPr lang="tr-TR" sz="4400" b="1" dirty="0"/>
            </a:b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b="1" dirty="0"/>
              <a:t>Determining the E</a:t>
            </a:r>
            <a:r>
              <a:rPr lang="en-US" b="1" dirty="0" err="1"/>
              <a:t>ffects</a:t>
            </a:r>
            <a:r>
              <a:rPr lang="en-US" b="1" dirty="0"/>
              <a:t> of Leadership and Morale </a:t>
            </a:r>
            <a:endParaRPr lang="tr-TR" b="1" dirty="0"/>
          </a:p>
          <a:p>
            <a:r>
              <a:rPr lang="en-US" b="1" dirty="0"/>
              <a:t>on the Outcome of the Battle </a:t>
            </a:r>
            <a:endParaRPr lang="tr-TR" b="1" dirty="0"/>
          </a:p>
          <a:p>
            <a:endParaRPr lang="tr-TR" dirty="0"/>
          </a:p>
          <a:p>
            <a:r>
              <a:rPr lang="tr-TR" dirty="0"/>
              <a:t>Time:30 minutes</a:t>
            </a:r>
          </a:p>
          <a:p>
            <a:endParaRPr lang="tr-TR" dirty="0"/>
          </a:p>
          <a:p>
            <a:r>
              <a:rPr lang="tr-TR" b="1" dirty="0"/>
              <a:t>10.03.2022</a:t>
            </a:r>
          </a:p>
          <a:p>
            <a:endParaRPr lang="tr-TR" dirty="0"/>
          </a:p>
        </p:txBody>
      </p:sp>
    </p:spTree>
    <p:extLst>
      <p:ext uri="{BB962C8B-B14F-4D97-AF65-F5344CB8AC3E}">
        <p14:creationId xmlns:p14="http://schemas.microsoft.com/office/powerpoint/2010/main" val="515180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nvGraphicFramePr>
        <p:xfrm>
          <a:off x="552095" y="857611"/>
          <a:ext cx="11139163" cy="5314588"/>
        </p:xfrm>
        <a:graphic>
          <a:graphicData uri="http://schemas.openxmlformats.org/drawingml/2006/table">
            <a:tbl>
              <a:tblPr firstRow="1" bandRow="1">
                <a:tableStyleId>{5C22544A-7EE6-4342-B048-85BDC9FD1C3A}</a:tableStyleId>
              </a:tblPr>
              <a:tblGrid>
                <a:gridCol w="1845586">
                  <a:extLst>
                    <a:ext uri="{9D8B030D-6E8A-4147-A177-3AD203B41FA5}">
                      <a16:colId xmlns:a16="http://schemas.microsoft.com/office/drawing/2014/main" val="986794386"/>
                    </a:ext>
                  </a:extLst>
                </a:gridCol>
                <a:gridCol w="3532676">
                  <a:extLst>
                    <a:ext uri="{9D8B030D-6E8A-4147-A177-3AD203B41FA5}">
                      <a16:colId xmlns:a16="http://schemas.microsoft.com/office/drawing/2014/main" val="54453606"/>
                    </a:ext>
                  </a:extLst>
                </a:gridCol>
                <a:gridCol w="2366386">
                  <a:extLst>
                    <a:ext uri="{9D8B030D-6E8A-4147-A177-3AD203B41FA5}">
                      <a16:colId xmlns:a16="http://schemas.microsoft.com/office/drawing/2014/main" val="1366423862"/>
                    </a:ext>
                  </a:extLst>
                </a:gridCol>
                <a:gridCol w="3394515">
                  <a:extLst>
                    <a:ext uri="{9D8B030D-6E8A-4147-A177-3AD203B41FA5}">
                      <a16:colId xmlns:a16="http://schemas.microsoft.com/office/drawing/2014/main" val="930809582"/>
                    </a:ext>
                  </a:extLst>
                </a:gridCol>
              </a:tblGrid>
              <a:tr h="903711">
                <a:tc>
                  <a:txBody>
                    <a:bodyPr/>
                    <a:lstStyle/>
                    <a:p>
                      <a:pPr algn="ctr"/>
                      <a:r>
                        <a:rPr lang="tr-TR" sz="2000"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Basic Concepts &amp; Theory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Methodology-Method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1505299">
                <a:tc>
                  <a:txBody>
                    <a:bodyPr/>
                    <a:lstStyle/>
                    <a:p>
                      <a:pPr marL="0" algn="ctr" defTabSz="914400" rtl="0" eaLnBrk="1" latinLnBrk="0" hangingPunct="1"/>
                      <a:r>
                        <a:rPr lang="en-US" sz="2000" kern="1200" dirty="0">
                          <a:solidFill>
                            <a:schemeClr val="tx1"/>
                          </a:solidFill>
                          <a:latin typeface="+mn-lt"/>
                          <a:ea typeface="+mn-ea"/>
                          <a:cs typeface="+mn-cs"/>
                        </a:rPr>
                        <a:t>Sun Tzu</a:t>
                      </a:r>
                      <a:r>
                        <a:rPr lang="tr-TR" sz="2000" kern="1200" dirty="0">
                          <a:solidFill>
                            <a:schemeClr val="tx1"/>
                          </a:solidFill>
                          <a:latin typeface="+mn-lt"/>
                          <a:ea typeface="+mn-ea"/>
                          <a:cs typeface="+mn-cs"/>
                        </a:rPr>
                        <a:t>, BC 500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b="1" dirty="0">
                          <a:solidFill>
                            <a:srgbClr val="000000"/>
                          </a:solidFill>
                          <a:effectLst/>
                          <a:latin typeface="Calibri" panose="020F0502020204030204" pitchFamily="34" charset="0"/>
                          <a:ea typeface="Calibri" panose="020F0502020204030204" pitchFamily="34" charset="0"/>
                        </a:rPr>
                        <a:t>Prescribes ratios based on the five fundemental factors of war </a:t>
                      </a:r>
                      <a:r>
                        <a:rPr lang="tr-TR" sz="2000" dirty="0">
                          <a:solidFill>
                            <a:srgbClr val="000000"/>
                          </a:solidFill>
                          <a:effectLst/>
                          <a:latin typeface="Calibri" panose="020F0502020204030204" pitchFamily="34" charset="0"/>
                          <a:ea typeface="Calibri" panose="020F0502020204030204" pitchFamily="34" charset="0"/>
                        </a:rPr>
                        <a:t>(</a:t>
                      </a:r>
                      <a:r>
                        <a:rPr lang="en-US" sz="2000" dirty="0">
                          <a:solidFill>
                            <a:srgbClr val="000000"/>
                          </a:solidFill>
                          <a:effectLst/>
                          <a:latin typeface="Calibri" panose="020F0502020204030204" pitchFamily="34" charset="0"/>
                          <a:ea typeface="Calibri" panose="020F0502020204030204" pitchFamily="34" charset="0"/>
                        </a:rPr>
                        <a:t>5:1 attack, 2:1 divide</a:t>
                      </a:r>
                      <a:r>
                        <a:rPr lang="tr-TR" sz="2000" dirty="0">
                          <a:solidFill>
                            <a:srgbClr val="000000"/>
                          </a:solidFill>
                          <a:effectLst/>
                          <a:latin typeface="Calibri" panose="020F0502020204030204" pitchFamily="34" charset="0"/>
                          <a:ea typeface="Calibri" panose="020F0502020204030204" pitchFamily="34" charset="0"/>
                        </a:rPr>
                        <a:t> etc.)</a:t>
                      </a:r>
                      <a:endParaRPr lang="tr-TR"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Qualitative, observation based on experience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First ever analysis of military art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672392"/>
                  </a:ext>
                </a:extLst>
              </a:tr>
              <a:tr h="2905578">
                <a:tc>
                  <a:txBody>
                    <a:bodyPr/>
                    <a:lstStyle/>
                    <a:p>
                      <a:pPr marL="0" algn="ctr" defTabSz="914400" rtl="0" eaLnBrk="1" latinLnBrk="0" hangingPunct="1"/>
                      <a:r>
                        <a:rPr lang="tr-TR" sz="2000" kern="1200" dirty="0">
                          <a:solidFill>
                            <a:schemeClr val="tx1"/>
                          </a:solidFill>
                          <a:latin typeface="+mn-lt"/>
                          <a:ea typeface="+mn-ea"/>
                          <a:cs typeface="+mn-cs"/>
                        </a:rPr>
                        <a:t>Clausewitz, 1830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b="1" i="0" kern="1200" dirty="0">
                          <a:solidFill>
                            <a:schemeClr val="dk1"/>
                          </a:solidFill>
                          <a:effectLst/>
                          <a:latin typeface="+mn-lt"/>
                          <a:ea typeface="+mn-ea"/>
                          <a:cs typeface="+mn-cs"/>
                        </a:rPr>
                        <a:t>Strategy</a:t>
                      </a:r>
                      <a:r>
                        <a:rPr lang="tr-TR" sz="2000" b="0" i="0" kern="1200" dirty="0">
                          <a:solidFill>
                            <a:schemeClr val="dk1"/>
                          </a:solidFill>
                          <a:effectLst/>
                          <a:latin typeface="+mn-lt"/>
                          <a:ea typeface="+mn-ea"/>
                          <a:cs typeface="+mn-cs"/>
                        </a:rPr>
                        <a:t> has considerable influence on the outcome</a:t>
                      </a:r>
                    </a:p>
                    <a:p>
                      <a:pPr marL="285750" indent="-285750" algn="l">
                        <a:buFont typeface="Arial" panose="020B0604020202020204" pitchFamily="34" charset="0"/>
                        <a:buChar char="•"/>
                      </a:pPr>
                      <a:r>
                        <a:rPr lang="tr-TR" sz="2000" b="1" kern="1200" dirty="0">
                          <a:solidFill>
                            <a:schemeClr val="dk1"/>
                          </a:solidFill>
                          <a:effectLst/>
                          <a:latin typeface="+mn-lt"/>
                          <a:ea typeface="+mn-ea"/>
                          <a:cs typeface="+mn-cs"/>
                        </a:rPr>
                        <a:t>Superiority </a:t>
                      </a:r>
                      <a:r>
                        <a:rPr lang="en-US" sz="2000" b="1" kern="1200" dirty="0">
                          <a:solidFill>
                            <a:schemeClr val="dk1"/>
                          </a:solidFill>
                          <a:effectLst/>
                          <a:latin typeface="+mn-lt"/>
                          <a:ea typeface="+mn-ea"/>
                          <a:cs typeface="+mn-cs"/>
                        </a:rPr>
                        <a:t>of numbers </a:t>
                      </a:r>
                      <a:r>
                        <a:rPr lang="tr-TR" sz="2000" b="0" kern="1200" dirty="0">
                          <a:solidFill>
                            <a:schemeClr val="dk1"/>
                          </a:solidFill>
                          <a:effectLst/>
                          <a:latin typeface="+mn-lt"/>
                          <a:ea typeface="+mn-ea"/>
                          <a:cs typeface="+mn-cs"/>
                        </a:rPr>
                        <a:t>is the</a:t>
                      </a:r>
                      <a:r>
                        <a:rPr lang="tr-TR" sz="2000" b="1" kern="1200" dirty="0">
                          <a:solidFill>
                            <a:schemeClr val="dk1"/>
                          </a:solidFill>
                          <a:effectLst/>
                          <a:latin typeface="+mn-lt"/>
                          <a:ea typeface="+mn-ea"/>
                          <a:cs typeface="+mn-cs"/>
                        </a:rPr>
                        <a:t> </a:t>
                      </a:r>
                      <a:r>
                        <a:rPr lang="en-US" sz="2000" kern="1200" dirty="0">
                          <a:solidFill>
                            <a:schemeClr val="dk1"/>
                          </a:solidFill>
                          <a:effectLst/>
                          <a:latin typeface="+mn-lt"/>
                          <a:ea typeface="+mn-ea"/>
                          <a:cs typeface="+mn-cs"/>
                        </a:rPr>
                        <a:t>most important factor in the outcome of an engagement</a:t>
                      </a:r>
                      <a:r>
                        <a:rPr lang="tr-TR" sz="2000" kern="1200" dirty="0">
                          <a:solidFill>
                            <a:schemeClr val="dk1"/>
                          </a:solidFill>
                          <a:effectLst/>
                          <a:latin typeface="+mn-lt"/>
                          <a:ea typeface="+mn-ea"/>
                          <a:cs typeface="+mn-cs"/>
                        </a:rPr>
                        <a:t> when it reaches to the point where it is overwhelming</a:t>
                      </a:r>
                      <a:endParaRPr lang="tr-TR"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Qualitative, observation based on experience and case study</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Theory of war</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773254"/>
                  </a:ext>
                </a:extLst>
              </a:tr>
            </a:tbl>
          </a:graphicData>
        </a:graphic>
      </p:graphicFrame>
      <p:sp>
        <p:nvSpPr>
          <p:cNvPr id="5" name="Rectangle: Rounded Corners 4">
            <a:extLst>
              <a:ext uri="{FF2B5EF4-FFF2-40B4-BE49-F238E27FC236}">
                <a16:creationId xmlns:a16="http://schemas.microsoft.com/office/drawing/2014/main" id="{58CEC65B-FDBA-46AA-BB6F-78EA80CFFCA3}"/>
              </a:ext>
            </a:extLst>
          </p:cNvPr>
          <p:cNvSpPr/>
          <p:nvPr/>
        </p:nvSpPr>
        <p:spPr>
          <a:xfrm>
            <a:off x="212273" y="105520"/>
            <a:ext cx="11805557" cy="490833"/>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Background</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3822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nvGraphicFramePr>
        <p:xfrm>
          <a:off x="552095" y="857611"/>
          <a:ext cx="10760765" cy="5852160"/>
        </p:xfrm>
        <a:graphic>
          <a:graphicData uri="http://schemas.openxmlformats.org/drawingml/2006/table">
            <a:tbl>
              <a:tblPr firstRow="1" bandRow="1">
                <a:tableStyleId>{5C22544A-7EE6-4342-B048-85BDC9FD1C3A}</a:tableStyleId>
              </a:tblPr>
              <a:tblGrid>
                <a:gridCol w="1782891">
                  <a:extLst>
                    <a:ext uri="{9D8B030D-6E8A-4147-A177-3AD203B41FA5}">
                      <a16:colId xmlns:a16="http://schemas.microsoft.com/office/drawing/2014/main" val="986794386"/>
                    </a:ext>
                  </a:extLst>
                </a:gridCol>
                <a:gridCol w="3412671">
                  <a:extLst>
                    <a:ext uri="{9D8B030D-6E8A-4147-A177-3AD203B41FA5}">
                      <a16:colId xmlns:a16="http://schemas.microsoft.com/office/drawing/2014/main" val="54453606"/>
                    </a:ext>
                  </a:extLst>
                </a:gridCol>
                <a:gridCol w="2286000">
                  <a:extLst>
                    <a:ext uri="{9D8B030D-6E8A-4147-A177-3AD203B41FA5}">
                      <a16:colId xmlns:a16="http://schemas.microsoft.com/office/drawing/2014/main" val="1366423862"/>
                    </a:ext>
                  </a:extLst>
                </a:gridCol>
                <a:gridCol w="3279203">
                  <a:extLst>
                    <a:ext uri="{9D8B030D-6E8A-4147-A177-3AD203B41FA5}">
                      <a16:colId xmlns:a16="http://schemas.microsoft.com/office/drawing/2014/main" val="930809582"/>
                    </a:ext>
                  </a:extLst>
                </a:gridCol>
              </a:tblGrid>
              <a:tr h="540806">
                <a:tc>
                  <a:txBody>
                    <a:bodyPr/>
                    <a:lstStyle/>
                    <a:p>
                      <a:pPr algn="ctr"/>
                      <a:r>
                        <a:rPr lang="tr-TR" sz="2000"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Basic Concepts &amp; Theory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Methodology-Method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540806">
                <a:tc>
                  <a:txBody>
                    <a:bodyPr/>
                    <a:lstStyle/>
                    <a:p>
                      <a:pPr marL="0" algn="ctr" defTabSz="914400" rtl="0" eaLnBrk="1" latinLnBrk="0" hangingPunct="1"/>
                      <a:r>
                        <a:rPr lang="tr-TR" sz="2000" kern="1200" dirty="0">
                          <a:solidFill>
                            <a:schemeClr val="tx1"/>
                          </a:solidFill>
                          <a:latin typeface="+mn-lt"/>
                          <a:ea typeface="+mn-ea"/>
                          <a:cs typeface="+mn-cs"/>
                        </a:rPr>
                        <a:t>Lanchester, 1916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b="1" dirty="0">
                          <a:solidFill>
                            <a:schemeClr val="tx1"/>
                          </a:solidFill>
                        </a:rPr>
                        <a:t>Differential explanation of the casualties </a:t>
                      </a:r>
                      <a:r>
                        <a:rPr lang="tr-TR" sz="2000" dirty="0">
                          <a:solidFill>
                            <a:schemeClr val="tx1"/>
                          </a:solidFill>
                        </a:rPr>
                        <a:t>based on the personnel numbers and weapon effectiveness of opponent explains the winner</a:t>
                      </a:r>
                    </a:p>
                    <a:p>
                      <a:pPr marL="285750" indent="-285750" algn="l">
                        <a:buFont typeface="Arial" panose="020B0604020202020204" pitchFamily="34" charset="0"/>
                        <a:buChar char="•"/>
                      </a:pPr>
                      <a:r>
                        <a:rPr lang="tr-TR" sz="2000" dirty="0">
                          <a:solidFill>
                            <a:schemeClr val="tx1"/>
                          </a:solidFill>
                        </a:rPr>
                        <a:t>Principle of concentration and </a:t>
                      </a:r>
                      <a:r>
                        <a:rPr lang="tr-TR" sz="2000" b="1" dirty="0">
                          <a:solidFill>
                            <a:schemeClr val="tx1"/>
                          </a:solidFill>
                        </a:rPr>
                        <a:t>N-Square Law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Quantitative, Mathematical Model</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b="1" dirty="0">
                          <a:solidFill>
                            <a:schemeClr val="tx1"/>
                          </a:solidFill>
                        </a:rPr>
                        <a:t>Fighting values </a:t>
                      </a:r>
                      <a:r>
                        <a:rPr lang="tr-TR" sz="2000" dirty="0">
                          <a:solidFill>
                            <a:schemeClr val="tx1"/>
                          </a:solidFill>
                        </a:rPr>
                        <a:t>of the units are included.</a:t>
                      </a:r>
                      <a:endParaRPr lang="tr-TR" sz="2000" b="1" dirty="0">
                        <a:solidFill>
                          <a:schemeClr val="tx1"/>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4182254"/>
                  </a:ext>
                </a:extLst>
              </a:tr>
              <a:tr h="540806">
                <a:tc>
                  <a:txBody>
                    <a:bodyPr/>
                    <a:lstStyle/>
                    <a:p>
                      <a:pPr marL="0" algn="ctr" defTabSz="914400" rtl="0" eaLnBrk="1" latinLnBrk="0" hangingPunct="1"/>
                      <a:r>
                        <a:rPr lang="tr-TR" sz="2000" kern="1200" dirty="0">
                          <a:solidFill>
                            <a:schemeClr val="tx1"/>
                          </a:solidFill>
                          <a:latin typeface="+mn-lt"/>
                          <a:ea typeface="+mn-ea"/>
                          <a:cs typeface="+mn-cs"/>
                        </a:rPr>
                        <a:t>Dupuy, 1987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dirty="0">
                          <a:solidFill>
                            <a:schemeClr val="tx1"/>
                          </a:solidFill>
                        </a:rPr>
                        <a:t>Quantified Judgement Model predicts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Quantitative, Complex Mathematical Model</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OLI values based on weapon effectiveness and theorical inclusion of non-material factors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7660079"/>
                  </a:ext>
                </a:extLst>
              </a:tr>
              <a:tr h="540806">
                <a:tc>
                  <a:txBody>
                    <a:bodyPr/>
                    <a:lstStyle/>
                    <a:p>
                      <a:pPr marL="0" algn="ctr" defTabSz="914400" rtl="0" eaLnBrk="1" latinLnBrk="0" hangingPunct="1"/>
                      <a:r>
                        <a:rPr lang="tr-TR" sz="2000" kern="1200" dirty="0">
                          <a:solidFill>
                            <a:schemeClr val="tx1"/>
                          </a:solidFill>
                          <a:latin typeface="+mn-lt"/>
                          <a:ea typeface="+mn-ea"/>
                          <a:cs typeface="+mn-cs"/>
                        </a:rPr>
                        <a:t>Liddle, 2004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dirty="0">
                          <a:solidFill>
                            <a:schemeClr val="tx1"/>
                          </a:solidFill>
                        </a:rPr>
                        <a:t>Preponderance and technology cannot explain the variation on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Mixed</a:t>
                      </a:r>
                    </a:p>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Case study, statistical analysis, simulation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Force employement explains the variation on the outcome </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141467"/>
                  </a:ext>
                </a:extLst>
              </a:tr>
            </a:tbl>
          </a:graphicData>
        </a:graphic>
      </p:graphicFrame>
      <p:sp>
        <p:nvSpPr>
          <p:cNvPr id="5" name="Rectangle: Rounded Corners 4">
            <a:extLst>
              <a:ext uri="{FF2B5EF4-FFF2-40B4-BE49-F238E27FC236}">
                <a16:creationId xmlns:a16="http://schemas.microsoft.com/office/drawing/2014/main" id="{58CEC65B-FDBA-46AA-BB6F-78EA80CFFCA3}"/>
              </a:ext>
            </a:extLst>
          </p:cNvPr>
          <p:cNvSpPr/>
          <p:nvPr/>
        </p:nvSpPr>
        <p:spPr>
          <a:xfrm>
            <a:off x="212273" y="105520"/>
            <a:ext cx="11805557" cy="490833"/>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Background</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3641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16E99E-DBD6-4F1A-98AD-C162310E6656}"/>
              </a:ext>
            </a:extLst>
          </p:cNvPr>
          <p:cNvSpPr>
            <a:spLocks noGrp="1"/>
          </p:cNvSpPr>
          <p:nvPr>
            <p:ph idx="1"/>
          </p:nvPr>
        </p:nvSpPr>
        <p:spPr>
          <a:xfrm>
            <a:off x="723900" y="1351305"/>
            <a:ext cx="10706100" cy="4771912"/>
          </a:xfrm>
        </p:spPr>
        <p:txBody>
          <a:bodyPr>
            <a:noAutofit/>
          </a:bodyPr>
          <a:lstStyle/>
          <a:p>
            <a:r>
              <a:rPr lang="tr-TR"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“Current models which explains the determinants of the outcome of the battle is </a:t>
            </a:r>
            <a:r>
              <a:rPr lang="tr-TR"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rPr>
              <a:t>basically using material factors</a:t>
            </a:r>
            <a:r>
              <a:rPr lang="tr-TR"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as predictor of the winner and this is not reflecting reality and remain simple”. </a:t>
            </a:r>
          </a:p>
          <a:p>
            <a:r>
              <a:rPr lang="tr-TR" dirty="0">
                <a:effectLst/>
                <a:latin typeface="Calibri" panose="020F0502020204030204" pitchFamily="34" charset="0"/>
                <a:ea typeface="Times New Roman" panose="02020603050405020304" pitchFamily="18" charset="0"/>
                <a:cs typeface="Times New Roman" panose="02020603050405020304" pitchFamily="18" charset="0"/>
              </a:rPr>
              <a:t>They cannot explain outcomes of;</a:t>
            </a:r>
          </a:p>
          <a:p>
            <a:pPr lvl="1"/>
            <a:r>
              <a:rPr lang="tr-TR" sz="2800" dirty="0">
                <a:effectLst/>
                <a:latin typeface="Calibri" panose="020F0502020204030204" pitchFamily="34" charset="0"/>
                <a:ea typeface="Times New Roman" panose="02020603050405020304" pitchFamily="18" charset="0"/>
                <a:cs typeface="Times New Roman" panose="02020603050405020304" pitchFamily="18" charset="0"/>
              </a:rPr>
              <a:t>USA withdrawal from Afghanistan or </a:t>
            </a:r>
          </a:p>
          <a:p>
            <a:pPr lvl="1"/>
            <a:r>
              <a:rPr lang="tr-TR" sz="2800" dirty="0">
                <a:latin typeface="Calibri" panose="020F0502020204030204" pitchFamily="34" charset="0"/>
                <a:ea typeface="Times New Roman" panose="02020603050405020304" pitchFamily="18" charset="0"/>
                <a:cs typeface="Times New Roman" panose="02020603050405020304" pitchFamily="18" charset="0"/>
              </a:rPr>
              <a:t>N</a:t>
            </a:r>
            <a:r>
              <a:rPr lang="tr-TR" sz="2800" dirty="0">
                <a:effectLst/>
                <a:latin typeface="Calibri" panose="020F0502020204030204" pitchFamily="34" charset="0"/>
                <a:ea typeface="Times New Roman" panose="02020603050405020304" pitchFamily="18" charset="0"/>
                <a:cs typeface="Times New Roman" panose="02020603050405020304" pitchFamily="18" charset="0"/>
              </a:rPr>
              <a:t>umerically inferior forces defeat their opponents like Germany in Battle of France in WWII. </a:t>
            </a:r>
          </a:p>
          <a:p>
            <a:pPr marL="0" indent="0">
              <a:buNone/>
            </a:pPr>
            <a:endParaRPr lang="tr-TR" dirty="0"/>
          </a:p>
        </p:txBody>
      </p:sp>
      <p:sp>
        <p:nvSpPr>
          <p:cNvPr id="6" name="Rectangle: Rounded Corners 5">
            <a:extLst>
              <a:ext uri="{FF2B5EF4-FFF2-40B4-BE49-F238E27FC236}">
                <a16:creationId xmlns:a16="http://schemas.microsoft.com/office/drawing/2014/main" id="{047B5B76-210F-4B75-B259-11289FED7F9B}"/>
              </a:ext>
            </a:extLst>
          </p:cNvPr>
          <p:cNvSpPr/>
          <p:nvPr/>
        </p:nvSpPr>
        <p:spPr>
          <a:xfrm>
            <a:off x="212273" y="105520"/>
            <a:ext cx="11805557" cy="490833"/>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Problem Statement Considerations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174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470452" y="60326"/>
            <a:ext cx="10515600" cy="536023"/>
          </a:xfrm>
        </p:spPr>
        <p:txBody>
          <a:bodyPr>
            <a:normAutofit fontScale="90000"/>
          </a:bodyPr>
          <a:lstStyle/>
          <a:p>
            <a:pPr algn="ctr"/>
            <a:r>
              <a:rPr lang="tr-TR" sz="3800" b="1" dirty="0"/>
              <a:t>What Literature Says</a:t>
            </a:r>
          </a:p>
        </p:txBody>
      </p:sp>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extLst>
              <p:ext uri="{D42A27DB-BD31-4B8C-83A1-F6EECF244321}">
                <p14:modId xmlns:p14="http://schemas.microsoft.com/office/powerpoint/2010/main" val="2587448590"/>
              </p:ext>
            </p:extLst>
          </p:nvPr>
        </p:nvGraphicFramePr>
        <p:xfrm>
          <a:off x="470452" y="596353"/>
          <a:ext cx="10760765" cy="6210086"/>
        </p:xfrm>
        <a:graphic>
          <a:graphicData uri="http://schemas.openxmlformats.org/drawingml/2006/table">
            <a:tbl>
              <a:tblPr firstRow="1" bandRow="1">
                <a:tableStyleId>{5C22544A-7EE6-4342-B048-85BDC9FD1C3A}</a:tableStyleId>
              </a:tblPr>
              <a:tblGrid>
                <a:gridCol w="2047461">
                  <a:extLst>
                    <a:ext uri="{9D8B030D-6E8A-4147-A177-3AD203B41FA5}">
                      <a16:colId xmlns:a16="http://schemas.microsoft.com/office/drawing/2014/main" val="986794386"/>
                    </a:ext>
                  </a:extLst>
                </a:gridCol>
                <a:gridCol w="3578087">
                  <a:extLst>
                    <a:ext uri="{9D8B030D-6E8A-4147-A177-3AD203B41FA5}">
                      <a16:colId xmlns:a16="http://schemas.microsoft.com/office/drawing/2014/main" val="54453606"/>
                    </a:ext>
                  </a:extLst>
                </a:gridCol>
                <a:gridCol w="2578904">
                  <a:extLst>
                    <a:ext uri="{9D8B030D-6E8A-4147-A177-3AD203B41FA5}">
                      <a16:colId xmlns:a16="http://schemas.microsoft.com/office/drawing/2014/main" val="1366423862"/>
                    </a:ext>
                  </a:extLst>
                </a:gridCol>
                <a:gridCol w="2556313">
                  <a:extLst>
                    <a:ext uri="{9D8B030D-6E8A-4147-A177-3AD203B41FA5}">
                      <a16:colId xmlns:a16="http://schemas.microsoft.com/office/drawing/2014/main" val="930809582"/>
                    </a:ext>
                  </a:extLst>
                </a:gridCol>
              </a:tblGrid>
              <a:tr h="540806">
                <a:tc>
                  <a:txBody>
                    <a:bodyPr/>
                    <a:lstStyle/>
                    <a:p>
                      <a:pPr algn="ctr"/>
                      <a:r>
                        <a:rPr lang="tr-TR"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1227323">
                <a:tc>
                  <a:txBody>
                    <a:bodyPr/>
                    <a:lstStyle/>
                    <a:p>
                      <a:pPr marL="0" algn="ctr" defTabSz="914400" rtl="0" eaLnBrk="1" latinLnBrk="0" hangingPunct="1"/>
                      <a:r>
                        <a:rPr lang="en-US" sz="1800" kern="1200" dirty="0">
                          <a:solidFill>
                            <a:schemeClr val="tx1"/>
                          </a:solidFill>
                          <a:latin typeface="+mn-lt"/>
                          <a:ea typeface="+mn-ea"/>
                          <a:cs typeface="+mn-cs"/>
                        </a:rPr>
                        <a:t>Sun Tzu</a:t>
                      </a:r>
                      <a:r>
                        <a:rPr lang="tr-TR" sz="1800" kern="1200" dirty="0">
                          <a:solidFill>
                            <a:schemeClr val="tx1"/>
                          </a:solidFill>
                          <a:latin typeface="+mn-lt"/>
                          <a:ea typeface="+mn-ea"/>
                          <a:cs typeface="+mn-cs"/>
                        </a:rPr>
                        <a:t>, BC 500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10:1 surround, 5:1 attack,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2:1 divide,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1:1 engage or elude,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less then enemy, capable of withdraw</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First ever analysis of military art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672392"/>
                  </a:ext>
                </a:extLst>
              </a:tr>
              <a:tr h="540806">
                <a:tc>
                  <a:txBody>
                    <a:bodyPr/>
                    <a:lstStyle/>
                    <a:p>
                      <a:pPr marL="0" algn="ctr" defTabSz="914400" rtl="0" eaLnBrk="1" latinLnBrk="0" hangingPunct="1"/>
                      <a:r>
                        <a:rPr lang="tr-TR" sz="1800" kern="1200" dirty="0">
                          <a:solidFill>
                            <a:schemeClr val="tx1"/>
                          </a:solidFill>
                          <a:latin typeface="+mn-lt"/>
                          <a:ea typeface="+mn-ea"/>
                          <a:cs typeface="+mn-cs"/>
                        </a:rPr>
                        <a:t>Clausewitz, 1830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1800" b="0" i="0" kern="1200" dirty="0">
                          <a:solidFill>
                            <a:schemeClr val="dk1"/>
                          </a:solidFill>
                          <a:effectLst/>
                          <a:latin typeface="+mn-lt"/>
                          <a:ea typeface="+mn-ea"/>
                          <a:cs typeface="+mn-cs"/>
                        </a:rPr>
                        <a:t>strategy triangle: forces, time and space</a:t>
                      </a:r>
                    </a:p>
                    <a:p>
                      <a:pPr marL="285750" indent="-285750" algn="l">
                        <a:buFont typeface="Arial" panose="020B0604020202020204" pitchFamily="34" charset="0"/>
                        <a:buChar char="•"/>
                      </a:pPr>
                      <a:r>
                        <a:rPr lang="en-US" sz="1800" b="0" i="0" kern="1200" dirty="0">
                          <a:solidFill>
                            <a:schemeClr val="dk1"/>
                          </a:solidFill>
                          <a:effectLst/>
                          <a:latin typeface="+mn-lt"/>
                          <a:ea typeface="+mn-ea"/>
                          <a:cs typeface="+mn-cs"/>
                        </a:rPr>
                        <a:t>defeat an opponent twice his strength</a:t>
                      </a:r>
                      <a:r>
                        <a:rPr lang="tr-TR" sz="1800" b="0" i="0" kern="1200" dirty="0">
                          <a:solidFill>
                            <a:schemeClr val="dk1"/>
                          </a:solidFill>
                          <a:effectLst/>
                          <a:latin typeface="+mn-lt"/>
                          <a:ea typeface="+mn-ea"/>
                          <a:cs typeface="+mn-cs"/>
                        </a:rPr>
                        <a:t> is hard to achieve</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historical examples &amp;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Case analysis </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773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Lanchester, 1916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Principle of concentration and N-Square Law</a:t>
                      </a:r>
                    </a:p>
                    <a:p>
                      <a:pPr marL="285750" indent="-285750" algn="l">
                        <a:buFont typeface="Arial" panose="020B0604020202020204" pitchFamily="34" charset="0"/>
                        <a:buChar char="•"/>
                      </a:pPr>
                      <a:r>
                        <a:rPr lang="tr-TR" dirty="0">
                          <a:solidFill>
                            <a:schemeClr val="tx1"/>
                          </a:solidFill>
                        </a:rPr>
                        <a:t>Outcome of aerial dogfights with differantial equations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chemeClr val="tx1"/>
                          </a:solidFill>
                        </a:rPr>
                        <a:t>Fighting values </a:t>
                      </a:r>
                      <a:r>
                        <a:rPr lang="tr-TR" dirty="0">
                          <a:solidFill>
                            <a:schemeClr val="tx1"/>
                          </a:solidFill>
                        </a:rPr>
                        <a:t>of the individual units are 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4182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Dupuy, 1987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Quantified Judgement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solidFill>
                            <a:schemeClr val="tx1"/>
                          </a:solidFill>
                        </a:rPr>
                        <a:t>Prediction of the future battles </a:t>
                      </a:r>
                      <a:r>
                        <a:rPr lang="tr-TR" dirty="0">
                          <a:solidFill>
                            <a:schemeClr val="tx1"/>
                          </a:solidFill>
                        </a:rPr>
                        <a:t>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7660079"/>
                  </a:ext>
                </a:extLst>
              </a:tr>
              <a:tr h="540806">
                <a:tc>
                  <a:txBody>
                    <a:bodyPr/>
                    <a:lstStyle/>
                    <a:p>
                      <a:pPr marL="0" algn="ctr" defTabSz="914400" rtl="0" eaLnBrk="1" latinLnBrk="0" hangingPunct="1"/>
                      <a:r>
                        <a:rPr lang="tr-TR" sz="1800" kern="1200" dirty="0">
                          <a:solidFill>
                            <a:schemeClr val="tx1"/>
                          </a:solidFill>
                          <a:latin typeface="+mn-lt"/>
                          <a:ea typeface="+mn-ea"/>
                          <a:cs typeface="+mn-cs"/>
                        </a:rPr>
                        <a:t>Liddle, 2004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Preponderance and technology cannot explain the variation on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Formal theory, case method, statistical analysis, simulation experimentation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Force employement explains the variation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141467"/>
                  </a:ext>
                </a:extLst>
              </a:tr>
            </a:tbl>
          </a:graphicData>
        </a:graphic>
      </p:graphicFrame>
    </p:spTree>
    <p:extLst>
      <p:ext uri="{BB962C8B-B14F-4D97-AF65-F5344CB8AC3E}">
        <p14:creationId xmlns:p14="http://schemas.microsoft.com/office/powerpoint/2010/main" val="1717048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C9CA31-FF21-458C-AD46-18DA9BC45D84}"/>
              </a:ext>
            </a:extLst>
          </p:cNvPr>
          <p:cNvSpPr>
            <a:spLocks noGrp="1"/>
          </p:cNvSpPr>
          <p:nvPr>
            <p:ph idx="1"/>
          </p:nvPr>
        </p:nvSpPr>
        <p:spPr/>
        <p:txBody>
          <a:bodyPr>
            <a:normAutofit/>
          </a:bodyPr>
          <a:lstStyle/>
          <a:p>
            <a:r>
              <a:rPr lang="en-US" b="1" dirty="0">
                <a:highlight>
                  <a:srgbClr val="FFFF00"/>
                </a:highlight>
              </a:rPr>
              <a:t>Aim: </a:t>
            </a:r>
            <a:r>
              <a:rPr lang="en-US" b="1" dirty="0"/>
              <a:t>This research will aim to explore effects of non-material factors on the outcome of the battle alongside other combat power elements. </a:t>
            </a:r>
          </a:p>
          <a:p>
            <a:r>
              <a:rPr lang="en-US" b="1" dirty="0">
                <a:highlight>
                  <a:srgbClr val="FFFF00"/>
                </a:highlight>
              </a:rPr>
              <a:t>Objectives:</a:t>
            </a:r>
          </a:p>
          <a:p>
            <a:pPr marL="971550" lvl="1" indent="-514350">
              <a:buFont typeface="+mj-lt"/>
              <a:buAutoNum type="arabicPeriod"/>
            </a:pPr>
            <a:r>
              <a:rPr lang="en-US" sz="2800" b="1" dirty="0">
                <a:highlight>
                  <a:srgbClr val="00FFFF"/>
                </a:highlight>
              </a:rPr>
              <a:t>To explain </a:t>
            </a:r>
            <a:r>
              <a:rPr lang="en-US" sz="2800" b="1" dirty="0"/>
              <a:t>how far combat power elements varies the outcome of the battle. </a:t>
            </a:r>
          </a:p>
          <a:p>
            <a:pPr marL="971550" lvl="1" indent="-514350">
              <a:buFont typeface="+mj-lt"/>
              <a:buAutoNum type="arabicPeriod"/>
            </a:pPr>
            <a:r>
              <a:rPr lang="en-US" sz="2800" b="1" dirty="0">
                <a:highlight>
                  <a:srgbClr val="00FFFF"/>
                </a:highlight>
              </a:rPr>
              <a:t>To explore </a:t>
            </a:r>
            <a:r>
              <a:rPr lang="en-US" sz="2800" b="1" dirty="0"/>
              <a:t>the nature and the degree of the effects of leadership and morale on the outcome of the battle. </a:t>
            </a:r>
          </a:p>
          <a:p>
            <a:endParaRPr lang="tr-TR" b="1" dirty="0"/>
          </a:p>
        </p:txBody>
      </p:sp>
      <p:sp>
        <p:nvSpPr>
          <p:cNvPr id="4" name="Rectangle: Rounded Corners 3">
            <a:extLst>
              <a:ext uri="{FF2B5EF4-FFF2-40B4-BE49-F238E27FC236}">
                <a16:creationId xmlns:a16="http://schemas.microsoft.com/office/drawing/2014/main" id="{C3EF4A54-61EA-444D-99BE-75A4D57C1DBB}"/>
              </a:ext>
            </a:extLst>
          </p:cNvPr>
          <p:cNvSpPr/>
          <p:nvPr/>
        </p:nvSpPr>
        <p:spPr>
          <a:xfrm>
            <a:off x="212273" y="105520"/>
            <a:ext cx="11805557" cy="129873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Aim and Objectives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6622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C9CA31-FF21-458C-AD46-18DA9BC45D84}"/>
              </a:ext>
            </a:extLst>
          </p:cNvPr>
          <p:cNvSpPr>
            <a:spLocks noGrp="1"/>
          </p:cNvSpPr>
          <p:nvPr>
            <p:ph idx="1"/>
          </p:nvPr>
        </p:nvSpPr>
        <p:spPr/>
        <p:txBody>
          <a:bodyPr>
            <a:normAutofit/>
          </a:bodyPr>
          <a:lstStyle/>
          <a:p>
            <a:pPr marL="0" indent="0">
              <a:buNone/>
            </a:pPr>
            <a:r>
              <a:rPr lang="tr-TR" b="1" dirty="0"/>
              <a:t>1. </a:t>
            </a:r>
            <a:r>
              <a:rPr lang="en-US" b="1" dirty="0"/>
              <a:t>What kind of </a:t>
            </a:r>
            <a:r>
              <a:rPr lang="en-US" b="1" dirty="0">
                <a:highlight>
                  <a:srgbClr val="FFFF00"/>
                </a:highlight>
              </a:rPr>
              <a:t>effects leadership and morale </a:t>
            </a:r>
            <a:r>
              <a:rPr lang="en-US" b="1" dirty="0"/>
              <a:t>have on the outcome of the battle? </a:t>
            </a:r>
          </a:p>
          <a:p>
            <a:pPr marL="0" indent="0">
              <a:buNone/>
            </a:pPr>
            <a:endParaRPr lang="tr-TR" b="1" dirty="0"/>
          </a:p>
          <a:p>
            <a:pPr marL="0" indent="0">
              <a:buNone/>
            </a:pPr>
            <a:r>
              <a:rPr lang="tr-TR" b="1" dirty="0"/>
              <a:t>2. </a:t>
            </a:r>
            <a:r>
              <a:rPr lang="en-US" b="1" dirty="0">
                <a:highlight>
                  <a:srgbClr val="FFFF00"/>
                </a:highlight>
              </a:rPr>
              <a:t>How much the outcome of the battle varied </a:t>
            </a:r>
            <a:r>
              <a:rPr lang="en-US" b="1" dirty="0"/>
              <a:t>with inclusion of leadership and morale as factors alongside with other material factors?</a:t>
            </a:r>
          </a:p>
          <a:p>
            <a:endParaRPr lang="tr-TR" b="1" dirty="0"/>
          </a:p>
        </p:txBody>
      </p:sp>
      <p:sp>
        <p:nvSpPr>
          <p:cNvPr id="4" name="Rectangle: Rounded Corners 3">
            <a:extLst>
              <a:ext uri="{FF2B5EF4-FFF2-40B4-BE49-F238E27FC236}">
                <a16:creationId xmlns:a16="http://schemas.microsoft.com/office/drawing/2014/main" id="{C3EF4A54-61EA-444D-99BE-75A4D57C1DBB}"/>
              </a:ext>
            </a:extLst>
          </p:cNvPr>
          <p:cNvSpPr/>
          <p:nvPr/>
        </p:nvSpPr>
        <p:spPr>
          <a:xfrm>
            <a:off x="193221" y="97974"/>
            <a:ext cx="11805557" cy="112667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400" b="1" i="0" u="none" strike="noStrike" kern="1200" cap="none" spc="0" normalizeH="0" baseline="0" noProof="0" dirty="0">
                <a:ln>
                  <a:noFill/>
                </a:ln>
                <a:solidFill>
                  <a:prstClr val="black"/>
                </a:solidFill>
                <a:effectLst/>
                <a:uLnTx/>
                <a:uFillTx/>
                <a:latin typeface="Calibri" panose="020F0502020204030204"/>
                <a:ea typeface="+mn-ea"/>
                <a:cs typeface="+mn-cs"/>
              </a:rPr>
              <a:t>Research Questions</a:t>
            </a:r>
            <a:endParaRPr kumimoji="0" lang="tr-TR" sz="3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0166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1" y="36342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9007029" y="4690146"/>
            <a:ext cx="2457157" cy="408623"/>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503102" y="211136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028357" y="1211953"/>
            <a:ext cx="3234831" cy="715089"/>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Intervening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6796957" y="2107033"/>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2" y="3939655"/>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1" y="460852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3" y="260191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3" y="3270784"/>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0" y="5930986"/>
            <a:ext cx="3234831" cy="715089"/>
          </a:xfrm>
          <a:prstGeom prst="roundRect">
            <a:avLst/>
          </a:prstGeom>
          <a:solidFill>
            <a:srgbClr val="00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Independent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0" y="527739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Other Factors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816295" y="2884670"/>
            <a:ext cx="6425495" cy="1142661"/>
          </a:xfrm>
          <a:prstGeom prst="bentConnector3">
            <a:avLst>
              <a:gd name="adj1" fmla="val 138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6" y="3556716"/>
            <a:ext cx="6425495" cy="473790"/>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5" y="4027331"/>
            <a:ext cx="6425496" cy="195081"/>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4" y="4030506"/>
            <a:ext cx="6425497" cy="863952"/>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3" y="4027331"/>
            <a:ext cx="6425498" cy="1532823"/>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a:stCxn id="6" idx="2"/>
          </p:cNvCxnSpPr>
          <p:nvPr/>
        </p:nvCxnSpPr>
        <p:spPr>
          <a:xfrm rot="16200000" flipH="1">
            <a:off x="6604931" y="1767762"/>
            <a:ext cx="1169616" cy="335298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9013121" y="892742"/>
            <a:ext cx="2611481" cy="1477328"/>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Content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relationship between intervening variables and dependent variable. </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69" y="1901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816291" y="2169020"/>
            <a:ext cx="6161244" cy="1863509"/>
          </a:xfrm>
          <a:prstGeom prst="bentConnector3">
            <a:avLst>
              <a:gd name="adj1" fmla="val 14557"/>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7B7D5C0-E3E2-4B4C-9CEB-935A71364EE7}"/>
              </a:ext>
            </a:extLst>
          </p:cNvPr>
          <p:cNvSpPr txBox="1"/>
          <p:nvPr/>
        </p:nvSpPr>
        <p:spPr>
          <a:xfrm>
            <a:off x="4070948" y="5829150"/>
            <a:ext cx="3705528" cy="923330"/>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Multiple Regression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difference in variance by each factor.</a:t>
            </a:r>
          </a:p>
        </p:txBody>
      </p:sp>
      <p:sp>
        <p:nvSpPr>
          <p:cNvPr id="17" name="Arrow: Striped Right 16">
            <a:extLst>
              <a:ext uri="{FF2B5EF4-FFF2-40B4-BE49-F238E27FC236}">
                <a16:creationId xmlns:a16="http://schemas.microsoft.com/office/drawing/2014/main" id="{DF7FAFDF-308F-4678-8D48-9EB0F6CB4369}"/>
              </a:ext>
            </a:extLst>
          </p:cNvPr>
          <p:cNvSpPr/>
          <p:nvPr/>
        </p:nvSpPr>
        <p:spPr>
          <a:xfrm>
            <a:off x="3634864" y="6061480"/>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a:extLst>
              <a:ext uri="{FF2B5EF4-FFF2-40B4-BE49-F238E27FC236}">
                <a16:creationId xmlns:a16="http://schemas.microsoft.com/office/drawing/2014/main" id="{AB7FB7AD-3F5F-4E85-935B-5EB0A87C70B3}"/>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Research Model&amp; Conceptual Framework</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1" name="Connector: Elbow 50">
            <a:extLst>
              <a:ext uri="{FF2B5EF4-FFF2-40B4-BE49-F238E27FC236}">
                <a16:creationId xmlns:a16="http://schemas.microsoft.com/office/drawing/2014/main" id="{5FA1BAD0-6CFD-419F-8013-18B82AADE9E9}"/>
              </a:ext>
            </a:extLst>
          </p:cNvPr>
          <p:cNvCxnSpPr>
            <a:cxnSpLocks/>
          </p:cNvCxnSpPr>
          <p:nvPr/>
        </p:nvCxnSpPr>
        <p:spPr>
          <a:xfrm rot="16200000" flipH="1">
            <a:off x="7939700" y="2738849"/>
            <a:ext cx="1153164" cy="14183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Arrow: Striped Right 51">
            <a:extLst>
              <a:ext uri="{FF2B5EF4-FFF2-40B4-BE49-F238E27FC236}">
                <a16:creationId xmlns:a16="http://schemas.microsoft.com/office/drawing/2014/main" id="{DADA4083-1AF1-44C7-909C-623381368E0D}"/>
              </a:ext>
            </a:extLst>
          </p:cNvPr>
          <p:cNvSpPr/>
          <p:nvPr/>
        </p:nvSpPr>
        <p:spPr>
          <a:xfrm>
            <a:off x="8477681" y="1244569"/>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50461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ffice, database Free Icon of Super Flat Remix V1.08">
            <a:extLst>
              <a:ext uri="{FF2B5EF4-FFF2-40B4-BE49-F238E27FC236}">
                <a16:creationId xmlns:a16="http://schemas.microsoft.com/office/drawing/2014/main" id="{D5C99207-7DBB-4739-B8E5-D4F36253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989" y="2277565"/>
            <a:ext cx="1406585" cy="1406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ffice, database Free Icon of Super Flat Remix V1.08">
            <a:extLst>
              <a:ext uri="{FF2B5EF4-FFF2-40B4-BE49-F238E27FC236}">
                <a16:creationId xmlns:a16="http://schemas.microsoft.com/office/drawing/2014/main" id="{D5843EDB-2288-44E5-8C0C-8CA37EC4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6" y="2248933"/>
            <a:ext cx="1406585" cy="1406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C2116-3D74-49BD-9E2F-831F4DFDC59A}"/>
              </a:ext>
            </a:extLst>
          </p:cNvPr>
          <p:cNvSpPr txBox="1"/>
          <p:nvPr/>
        </p:nvSpPr>
        <p:spPr>
          <a:xfrm>
            <a:off x="1306642" y="3606501"/>
            <a:ext cx="118538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USA CAA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CDB90</a:t>
            </a:r>
          </a:p>
        </p:txBody>
      </p:sp>
      <p:sp>
        <p:nvSpPr>
          <p:cNvPr id="7" name="TextBox 6">
            <a:extLst>
              <a:ext uri="{FF2B5EF4-FFF2-40B4-BE49-F238E27FC236}">
                <a16:creationId xmlns:a16="http://schemas.microsoft.com/office/drawing/2014/main" id="{68D58F77-1F1B-4027-AEB6-378E167F1D51}"/>
              </a:ext>
            </a:extLst>
          </p:cNvPr>
          <p:cNvSpPr txBox="1"/>
          <p:nvPr/>
        </p:nvSpPr>
        <p:spPr>
          <a:xfrm>
            <a:off x="2809064" y="3544964"/>
            <a:ext cx="288980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University of Michigan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Corralates of War </a:t>
            </a:r>
          </a:p>
        </p:txBody>
      </p:sp>
      <p:sp>
        <p:nvSpPr>
          <p:cNvPr id="8" name="TextBox 7">
            <a:extLst>
              <a:ext uri="{FF2B5EF4-FFF2-40B4-BE49-F238E27FC236}">
                <a16:creationId xmlns:a16="http://schemas.microsoft.com/office/drawing/2014/main" id="{3A913F60-DDA6-47AD-9AB4-F3AD25AC1B24}"/>
              </a:ext>
            </a:extLst>
          </p:cNvPr>
          <p:cNvSpPr txBox="1"/>
          <p:nvPr/>
        </p:nvSpPr>
        <p:spPr>
          <a:xfrm>
            <a:off x="2084274" y="1674611"/>
            <a:ext cx="19469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Databases</a:t>
            </a:r>
          </a:p>
        </p:txBody>
      </p:sp>
      <p:pic>
        <p:nvPicPr>
          <p:cNvPr id="9" name="Picture 8" descr="Icon, arrow&#10;&#10;Description automatically generated">
            <a:extLst>
              <a:ext uri="{FF2B5EF4-FFF2-40B4-BE49-F238E27FC236}">
                <a16:creationId xmlns:a16="http://schemas.microsoft.com/office/drawing/2014/main" id="{96893BAB-3C47-45D3-A59C-B8392F33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6635">
            <a:off x="5658360" y="2109312"/>
            <a:ext cx="1669539" cy="1743088"/>
          </a:xfrm>
          <a:prstGeom prst="rect">
            <a:avLst/>
          </a:prstGeom>
        </p:spPr>
      </p:pic>
      <p:sp>
        <p:nvSpPr>
          <p:cNvPr id="10" name="TextBox 9">
            <a:extLst>
              <a:ext uri="{FF2B5EF4-FFF2-40B4-BE49-F238E27FC236}">
                <a16:creationId xmlns:a16="http://schemas.microsoft.com/office/drawing/2014/main" id="{430C43B1-827F-4EAE-878D-6E58FF1C7338}"/>
              </a:ext>
            </a:extLst>
          </p:cNvPr>
          <p:cNvSpPr txBox="1"/>
          <p:nvPr/>
        </p:nvSpPr>
        <p:spPr>
          <a:xfrm>
            <a:off x="7911155" y="2381029"/>
            <a:ext cx="2187640" cy="923330"/>
          </a:xfrm>
          <a:prstGeom prst="rect">
            <a:avLst/>
          </a:prstGeom>
          <a:solidFill>
            <a:schemeClr val="bg1">
              <a:lumMod val="95000"/>
            </a:schemeClr>
          </a:solidFill>
          <a:ln w="38100">
            <a:solidFill>
              <a:schemeClr val="tx2">
                <a:lumMod val="40000"/>
                <a:lumOff val="6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detect the coefficients of combat variables</a:t>
            </a:r>
          </a:p>
        </p:txBody>
      </p:sp>
      <p:sp>
        <p:nvSpPr>
          <p:cNvPr id="11" name="Rectangle: Rounded Corners 10">
            <a:extLst>
              <a:ext uri="{FF2B5EF4-FFF2-40B4-BE49-F238E27FC236}">
                <a16:creationId xmlns:a16="http://schemas.microsoft.com/office/drawing/2014/main" id="{B85E9144-5DDD-443D-96A9-2B445B8837B1}"/>
              </a:ext>
            </a:extLst>
          </p:cNvPr>
          <p:cNvSpPr/>
          <p:nvPr/>
        </p:nvSpPr>
        <p:spPr>
          <a:xfrm>
            <a:off x="163286" y="105521"/>
            <a:ext cx="11805557" cy="886486"/>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Quantitative Research- Material Factors Analysis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148FB40-4B3F-4FF4-A74B-F0BA0938D5B4}"/>
              </a:ext>
            </a:extLst>
          </p:cNvPr>
          <p:cNvSpPr txBox="1"/>
          <p:nvPr/>
        </p:nvSpPr>
        <p:spPr>
          <a:xfrm>
            <a:off x="5004863" y="1469872"/>
            <a:ext cx="3241064" cy="769441"/>
          </a:xfrm>
          <a:prstGeom prst="rect">
            <a:avLst/>
          </a:prstGeom>
          <a:noFill/>
        </p:spPr>
        <p:txBody>
          <a:bodyPr wrap="square" rtlCol="0">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tr-TR" sz="2200" b="1" i="0" u="none" strike="noStrike" kern="1200" cap="none" spc="0" normalizeH="0" baseline="0" noProof="0" dirty="0">
                <a:ln>
                  <a:noFill/>
                </a:ln>
                <a:solidFill>
                  <a:prstClr val="black"/>
                </a:solidFill>
                <a:effectLst/>
                <a:uLnTx/>
                <a:uFillTx/>
                <a:latin typeface="Calibri" panose="020F0502020204030204"/>
                <a:ea typeface="+mn-ea"/>
                <a:cs typeface="+mn-cs"/>
              </a:rPr>
              <a:t>Multiple Regression Analysis</a:t>
            </a:r>
          </a:p>
        </p:txBody>
      </p:sp>
      <p:sp>
        <p:nvSpPr>
          <p:cNvPr id="15" name="TextBox 14">
            <a:extLst>
              <a:ext uri="{FF2B5EF4-FFF2-40B4-BE49-F238E27FC236}">
                <a16:creationId xmlns:a16="http://schemas.microsoft.com/office/drawing/2014/main" id="{11CFA1C4-902A-4A56-9CE8-1BA2632DE857}"/>
              </a:ext>
            </a:extLst>
          </p:cNvPr>
          <p:cNvSpPr txBox="1"/>
          <p:nvPr/>
        </p:nvSpPr>
        <p:spPr>
          <a:xfrm>
            <a:off x="8023257" y="3639352"/>
            <a:ext cx="2075538"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Typical question to be answered</a:t>
            </a:r>
          </a:p>
        </p:txBody>
      </p:sp>
      <p:sp>
        <p:nvSpPr>
          <p:cNvPr id="16" name="TextBox 15">
            <a:extLst>
              <a:ext uri="{FF2B5EF4-FFF2-40B4-BE49-F238E27FC236}">
                <a16:creationId xmlns:a16="http://schemas.microsoft.com/office/drawing/2014/main" id="{B7ED928D-3E4E-4508-A0F1-6B63BBAAE74B}"/>
              </a:ext>
            </a:extLst>
          </p:cNvPr>
          <p:cNvSpPr txBox="1"/>
          <p:nvPr/>
        </p:nvSpPr>
        <p:spPr>
          <a:xfrm>
            <a:off x="7870371" y="5207680"/>
            <a:ext cx="2604369" cy="923330"/>
          </a:xfrm>
          <a:prstGeom prst="rect">
            <a:avLst/>
          </a:prstGeom>
          <a:solidFill>
            <a:schemeClr val="bg2">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X Factor explains % y of the variance in outcome of the battle</a:t>
            </a:r>
          </a:p>
        </p:txBody>
      </p:sp>
      <p:sp>
        <p:nvSpPr>
          <p:cNvPr id="17" name="Arrow: Striped Right 16">
            <a:extLst>
              <a:ext uri="{FF2B5EF4-FFF2-40B4-BE49-F238E27FC236}">
                <a16:creationId xmlns:a16="http://schemas.microsoft.com/office/drawing/2014/main" id="{C43021BA-6842-4D17-A40A-84E443C23CD6}"/>
              </a:ext>
            </a:extLst>
          </p:cNvPr>
          <p:cNvSpPr/>
          <p:nvPr/>
        </p:nvSpPr>
        <p:spPr>
          <a:xfrm rot="5400000">
            <a:off x="8596281" y="4513004"/>
            <a:ext cx="861053" cy="5282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2F7D61C-8063-4C98-9EEE-A884B6842483}"/>
              </a:ext>
            </a:extLst>
          </p:cNvPr>
          <p:cNvSpPr txBox="1"/>
          <p:nvPr/>
        </p:nvSpPr>
        <p:spPr>
          <a:xfrm>
            <a:off x="1006908" y="4366755"/>
            <a:ext cx="1712083"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660 Battles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
        <p:nvSpPr>
          <p:cNvPr id="19" name="TextBox 18">
            <a:extLst>
              <a:ext uri="{FF2B5EF4-FFF2-40B4-BE49-F238E27FC236}">
                <a16:creationId xmlns:a16="http://schemas.microsoft.com/office/drawing/2014/main" id="{4D45C412-F2C4-4282-AB30-455323C41D42}"/>
              </a:ext>
            </a:extLst>
          </p:cNvPr>
          <p:cNvSpPr txBox="1"/>
          <p:nvPr/>
        </p:nvSpPr>
        <p:spPr>
          <a:xfrm>
            <a:off x="3038414" y="4346626"/>
            <a:ext cx="2563585" cy="1200329"/>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95 Inter-state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162 Extra-state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62 Non-state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332 Intra-state war</a:t>
            </a:r>
          </a:p>
        </p:txBody>
      </p:sp>
      <p:sp>
        <p:nvSpPr>
          <p:cNvPr id="20" name="TextBox 19">
            <a:extLst>
              <a:ext uri="{FF2B5EF4-FFF2-40B4-BE49-F238E27FC236}">
                <a16:creationId xmlns:a16="http://schemas.microsoft.com/office/drawing/2014/main" id="{506CB5DB-D963-4B3B-A6C9-52ED6C21462F}"/>
              </a:ext>
            </a:extLst>
          </p:cNvPr>
          <p:cNvSpPr txBox="1"/>
          <p:nvPr/>
        </p:nvSpPr>
        <p:spPr>
          <a:xfrm>
            <a:off x="3658292" y="5579613"/>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1818-2007</a:t>
            </a:r>
          </a:p>
        </p:txBody>
      </p:sp>
      <p:sp>
        <p:nvSpPr>
          <p:cNvPr id="21" name="TextBox 20">
            <a:extLst>
              <a:ext uri="{FF2B5EF4-FFF2-40B4-BE49-F238E27FC236}">
                <a16:creationId xmlns:a16="http://schemas.microsoft.com/office/drawing/2014/main" id="{63B76474-0006-404C-94FC-9FFC770F15F0}"/>
              </a:ext>
            </a:extLst>
          </p:cNvPr>
          <p:cNvSpPr txBox="1"/>
          <p:nvPr/>
        </p:nvSpPr>
        <p:spPr>
          <a:xfrm>
            <a:off x="1233973" y="5032796"/>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Tree>
    <p:extLst>
      <p:ext uri="{BB962C8B-B14F-4D97-AF65-F5344CB8AC3E}">
        <p14:creationId xmlns:p14="http://schemas.microsoft.com/office/powerpoint/2010/main" val="5671140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BBA708-8431-41FA-AB40-EF41AB8841D5}"/>
              </a:ext>
            </a:extLst>
          </p:cNvPr>
          <p:cNvGraphicFramePr>
            <a:graphicFrameLocks noGrp="1"/>
          </p:cNvGraphicFramePr>
          <p:nvPr>
            <p:ph idx="1"/>
          </p:nvPr>
        </p:nvGraphicFramePr>
        <p:xfrm>
          <a:off x="103412" y="672485"/>
          <a:ext cx="12026266" cy="6194222"/>
        </p:xfrm>
        <a:graphic>
          <a:graphicData uri="http://schemas.openxmlformats.org/drawingml/2006/table">
            <a:tbl>
              <a:tblPr firstRow="1" bandRow="1">
                <a:tableStyleId>{5C22544A-7EE6-4342-B048-85BDC9FD1C3A}</a:tableStyleId>
              </a:tblPr>
              <a:tblGrid>
                <a:gridCol w="1356924">
                  <a:extLst>
                    <a:ext uri="{9D8B030D-6E8A-4147-A177-3AD203B41FA5}">
                      <a16:colId xmlns:a16="http://schemas.microsoft.com/office/drawing/2014/main" val="2913995090"/>
                    </a:ext>
                  </a:extLst>
                </a:gridCol>
                <a:gridCol w="1953310">
                  <a:extLst>
                    <a:ext uri="{9D8B030D-6E8A-4147-A177-3AD203B41FA5}">
                      <a16:colId xmlns:a16="http://schemas.microsoft.com/office/drawing/2014/main" val="2571998453"/>
                    </a:ext>
                  </a:extLst>
                </a:gridCol>
                <a:gridCol w="2626299">
                  <a:extLst>
                    <a:ext uri="{9D8B030D-6E8A-4147-A177-3AD203B41FA5}">
                      <a16:colId xmlns:a16="http://schemas.microsoft.com/office/drawing/2014/main" val="532176216"/>
                    </a:ext>
                  </a:extLst>
                </a:gridCol>
                <a:gridCol w="2265184">
                  <a:extLst>
                    <a:ext uri="{9D8B030D-6E8A-4147-A177-3AD203B41FA5}">
                      <a16:colId xmlns:a16="http://schemas.microsoft.com/office/drawing/2014/main" val="941367352"/>
                    </a:ext>
                  </a:extLst>
                </a:gridCol>
                <a:gridCol w="3824549">
                  <a:extLst>
                    <a:ext uri="{9D8B030D-6E8A-4147-A177-3AD203B41FA5}">
                      <a16:colId xmlns:a16="http://schemas.microsoft.com/office/drawing/2014/main" val="3157246423"/>
                    </a:ext>
                  </a:extLst>
                </a:gridCol>
              </a:tblGrid>
              <a:tr h="813830">
                <a:tc>
                  <a:txBody>
                    <a:bodyPr/>
                    <a:lstStyle/>
                    <a:p>
                      <a:pPr algn="ctr"/>
                      <a:r>
                        <a:rPr lang="tr-TR" dirty="0">
                          <a:solidFill>
                            <a:sysClr val="windowText" lastClr="000000"/>
                          </a:solidFill>
                        </a:rPr>
                        <a:t>Key Activities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ysClr val="windowText" lastClr="000000"/>
                          </a:solidFill>
                        </a:rPr>
                        <a:t>Selection of</a:t>
                      </a:r>
                      <a:r>
                        <a:rPr lang="tr-TR" dirty="0">
                          <a:solidFill>
                            <a:sysClr val="windowText" lastClr="000000"/>
                          </a:solidFill>
                        </a:rPr>
                        <a:t> </a:t>
                      </a:r>
                      <a:r>
                        <a:rPr lang="en-US" dirty="0">
                          <a:solidFill>
                            <a:sysClr val="windowText" lastClr="000000"/>
                          </a:solidFill>
                        </a:rPr>
                        <a:t>Raw Texts &amp; Audios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dirty="0">
                          <a:solidFill>
                            <a:sysClr val="windowText" lastClr="000000"/>
                          </a:solidFill>
                        </a:rPr>
                        <a:t>Feature Extraction &amp;</a:t>
                      </a:r>
                    </a:p>
                    <a:p>
                      <a:pPr algn="ctr"/>
                      <a:r>
                        <a:rPr lang="en-US" dirty="0">
                          <a:solidFill>
                            <a:sysClr val="windowText" lastClr="000000"/>
                          </a:solidFill>
                        </a:rPr>
                        <a:t>Grouping of Objects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tr-TR"/>
                    </a:p>
                  </a:txBody>
                  <a:tcPr/>
                </a:tc>
                <a:tc>
                  <a:txBody>
                    <a:bodyPr/>
                    <a:lstStyle/>
                    <a:p>
                      <a:pPr algn="ctr"/>
                      <a:r>
                        <a:rPr lang="en-US" dirty="0">
                          <a:solidFill>
                            <a:sysClr val="windowText" lastClr="000000"/>
                          </a:solidFill>
                        </a:rPr>
                        <a:t>Building of a knowledge graph to link the variables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1131937"/>
                  </a:ext>
                </a:extLst>
              </a:tr>
              <a:tr h="4587912">
                <a:tc>
                  <a:txBody>
                    <a:bodyPr/>
                    <a:lstStyle/>
                    <a:p>
                      <a:pPr marL="0" algn="ctr" defTabSz="914400" rtl="0" eaLnBrk="1" latinLnBrk="0" hangingPunct="1"/>
                      <a:r>
                        <a:rPr lang="tr-TR" sz="1800" b="1" kern="1200" dirty="0">
                          <a:solidFill>
                            <a:sysClr val="windowText" lastClr="000000"/>
                          </a:solidFill>
                          <a:latin typeface="+mn-lt"/>
                          <a:ea typeface="+mn-ea"/>
                          <a:cs typeface="+mn-cs"/>
                        </a:rPr>
                        <a:t>Explanation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a:p>
                  </a:txBody>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16808"/>
                  </a:ext>
                </a:extLst>
              </a:tr>
              <a:tr h="644488">
                <a:tc>
                  <a:txBody>
                    <a:bodyPr/>
                    <a:lstStyle/>
                    <a:p>
                      <a:pPr marL="0" algn="ctr" defTabSz="914400" rtl="0" eaLnBrk="1" latinLnBrk="0" hangingPunct="1"/>
                      <a:r>
                        <a:rPr lang="tr-TR" sz="1800" b="1" kern="1200" dirty="0">
                          <a:solidFill>
                            <a:sysClr val="windowText" lastClr="000000"/>
                          </a:solidFill>
                          <a:latin typeface="+mn-lt"/>
                          <a:ea typeface="+mn-ea"/>
                          <a:cs typeface="+mn-cs"/>
                        </a:rPr>
                        <a:t>Tools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tr-TR" b="1" dirty="0">
                          <a:solidFill>
                            <a:sysClr val="windowText" lastClr="000000"/>
                          </a:solidFill>
                        </a:rPr>
                        <a:t>Raw Text</a:t>
                      </a:r>
                    </a:p>
                    <a:p>
                      <a:pPr algn="ctr"/>
                      <a:r>
                        <a:rPr lang="tr-TR" sz="1400" b="1" dirty="0">
                          <a:solidFill>
                            <a:sysClr val="windowText" lastClr="000000"/>
                          </a:solidFill>
                        </a:rPr>
                        <a:t>(Ex: «</a:t>
                      </a:r>
                      <a:r>
                        <a:rPr lang="en-US" sz="1400" b="1" dirty="0">
                          <a:solidFill>
                            <a:sysClr val="windowText" lastClr="000000"/>
                          </a:solidFill>
                        </a:rPr>
                        <a:t>History of the</a:t>
                      </a:r>
                      <a:r>
                        <a:rPr lang="tr-TR" sz="1400" b="1" dirty="0">
                          <a:solidFill>
                            <a:sysClr val="windowText" lastClr="000000"/>
                          </a:solidFill>
                        </a:rPr>
                        <a:t> 1st </a:t>
                      </a:r>
                      <a:r>
                        <a:rPr lang="en-US" sz="1400" b="1" dirty="0">
                          <a:solidFill>
                            <a:sysClr val="windowText" lastClr="000000"/>
                          </a:solidFill>
                        </a:rPr>
                        <a:t>WW-L</a:t>
                      </a:r>
                      <a:r>
                        <a:rPr lang="tr-TR" sz="1400" b="1" dirty="0">
                          <a:solidFill>
                            <a:sysClr val="windowText" lastClr="000000"/>
                          </a:solidFill>
                        </a:rPr>
                        <a:t>.</a:t>
                      </a:r>
                      <a:r>
                        <a:rPr lang="en-US" sz="1400" b="1" dirty="0">
                          <a:solidFill>
                            <a:sysClr val="windowText" lastClr="000000"/>
                          </a:solidFill>
                        </a:rPr>
                        <a:t> Hart</a:t>
                      </a:r>
                      <a:r>
                        <a:rPr lang="tr-TR" sz="1400" b="1"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1800" b="1" dirty="0"/>
                        <a:t>Natural Language</a:t>
                      </a:r>
                    </a:p>
                    <a:p>
                      <a:pPr algn="ctr"/>
                      <a:r>
                        <a:rPr lang="tr-TR" sz="1800" b="1" dirty="0"/>
                        <a:t>Processing</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tr-TR" sz="1800" b="1" kern="1200" dirty="0">
                          <a:solidFill>
                            <a:schemeClr val="dk1"/>
                          </a:solidFill>
                          <a:latin typeface="+mn-lt"/>
                          <a:ea typeface="+mn-ea"/>
                          <a:cs typeface="+mn-cs"/>
                        </a:rPr>
                        <a:t>Machine </a:t>
                      </a:r>
                    </a:p>
                    <a:p>
                      <a:pPr marL="0" algn="ctr" defTabSz="914400" rtl="0" eaLnBrk="1" latinLnBrk="0" hangingPunct="1"/>
                      <a:r>
                        <a:rPr lang="tr-TR" sz="1800" b="1" kern="1200" dirty="0">
                          <a:solidFill>
                            <a:schemeClr val="dk1"/>
                          </a:solidFill>
                          <a:latin typeface="+mn-lt"/>
                          <a:ea typeface="+mn-ea"/>
                          <a:cs typeface="+mn-cs"/>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ysClr val="windowText" lastClr="000000"/>
                          </a:solidFill>
                        </a:rPr>
                        <a:t>Deep </a:t>
                      </a:r>
                    </a:p>
                    <a:p>
                      <a:pPr algn="ctr"/>
                      <a:r>
                        <a:rPr lang="tr-TR" b="1" dirty="0">
                          <a:solidFill>
                            <a:sysClr val="windowText" lastClr="000000"/>
                          </a:solidFill>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7826731"/>
                  </a:ext>
                </a:extLst>
              </a:tr>
            </a:tbl>
          </a:graphicData>
        </a:graphic>
      </p:graphicFrame>
      <p:grpSp>
        <p:nvGrpSpPr>
          <p:cNvPr id="5" name="Group 4">
            <a:extLst>
              <a:ext uri="{FF2B5EF4-FFF2-40B4-BE49-F238E27FC236}">
                <a16:creationId xmlns:a16="http://schemas.microsoft.com/office/drawing/2014/main" id="{97DC5064-D74A-4ED8-82EF-FD5A008800B8}"/>
              </a:ext>
            </a:extLst>
          </p:cNvPr>
          <p:cNvGrpSpPr/>
          <p:nvPr/>
        </p:nvGrpSpPr>
        <p:grpSpPr>
          <a:xfrm>
            <a:off x="1608909" y="2764958"/>
            <a:ext cx="979865" cy="1306635"/>
            <a:chOff x="4736649" y="5139505"/>
            <a:chExt cx="979865" cy="1306635"/>
          </a:xfrm>
        </p:grpSpPr>
        <p:sp>
          <p:nvSpPr>
            <p:cNvPr id="6" name="TextBox 5">
              <a:extLst>
                <a:ext uri="{FF2B5EF4-FFF2-40B4-BE49-F238E27FC236}">
                  <a16:creationId xmlns:a16="http://schemas.microsoft.com/office/drawing/2014/main" id="{20815567-C605-4E6B-9EB3-F8771E3B7343}"/>
                </a:ext>
              </a:extLst>
            </p:cNvPr>
            <p:cNvSpPr txBox="1"/>
            <p:nvPr/>
          </p:nvSpPr>
          <p:spPr>
            <a:xfrm>
              <a:off x="4768966" y="5941276"/>
              <a:ext cx="947548" cy="504864"/>
            </a:xfrm>
            <a:prstGeom prst="rect">
              <a:avLst/>
            </a:prstGeom>
            <a:noFill/>
          </p:spPr>
          <p:txBody>
            <a:bodyPr wrap="none" rtlCol="0">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Official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a:t>
              </a:r>
            </a:p>
          </p:txBody>
        </p:sp>
        <p:pic>
          <p:nvPicPr>
            <p:cNvPr id="7" name="Picture 4" descr="document-management-big - Ville de Gerzat">
              <a:extLst>
                <a:ext uri="{FF2B5EF4-FFF2-40B4-BE49-F238E27FC236}">
                  <a16:creationId xmlns:a16="http://schemas.microsoft.com/office/drawing/2014/main" id="{A33A9037-2492-470A-BF65-4D183C435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BF0429CE-84DE-4DB5-A661-47B46C30A239}"/>
              </a:ext>
            </a:extLst>
          </p:cNvPr>
          <p:cNvGrpSpPr/>
          <p:nvPr/>
        </p:nvGrpSpPr>
        <p:grpSpPr>
          <a:xfrm>
            <a:off x="2485734" y="2736239"/>
            <a:ext cx="969118" cy="1508861"/>
            <a:chOff x="5613474" y="5110786"/>
            <a:chExt cx="969118" cy="1508861"/>
          </a:xfrm>
        </p:grpSpPr>
        <p:sp>
          <p:nvSpPr>
            <p:cNvPr id="9" name="TextBox 8">
              <a:extLst>
                <a:ext uri="{FF2B5EF4-FFF2-40B4-BE49-F238E27FC236}">
                  <a16:creationId xmlns:a16="http://schemas.microsoft.com/office/drawing/2014/main" id="{E0989382-3FBA-48CE-A0BA-F9E160F8EDF0}"/>
                </a:ext>
              </a:extLst>
            </p:cNvPr>
            <p:cNvSpPr txBox="1"/>
            <p:nvPr/>
          </p:nvSpPr>
          <p:spPr>
            <a:xfrm>
              <a:off x="5626305" y="5880983"/>
              <a:ext cx="956287"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Lessons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Learned</a:t>
              </a:r>
            </a:p>
          </p:txBody>
        </p:sp>
        <p:pic>
          <p:nvPicPr>
            <p:cNvPr id="10" name="Picture 4" descr="document-management-big - Ville de Gerzat">
              <a:extLst>
                <a:ext uri="{FF2B5EF4-FFF2-40B4-BE49-F238E27FC236}">
                  <a16:creationId xmlns:a16="http://schemas.microsoft.com/office/drawing/2014/main" id="{20FE7A83-9B0E-494B-A859-34AAF9251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328761C0-88BA-47F8-8439-832FADBCBAD3}"/>
              </a:ext>
            </a:extLst>
          </p:cNvPr>
          <p:cNvGrpSpPr/>
          <p:nvPr/>
        </p:nvGrpSpPr>
        <p:grpSpPr>
          <a:xfrm>
            <a:off x="1583159" y="4106904"/>
            <a:ext cx="852541" cy="1054203"/>
            <a:chOff x="6397125" y="5139505"/>
            <a:chExt cx="852541" cy="1054203"/>
          </a:xfrm>
        </p:grpSpPr>
        <p:sp>
          <p:nvSpPr>
            <p:cNvPr id="12" name="TextBox 11">
              <a:extLst>
                <a:ext uri="{FF2B5EF4-FFF2-40B4-BE49-F238E27FC236}">
                  <a16:creationId xmlns:a16="http://schemas.microsoft.com/office/drawing/2014/main" id="{881E93C5-0171-4BA1-8A47-0A973344FCF9}"/>
                </a:ext>
              </a:extLst>
            </p:cNvPr>
            <p:cNvSpPr txBox="1"/>
            <p:nvPr/>
          </p:nvSpPr>
          <p:spPr>
            <a:xfrm>
              <a:off x="6397125" y="5885931"/>
              <a:ext cx="8525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Memoirs</a:t>
              </a:r>
            </a:p>
          </p:txBody>
        </p:sp>
        <p:pic>
          <p:nvPicPr>
            <p:cNvPr id="13" name="Picture 4" descr="document-management-big - Ville de Gerzat">
              <a:extLst>
                <a:ext uri="{FF2B5EF4-FFF2-40B4-BE49-F238E27FC236}">
                  <a16:creationId xmlns:a16="http://schemas.microsoft.com/office/drawing/2014/main" id="{5F274E21-75AC-4D47-8A89-325B76C9B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DE32A5F1-A6A2-417F-9416-0C151C8E3EBC}"/>
              </a:ext>
            </a:extLst>
          </p:cNvPr>
          <p:cNvGrpSpPr/>
          <p:nvPr/>
        </p:nvGrpSpPr>
        <p:grpSpPr>
          <a:xfrm>
            <a:off x="2475327" y="4220791"/>
            <a:ext cx="803554" cy="1054203"/>
            <a:chOff x="6397125" y="5139505"/>
            <a:chExt cx="803554" cy="1054203"/>
          </a:xfrm>
        </p:grpSpPr>
        <p:sp>
          <p:nvSpPr>
            <p:cNvPr id="15" name="TextBox 14">
              <a:extLst>
                <a:ext uri="{FF2B5EF4-FFF2-40B4-BE49-F238E27FC236}">
                  <a16:creationId xmlns:a16="http://schemas.microsoft.com/office/drawing/2014/main" id="{2F4474FE-21F9-45FD-80DC-EDE502C6D6B1}"/>
                </a:ext>
              </a:extLst>
            </p:cNvPr>
            <p:cNvSpPr txBox="1"/>
            <p:nvPr/>
          </p:nvSpPr>
          <p:spPr>
            <a:xfrm>
              <a:off x="6397125" y="5885931"/>
              <a:ext cx="6992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Audios</a:t>
              </a:r>
            </a:p>
          </p:txBody>
        </p:sp>
        <p:pic>
          <p:nvPicPr>
            <p:cNvPr id="16" name="Picture 4" descr="document-management-big - Ville de Gerzat">
              <a:extLst>
                <a:ext uri="{FF2B5EF4-FFF2-40B4-BE49-F238E27FC236}">
                  <a16:creationId xmlns:a16="http://schemas.microsoft.com/office/drawing/2014/main" id="{A9C40AEA-6363-43F1-B8F7-D1FCF0725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5BBDD84-D3F7-4489-B86D-058FDBC1ED10}"/>
              </a:ext>
            </a:extLst>
          </p:cNvPr>
          <p:cNvGrpSpPr/>
          <p:nvPr/>
        </p:nvGrpSpPr>
        <p:grpSpPr>
          <a:xfrm>
            <a:off x="3860626" y="1720283"/>
            <a:ext cx="7079512" cy="2007975"/>
            <a:chOff x="3129026" y="1442613"/>
            <a:chExt cx="6978589" cy="2226997"/>
          </a:xfrm>
        </p:grpSpPr>
        <p:pic>
          <p:nvPicPr>
            <p:cNvPr id="18" name="Picture 12" descr="Defining Communities with ESRI&amp;#39;s Grouping Analysis Tool | Azavea">
              <a:extLst>
                <a:ext uri="{FF2B5EF4-FFF2-40B4-BE49-F238E27FC236}">
                  <a16:creationId xmlns:a16="http://schemas.microsoft.com/office/drawing/2014/main" id="{771CAB53-D0DB-493A-8B4B-5736F7544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026"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347A859-AD54-4A61-ACD3-8336BBC60D34}"/>
                </a:ext>
              </a:extLst>
            </p:cNvPr>
            <p:cNvSpPr txBox="1"/>
            <p:nvPr/>
          </p:nvSpPr>
          <p:spPr>
            <a:xfrm>
              <a:off x="5844081" y="2914543"/>
              <a:ext cx="1188596"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20" name="TextBox 19">
              <a:extLst>
                <a:ext uri="{FF2B5EF4-FFF2-40B4-BE49-F238E27FC236}">
                  <a16:creationId xmlns:a16="http://schemas.microsoft.com/office/drawing/2014/main" id="{C158DEF1-A452-44A1-9A37-9E28064406C4}"/>
                </a:ext>
              </a:extLst>
            </p:cNvPr>
            <p:cNvSpPr txBox="1"/>
            <p:nvPr/>
          </p:nvSpPr>
          <p:spPr>
            <a:xfrm>
              <a:off x="8740303" y="1536736"/>
              <a:ext cx="1367312" cy="716830"/>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links</a:t>
              </a:r>
            </a:p>
          </p:txBody>
        </p:sp>
        <p:sp>
          <p:nvSpPr>
            <p:cNvPr id="21" name="TextBox 20">
              <a:extLst>
                <a:ext uri="{FF2B5EF4-FFF2-40B4-BE49-F238E27FC236}">
                  <a16:creationId xmlns:a16="http://schemas.microsoft.com/office/drawing/2014/main" id="{BD4EBDE8-37F5-4F36-BEA0-C12CD12B835C}"/>
                </a:ext>
              </a:extLst>
            </p:cNvPr>
            <p:cNvSpPr txBox="1"/>
            <p:nvPr/>
          </p:nvSpPr>
          <p:spPr>
            <a:xfrm>
              <a:off x="5651224" y="2291770"/>
              <a:ext cx="87682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others</a:t>
              </a:r>
            </a:p>
          </p:txBody>
        </p:sp>
      </p:grpSp>
      <p:grpSp>
        <p:nvGrpSpPr>
          <p:cNvPr id="22" name="Group 21">
            <a:extLst>
              <a:ext uri="{FF2B5EF4-FFF2-40B4-BE49-F238E27FC236}">
                <a16:creationId xmlns:a16="http://schemas.microsoft.com/office/drawing/2014/main" id="{7963EAB6-72DC-4079-A84A-763408A16EDE}"/>
              </a:ext>
            </a:extLst>
          </p:cNvPr>
          <p:cNvGrpSpPr/>
          <p:nvPr/>
        </p:nvGrpSpPr>
        <p:grpSpPr>
          <a:xfrm>
            <a:off x="3474556" y="3919898"/>
            <a:ext cx="4685105" cy="1986417"/>
            <a:chOff x="2825414" y="3985025"/>
            <a:chExt cx="4685105" cy="1986417"/>
          </a:xfrm>
        </p:grpSpPr>
        <p:sp>
          <p:nvSpPr>
            <p:cNvPr id="23" name="Rectangle: Rounded Corners 22">
              <a:extLst>
                <a:ext uri="{FF2B5EF4-FFF2-40B4-BE49-F238E27FC236}">
                  <a16:creationId xmlns:a16="http://schemas.microsoft.com/office/drawing/2014/main" id="{D66E0A7C-135C-4113-A901-CA18DEF84402}"/>
                </a:ext>
              </a:extLst>
            </p:cNvPr>
            <p:cNvSpPr/>
            <p:nvPr/>
          </p:nvSpPr>
          <p:spPr>
            <a:xfrm>
              <a:off x="2825414" y="5378841"/>
              <a:ext cx="2172000" cy="59260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Named Entitiy Recognition</a:t>
              </a:r>
            </a:p>
          </p:txBody>
        </p:sp>
        <p:sp>
          <p:nvSpPr>
            <p:cNvPr id="24" name="Rectangle: Rounded Corners 23">
              <a:extLst>
                <a:ext uri="{FF2B5EF4-FFF2-40B4-BE49-F238E27FC236}">
                  <a16:creationId xmlns:a16="http://schemas.microsoft.com/office/drawing/2014/main" id="{38496A75-64B3-4C35-8DE3-4E758E6BD849}"/>
                </a:ext>
              </a:extLst>
            </p:cNvPr>
            <p:cNvSpPr/>
            <p:nvPr/>
          </p:nvSpPr>
          <p:spPr>
            <a:xfrm>
              <a:off x="6047715" y="5376089"/>
              <a:ext cx="1462804" cy="5725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 Extraction</a:t>
              </a:r>
            </a:p>
          </p:txBody>
        </p:sp>
        <p:sp>
          <p:nvSpPr>
            <p:cNvPr id="25" name="TextBox 24">
              <a:extLst>
                <a:ext uri="{FF2B5EF4-FFF2-40B4-BE49-F238E27FC236}">
                  <a16:creationId xmlns:a16="http://schemas.microsoft.com/office/drawing/2014/main" id="{799FDA29-1A63-4ECE-90CF-BFC9203AB889}"/>
                </a:ext>
              </a:extLst>
            </p:cNvPr>
            <p:cNvSpPr txBox="1"/>
            <p:nvPr/>
          </p:nvSpPr>
          <p:spPr>
            <a:xfrm>
              <a:off x="4368580" y="3985025"/>
              <a:ext cx="1959896" cy="923330"/>
            </a:xfrm>
            <a:prstGeom prst="rect">
              <a:avLst/>
            </a:prstGeom>
            <a:noFill/>
            <a:ln>
              <a:solidFill>
                <a:schemeClr val="tx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Training of Models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with Language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Rep. Techniques</a:t>
              </a:r>
              <a:endPar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Connector: Elbow 25">
              <a:extLst>
                <a:ext uri="{FF2B5EF4-FFF2-40B4-BE49-F238E27FC236}">
                  <a16:creationId xmlns:a16="http://schemas.microsoft.com/office/drawing/2014/main" id="{FF5A59E5-3435-487A-A9ED-8878179F4544}"/>
                </a:ext>
              </a:extLst>
            </p:cNvPr>
            <p:cNvCxnSpPr>
              <a:stCxn id="25" idx="2"/>
              <a:endCxn id="23" idx="0"/>
            </p:cNvCxnSpPr>
            <p:nvPr/>
          </p:nvCxnSpPr>
          <p:spPr>
            <a:xfrm rot="5400000">
              <a:off x="4394728" y="4425041"/>
              <a:ext cx="470486" cy="14371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F3BBBB4-1973-47F4-B330-2A5705F30B9E}"/>
                </a:ext>
              </a:extLst>
            </p:cNvPr>
            <p:cNvCxnSpPr>
              <a:stCxn id="25" idx="2"/>
              <a:endCxn id="24" idx="0"/>
            </p:cNvCxnSpPr>
            <p:nvPr/>
          </p:nvCxnSpPr>
          <p:spPr>
            <a:xfrm rot="16200000" flipH="1">
              <a:off x="5829955" y="4426927"/>
              <a:ext cx="467734" cy="1430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8" name="Picture 4" descr="Schematic model of the deep learning algorithm in endoscopy. | Download  Scientific Diagram">
            <a:extLst>
              <a:ext uri="{FF2B5EF4-FFF2-40B4-BE49-F238E27FC236}">
                <a16:creationId xmlns:a16="http://schemas.microsoft.com/office/drawing/2014/main" id="{1E02B365-E203-4FC5-A03E-3AF58F2146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49" r="29155" b="8218"/>
          <a:stretch/>
        </p:blipFill>
        <p:spPr bwMode="auto">
          <a:xfrm>
            <a:off x="8370739" y="2487149"/>
            <a:ext cx="2592000" cy="280459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Connector: Curved 44">
            <a:extLst>
              <a:ext uri="{FF2B5EF4-FFF2-40B4-BE49-F238E27FC236}">
                <a16:creationId xmlns:a16="http://schemas.microsoft.com/office/drawing/2014/main" id="{88C58731-9C82-4323-8CDF-4B3676598674}"/>
              </a:ext>
            </a:extLst>
          </p:cNvPr>
          <p:cNvCxnSpPr/>
          <p:nvPr/>
        </p:nvCxnSpPr>
        <p:spPr>
          <a:xfrm>
            <a:off x="9192986" y="2485927"/>
            <a:ext cx="637656" cy="250312"/>
          </a:xfrm>
          <a:prstGeom prst="curvedConnector3">
            <a:avLst>
              <a:gd name="adj1" fmla="val 111457"/>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9DFEC8BF-E452-4ACC-B205-D5FF238C6B2D}"/>
              </a:ext>
            </a:extLst>
          </p:cNvPr>
          <p:cNvCxnSpPr>
            <a:cxnSpLocks/>
          </p:cNvCxnSpPr>
          <p:nvPr/>
        </p:nvCxnSpPr>
        <p:spPr>
          <a:xfrm>
            <a:off x="9847813" y="2818936"/>
            <a:ext cx="537158" cy="314892"/>
          </a:xfrm>
          <a:prstGeom prst="curvedConnector3">
            <a:avLst>
              <a:gd name="adj1" fmla="val 119916"/>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Green Tick and Red Cross. Set of Check Marks. Good for Projects. Yes or No  Choice. Stock Vector - Illustration of agree, check: 195892137">
            <a:extLst>
              <a:ext uri="{FF2B5EF4-FFF2-40B4-BE49-F238E27FC236}">
                <a16:creationId xmlns:a16="http://schemas.microsoft.com/office/drawing/2014/main" id="{ABAD7E9C-0657-4D6A-B71A-3863E99314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54" r="51850"/>
          <a:stretch/>
        </p:blipFill>
        <p:spPr bwMode="auto">
          <a:xfrm>
            <a:off x="11040169" y="3109086"/>
            <a:ext cx="612000" cy="84466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Green Tick and Red Cross. Set of Check Marks. Good for Projects. Yes or No  Choice. Stock Vector - Illustration of agree, check: 195892137">
            <a:extLst>
              <a:ext uri="{FF2B5EF4-FFF2-40B4-BE49-F238E27FC236}">
                <a16:creationId xmlns:a16="http://schemas.microsoft.com/office/drawing/2014/main" id="{D0D68736-BEC2-4AAD-9C04-74A027C12F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36" r="4308"/>
          <a:stretch/>
        </p:blipFill>
        <p:spPr bwMode="auto">
          <a:xfrm>
            <a:off x="11119308" y="3875768"/>
            <a:ext cx="648000" cy="84466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887D1D8-289F-4E7B-BCCB-C0D37C27EC1D}"/>
              </a:ext>
            </a:extLst>
          </p:cNvPr>
          <p:cNvSpPr txBox="1"/>
          <p:nvPr/>
        </p:nvSpPr>
        <p:spPr>
          <a:xfrm>
            <a:off x="10742591" y="2462755"/>
            <a:ext cx="1387087" cy="646331"/>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status</a:t>
            </a:r>
          </a:p>
        </p:txBody>
      </p:sp>
      <p:sp>
        <p:nvSpPr>
          <p:cNvPr id="59" name="Rectangle: Rounded Corners 58">
            <a:extLst>
              <a:ext uri="{FF2B5EF4-FFF2-40B4-BE49-F238E27FC236}">
                <a16:creationId xmlns:a16="http://schemas.microsoft.com/office/drawing/2014/main" id="{F84D8F3B-E87A-44BA-994F-E3148D8B7578}"/>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Qualitative Research - Non-material Factors Analysis</a:t>
            </a:r>
          </a:p>
        </p:txBody>
      </p:sp>
      <p:sp>
        <p:nvSpPr>
          <p:cNvPr id="60" name="TextBox 59">
            <a:extLst>
              <a:ext uri="{FF2B5EF4-FFF2-40B4-BE49-F238E27FC236}">
                <a16:creationId xmlns:a16="http://schemas.microsoft.com/office/drawing/2014/main" id="{6530F482-C6E6-459A-81D3-24C73D53D52C}"/>
              </a:ext>
            </a:extLst>
          </p:cNvPr>
          <p:cNvSpPr txBox="1"/>
          <p:nvPr/>
        </p:nvSpPr>
        <p:spPr>
          <a:xfrm>
            <a:off x="8485043" y="5224505"/>
            <a:ext cx="328143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Creation of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features to build downstream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DL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models to find relation</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ships</a:t>
            </a:r>
          </a:p>
        </p:txBody>
      </p:sp>
      <p:sp>
        <p:nvSpPr>
          <p:cNvPr id="61" name="Arrow: Striped Right 60">
            <a:extLst>
              <a:ext uri="{FF2B5EF4-FFF2-40B4-BE49-F238E27FC236}">
                <a16:creationId xmlns:a16="http://schemas.microsoft.com/office/drawing/2014/main" id="{704AE546-4E09-4DE2-8494-EBFF09F2AEF2}"/>
              </a:ext>
            </a:extLst>
          </p:cNvPr>
          <p:cNvSpPr/>
          <p:nvPr/>
        </p:nvSpPr>
        <p:spPr>
          <a:xfrm>
            <a:off x="3256950" y="3601090"/>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Arrow: Striped Right 61">
            <a:extLst>
              <a:ext uri="{FF2B5EF4-FFF2-40B4-BE49-F238E27FC236}">
                <a16:creationId xmlns:a16="http://schemas.microsoft.com/office/drawing/2014/main" id="{7C4A3F24-77D3-420E-B2BE-A13F206EB05C}"/>
              </a:ext>
            </a:extLst>
          </p:cNvPr>
          <p:cNvSpPr/>
          <p:nvPr/>
        </p:nvSpPr>
        <p:spPr>
          <a:xfrm>
            <a:off x="7652918" y="3606392"/>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92E4AE53-C1C7-442C-A441-007C29961498}"/>
              </a:ext>
            </a:extLst>
          </p:cNvPr>
          <p:cNvSpPr/>
          <p:nvPr/>
        </p:nvSpPr>
        <p:spPr>
          <a:xfrm>
            <a:off x="2115000"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a:t>
            </a:r>
          </a:p>
        </p:txBody>
      </p:sp>
      <p:sp>
        <p:nvSpPr>
          <p:cNvPr id="64" name="Oval 63">
            <a:extLst>
              <a:ext uri="{FF2B5EF4-FFF2-40B4-BE49-F238E27FC236}">
                <a16:creationId xmlns:a16="http://schemas.microsoft.com/office/drawing/2014/main" id="{83337D31-A4C1-4225-8B3F-0A8C435E4B17}"/>
              </a:ext>
            </a:extLst>
          </p:cNvPr>
          <p:cNvSpPr/>
          <p:nvPr/>
        </p:nvSpPr>
        <p:spPr>
          <a:xfrm>
            <a:off x="5561783"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a:t>
            </a:r>
          </a:p>
        </p:txBody>
      </p:sp>
      <p:sp>
        <p:nvSpPr>
          <p:cNvPr id="65" name="Oval 64">
            <a:extLst>
              <a:ext uri="{FF2B5EF4-FFF2-40B4-BE49-F238E27FC236}">
                <a16:creationId xmlns:a16="http://schemas.microsoft.com/office/drawing/2014/main" id="{10D03788-5D1D-44FD-9E00-C8D92DFA950D}"/>
              </a:ext>
            </a:extLst>
          </p:cNvPr>
          <p:cNvSpPr/>
          <p:nvPr/>
        </p:nvSpPr>
        <p:spPr>
          <a:xfrm>
            <a:off x="9967659" y="1304253"/>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a:t>
            </a:r>
          </a:p>
        </p:txBody>
      </p:sp>
      <p:sp>
        <p:nvSpPr>
          <p:cNvPr id="66" name="TextBox 65">
            <a:extLst>
              <a:ext uri="{FF2B5EF4-FFF2-40B4-BE49-F238E27FC236}">
                <a16:creationId xmlns:a16="http://schemas.microsoft.com/office/drawing/2014/main" id="{3292C072-EFC9-4E7C-8CB4-723A819E4139}"/>
              </a:ext>
            </a:extLst>
          </p:cNvPr>
          <p:cNvSpPr txBox="1"/>
          <p:nvPr/>
        </p:nvSpPr>
        <p:spPr>
          <a:xfrm>
            <a:off x="6847429" y="1992304"/>
            <a:ext cx="88950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pic>
        <p:nvPicPr>
          <p:cNvPr id="40" name="Picture 2" descr="Python Training - Object Development - Virtual Beehive">
            <a:extLst>
              <a:ext uri="{FF2B5EF4-FFF2-40B4-BE49-F238E27FC236}">
                <a16:creationId xmlns:a16="http://schemas.microsoft.com/office/drawing/2014/main" id="{FF96A657-89AB-437E-A75A-9545CF3F9E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238849" y="5059482"/>
            <a:ext cx="1069539" cy="945283"/>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155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FD2563-E76C-4958-804D-0A9F7E6E21D7}"/>
              </a:ext>
            </a:extLst>
          </p:cNvPr>
          <p:cNvSpPr>
            <a:spLocks noGrp="1"/>
          </p:cNvSpPr>
          <p:nvPr>
            <p:ph idx="1"/>
          </p:nvPr>
        </p:nvSpPr>
        <p:spPr>
          <a:xfrm>
            <a:off x="838200" y="1585233"/>
            <a:ext cx="10515600" cy="4351338"/>
          </a:xfrm>
        </p:spPr>
        <p:txBody>
          <a:bodyPr>
            <a:normAutofit/>
          </a:bodyPr>
          <a:lstStyle/>
          <a:p>
            <a:r>
              <a:rPr lang="tr-TR" sz="3200" b="1" dirty="0">
                <a:solidFill>
                  <a:schemeClr val="dk1"/>
                </a:solidFill>
              </a:rPr>
              <a:t>Annotating manually the </a:t>
            </a:r>
            <a:r>
              <a:rPr lang="tr-TR" sz="3200" b="1" kern="1200" dirty="0">
                <a:solidFill>
                  <a:schemeClr val="dk1"/>
                </a:solidFill>
                <a:effectLst/>
                <a:latin typeface="+mn-lt"/>
                <a:ea typeface="+mn-ea"/>
                <a:cs typeface="+mn-cs"/>
              </a:rPr>
              <a:t>Named entitiy recognition (NER) </a:t>
            </a:r>
            <a:endParaRPr lang="tr-TR" sz="3200" kern="1200" dirty="0">
              <a:solidFill>
                <a:schemeClr val="dk1"/>
              </a:solidFill>
              <a:effectLst/>
              <a:latin typeface="+mn-lt"/>
              <a:ea typeface="+mn-ea"/>
              <a:cs typeface="+mn-cs"/>
            </a:endParaRPr>
          </a:p>
          <a:p>
            <a:r>
              <a:rPr lang="tr-TR" sz="3200" kern="1200" dirty="0">
                <a:solidFill>
                  <a:schemeClr val="dk1"/>
                </a:solidFill>
                <a:effectLst/>
                <a:highlight>
                  <a:srgbClr val="FFFF00"/>
                </a:highlight>
                <a:latin typeface="+mn-lt"/>
                <a:ea typeface="+mn-ea"/>
                <a:cs typeface="+mn-cs"/>
              </a:rPr>
              <a:t>Training  </a:t>
            </a:r>
            <a:r>
              <a:rPr lang="tr-TR" sz="3200" kern="1200" dirty="0">
                <a:solidFill>
                  <a:schemeClr val="dk1"/>
                </a:solidFill>
                <a:effectLst/>
                <a:latin typeface="+mn-lt"/>
                <a:ea typeface="+mn-ea"/>
                <a:cs typeface="+mn-cs"/>
              </a:rPr>
              <a:t>NER and </a:t>
            </a:r>
            <a:r>
              <a:rPr lang="tr-TR" sz="3200" b="1" kern="1200" dirty="0">
                <a:solidFill>
                  <a:schemeClr val="dk1"/>
                </a:solidFill>
                <a:effectLst/>
                <a:latin typeface="+mn-lt"/>
                <a:ea typeface="+mn-ea"/>
                <a:cs typeface="+mn-cs"/>
              </a:rPr>
              <a:t>Relation Extraction</a:t>
            </a:r>
            <a:r>
              <a:rPr lang="tr-TR" sz="3200" kern="1200" dirty="0">
                <a:solidFill>
                  <a:schemeClr val="dk1"/>
                </a:solidFill>
                <a:effectLst/>
                <a:latin typeface="+mn-lt"/>
                <a:ea typeface="+mn-ea"/>
                <a:cs typeface="+mn-cs"/>
              </a:rPr>
              <a:t> (RE) models with </a:t>
            </a:r>
            <a:r>
              <a:rPr lang="tr-TR" sz="3200" kern="1200" dirty="0">
                <a:solidFill>
                  <a:schemeClr val="dk1"/>
                </a:solidFill>
                <a:effectLst/>
                <a:highlight>
                  <a:srgbClr val="00FFFF"/>
                </a:highlight>
                <a:latin typeface="+mn-lt"/>
                <a:ea typeface="+mn-ea"/>
                <a:cs typeface="+mn-cs"/>
              </a:rPr>
              <a:t>language representation techniques (l</a:t>
            </a:r>
            <a:r>
              <a:rPr lang="tr-TR" sz="3200" kern="1200" dirty="0">
                <a:solidFill>
                  <a:schemeClr val="dk1"/>
                </a:solidFill>
                <a:effectLst/>
                <a:latin typeface="+mn-lt"/>
                <a:ea typeface="+mn-ea"/>
                <a:cs typeface="+mn-cs"/>
              </a:rPr>
              <a:t>ike BERT). </a:t>
            </a:r>
          </a:p>
          <a:p>
            <a:r>
              <a:rPr lang="tr-TR" sz="3200" kern="1200" dirty="0">
                <a:solidFill>
                  <a:schemeClr val="dk1"/>
                </a:solidFill>
                <a:effectLst/>
                <a:latin typeface="+mn-lt"/>
                <a:ea typeface="+mn-ea"/>
                <a:cs typeface="+mn-cs"/>
              </a:rPr>
              <a:t>Create new features </a:t>
            </a:r>
            <a:r>
              <a:rPr lang="tr-TR" sz="3200" kern="1200" dirty="0">
                <a:solidFill>
                  <a:schemeClr val="dk1"/>
                </a:solidFill>
                <a:effectLst/>
                <a:highlight>
                  <a:srgbClr val="FFFF00"/>
                </a:highlight>
                <a:latin typeface="+mn-lt"/>
                <a:ea typeface="+mn-ea"/>
                <a:cs typeface="+mn-cs"/>
              </a:rPr>
              <a:t>to build downstream deep learning models </a:t>
            </a:r>
            <a:r>
              <a:rPr lang="tr-TR" sz="3200" i="0" kern="1200" dirty="0">
                <a:solidFill>
                  <a:schemeClr val="dk1"/>
                </a:solidFill>
                <a:effectLst/>
                <a:highlight>
                  <a:srgbClr val="00FFFF"/>
                </a:highlight>
                <a:latin typeface="+mn-lt"/>
                <a:ea typeface="+mn-ea"/>
                <a:cs typeface="+mn-cs"/>
              </a:rPr>
              <a:t>to find relations between the outcomes and leadership and morale factors.</a:t>
            </a:r>
          </a:p>
        </p:txBody>
      </p:sp>
      <p:sp>
        <p:nvSpPr>
          <p:cNvPr id="4" name="Rectangle: Rounded Corners 3">
            <a:extLst>
              <a:ext uri="{FF2B5EF4-FFF2-40B4-BE49-F238E27FC236}">
                <a16:creationId xmlns:a16="http://schemas.microsoft.com/office/drawing/2014/main" id="{672A9E84-352C-49F5-BF0A-FD92C6FD9031}"/>
              </a:ext>
            </a:extLst>
          </p:cNvPr>
          <p:cNvSpPr/>
          <p:nvPr/>
        </p:nvSpPr>
        <p:spPr>
          <a:xfrm>
            <a:off x="87083" y="110948"/>
            <a:ext cx="12026266" cy="1276982"/>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Method Summary</a:t>
            </a:r>
          </a:p>
        </p:txBody>
      </p:sp>
    </p:spTree>
    <p:extLst>
      <p:ext uri="{BB962C8B-B14F-4D97-AF65-F5344CB8AC3E}">
        <p14:creationId xmlns:p14="http://schemas.microsoft.com/office/powerpoint/2010/main" val="20437388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66F8D-D20A-4639-B089-881B89799347}"/>
              </a:ext>
            </a:extLst>
          </p:cNvPr>
          <p:cNvSpPr>
            <a:spLocks noGrp="1"/>
          </p:cNvSpPr>
          <p:nvPr>
            <p:ph idx="1"/>
          </p:nvPr>
        </p:nvSpPr>
        <p:spPr/>
        <p:txBody>
          <a:bodyPr>
            <a:normAutofit fontScale="92500" lnSpcReduction="20000"/>
          </a:bodyPr>
          <a:lstStyle/>
          <a:p>
            <a:r>
              <a:rPr lang="tr-TR" dirty="0">
                <a:highlight>
                  <a:srgbClr val="FFFF00"/>
                </a:highlight>
              </a:rPr>
              <a:t>Strategy: </a:t>
            </a:r>
            <a:r>
              <a:rPr lang="tr-TR" dirty="0"/>
              <a:t>With deciding time when, the place where, and the forces with which the engagement is fought, and through this threefold activity </a:t>
            </a:r>
            <a:r>
              <a:rPr lang="tr-TR" dirty="0">
                <a:highlight>
                  <a:srgbClr val="00FFFF"/>
                </a:highlight>
              </a:rPr>
              <a:t>exerts considerable influence on its outcome</a:t>
            </a:r>
            <a:r>
              <a:rPr lang="tr-TR" dirty="0"/>
              <a:t>. (Clausewitz,1986 p.194)</a:t>
            </a:r>
          </a:p>
          <a:p>
            <a:r>
              <a:rPr lang="tr-TR" dirty="0">
                <a:highlight>
                  <a:srgbClr val="FFFF00"/>
                </a:highlight>
              </a:rPr>
              <a:t>Skill of the commander (Clausewitz, 1989, p.186)</a:t>
            </a:r>
          </a:p>
          <a:p>
            <a:r>
              <a:rPr lang="tr-TR" dirty="0">
                <a:highlight>
                  <a:srgbClr val="FFFF00"/>
                </a:highlight>
              </a:rPr>
              <a:t>Intellect and courage of the commander (Clausewitz, 1989, p.102)</a:t>
            </a:r>
          </a:p>
          <a:p>
            <a:r>
              <a:rPr lang="tr-TR" dirty="0">
                <a:highlight>
                  <a:srgbClr val="FFFF00"/>
                </a:highlight>
              </a:rPr>
              <a:t>Calculation of time and space</a:t>
            </a:r>
            <a:r>
              <a:rPr lang="tr-TR" dirty="0"/>
              <a:t> (Clausewitz,1986 p.196)</a:t>
            </a:r>
          </a:p>
          <a:p>
            <a:r>
              <a:rPr lang="tr-TR" dirty="0"/>
              <a:t>Effect of timing (Dupuy, 1979, 38)</a:t>
            </a:r>
          </a:p>
          <a:p>
            <a:r>
              <a:rPr lang="tr-TR" dirty="0"/>
              <a:t>Utilization of space (Dupuy, 1979, 38)</a:t>
            </a:r>
          </a:p>
          <a:p>
            <a:r>
              <a:rPr lang="tr-TR" dirty="0"/>
              <a:t>Intelligence (Dupuy, 1979, 38)</a:t>
            </a:r>
          </a:p>
          <a:p>
            <a:r>
              <a:rPr lang="tr-TR" dirty="0"/>
              <a:t>Surprise (Dupuy, 1979, 38)</a:t>
            </a:r>
          </a:p>
          <a:p>
            <a:r>
              <a:rPr lang="tr-TR" dirty="0"/>
              <a:t>Initiative (Dupuy, 1979, 38)</a:t>
            </a:r>
          </a:p>
          <a:p>
            <a:endParaRPr lang="tr-TR" dirty="0"/>
          </a:p>
          <a:p>
            <a:endParaRPr lang="tr-TR" dirty="0"/>
          </a:p>
          <a:p>
            <a:endParaRPr lang="tr-TR" dirty="0"/>
          </a:p>
        </p:txBody>
      </p:sp>
      <p:sp>
        <p:nvSpPr>
          <p:cNvPr id="4" name="Rectangle: Rounded Corners 3">
            <a:extLst>
              <a:ext uri="{FF2B5EF4-FFF2-40B4-BE49-F238E27FC236}">
                <a16:creationId xmlns:a16="http://schemas.microsoft.com/office/drawing/2014/main" id="{7490B97C-AB12-4919-911E-80B189D8D30C}"/>
              </a:ext>
            </a:extLst>
          </p:cNvPr>
          <p:cNvSpPr/>
          <p:nvPr/>
        </p:nvSpPr>
        <p:spPr>
          <a:xfrm>
            <a:off x="87083" y="110948"/>
            <a:ext cx="12026266" cy="1276982"/>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Annotating Named Entities, Leadership</a:t>
            </a:r>
          </a:p>
        </p:txBody>
      </p:sp>
    </p:spTree>
    <p:extLst>
      <p:ext uri="{BB962C8B-B14F-4D97-AF65-F5344CB8AC3E}">
        <p14:creationId xmlns:p14="http://schemas.microsoft.com/office/powerpoint/2010/main" val="3169499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FD2563-E76C-4958-804D-0A9F7E6E21D7}"/>
              </a:ext>
            </a:extLst>
          </p:cNvPr>
          <p:cNvSpPr>
            <a:spLocks noGrp="1"/>
          </p:cNvSpPr>
          <p:nvPr>
            <p:ph idx="1"/>
          </p:nvPr>
        </p:nvSpPr>
        <p:spPr>
          <a:xfrm>
            <a:off x="838200" y="1585233"/>
            <a:ext cx="10515600" cy="4351338"/>
          </a:xfrm>
        </p:spPr>
        <p:txBody>
          <a:bodyPr>
            <a:normAutofit/>
          </a:bodyPr>
          <a:lstStyle/>
          <a:p>
            <a:r>
              <a:rPr lang="tr-TR" b="1" kern="1200" dirty="0">
                <a:solidFill>
                  <a:schemeClr val="dk1"/>
                </a:solidFill>
                <a:effectLst/>
                <a:latin typeface="+mn-lt"/>
                <a:ea typeface="+mn-ea"/>
                <a:cs typeface="+mn-cs"/>
              </a:rPr>
              <a:t>Military spirit</a:t>
            </a:r>
            <a:r>
              <a:rPr lang="tr-TR" kern="1200" dirty="0">
                <a:solidFill>
                  <a:schemeClr val="dk1"/>
                </a:solidFill>
                <a:effectLst/>
                <a:latin typeface="+mn-lt"/>
                <a:ea typeface="+mn-ea"/>
                <a:cs typeface="+mn-cs"/>
              </a:rPr>
              <a:t> (most important moral elements in war, Clausewitz)</a:t>
            </a:r>
          </a:p>
          <a:p>
            <a:r>
              <a:rPr lang="tr-TR" dirty="0">
                <a:solidFill>
                  <a:schemeClr val="dk1"/>
                </a:solidFill>
              </a:rPr>
              <a:t>Courage of the troops (Clausewitz, 1989, p.186)</a:t>
            </a:r>
          </a:p>
          <a:p>
            <a:r>
              <a:rPr lang="tr-TR" kern="1200" dirty="0">
                <a:solidFill>
                  <a:schemeClr val="dk1"/>
                </a:solidFill>
                <a:effectLst/>
                <a:latin typeface="+mn-lt"/>
                <a:ea typeface="+mn-ea"/>
                <a:cs typeface="+mn-cs"/>
              </a:rPr>
              <a:t>Patriotic spirit </a:t>
            </a:r>
            <a:r>
              <a:rPr lang="tr-TR" dirty="0">
                <a:solidFill>
                  <a:schemeClr val="dk1"/>
                </a:solidFill>
              </a:rPr>
              <a:t>(Clausewitz, 1989, p.186)</a:t>
            </a:r>
          </a:p>
          <a:p>
            <a:pPr marL="0" indent="0">
              <a:buNone/>
            </a:pPr>
            <a:endParaRPr lang="tr-TR" sz="3200" kern="1200" dirty="0">
              <a:solidFill>
                <a:schemeClr val="dk1"/>
              </a:solidFill>
              <a:effectLst/>
              <a:latin typeface="+mn-lt"/>
              <a:ea typeface="+mn-ea"/>
              <a:cs typeface="+mn-cs"/>
            </a:endParaRPr>
          </a:p>
          <a:p>
            <a:endParaRPr lang="tr-TR" sz="2400" dirty="0"/>
          </a:p>
        </p:txBody>
      </p:sp>
      <p:sp>
        <p:nvSpPr>
          <p:cNvPr id="4" name="Rectangle: Rounded Corners 3">
            <a:extLst>
              <a:ext uri="{FF2B5EF4-FFF2-40B4-BE49-F238E27FC236}">
                <a16:creationId xmlns:a16="http://schemas.microsoft.com/office/drawing/2014/main" id="{672A9E84-352C-49F5-BF0A-FD92C6FD9031}"/>
              </a:ext>
            </a:extLst>
          </p:cNvPr>
          <p:cNvSpPr/>
          <p:nvPr/>
        </p:nvSpPr>
        <p:spPr>
          <a:xfrm>
            <a:off x="87083" y="110948"/>
            <a:ext cx="12026266" cy="1276982"/>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Annotating Named Entities, Morale</a:t>
            </a:r>
          </a:p>
        </p:txBody>
      </p:sp>
    </p:spTree>
    <p:extLst>
      <p:ext uri="{BB962C8B-B14F-4D97-AF65-F5344CB8AC3E}">
        <p14:creationId xmlns:p14="http://schemas.microsoft.com/office/powerpoint/2010/main" val="892990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838200" y="136359"/>
            <a:ext cx="10515600" cy="1325563"/>
          </a:xfrm>
        </p:spPr>
        <p:txBody>
          <a:bodyPr>
            <a:normAutofit/>
          </a:bodyPr>
          <a:lstStyle/>
          <a:p>
            <a:r>
              <a:rPr lang="tr-TR" sz="3800" b="1" dirty="0">
                <a:solidFill>
                  <a:srgbClr val="FF0000"/>
                </a:solidFill>
              </a:rPr>
              <a:t>Research Objectives and Methodology</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200" y="1202169"/>
            <a:ext cx="10758055" cy="5219413"/>
          </a:xfrm>
        </p:spPr>
        <p:txBody>
          <a:bodyPr>
            <a:normAutofit/>
          </a:bodyPr>
          <a:lstStyle/>
          <a:p>
            <a:r>
              <a:rPr lang="tr-TR" sz="2400" b="1" dirty="0">
                <a:solidFill>
                  <a:srgbClr val="0070C0"/>
                </a:solidFill>
              </a:rPr>
              <a:t>Gaps: </a:t>
            </a:r>
          </a:p>
          <a:p>
            <a:pPr lvl="1"/>
            <a:r>
              <a:rPr lang="tr-TR" b="1" dirty="0"/>
              <a:t>Morale and leadership factors are not analyzed thoroughly</a:t>
            </a:r>
          </a:p>
          <a:p>
            <a:pPr lvl="1"/>
            <a:r>
              <a:rPr lang="tr-TR" b="1" dirty="0"/>
              <a:t>Datasets are limited</a:t>
            </a:r>
          </a:p>
          <a:p>
            <a:r>
              <a:rPr lang="tr-TR" sz="2400" b="1" dirty="0">
                <a:solidFill>
                  <a:srgbClr val="0070C0"/>
                </a:solidFill>
              </a:rPr>
              <a:t>Research questions:</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degree of explanatory power of combat power </a:t>
            </a:r>
            <a:r>
              <a:rPr lang="tr-TR" b="1" dirty="0">
                <a:effectLst/>
                <a:latin typeface="Calibri" panose="020F0502020204030204" pitchFamily="34" charset="0"/>
                <a:ea typeface="Times New Roman" panose="02020603050405020304" pitchFamily="18" charset="0"/>
              </a:rPr>
              <a:t>elements including force ratios </a:t>
            </a:r>
            <a:r>
              <a:rPr lang="en-US" b="1" dirty="0">
                <a:effectLst/>
                <a:latin typeface="Calibri" panose="020F0502020204030204" pitchFamily="34" charset="0"/>
                <a:ea typeface="Times New Roman" panose="02020603050405020304" pitchFamily="18" charset="0"/>
              </a:rPr>
              <a:t>on the outcome of the battles fought between state actors</a:t>
            </a:r>
            <a:r>
              <a:rPr lang="tr-TR" b="1" dirty="0">
                <a:effectLst/>
                <a:latin typeface="Calibri" panose="020F0502020204030204" pitchFamily="34" charset="0"/>
                <a:ea typeface="Times New Roman" panose="02020603050405020304" pitchFamily="18" charset="0"/>
              </a:rPr>
              <a:t>?</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leverage of </a:t>
            </a:r>
            <a:r>
              <a:rPr lang="tr-TR" b="1" dirty="0">
                <a:effectLst/>
                <a:latin typeface="Calibri" panose="020F0502020204030204" pitchFamily="34" charset="0"/>
                <a:ea typeface="Times New Roman" panose="02020603050405020304" pitchFamily="18" charset="0"/>
              </a:rPr>
              <a:t>leadership and </a:t>
            </a:r>
            <a:r>
              <a:rPr lang="en-US" b="1" dirty="0">
                <a:effectLst/>
                <a:latin typeface="Calibri" panose="020F0502020204030204" pitchFamily="34" charset="0"/>
                <a:ea typeface="Times New Roman" panose="02020603050405020304" pitchFamily="18" charset="0"/>
              </a:rPr>
              <a:t>morale on the outcome of these battles?</a:t>
            </a:r>
            <a:endParaRPr lang="tr-TR" b="1" dirty="0">
              <a:effectLst/>
              <a:latin typeface="Calibri" panose="020F0502020204030204" pitchFamily="34" charset="0"/>
              <a:ea typeface="Times New Roman" panose="02020603050405020304" pitchFamily="18" charset="0"/>
            </a:endParaRPr>
          </a:p>
          <a:p>
            <a:pPr>
              <a:spcAft>
                <a:spcPts val="600"/>
              </a:spcAft>
            </a:pPr>
            <a:r>
              <a:rPr lang="tr-TR" sz="2400" b="1" dirty="0">
                <a:solidFill>
                  <a:srgbClr val="0070C0"/>
                </a:solidFill>
              </a:rPr>
              <a:t>Research Objectives: </a:t>
            </a:r>
          </a:p>
          <a:p>
            <a:pPr lvl="1" algn="just">
              <a:spcBef>
                <a:spcPts val="600"/>
              </a:spcBef>
              <a:spcAft>
                <a:spcPts val="600"/>
              </a:spcAft>
            </a:pPr>
            <a:r>
              <a:rPr lang="tr-TR" b="1" dirty="0">
                <a:latin typeface="Calibri" panose="020F0502020204030204" pitchFamily="34" charset="0"/>
              </a:rPr>
              <a:t>To </a:t>
            </a:r>
            <a:r>
              <a:rPr lang="en-US" b="1" dirty="0">
                <a:latin typeface="Calibri" panose="020F0502020204030204" pitchFamily="34" charset="0"/>
              </a:rPr>
              <a:t>develop a mathematical model which will identify explanatory powers of material and nonmaterial elements </a:t>
            </a:r>
            <a:r>
              <a:rPr lang="en-US" b="1" dirty="0">
                <a:solidFill>
                  <a:schemeClr val="accent1"/>
                </a:solidFill>
                <a:latin typeface="Calibri" panose="020F0502020204030204" pitchFamily="34" charset="0"/>
              </a:rPr>
              <a:t>as predictors of victory </a:t>
            </a:r>
            <a:r>
              <a:rPr lang="en-US" b="1" dirty="0">
                <a:latin typeface="Calibri" panose="020F0502020204030204" pitchFamily="34" charset="0"/>
              </a:rPr>
              <a:t>or defeat at the battlefield</a:t>
            </a:r>
            <a:endParaRPr lang="tr-TR" b="1" dirty="0">
              <a:latin typeface="Calibri" panose="020F0502020204030204" pitchFamily="34" charset="0"/>
            </a:endParaRPr>
          </a:p>
          <a:p>
            <a:endParaRPr lang="tr-TR" sz="2400" b="1" dirty="0"/>
          </a:p>
        </p:txBody>
      </p:sp>
    </p:spTree>
    <p:extLst>
      <p:ext uri="{BB962C8B-B14F-4D97-AF65-F5344CB8AC3E}">
        <p14:creationId xmlns:p14="http://schemas.microsoft.com/office/powerpoint/2010/main" val="210690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FB23-7DAB-4095-87FF-FC03A273CD23}"/>
              </a:ext>
            </a:extLst>
          </p:cNvPr>
          <p:cNvSpPr>
            <a:spLocks noGrp="1"/>
          </p:cNvSpPr>
          <p:nvPr>
            <p:ph type="title"/>
          </p:nvPr>
        </p:nvSpPr>
        <p:spPr>
          <a:xfrm>
            <a:off x="838200" y="500062"/>
            <a:ext cx="10515600" cy="1325563"/>
          </a:xfrm>
        </p:spPr>
        <p:txBody>
          <a:bodyPr>
            <a:normAutofit/>
          </a:bodyPr>
          <a:lstStyle/>
          <a:p>
            <a:r>
              <a:rPr lang="tr-TR" sz="3200" b="1" dirty="0">
                <a:solidFill>
                  <a:srgbClr val="FF0000"/>
                </a:solidFill>
              </a:rPr>
              <a:t>Background and Study Value</a:t>
            </a:r>
          </a:p>
        </p:txBody>
      </p:sp>
      <p:sp>
        <p:nvSpPr>
          <p:cNvPr id="3" name="Content Placeholder 2">
            <a:extLst>
              <a:ext uri="{FF2B5EF4-FFF2-40B4-BE49-F238E27FC236}">
                <a16:creationId xmlns:a16="http://schemas.microsoft.com/office/drawing/2014/main" id="{6E83DAD4-E1FB-42B5-823F-BE4DA93FE00E}"/>
              </a:ext>
            </a:extLst>
          </p:cNvPr>
          <p:cNvSpPr>
            <a:spLocks noGrp="1"/>
          </p:cNvSpPr>
          <p:nvPr>
            <p:ph idx="1"/>
          </p:nvPr>
        </p:nvSpPr>
        <p:spPr/>
        <p:txBody>
          <a:bodyPr/>
          <a:lstStyle/>
          <a:p>
            <a:r>
              <a:rPr lang="tr-TR" b="1" dirty="0"/>
              <a:t>Why this study: </a:t>
            </a:r>
          </a:p>
          <a:p>
            <a:pPr lvl="1"/>
            <a:r>
              <a:rPr lang="tr-TR" dirty="0"/>
              <a:t>Leadership and morale never explained in a model for the prediction of the outcome of the battle.</a:t>
            </a:r>
          </a:p>
          <a:p>
            <a:pPr lvl="1"/>
            <a:r>
              <a:rPr lang="tr-TR" dirty="0"/>
              <a:t>New data analysis tools presents powerful exploitation opportunities for new insights. </a:t>
            </a:r>
          </a:p>
          <a:p>
            <a:pPr lvl="1"/>
            <a:endParaRPr lang="tr-TR" dirty="0"/>
          </a:p>
          <a:p>
            <a:r>
              <a:rPr lang="tr-TR" b="1" dirty="0"/>
              <a:t>Study Value: </a:t>
            </a:r>
          </a:p>
          <a:p>
            <a:pPr lvl="1"/>
            <a:r>
              <a:rPr lang="tr-TR" dirty="0"/>
              <a:t>May be utilized in Wargaming</a:t>
            </a:r>
          </a:p>
          <a:p>
            <a:pPr lvl="1"/>
            <a:r>
              <a:rPr lang="tr-TR" dirty="0"/>
              <a:t>Prediction of future conflicts</a:t>
            </a:r>
          </a:p>
          <a:p>
            <a:pPr lvl="1"/>
            <a:r>
              <a:rPr lang="tr-TR" dirty="0"/>
              <a:t>Place in literature. </a:t>
            </a:r>
          </a:p>
          <a:p>
            <a:endParaRPr lang="tr-TR" dirty="0"/>
          </a:p>
        </p:txBody>
      </p:sp>
    </p:spTree>
    <p:extLst>
      <p:ext uri="{BB962C8B-B14F-4D97-AF65-F5344CB8AC3E}">
        <p14:creationId xmlns:p14="http://schemas.microsoft.com/office/powerpoint/2010/main" val="39704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4DB6B91E-5610-4E89-BD45-363CB8A0974E}"/>
              </a:ext>
            </a:extLst>
          </p:cNvPr>
          <p:cNvGrpSpPr/>
          <p:nvPr/>
        </p:nvGrpSpPr>
        <p:grpSpPr>
          <a:xfrm>
            <a:off x="346881" y="171992"/>
            <a:ext cx="11782216" cy="6514016"/>
            <a:chOff x="346881" y="171992"/>
            <a:chExt cx="11782216" cy="6514016"/>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2" y="2964762"/>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8961207" y="3872415"/>
              <a:ext cx="2887985" cy="369332"/>
            </a:xfrm>
            <a:prstGeom prst="rect">
              <a:avLst/>
            </a:prstGeom>
            <a:solidFill>
              <a:srgbClr val="00FFFF"/>
            </a:solidFill>
          </p:spPr>
          <p:txBody>
            <a:bodyPr wrap="square" rtlCol="0">
              <a:spAutoFit/>
            </a:bodyPr>
            <a:lstStyle>
              <a:defPPr>
                <a:defRPr lang="tr-TR"/>
              </a:defPPr>
              <a:lvl1pPr algn="ctr">
                <a:defRPr b="1"/>
              </a:lvl1pPr>
            </a:lstStyle>
            <a:p>
              <a:r>
                <a:rPr lang="tr-TR" dirty="0"/>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862335" y="9030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297870" y="171992"/>
              <a:ext cx="3234831"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Variables</a:t>
              </a:r>
            </a:p>
            <a:p>
              <a:r>
                <a:rPr lang="tr-TR" dirty="0"/>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7205169" y="89871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270178"/>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3939049"/>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193243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260130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a:t>
              </a:r>
            </a:p>
            <a:p>
              <a:pPr algn="ctr"/>
              <a:r>
                <a:rPr lang="tr-TR" b="1" dirty="0"/>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261509"/>
              <a:ext cx="3234831" cy="646331"/>
            </a:xfrm>
            <a:prstGeom prst="rect">
              <a:avLst/>
            </a:prstGeom>
            <a:solidFill>
              <a:srgbClr val="00FFFF"/>
            </a:solidFill>
          </p:spPr>
          <p:txBody>
            <a:bodyPr wrap="square" rtlCol="0">
              <a:spAutoFit/>
            </a:bodyPr>
            <a:lstStyle/>
            <a:p>
              <a:pPr algn="ctr"/>
              <a:r>
                <a:rPr lang="tr-TR" b="1" dirty="0"/>
                <a:t>Independent Variables</a:t>
              </a:r>
            </a:p>
            <a:p>
              <a:pPr algn="ctr"/>
              <a:r>
                <a:rPr lang="tr-TR" b="1" dirty="0"/>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4607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solidFill>
                    <a:schemeClr val="bg2">
                      <a:lumMod val="50000"/>
                    </a:schemeClr>
                  </a:solidFill>
                </a:rPr>
                <a:t>Other Factors</a:t>
              </a:r>
            </a:p>
            <a:p>
              <a:pPr algn="ctr"/>
              <a:r>
                <a:rPr lang="tr-TR" b="1" dirty="0">
                  <a:solidFill>
                    <a:schemeClr val="bg2">
                      <a:lumMod val="50000"/>
                    </a:schemeClr>
                  </a:solidFill>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799967" y="2215193"/>
              <a:ext cx="6425495" cy="114266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2887239"/>
              <a:ext cx="6425495" cy="473790"/>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3357854"/>
              <a:ext cx="6425496" cy="19508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3361029"/>
              <a:ext cx="6425497" cy="863952"/>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3357854"/>
              <a:ext cx="6425498" cy="1532823"/>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p:cNvCxnSpPr>
            <p:nvPr/>
          </p:nvCxnSpPr>
          <p:spPr>
            <a:xfrm rot="16200000" flipH="1">
              <a:off x="6705132" y="839255"/>
              <a:ext cx="1687681" cy="33529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A54DB65-1CC6-4F6C-ACFA-2BD3CAFE5486}"/>
                </a:ext>
              </a:extLst>
            </p:cNvPr>
            <p:cNvCxnSpPr>
              <a:cxnSpLocks/>
            </p:cNvCxnSpPr>
            <p:nvPr/>
          </p:nvCxnSpPr>
          <p:spPr>
            <a:xfrm rot="16200000" flipH="1">
              <a:off x="7874385" y="2008508"/>
              <a:ext cx="1692009" cy="101014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5091482" y="4654683"/>
              <a:ext cx="7037615" cy="2031325"/>
            </a:xfrm>
            <a:prstGeom prst="rect">
              <a:avLst/>
            </a:prstGeom>
            <a:noFill/>
            <a:ln>
              <a:solidFill>
                <a:schemeClr val="bg1">
                  <a:lumMod val="50000"/>
                </a:schemeClr>
              </a:solidFill>
              <a:prstDash val="sysDash"/>
            </a:ln>
          </p:spPr>
          <p:txBody>
            <a:bodyPr wrap="square" rtlCol="0">
              <a:spAutoFit/>
            </a:bodyPr>
            <a:lstStyle/>
            <a:p>
              <a:pPr algn="ctr"/>
              <a:r>
                <a:rPr lang="tr-TR" b="1" dirty="0"/>
                <a:t>Evaluation</a:t>
              </a:r>
            </a:p>
            <a:p>
              <a:r>
                <a:rPr lang="tr-TR" b="1" dirty="0"/>
                <a:t>Independent variables: </a:t>
              </a:r>
              <a:r>
                <a:rPr lang="tr-TR" dirty="0">
                  <a:highlight>
                    <a:srgbClr val="00FFFF"/>
                  </a:highlight>
                </a:rPr>
                <a:t>Quantitative Research Methodology </a:t>
              </a:r>
              <a:r>
                <a:rPr lang="tr-TR" dirty="0"/>
                <a:t>with statistical </a:t>
              </a:r>
              <a:r>
                <a:rPr lang="tr-TR" dirty="0">
                  <a:highlight>
                    <a:srgbClr val="FFFF00"/>
                  </a:highlight>
                </a:rPr>
                <a:t>analysis method (Multiple Regression Analysis) </a:t>
              </a:r>
              <a:r>
                <a:rPr lang="tr-TR" dirty="0"/>
                <a:t>to explain difference in variance by each factor. </a:t>
              </a:r>
            </a:p>
            <a:p>
              <a:r>
                <a:rPr lang="tr-TR" b="1" dirty="0"/>
                <a:t>Intervening Variables: </a:t>
              </a:r>
              <a:r>
                <a:rPr lang="tr-TR" dirty="0">
                  <a:highlight>
                    <a:srgbClr val="00FFFF"/>
                  </a:highlight>
                </a:rPr>
                <a:t>Qulitative Research Methodology </a:t>
              </a:r>
              <a:r>
                <a:rPr lang="tr-TR" dirty="0"/>
                <a:t>with </a:t>
              </a:r>
              <a:r>
                <a:rPr lang="tr-TR" dirty="0">
                  <a:highlight>
                    <a:srgbClr val="FFFF00"/>
                  </a:highlight>
                </a:rPr>
                <a:t>Content Analysis method </a:t>
              </a:r>
              <a:r>
                <a:rPr lang="tr-TR" dirty="0"/>
                <a:t>to explain relationship between leadership and morale and outcome of the battle</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23244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799963" y="1499543"/>
              <a:ext cx="6161244" cy="1863509"/>
            </a:xfrm>
            <a:prstGeom prst="bentConnector3">
              <a:avLst>
                <a:gd name="adj1" fmla="val 3125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D509CF2-A39C-4551-8AFC-D17F776A3C79}"/>
                </a:ext>
              </a:extLst>
            </p:cNvPr>
            <p:cNvCxnSpPr>
              <a:cxnSpLocks/>
              <a:stCxn id="5" idx="2"/>
              <a:endCxn id="43" idx="0"/>
            </p:cNvCxnSpPr>
            <p:nvPr/>
          </p:nvCxnSpPr>
          <p:spPr>
            <a:xfrm rot="5400000">
              <a:off x="9301277" y="3550760"/>
              <a:ext cx="412936" cy="17949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8236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44-E93A-4AFC-92A1-07E7DC87AA31}"/>
              </a:ext>
            </a:extLst>
          </p:cNvPr>
          <p:cNvSpPr>
            <a:spLocks noGrp="1"/>
          </p:cNvSpPr>
          <p:nvPr>
            <p:ph type="title"/>
          </p:nvPr>
        </p:nvSpPr>
        <p:spPr>
          <a:xfrm>
            <a:off x="436097" y="141154"/>
            <a:ext cx="10515600" cy="760290"/>
          </a:xfrm>
        </p:spPr>
        <p:txBody>
          <a:bodyPr>
            <a:normAutofit/>
          </a:bodyPr>
          <a:lstStyle/>
          <a:p>
            <a:r>
              <a:rPr lang="tr-TR" sz="3200" b="1" dirty="0"/>
              <a:t>Multi-Regression Analysis</a:t>
            </a:r>
          </a:p>
        </p:txBody>
      </p:sp>
      <p:sp>
        <p:nvSpPr>
          <p:cNvPr id="4" name="Oval 3">
            <a:extLst>
              <a:ext uri="{FF2B5EF4-FFF2-40B4-BE49-F238E27FC236}">
                <a16:creationId xmlns:a16="http://schemas.microsoft.com/office/drawing/2014/main" id="{A31C50DF-9081-4B40-95E4-2074EAAD87CC}"/>
              </a:ext>
            </a:extLst>
          </p:cNvPr>
          <p:cNvSpPr/>
          <p:nvPr/>
        </p:nvSpPr>
        <p:spPr>
          <a:xfrm>
            <a:off x="5333998" y="2068584"/>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Leadership and Morale</a:t>
            </a:r>
          </a:p>
        </p:txBody>
      </p:sp>
      <p:sp>
        <p:nvSpPr>
          <p:cNvPr id="5" name="Oval 4">
            <a:extLst>
              <a:ext uri="{FF2B5EF4-FFF2-40B4-BE49-F238E27FC236}">
                <a16:creationId xmlns:a16="http://schemas.microsoft.com/office/drawing/2014/main" id="{8CA02D04-7CAA-44BF-BCF5-C8328A13F7C9}"/>
              </a:ext>
            </a:extLst>
          </p:cNvPr>
          <p:cNvSpPr/>
          <p:nvPr/>
        </p:nvSpPr>
        <p:spPr>
          <a:xfrm>
            <a:off x="8011943"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Outcome of the Battle</a:t>
            </a:r>
          </a:p>
        </p:txBody>
      </p:sp>
      <p:sp>
        <p:nvSpPr>
          <p:cNvPr id="6" name="Oval 5">
            <a:extLst>
              <a:ext uri="{FF2B5EF4-FFF2-40B4-BE49-F238E27FC236}">
                <a16:creationId xmlns:a16="http://schemas.microsoft.com/office/drawing/2014/main" id="{3211159F-8783-4ECD-A9BF-18E9A8692561}"/>
              </a:ext>
            </a:extLst>
          </p:cNvPr>
          <p:cNvSpPr/>
          <p:nvPr/>
        </p:nvSpPr>
        <p:spPr>
          <a:xfrm>
            <a:off x="2788138"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Material Elements of Combat Power</a:t>
            </a:r>
          </a:p>
        </p:txBody>
      </p:sp>
      <p:sp>
        <p:nvSpPr>
          <p:cNvPr id="7" name="TextBox 6">
            <a:extLst>
              <a:ext uri="{FF2B5EF4-FFF2-40B4-BE49-F238E27FC236}">
                <a16:creationId xmlns:a16="http://schemas.microsoft.com/office/drawing/2014/main" id="{9E6400AA-A455-4773-A517-33096BED59ED}"/>
              </a:ext>
            </a:extLst>
          </p:cNvPr>
          <p:cNvSpPr txBox="1"/>
          <p:nvPr/>
        </p:nvSpPr>
        <p:spPr>
          <a:xfrm>
            <a:off x="2877172" y="5330631"/>
            <a:ext cx="1707002" cy="646331"/>
          </a:xfrm>
          <a:prstGeom prst="rect">
            <a:avLst/>
          </a:prstGeom>
          <a:solidFill>
            <a:srgbClr val="00FFFF"/>
          </a:solidFill>
        </p:spPr>
        <p:txBody>
          <a:bodyPr wrap="square" rtlCol="0">
            <a:spAutoFit/>
          </a:bodyPr>
          <a:lstStyle/>
          <a:p>
            <a:pPr algn="ctr"/>
            <a:r>
              <a:rPr lang="tr-TR" b="1" dirty="0"/>
              <a:t>Independent </a:t>
            </a:r>
          </a:p>
          <a:p>
            <a:pPr algn="ctr"/>
            <a:r>
              <a:rPr lang="tr-TR" b="1" dirty="0"/>
              <a:t>Variables</a:t>
            </a:r>
          </a:p>
        </p:txBody>
      </p:sp>
      <p:sp>
        <p:nvSpPr>
          <p:cNvPr id="8" name="TextBox 7">
            <a:extLst>
              <a:ext uri="{FF2B5EF4-FFF2-40B4-BE49-F238E27FC236}">
                <a16:creationId xmlns:a16="http://schemas.microsoft.com/office/drawing/2014/main" id="{A9C91841-B4E0-4764-8A53-B5057D28F888}"/>
              </a:ext>
            </a:extLst>
          </p:cNvPr>
          <p:cNvSpPr txBox="1"/>
          <p:nvPr/>
        </p:nvSpPr>
        <p:spPr>
          <a:xfrm>
            <a:off x="8230486" y="5330092"/>
            <a:ext cx="1666528" cy="646331"/>
          </a:xfrm>
          <a:prstGeom prst="rect">
            <a:avLst/>
          </a:prstGeom>
          <a:solidFill>
            <a:srgbClr val="00FFFF"/>
          </a:solidFill>
        </p:spPr>
        <p:txBody>
          <a:bodyPr wrap="square" rtlCol="0">
            <a:spAutoFit/>
          </a:bodyPr>
          <a:lstStyle>
            <a:defPPr>
              <a:defRPr lang="tr-TR"/>
            </a:defPPr>
            <a:lvl1pPr algn="ctr">
              <a:defRPr b="1"/>
            </a:lvl1pPr>
          </a:lstStyle>
          <a:p>
            <a:r>
              <a:rPr lang="tr-TR" dirty="0"/>
              <a:t>Dependent </a:t>
            </a:r>
          </a:p>
          <a:p>
            <a:r>
              <a:rPr lang="tr-TR" dirty="0"/>
              <a:t>Variable</a:t>
            </a:r>
          </a:p>
        </p:txBody>
      </p:sp>
      <p:sp>
        <p:nvSpPr>
          <p:cNvPr id="9" name="TextBox 8">
            <a:extLst>
              <a:ext uri="{FF2B5EF4-FFF2-40B4-BE49-F238E27FC236}">
                <a16:creationId xmlns:a16="http://schemas.microsoft.com/office/drawing/2014/main" id="{9DC4A0E9-A65C-4F0B-97E6-12F63F520D85}"/>
              </a:ext>
            </a:extLst>
          </p:cNvPr>
          <p:cNvSpPr txBox="1"/>
          <p:nvPr/>
        </p:nvSpPr>
        <p:spPr>
          <a:xfrm>
            <a:off x="5483656" y="1267007"/>
            <a:ext cx="1585754"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a:t>
            </a:r>
          </a:p>
          <a:p>
            <a:r>
              <a:rPr lang="tr-TR" dirty="0"/>
              <a:t>Variables</a:t>
            </a:r>
          </a:p>
        </p:txBody>
      </p:sp>
      <p:cxnSp>
        <p:nvCxnSpPr>
          <p:cNvPr id="13" name="Straight Arrow Connector 12">
            <a:extLst>
              <a:ext uri="{FF2B5EF4-FFF2-40B4-BE49-F238E27FC236}">
                <a16:creationId xmlns:a16="http://schemas.microsoft.com/office/drawing/2014/main" id="{2750EDA0-05E7-4B86-8F74-96FFF584BC9D}"/>
              </a:ext>
            </a:extLst>
          </p:cNvPr>
          <p:cNvCxnSpPr>
            <a:stCxn id="6" idx="7"/>
            <a:endCxn id="4" idx="3"/>
          </p:cNvCxnSpPr>
          <p:nvPr/>
        </p:nvCxnSpPr>
        <p:spPr>
          <a:xfrm flipV="1">
            <a:off x="4397147" y="3229772"/>
            <a:ext cx="1212913" cy="7360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4667DE-1F70-45C0-B471-326F88B97FC5}"/>
              </a:ext>
            </a:extLst>
          </p:cNvPr>
          <p:cNvCxnSpPr>
            <a:stCxn id="6" idx="6"/>
            <a:endCxn id="5" idx="2"/>
          </p:cNvCxnSpPr>
          <p:nvPr/>
        </p:nvCxnSpPr>
        <p:spPr>
          <a:xfrm>
            <a:off x="4673209" y="4446833"/>
            <a:ext cx="3338734" cy="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DE01B4-A64E-4327-9711-5DD2A8DAD4F4}"/>
              </a:ext>
            </a:extLst>
          </p:cNvPr>
          <p:cNvCxnSpPr>
            <a:cxnSpLocks/>
            <a:endCxn id="5" idx="1"/>
          </p:cNvCxnSpPr>
          <p:nvPr/>
        </p:nvCxnSpPr>
        <p:spPr>
          <a:xfrm>
            <a:off x="7069410" y="3184446"/>
            <a:ext cx="1218595" cy="781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63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826B-D79B-47AA-AAAC-D8BEF5FFFFDD}"/>
              </a:ext>
            </a:extLst>
          </p:cNvPr>
          <p:cNvSpPr>
            <a:spLocks noGrp="1"/>
          </p:cNvSpPr>
          <p:nvPr>
            <p:ph type="title"/>
          </p:nvPr>
        </p:nvSpPr>
        <p:spPr>
          <a:xfrm>
            <a:off x="838200" y="365126"/>
            <a:ext cx="10515600" cy="675884"/>
          </a:xfrm>
        </p:spPr>
        <p:txBody>
          <a:bodyPr>
            <a:normAutofit/>
          </a:bodyPr>
          <a:lstStyle/>
          <a:p>
            <a:r>
              <a:rPr lang="tr-TR" sz="3800" b="1" dirty="0"/>
              <a:t>Datas to be used</a:t>
            </a:r>
          </a:p>
        </p:txBody>
      </p:sp>
      <p:graphicFrame>
        <p:nvGraphicFramePr>
          <p:cNvPr id="4" name="Table 4">
            <a:extLst>
              <a:ext uri="{FF2B5EF4-FFF2-40B4-BE49-F238E27FC236}">
                <a16:creationId xmlns:a16="http://schemas.microsoft.com/office/drawing/2014/main" id="{BC31BE1A-E489-4772-8BD1-4C45FD441A60}"/>
              </a:ext>
            </a:extLst>
          </p:cNvPr>
          <p:cNvGraphicFramePr>
            <a:graphicFrameLocks noGrp="1"/>
          </p:cNvGraphicFramePr>
          <p:nvPr>
            <p:extLst>
              <p:ext uri="{D42A27DB-BD31-4B8C-83A1-F6EECF244321}">
                <p14:modId xmlns:p14="http://schemas.microsoft.com/office/powerpoint/2010/main" val="2929967244"/>
              </p:ext>
            </p:extLst>
          </p:nvPr>
        </p:nvGraphicFramePr>
        <p:xfrm>
          <a:off x="1455224" y="1415281"/>
          <a:ext cx="9898576" cy="4539809"/>
        </p:xfrm>
        <a:graphic>
          <a:graphicData uri="http://schemas.openxmlformats.org/drawingml/2006/table">
            <a:tbl>
              <a:tblPr firstRow="1" bandRow="1">
                <a:tableStyleId>{5C22544A-7EE6-4342-B048-85BDC9FD1C3A}</a:tableStyleId>
              </a:tblPr>
              <a:tblGrid>
                <a:gridCol w="2427458">
                  <a:extLst>
                    <a:ext uri="{9D8B030D-6E8A-4147-A177-3AD203B41FA5}">
                      <a16:colId xmlns:a16="http://schemas.microsoft.com/office/drawing/2014/main" val="368527819"/>
                    </a:ext>
                  </a:extLst>
                </a:gridCol>
                <a:gridCol w="2391508">
                  <a:extLst>
                    <a:ext uri="{9D8B030D-6E8A-4147-A177-3AD203B41FA5}">
                      <a16:colId xmlns:a16="http://schemas.microsoft.com/office/drawing/2014/main" val="847113746"/>
                    </a:ext>
                  </a:extLst>
                </a:gridCol>
                <a:gridCol w="1913206">
                  <a:extLst>
                    <a:ext uri="{9D8B030D-6E8A-4147-A177-3AD203B41FA5}">
                      <a16:colId xmlns:a16="http://schemas.microsoft.com/office/drawing/2014/main" val="71525759"/>
                    </a:ext>
                  </a:extLst>
                </a:gridCol>
                <a:gridCol w="3166404">
                  <a:extLst>
                    <a:ext uri="{9D8B030D-6E8A-4147-A177-3AD203B41FA5}">
                      <a16:colId xmlns:a16="http://schemas.microsoft.com/office/drawing/2014/main" val="390173761"/>
                    </a:ext>
                  </a:extLst>
                </a:gridCol>
              </a:tblGrid>
              <a:tr h="396784">
                <a:tc>
                  <a:txBody>
                    <a:bodyPr/>
                    <a:lstStyle/>
                    <a:p>
                      <a:pPr algn="ctr"/>
                      <a:r>
                        <a:rPr lang="tr-TR" dirty="0">
                          <a:solidFill>
                            <a:sysClr val="windowText" lastClr="000000"/>
                          </a:solidFill>
                        </a:rPr>
                        <a:t>Institution&amp;Personnel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Covers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Period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0224667"/>
                  </a:ext>
                </a:extLst>
              </a:tr>
              <a:tr h="1565394">
                <a:tc>
                  <a:txBody>
                    <a:bodyPr/>
                    <a:lstStyle/>
                    <a:p>
                      <a:r>
                        <a:rPr lang="en-US" dirty="0"/>
                        <a:t>U.S. Concepts Analysis Agency</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Combat History Analysis Study Effort</a:t>
                      </a:r>
                    </a:p>
                    <a:p>
                      <a:r>
                        <a:rPr lang="tr-TR" sz="1800" kern="1200" dirty="0">
                          <a:solidFill>
                            <a:schemeClr val="dk1"/>
                          </a:solidFill>
                          <a:effectLst/>
                          <a:latin typeface="+mn-lt"/>
                          <a:ea typeface="+mn-ea"/>
                          <a:cs typeface="+mn-cs"/>
                        </a:rPr>
                        <a:t>CDB90FT data set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660 battles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Netherlands War of Independence in 1600 and Israel-Lebanon War in 1982.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4334754"/>
                  </a:ext>
                </a:extLst>
              </a:tr>
              <a:tr h="978371">
                <a:tc>
                  <a:txBody>
                    <a:bodyPr/>
                    <a:lstStyle/>
                    <a:p>
                      <a:r>
                        <a:rPr lang="tr-TR" sz="1800" kern="1200" dirty="0">
                          <a:solidFill>
                            <a:schemeClr val="dk1"/>
                          </a:solidFill>
                          <a:effectLst/>
                          <a:latin typeface="+mn-lt"/>
                          <a:ea typeface="+mn-ea"/>
                          <a:cs typeface="+mn-cs"/>
                        </a:rPr>
                        <a:t>BRECKE, Peter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Conflict Catalog and A Guide to Intra-State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3708 conflicts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1400 A.D. to the Present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018244"/>
                  </a:ext>
                </a:extLst>
              </a:tr>
              <a:tr h="684860">
                <a:tc>
                  <a:txBody>
                    <a:bodyPr/>
                    <a:lstStyle/>
                    <a:p>
                      <a:r>
                        <a:rPr lang="tr-TR" sz="1800" kern="1200" dirty="0">
                          <a:solidFill>
                            <a:schemeClr val="dk1"/>
                          </a:solidFill>
                          <a:effectLst/>
                          <a:latin typeface="+mn-lt"/>
                          <a:ea typeface="+mn-ea"/>
                          <a:cs typeface="+mn-cs"/>
                        </a:rPr>
                        <a:t>DIXON, Jeffrey S. And SARKEES, Meredith 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An Examination of Civil, Regional, and Intercommunal Wars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300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 to 2014</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6813512"/>
                  </a:ext>
                </a:extLst>
              </a:tr>
              <a:tr h="684860">
                <a:tc>
                  <a:txBody>
                    <a:bodyPr/>
                    <a:lstStyle/>
                    <a:p>
                      <a:r>
                        <a:rPr lang="en-US" dirty="0"/>
                        <a:t>University of Michigan</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Correlates of War Dataset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1000 battle</a:t>
                      </a:r>
                      <a:r>
                        <a:rPr lang="tr-TR" dirty="0"/>
                        <a: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1816-1992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6815147"/>
                  </a:ext>
                </a:extLst>
              </a:tr>
            </a:tbl>
          </a:graphicData>
        </a:graphic>
      </p:graphicFrame>
    </p:spTree>
    <p:extLst>
      <p:ext uri="{BB962C8B-B14F-4D97-AF65-F5344CB8AC3E}">
        <p14:creationId xmlns:p14="http://schemas.microsoft.com/office/powerpoint/2010/main" val="4220300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1667</TotalTime>
  <Words>5866</Words>
  <Application>Microsoft Office PowerPoint</Application>
  <PresentationFormat>Widescreen</PresentationFormat>
  <Paragraphs>739</Paragraphs>
  <Slides>47</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Arial</vt:lpstr>
      <vt:lpstr>Arial</vt:lpstr>
      <vt:lpstr>Calibri</vt:lpstr>
      <vt:lpstr>Calibri Light</vt:lpstr>
      <vt:lpstr>Cambria Math</vt:lpstr>
      <vt:lpstr>Courier New</vt:lpstr>
      <vt:lpstr>Formular</vt:lpstr>
      <vt:lpstr>GDS Transport</vt:lpstr>
      <vt:lpstr>Symbol</vt:lpstr>
      <vt:lpstr>Times New Roman</vt:lpstr>
      <vt:lpstr>Office Theme</vt:lpstr>
      <vt:lpstr>PhD Interview with Cranfield University  </vt:lpstr>
      <vt:lpstr>Academic Background</vt:lpstr>
      <vt:lpstr>Start-up ~ Explaining Research Proposal</vt:lpstr>
      <vt:lpstr>What Literature Says</vt:lpstr>
      <vt:lpstr>Research Objectives and Methodology</vt:lpstr>
      <vt:lpstr>Background and Study Value</vt:lpstr>
      <vt:lpstr>PowerPoint Presentation</vt:lpstr>
      <vt:lpstr>Multi-Regression Analysis</vt:lpstr>
      <vt:lpstr>Datas to be used</vt:lpstr>
      <vt:lpstr>Conclusion</vt:lpstr>
      <vt:lpstr>PhD Monthly Meeting </vt:lpstr>
      <vt:lpstr>Incomplete actions from Previous meeting </vt:lpstr>
      <vt:lpstr>PowerPoint Presentation</vt:lpstr>
      <vt:lpstr>PowerPoint Presentation</vt:lpstr>
      <vt:lpstr>Actions for next meeting  </vt:lpstr>
      <vt:lpstr>Discussion on Morale with Jonathan Fennel </vt:lpstr>
      <vt:lpstr>NLP Approach to discover hidden relationships </vt:lpstr>
      <vt:lpstr>DASA Innovation Outline Referral to Innovation Partner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Discussion with Prof. Emma Parry </vt:lpstr>
      <vt:lpstr>Research Design Considerations</vt:lpstr>
      <vt:lpstr>PowerPoint Presentation</vt:lpstr>
      <vt:lpstr>PowerPoint Presentation</vt:lpstr>
      <vt:lpstr>PowerPoint Presentation</vt:lpstr>
      <vt:lpstr>Annotating Named Entities, Leadership</vt:lpstr>
      <vt:lpstr>The Function in the Perceptron Model</vt:lpstr>
      <vt:lpstr>PowerPoint Presentation</vt:lpstr>
      <vt:lpstr>Speaking to Proffesor Emma Parry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Discussion Dr. Iftikhar Zaidi </dc:title>
  <dc:creator>Gurkan</dc:creator>
  <cp:lastModifiedBy>Gurkan</cp:lastModifiedBy>
  <cp:revision>70</cp:revision>
  <cp:lastPrinted>2021-05-25T13:17:05Z</cp:lastPrinted>
  <dcterms:created xsi:type="dcterms:W3CDTF">2021-05-07T08:33:58Z</dcterms:created>
  <dcterms:modified xsi:type="dcterms:W3CDTF">2022-03-13T14:30:18Z</dcterms:modified>
</cp:coreProperties>
</file>