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873" autoAdjust="0"/>
  </p:normalViewPr>
  <p:slideViewPr>
    <p:cSldViewPr snapToGrid="0">
      <p:cViewPr>
        <p:scale>
          <a:sx n="66" d="100"/>
          <a:sy n="66" d="100"/>
        </p:scale>
        <p:origin x="90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1098C-58D5-4DCB-8B6F-D5224BBD065F}" type="datetimeFigureOut">
              <a:rPr lang="tr-TR" smtClean="0"/>
              <a:t>24.05.2021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94124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24.05.2021</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24.05.2021</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PhD Discussion Dr. Iftikhar Zaidi</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2215666"/>
          </a:xfrm>
        </p:spPr>
        <p:txBody>
          <a:bodyPr>
            <a:normAutofit fontScale="92500" lnSpcReduction="20000"/>
          </a:bodyPr>
          <a:lstStyle/>
          <a:p>
            <a:r>
              <a:rPr lang="tr-TR" b="1" dirty="0"/>
              <a:t>07.05.2021</a:t>
            </a:r>
          </a:p>
          <a:p>
            <a:endParaRPr lang="tr-TR" b="1" dirty="0"/>
          </a:p>
          <a:p>
            <a:r>
              <a:rPr lang="tr-TR" b="1" dirty="0"/>
              <a:t>Force Ratios and Relative Combat Power</a:t>
            </a:r>
          </a:p>
          <a:p>
            <a:r>
              <a:rPr lang="tr-TR" b="1" dirty="0"/>
              <a:t>A Research From the Perspective of Morale and Leadership</a:t>
            </a:r>
          </a:p>
          <a:p>
            <a:endParaRPr lang="tr-TR" b="1" dirty="0"/>
          </a:p>
          <a:p>
            <a:r>
              <a:rPr lang="tr-TR" dirty="0"/>
              <a:t>Time:30 minutes</a:t>
            </a:r>
          </a:p>
        </p:txBody>
      </p:sp>
    </p:spTree>
    <p:extLst>
      <p:ext uri="{BB962C8B-B14F-4D97-AF65-F5344CB8AC3E}">
        <p14:creationId xmlns:p14="http://schemas.microsoft.com/office/powerpoint/2010/main" val="331564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What will be my research area?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1217637491"/>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1988</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200" dirty="0"/>
              <a:t>Gaps: </a:t>
            </a:r>
          </a:p>
          <a:p>
            <a:pPr lvl="1"/>
            <a:r>
              <a:rPr lang="tr-TR" sz="1800" dirty="0"/>
              <a:t>Morale and leadership factors are not analyzed thoroughly</a:t>
            </a:r>
          </a:p>
          <a:p>
            <a:pPr lvl="1"/>
            <a:r>
              <a:rPr lang="tr-TR" sz="1800" dirty="0"/>
              <a:t>Datasets are limited</a:t>
            </a:r>
          </a:p>
          <a:p>
            <a:r>
              <a:rPr lang="tr-TR" sz="2200" dirty="0"/>
              <a:t>Research questions:</a:t>
            </a:r>
          </a:p>
          <a:p>
            <a:pPr lvl="1" algn="just">
              <a:spcBef>
                <a:spcPts val="600"/>
              </a:spcBef>
              <a:spcAft>
                <a:spcPts val="600"/>
              </a:spcAft>
            </a:pPr>
            <a:r>
              <a:rPr lang="en-US" sz="1800" dirty="0">
                <a:effectLst/>
                <a:latin typeface="Calibri" panose="020F0502020204030204" pitchFamily="34" charset="0"/>
                <a:ea typeface="Times New Roman" panose="02020603050405020304" pitchFamily="18" charset="0"/>
              </a:rPr>
              <a:t>What is the degree of explanatory power of force ratios and other relative combat power factors on the outcome of the battles fought between state actors within the time periods of Napoleonic time battles (years between 1750-1850) and 2</a:t>
            </a:r>
            <a:r>
              <a:rPr lang="en-US" sz="1800" baseline="30000" dirty="0">
                <a:effectLst/>
                <a:latin typeface="Calibri" panose="020F0502020204030204" pitchFamily="34" charset="0"/>
                <a:ea typeface="Times New Roman" panose="02020603050405020304" pitchFamily="18" charset="0"/>
              </a:rPr>
              <a:t>nd</a:t>
            </a:r>
            <a:r>
              <a:rPr lang="en-US" sz="1800" dirty="0">
                <a:effectLst/>
                <a:latin typeface="Calibri" panose="020F0502020204030204" pitchFamily="34" charset="0"/>
                <a:ea typeface="Times New Roman" panose="02020603050405020304" pitchFamily="18" charset="0"/>
              </a:rPr>
              <a:t> world war and afterwards?</a:t>
            </a:r>
            <a:endParaRPr lang="tr-TR" sz="1800" dirty="0">
              <a:effectLst/>
              <a:latin typeface="Times New Roman" panose="02020603050405020304" pitchFamily="18" charset="0"/>
              <a:ea typeface="Times New Roman" panose="02020603050405020304" pitchFamily="18" charset="0"/>
            </a:endParaRPr>
          </a:p>
          <a:p>
            <a:pPr lvl="1" algn="just">
              <a:spcBef>
                <a:spcPts val="600"/>
              </a:spcBef>
              <a:spcAft>
                <a:spcPts val="600"/>
              </a:spcAft>
            </a:pPr>
            <a:r>
              <a:rPr lang="en-US" sz="1800" dirty="0">
                <a:effectLst/>
                <a:latin typeface="Calibri" panose="020F0502020204030204" pitchFamily="34" charset="0"/>
                <a:ea typeface="Times New Roman" panose="02020603050405020304" pitchFamily="18" charset="0"/>
              </a:rPr>
              <a:t>What is the leverage of morale and leadership on the outcome of these battles?</a:t>
            </a:r>
            <a:endParaRPr lang="tr-TR" sz="1800" dirty="0">
              <a:effectLst/>
              <a:latin typeface="Calibri" panose="020F0502020204030204" pitchFamily="34" charset="0"/>
              <a:ea typeface="Times New Roman" panose="02020603050405020304" pitchFamily="18" charset="0"/>
            </a:endParaRPr>
          </a:p>
          <a:p>
            <a:pPr marL="457200" lvl="1" indent="0" algn="just">
              <a:spcBef>
                <a:spcPts val="600"/>
              </a:spcBef>
              <a:spcAft>
                <a:spcPts val="600"/>
              </a:spcAft>
              <a:buNone/>
            </a:pPr>
            <a:r>
              <a:rPr lang="tr-TR" sz="1800" dirty="0">
                <a:latin typeface="Calibri" panose="020F0502020204030204" pitchFamily="34" charset="0"/>
                <a:ea typeface="Times New Roman" panose="02020603050405020304" pitchFamily="18" charset="0"/>
              </a:rPr>
              <a:t>(Exploring the variance power of morale&amp;leadership by mass exploitation of other known quantifiable variables)</a:t>
            </a:r>
            <a:endParaRPr lang="tr-TR" sz="1800" dirty="0">
              <a:effectLst/>
              <a:latin typeface="Times New Roman" panose="02020603050405020304" pitchFamily="18" charset="0"/>
              <a:ea typeface="Times New Roman" panose="02020603050405020304" pitchFamily="18" charset="0"/>
            </a:endParaRPr>
          </a:p>
          <a:p>
            <a:endParaRPr lang="tr-TR" sz="2200" dirty="0"/>
          </a:p>
        </p:txBody>
      </p:sp>
    </p:spTree>
    <p:extLst>
      <p:ext uri="{BB962C8B-B14F-4D97-AF65-F5344CB8AC3E}">
        <p14:creationId xmlns:p14="http://schemas.microsoft.com/office/powerpoint/2010/main" val="210690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C566-4068-491D-9863-17B51342368A}"/>
              </a:ext>
            </a:extLst>
          </p:cNvPr>
          <p:cNvSpPr>
            <a:spLocks noGrp="1"/>
          </p:cNvSpPr>
          <p:nvPr>
            <p:ph type="title"/>
          </p:nvPr>
        </p:nvSpPr>
        <p:spPr>
          <a:xfrm>
            <a:off x="346881" y="229613"/>
            <a:ext cx="3893547" cy="628788"/>
          </a:xfrm>
        </p:spPr>
        <p:txBody>
          <a:bodyPr>
            <a:normAutofit fontScale="90000"/>
          </a:bodyPr>
          <a:lstStyle/>
          <a:p>
            <a:pPr algn="ctr"/>
            <a:r>
              <a:rPr lang="tr-TR" b="1" dirty="0"/>
              <a:t>Research Model</a:t>
            </a:r>
          </a:p>
        </p:txBody>
      </p:sp>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65212" y="384261"/>
            <a:ext cx="3234831" cy="369332"/>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Personnel</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375812"/>
            <a:ext cx="3234831" cy="369332"/>
          </a:xfrm>
          <a:prstGeom prst="rect">
            <a:avLst/>
          </a:prstGeom>
          <a:solidFill>
            <a:srgbClr val="00FFFF"/>
          </a:solidFill>
        </p:spPr>
        <p:txBody>
          <a:bodyPr wrap="square" rtlCol="0">
            <a:spAutoFit/>
          </a:bodyPr>
          <a:lstStyle/>
          <a:p>
            <a:pPr algn="ctr"/>
            <a:r>
              <a:rPr lang="tr-TR" b="1" dirty="0"/>
              <a:t>Independent Variables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stCxn id="11" idx="3"/>
            <a:endCxn id="4" idx="1"/>
          </p:cNvCxnSpPr>
          <p:nvPr/>
        </p:nvCxnSpPr>
        <p:spPr>
          <a:xfrm>
            <a:off x="2799967" y="219614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stCxn id="12" idx="3"/>
            <a:endCxn id="4" idx="1"/>
          </p:cNvCxnSpPr>
          <p:nvPr/>
        </p:nvCxnSpPr>
        <p:spPr>
          <a:xfrm>
            <a:off x="2799967" y="2865014"/>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stCxn id="9" idx="3"/>
            <a:endCxn id="4" idx="1"/>
          </p:cNvCxnSpPr>
          <p:nvPr/>
        </p:nvCxnSpPr>
        <p:spPr>
          <a:xfrm flipV="1">
            <a:off x="2799966" y="333880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stCxn id="10" idx="3"/>
            <a:endCxn id="4" idx="1"/>
          </p:cNvCxnSpPr>
          <p:nvPr/>
        </p:nvCxnSpPr>
        <p:spPr>
          <a:xfrm flipV="1">
            <a:off x="2799965" y="3338804"/>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stCxn id="14" idx="3"/>
            <a:endCxn id="4" idx="1"/>
          </p:cNvCxnSpPr>
          <p:nvPr/>
        </p:nvCxnSpPr>
        <p:spPr>
          <a:xfrm flipV="1">
            <a:off x="2799964" y="333880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stCxn id="6" idx="2"/>
            <a:endCxn id="4" idx="1"/>
          </p:cNvCxnSpPr>
          <p:nvPr/>
        </p:nvCxnSpPr>
        <p:spPr>
          <a:xfrm rot="16200000" flipH="1">
            <a:off x="6705132" y="818473"/>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stCxn id="8" idx="2"/>
            <a:endCxn id="4" idx="1"/>
          </p:cNvCxnSpPr>
          <p:nvPr/>
        </p:nvCxnSpPr>
        <p:spPr>
          <a:xfrm rot="16200000" flipH="1">
            <a:off x="7874385" y="1987726"/>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9C4BE-4F3F-4C63-A256-FA14BD9005CB}"/>
              </a:ext>
            </a:extLst>
          </p:cNvPr>
          <p:cNvSpPr txBox="1"/>
          <p:nvPr/>
        </p:nvSpPr>
        <p:spPr>
          <a:xfrm>
            <a:off x="4862336" y="5322387"/>
            <a:ext cx="3637708" cy="1477328"/>
          </a:xfrm>
          <a:prstGeom prst="rect">
            <a:avLst/>
          </a:prstGeom>
          <a:noFill/>
          <a:ln>
            <a:solidFill>
              <a:schemeClr val="bg1">
                <a:lumMod val="85000"/>
              </a:schemeClr>
            </a:solidFill>
            <a:prstDash val="sysDash"/>
          </a:ln>
        </p:spPr>
        <p:txBody>
          <a:bodyPr wrap="square" rtlCol="0">
            <a:spAutoFit/>
          </a:bodyPr>
          <a:lstStyle/>
          <a:p>
            <a:r>
              <a:rPr lang="tr-TR" b="1" dirty="0"/>
              <a:t>Steps to define dependent variables</a:t>
            </a:r>
          </a:p>
          <a:p>
            <a:pPr marL="285750" indent="-285750">
              <a:buFont typeface="Arial" panose="020B0604020202020204" pitchFamily="34" charset="0"/>
              <a:buChar char="•"/>
            </a:pPr>
            <a:r>
              <a:rPr lang="tr-TR" dirty="0"/>
              <a:t>Comprehensive Case study on selected 2 battles</a:t>
            </a:r>
          </a:p>
          <a:p>
            <a:pPr marL="285750" indent="-285750">
              <a:buFont typeface="Arial" panose="020B0604020202020204" pitchFamily="34" charset="0"/>
              <a:buChar char="•"/>
            </a:pPr>
            <a:r>
              <a:rPr lang="tr-TR" dirty="0"/>
              <a:t>Principal Component Analysis to select important features</a:t>
            </a:r>
          </a:p>
        </p:txBody>
      </p:sp>
      <p:cxnSp>
        <p:nvCxnSpPr>
          <p:cNvPr id="42" name="Connector: Elbow 41">
            <a:extLst>
              <a:ext uri="{FF2B5EF4-FFF2-40B4-BE49-F238E27FC236}">
                <a16:creationId xmlns:a16="http://schemas.microsoft.com/office/drawing/2014/main" id="{9941309F-6417-440B-984A-5F8D2B147077}"/>
              </a:ext>
            </a:extLst>
          </p:cNvPr>
          <p:cNvCxnSpPr>
            <a:cxnSpLocks/>
            <a:stCxn id="13" idx="3"/>
            <a:endCxn id="38" idx="1"/>
          </p:cNvCxnSpPr>
          <p:nvPr/>
        </p:nvCxnSpPr>
        <p:spPr>
          <a:xfrm>
            <a:off x="3581712" y="5560478"/>
            <a:ext cx="1280624" cy="500573"/>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8840358" y="4572879"/>
            <a:ext cx="3120993" cy="1200329"/>
          </a:xfrm>
          <a:prstGeom prst="rect">
            <a:avLst/>
          </a:prstGeom>
          <a:noFill/>
          <a:ln>
            <a:solidFill>
              <a:schemeClr val="bg1">
                <a:lumMod val="85000"/>
              </a:schemeClr>
            </a:solidFill>
            <a:prstDash val="sysDash"/>
          </a:ln>
        </p:spPr>
        <p:txBody>
          <a:bodyPr wrap="square" rtlCol="0">
            <a:spAutoFit/>
          </a:bodyPr>
          <a:lstStyle/>
          <a:p>
            <a:pPr algn="ctr"/>
            <a:r>
              <a:rPr lang="tr-TR" b="1" dirty="0"/>
              <a:t>Evaluation</a:t>
            </a:r>
          </a:p>
          <a:p>
            <a:pPr algn="ctr"/>
            <a:r>
              <a:rPr lang="tr-TR" dirty="0"/>
              <a:t>Regression analysis to explain difference in variance by each factor </a:t>
            </a:r>
          </a:p>
        </p:txBody>
      </p:sp>
      <p:cxnSp>
        <p:nvCxnSpPr>
          <p:cNvPr id="47" name="Straight Connector 46">
            <a:extLst>
              <a:ext uri="{FF2B5EF4-FFF2-40B4-BE49-F238E27FC236}">
                <a16:creationId xmlns:a16="http://schemas.microsoft.com/office/drawing/2014/main" id="{4D18BC85-383A-41C2-ADA0-9D25542EB2A3}"/>
              </a:ext>
            </a:extLst>
          </p:cNvPr>
          <p:cNvCxnSpPr>
            <a:stCxn id="5" idx="2"/>
            <a:endCxn id="43" idx="0"/>
          </p:cNvCxnSpPr>
          <p:nvPr/>
        </p:nvCxnSpPr>
        <p:spPr>
          <a:xfrm flipH="1">
            <a:off x="10400855" y="4241747"/>
            <a:ext cx="4345" cy="33113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36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 Steps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360553C-4D30-44AB-BF3C-C493278FAA5A}"/>
              </a:ext>
            </a:extLst>
          </p:cNvPr>
          <p:cNvSpPr txBox="1"/>
          <p:nvPr/>
        </p:nvSpPr>
        <p:spPr>
          <a:xfrm>
            <a:off x="4654557" y="3173506"/>
            <a:ext cx="422031" cy="461665"/>
          </a:xfrm>
          <a:prstGeom prst="rect">
            <a:avLst/>
          </a:prstGeom>
          <a:noFill/>
        </p:spPr>
        <p:txBody>
          <a:bodyPr wrap="square">
            <a:spAutoFit/>
          </a:bodyPr>
          <a:lstStyle/>
          <a:p>
            <a:r>
              <a:rPr lang="en-US" sz="2400" b="1" dirty="0">
                <a:solidFill>
                  <a:srgbClr val="0000FF"/>
                </a:solidFill>
                <a:effectLst/>
                <a:latin typeface="Arial" panose="020B0604020202020204" pitchFamily="34" charset="0"/>
                <a:ea typeface="PMingLiU" panose="020B0604030504040204" pitchFamily="18" charset="-120"/>
                <a:cs typeface="Times New Roman" panose="02020603050405020304" pitchFamily="18" charset="0"/>
                <a:sym typeface="Symbol" panose="05050102010706020507" pitchFamily="18" charset="2"/>
              </a:rPr>
              <a:t></a:t>
            </a:r>
            <a:endParaRPr lang="tr-TR" sz="2400" b="1" dirty="0"/>
          </a:p>
        </p:txBody>
      </p:sp>
      <p:sp>
        <p:nvSpPr>
          <p:cNvPr id="23" name="TextBox 22">
            <a:extLst>
              <a:ext uri="{FF2B5EF4-FFF2-40B4-BE49-F238E27FC236}">
                <a16:creationId xmlns:a16="http://schemas.microsoft.com/office/drawing/2014/main" id="{920491DA-10F4-466E-A08B-27625D9D70B0}"/>
              </a:ext>
            </a:extLst>
          </p:cNvPr>
          <p:cNvSpPr txBox="1"/>
          <p:nvPr/>
        </p:nvSpPr>
        <p:spPr>
          <a:xfrm>
            <a:off x="7688386" y="3244334"/>
            <a:ext cx="323557" cy="369332"/>
          </a:xfrm>
          <a:prstGeom prst="rect">
            <a:avLst/>
          </a:prstGeom>
          <a:noFill/>
        </p:spPr>
        <p:txBody>
          <a:bodyPr wrap="square">
            <a:spAutoFit/>
          </a:bodyPr>
          <a:lstStyle/>
          <a:p>
            <a:r>
              <a:rPr lang="en-US" sz="1800" b="1" dirty="0">
                <a:solidFill>
                  <a:srgbClr val="0000FF"/>
                </a:solidFill>
                <a:effectLst/>
                <a:latin typeface="Arial" panose="020B0604020202020204" pitchFamily="34" charset="0"/>
                <a:ea typeface="PMingLiU" panose="020B0604030504040204" pitchFamily="18" charset="-120"/>
              </a:rPr>
              <a:t>β</a:t>
            </a:r>
            <a:endParaRPr lang="tr-TR" b="1" dirty="0"/>
          </a:p>
        </p:txBody>
      </p:sp>
    </p:spTree>
    <p:extLst>
      <p:ext uri="{BB962C8B-B14F-4D97-AF65-F5344CB8AC3E}">
        <p14:creationId xmlns:p14="http://schemas.microsoft.com/office/powerpoint/2010/main" val="101163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825625"/>
            <a:ext cx="10515600" cy="352009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dirty="0">
                <a:solidFill>
                  <a:srgbClr val="000000"/>
                </a:solidFill>
                <a:effectLst/>
                <a:latin typeface="Calibri" panose="020F0502020204030204" pitchFamily="34" charset="0"/>
                <a:ea typeface="Times New Roman" panose="02020603050405020304" pitchFamily="18" charset="0"/>
              </a:rPr>
              <a:t>Find </a:t>
            </a:r>
            <a:r>
              <a:rPr lang="en-US" sz="2200" dirty="0">
                <a:solidFill>
                  <a:srgbClr val="000000"/>
                </a:solidFill>
                <a:effectLst/>
                <a:latin typeface="Calibri" panose="020F0502020204030204" pitchFamily="34" charset="0"/>
                <a:ea typeface="Times New Roman" panose="02020603050405020304" pitchFamily="18" charset="0"/>
              </a:rPr>
              <a:t>the </a:t>
            </a:r>
            <a:r>
              <a:rPr lang="en-US" sz="2200" dirty="0">
                <a:solidFill>
                  <a:srgbClr val="FF0000"/>
                </a:solidFill>
                <a:effectLst/>
                <a:latin typeface="Calibri" panose="020F0502020204030204" pitchFamily="34" charset="0"/>
                <a:ea typeface="Times New Roman" panose="02020603050405020304" pitchFamily="18" charset="0"/>
              </a:rPr>
              <a:t>explanatory power of </a:t>
            </a:r>
            <a:r>
              <a:rPr lang="tr-TR" sz="2200" dirty="0">
                <a:solidFill>
                  <a:srgbClr val="FF0000"/>
                </a:solidFill>
                <a:effectLst/>
                <a:latin typeface="Calibri" panose="020F0502020204030204" pitchFamily="34" charset="0"/>
                <a:ea typeface="Times New Roman" panose="02020603050405020304" pitchFamily="18" charset="0"/>
              </a:rPr>
              <a:t>morale and leadership </a:t>
            </a:r>
            <a:r>
              <a:rPr lang="en-US" sz="2200" dirty="0">
                <a:solidFill>
                  <a:srgbClr val="000000"/>
                </a:solidFill>
                <a:effectLst/>
                <a:latin typeface="Calibri" panose="020F0502020204030204" pitchFamily="34" charset="0"/>
                <a:ea typeface="Times New Roman" panose="02020603050405020304" pitchFamily="18" charset="0"/>
              </a:rPr>
              <a:t>along with force ratios </a:t>
            </a:r>
            <a:r>
              <a:rPr lang="tr-TR" sz="2200" dirty="0">
                <a:solidFill>
                  <a:srgbClr val="000000"/>
                </a:solidFill>
                <a:effectLst/>
                <a:latin typeface="Calibri" panose="020F0502020204030204" pitchFamily="34" charset="0"/>
                <a:ea typeface="Times New Roman" panose="02020603050405020304" pitchFamily="18" charset="0"/>
              </a:rPr>
              <a:t>and </a:t>
            </a:r>
            <a:r>
              <a:rPr lang="en-US" sz="2200"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dirty="0">
                <a:solidFill>
                  <a:srgbClr val="000000"/>
                </a:solidFill>
                <a:effectLst/>
                <a:latin typeface="Calibri" panose="020F0502020204030204" pitchFamily="34" charset="0"/>
                <a:ea typeface="Times New Roman" panose="02020603050405020304" pitchFamily="18" charset="0"/>
              </a:rPr>
              <a:t> </a:t>
            </a:r>
            <a:r>
              <a:rPr lang="en-US" sz="2200" dirty="0">
                <a:solidFill>
                  <a:srgbClr val="000000"/>
                </a:solidFill>
                <a:effectLst/>
                <a:latin typeface="Calibri" panose="020F0502020204030204" pitchFamily="34" charset="0"/>
                <a:ea typeface="Times New Roman" panose="02020603050405020304" pitchFamily="18" charset="0"/>
              </a:rPr>
              <a:t>for the outcome of the battle</a:t>
            </a:r>
            <a:r>
              <a:rPr lang="tr-TR" sz="2200"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dirty="0">
              <a:solidFill>
                <a:srgbClr val="000000"/>
              </a:solidFill>
              <a:effectLst/>
              <a:latin typeface="Calibri" panose="020F0502020204030204" pitchFamily="34" charset="0"/>
              <a:ea typeface="Times New Roman" panose="02020603050405020304" pitchFamily="18" charset="0"/>
            </a:endParaRPr>
          </a:p>
          <a:p>
            <a:pPr lvl="1"/>
            <a:r>
              <a:rPr lang="tr-TR" sz="2200" dirty="0">
                <a:solidFill>
                  <a:srgbClr val="000000"/>
                </a:solidFill>
                <a:latin typeface="Calibri" panose="020F0502020204030204" pitchFamily="34" charset="0"/>
              </a:rPr>
              <a:t>Develop a </a:t>
            </a:r>
            <a:r>
              <a:rPr lang="tr-TR" sz="2200" dirty="0">
                <a:solidFill>
                  <a:srgbClr val="FF0000"/>
                </a:solidFill>
                <a:latin typeface="Calibri" panose="020F0502020204030204" pitchFamily="34" charset="0"/>
              </a:rPr>
              <a:t>mathematical model</a:t>
            </a:r>
            <a:r>
              <a:rPr lang="tr-TR" sz="2200" dirty="0">
                <a:solidFill>
                  <a:srgbClr val="000000"/>
                </a:solidFill>
                <a:latin typeface="Calibri" panose="020F0502020204030204" pitchFamily="34" charset="0"/>
              </a:rPr>
              <a:t>,</a:t>
            </a:r>
          </a:p>
          <a:p>
            <a:pPr marL="457200" lvl="1" indent="0">
              <a:buNone/>
            </a:pPr>
            <a:endParaRPr lang="tr-TR" sz="2200" dirty="0">
              <a:solidFill>
                <a:srgbClr val="000000"/>
              </a:solidFill>
              <a:latin typeface="Calibri" panose="020F0502020204030204" pitchFamily="34" charset="0"/>
            </a:endParaRPr>
          </a:p>
          <a:p>
            <a:pPr lvl="1"/>
            <a:r>
              <a:rPr lang="tr-TR" sz="2200" dirty="0">
                <a:solidFill>
                  <a:srgbClr val="000000"/>
                </a:solidFill>
                <a:latin typeface="Calibri" panose="020F0502020204030204" pitchFamily="34" charset="0"/>
              </a:rPr>
              <a:t>Use </a:t>
            </a:r>
            <a:r>
              <a:rPr lang="tr-TR" sz="2200" dirty="0">
                <a:solidFill>
                  <a:srgbClr val="FF0000"/>
                </a:solidFill>
                <a:latin typeface="Calibri" panose="020F0502020204030204" pitchFamily="34" charset="0"/>
              </a:rPr>
              <a:t>Python Programming Language</a:t>
            </a:r>
            <a:r>
              <a:rPr lang="tr-TR" sz="2200" dirty="0">
                <a:solidFill>
                  <a:srgbClr val="000000"/>
                </a:solidFill>
                <a:latin typeface="Calibri" panose="020F0502020204030204" pitchFamily="34" charset="0"/>
              </a:rPr>
              <a:t> as a mean of statistical analysis. </a:t>
            </a:r>
          </a:p>
          <a:p>
            <a:pPr lvl="1"/>
            <a:endParaRPr lang="tr-TR" sz="2200" dirty="0"/>
          </a:p>
        </p:txBody>
      </p:sp>
    </p:spTree>
    <p:extLst>
      <p:ext uri="{BB962C8B-B14F-4D97-AF65-F5344CB8AC3E}">
        <p14:creationId xmlns:p14="http://schemas.microsoft.com/office/powerpoint/2010/main" val="3284161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727</Words>
  <Application>Microsoft Office PowerPoint</Application>
  <PresentationFormat>Widescreen</PresentationFormat>
  <Paragraphs>120</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Calibri Light</vt:lpstr>
      <vt:lpstr>Symbol</vt:lpstr>
      <vt:lpstr>Times New Roman</vt:lpstr>
      <vt:lpstr>Office Theme</vt:lpstr>
      <vt:lpstr>PhD Discussion Dr. Iftikhar Zaidi </vt:lpstr>
      <vt:lpstr>Start-up</vt:lpstr>
      <vt:lpstr>What Literature Says</vt:lpstr>
      <vt:lpstr>Research Objectives and Methodology</vt:lpstr>
      <vt:lpstr>Research Model</vt:lpstr>
      <vt:lpstr>Multi-Regression Analysis Steps</vt:lpstr>
      <vt:lpstr>Datas to be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23</cp:revision>
  <cp:lastPrinted>2021-05-07T10:28:51Z</cp:lastPrinted>
  <dcterms:created xsi:type="dcterms:W3CDTF">2021-05-07T08:33:58Z</dcterms:created>
  <dcterms:modified xsi:type="dcterms:W3CDTF">2021-05-24T14:15:23Z</dcterms:modified>
</cp:coreProperties>
</file>