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4" r:id="rId4"/>
    <p:sldId id="256" r:id="rId5"/>
    <p:sldId id="262" r:id="rId6"/>
    <p:sldId id="263" r:id="rId7"/>
    <p:sldId id="265" r:id="rId8"/>
    <p:sldId id="266"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666"/>
    <a:srgbClr val="36283A"/>
    <a:srgbClr val="FF6161"/>
    <a:srgbClr val="A0ADFE"/>
    <a:srgbClr val="536DFE"/>
    <a:srgbClr val="323E81"/>
    <a:srgbClr val="1D1733"/>
    <a:srgbClr val="402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835"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D730E-DBB3-448D-A4B6-ACD035C3405B}" type="datetimeFigureOut">
              <a:rPr lang="en-PH" smtClean="0"/>
              <a:t>18/05/2023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C28C9-D1D2-493D-879F-C94E6C9F2A70}" type="slidenum">
              <a:rPr lang="en-PH" smtClean="0"/>
              <a:t>‹#›</a:t>
            </a:fld>
            <a:endParaRPr lang="en-PH"/>
          </a:p>
        </p:txBody>
      </p:sp>
    </p:spTree>
    <p:extLst>
      <p:ext uri="{BB962C8B-B14F-4D97-AF65-F5344CB8AC3E}">
        <p14:creationId xmlns:p14="http://schemas.microsoft.com/office/powerpoint/2010/main" val="288519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PH" sz="1800" dirty="0">
                <a:effectLst/>
                <a:latin typeface="Calibri" panose="020F0502020204030204" pitchFamily="34" charset="0"/>
                <a:ea typeface="Calibri" panose="020F0502020204030204" pitchFamily="34" charset="0"/>
              </a:rPr>
              <a:t>Good day this is Gurkeet Singh from Cohort 36 </a:t>
            </a:r>
          </a:p>
          <a:p>
            <a:pPr>
              <a:lnSpc>
                <a:spcPct val="107000"/>
              </a:lnSpc>
              <a:spcAft>
                <a:spcPts val="800"/>
              </a:spcAft>
            </a:pPr>
            <a:r>
              <a:rPr lang="en-PH" sz="1800" dirty="0">
                <a:effectLst/>
                <a:latin typeface="Calibri" panose="020F0502020204030204" pitchFamily="34" charset="0"/>
                <a:ea typeface="Calibri" panose="020F0502020204030204" pitchFamily="34" charset="0"/>
              </a:rPr>
              <a:t>This is our report for Group Project 2 Batch 3 titled…</a:t>
            </a:r>
          </a:p>
          <a:p>
            <a:pPr>
              <a:lnSpc>
                <a:spcPct val="107000"/>
              </a:lnSpc>
              <a:spcAft>
                <a:spcPts val="800"/>
              </a:spcAft>
            </a:pPr>
            <a:r>
              <a:rPr lang="en-PH" sz="1800" dirty="0">
                <a:solidFill>
                  <a:srgbClr val="000000"/>
                </a:solidFill>
                <a:effectLst/>
                <a:latin typeface="Calibri" panose="020F0502020204030204" pitchFamily="34" charset="0"/>
                <a:ea typeface="Calibri" panose="020F0502020204030204" pitchFamily="34" charset="0"/>
              </a:rPr>
              <a:t>HR Attendance Report for Medical Company</a:t>
            </a:r>
            <a:endParaRPr lang="en-PH" sz="1800" dirty="0">
              <a:effectLst/>
              <a:latin typeface="Calibri" panose="020F0502020204030204" pitchFamily="34" charset="0"/>
              <a:ea typeface="Calibri" panose="020F0502020204030204" pitchFamily="34" charset="0"/>
            </a:endParaRPr>
          </a:p>
          <a:p>
            <a:endParaRPr lang="en-PH" dirty="0"/>
          </a:p>
        </p:txBody>
      </p:sp>
      <p:sp>
        <p:nvSpPr>
          <p:cNvPr id="4" name="Slide Number Placeholder 3"/>
          <p:cNvSpPr>
            <a:spLocks noGrp="1"/>
          </p:cNvSpPr>
          <p:nvPr>
            <p:ph type="sldNum" sz="quarter" idx="5"/>
          </p:nvPr>
        </p:nvSpPr>
        <p:spPr/>
        <p:txBody>
          <a:bodyPr/>
          <a:lstStyle/>
          <a:p>
            <a:fld id="{9AAC28C9-D1D2-493D-879F-C94E6C9F2A70}" type="slidenum">
              <a:rPr lang="en-PH" smtClean="0"/>
              <a:t>1</a:t>
            </a:fld>
            <a:endParaRPr lang="en-PH"/>
          </a:p>
        </p:txBody>
      </p:sp>
    </p:spTree>
    <p:extLst>
      <p:ext uri="{BB962C8B-B14F-4D97-AF65-F5344CB8AC3E}">
        <p14:creationId xmlns:p14="http://schemas.microsoft.com/office/powerpoint/2010/main" val="309599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based on the attendance of the medical company's personnel was required from the HR department. The following is what the CEO has requested:</a:t>
            </a:r>
          </a:p>
          <a:p>
            <a:pPr marL="228600" indent="-228600">
              <a:buFont typeface="+mj-lt"/>
              <a:buAutoNum type="arabicPeriod"/>
            </a:pPr>
            <a:r>
              <a:rPr lang="en-US" dirty="0"/>
              <a:t>Who is most likely to be late or absent</a:t>
            </a:r>
          </a:p>
          <a:p>
            <a:pPr marL="228600" indent="-228600">
              <a:buFont typeface="+mj-lt"/>
              <a:buAutoNum type="arabicPeriod"/>
            </a:pPr>
            <a:r>
              <a:rPr lang="en-PH" dirty="0"/>
              <a:t>What days and months employees tend to take a leave</a:t>
            </a:r>
          </a:p>
          <a:p>
            <a:pPr marL="228600" indent="-228600">
              <a:buFont typeface="+mj-lt"/>
              <a:buAutoNum type="arabicPeriod"/>
            </a:pPr>
            <a:r>
              <a:rPr lang="en-US" dirty="0"/>
              <a:t>Are there favorite employes who usually get away with lack of discipline</a:t>
            </a:r>
          </a:p>
          <a:p>
            <a:pPr marL="0" indent="0">
              <a:buFont typeface="+mj-lt"/>
              <a:buNone/>
            </a:pPr>
            <a:r>
              <a:rPr lang="en-US" dirty="0"/>
              <a:t>AND WE will tackle all of that right now, but first let’s have a look at our methodology</a:t>
            </a:r>
          </a:p>
        </p:txBody>
      </p:sp>
      <p:sp>
        <p:nvSpPr>
          <p:cNvPr id="4" name="Slide Number Placeholder 3"/>
          <p:cNvSpPr>
            <a:spLocks noGrp="1"/>
          </p:cNvSpPr>
          <p:nvPr>
            <p:ph type="sldNum" sz="quarter" idx="5"/>
          </p:nvPr>
        </p:nvSpPr>
        <p:spPr/>
        <p:txBody>
          <a:bodyPr/>
          <a:lstStyle/>
          <a:p>
            <a:fld id="{9AAC28C9-D1D2-493D-879F-C94E6C9F2A70}" type="slidenum">
              <a:rPr lang="en-PH" smtClean="0"/>
              <a:t>2</a:t>
            </a:fld>
            <a:endParaRPr lang="en-PH"/>
          </a:p>
        </p:txBody>
      </p:sp>
    </p:spTree>
    <p:extLst>
      <p:ext uri="{BB962C8B-B14F-4D97-AF65-F5344CB8AC3E}">
        <p14:creationId xmlns:p14="http://schemas.microsoft.com/office/powerpoint/2010/main" val="35365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2800" dirty="0">
                <a:solidFill>
                  <a:srgbClr val="FFFFFF"/>
                </a:solidFill>
                <a:effectLst/>
              </a:rPr>
              <a:t>As for our METHODOLOGY</a:t>
            </a:r>
          </a:p>
          <a:p>
            <a:pPr>
              <a:spcBef>
                <a:spcPts val="0"/>
              </a:spcBef>
              <a:spcAft>
                <a:spcPts val="0"/>
              </a:spcAft>
            </a:pPr>
            <a:r>
              <a:rPr lang="en-US" sz="2800" dirty="0">
                <a:solidFill>
                  <a:srgbClr val="FFFFFF"/>
                </a:solidFill>
                <a:effectLst/>
              </a:rPr>
              <a:t> </a:t>
            </a:r>
          </a:p>
          <a:p>
            <a:pPr>
              <a:spcBef>
                <a:spcPts val="0"/>
              </a:spcBef>
              <a:spcAft>
                <a:spcPts val="0"/>
              </a:spcAft>
            </a:pPr>
            <a:r>
              <a:rPr lang="en-US" sz="2800" dirty="0">
                <a:solidFill>
                  <a:srgbClr val="FFFFFF"/>
                </a:solidFill>
                <a:effectLst/>
              </a:rPr>
              <a:t>We first identified the problem and gathered the data available, the team proceeded as follows:</a:t>
            </a:r>
          </a:p>
          <a:p>
            <a:pPr marL="457200" indent="-457200">
              <a:spcBef>
                <a:spcPts val="0"/>
              </a:spcBef>
              <a:spcAft>
                <a:spcPts val="0"/>
              </a:spcAft>
              <a:buFont typeface="Arial" panose="020B0604020202020204" pitchFamily="34" charset="0"/>
              <a:buChar char="•"/>
            </a:pPr>
            <a:r>
              <a:rPr lang="en-US" sz="2800" dirty="0">
                <a:solidFill>
                  <a:srgbClr val="FFFFFF"/>
                </a:solidFill>
                <a:effectLst/>
              </a:rPr>
              <a:t>Loaded each csv file and transformed the attendance file first; then</a:t>
            </a:r>
          </a:p>
          <a:p>
            <a:pPr marL="457200" indent="-457200">
              <a:spcBef>
                <a:spcPts val="0"/>
              </a:spcBef>
              <a:spcAft>
                <a:spcPts val="0"/>
              </a:spcAft>
              <a:buFont typeface="Arial" panose="020B0604020202020204" pitchFamily="34" charset="0"/>
              <a:buChar char="•"/>
            </a:pPr>
            <a:r>
              <a:rPr lang="en-US" sz="2800" dirty="0">
                <a:solidFill>
                  <a:srgbClr val="FFFFFF"/>
                </a:solidFill>
                <a:effectLst/>
              </a:rPr>
              <a:t>Duplicated the attendance file TWICE to filter out the case-OUT apart from case-IN using PowerBI commands</a:t>
            </a:r>
          </a:p>
          <a:p>
            <a:pPr marL="457200" indent="-457200">
              <a:spcBef>
                <a:spcPts val="0"/>
              </a:spcBef>
              <a:spcAft>
                <a:spcPts val="0"/>
              </a:spcAft>
              <a:buFont typeface="Arial" panose="020B0604020202020204" pitchFamily="34" charset="0"/>
              <a:buChar char="•"/>
            </a:pPr>
            <a:r>
              <a:rPr lang="en-US" sz="2800" dirty="0">
                <a:solidFill>
                  <a:srgbClr val="FFFFFF"/>
                </a:solidFill>
                <a:effectLst/>
              </a:rPr>
              <a:t>We then removed unnecessary columns like </a:t>
            </a:r>
            <a:r>
              <a:rPr lang="en-US" sz="2800" u="sng" dirty="0">
                <a:solidFill>
                  <a:srgbClr val="FFFFFF"/>
                </a:solidFill>
                <a:effectLst/>
              </a:rPr>
              <a:t>first name </a:t>
            </a:r>
            <a:r>
              <a:rPr lang="en-US" sz="2800" dirty="0">
                <a:solidFill>
                  <a:srgbClr val="FFFFFF"/>
                </a:solidFill>
                <a:effectLst/>
              </a:rPr>
              <a:t>and </a:t>
            </a:r>
            <a:r>
              <a:rPr lang="en-US" sz="2800" u="sng" dirty="0">
                <a:solidFill>
                  <a:srgbClr val="FFFFFF"/>
                </a:solidFill>
                <a:effectLst/>
              </a:rPr>
              <a:t>last nam</a:t>
            </a:r>
            <a:r>
              <a:rPr lang="en-US" sz="2800" dirty="0">
                <a:solidFill>
                  <a:srgbClr val="FFFFFF"/>
                </a:solidFill>
                <a:effectLst/>
              </a:rPr>
              <a:t>e since it has blank data throughout</a:t>
            </a:r>
          </a:p>
          <a:p>
            <a:pPr marL="0" indent="0">
              <a:spcBef>
                <a:spcPts val="0"/>
              </a:spcBef>
              <a:spcAft>
                <a:spcPts val="0"/>
              </a:spcAft>
              <a:buFont typeface="Arial" panose="020B0604020202020204" pitchFamily="34" charset="0"/>
              <a:buNone/>
            </a:pPr>
            <a:endParaRPr lang="en-US" sz="2800" dirty="0">
              <a:solidFill>
                <a:srgbClr val="FFFFFF"/>
              </a:solidFill>
              <a:effectLst/>
            </a:endParaRPr>
          </a:p>
          <a:p>
            <a:pPr>
              <a:spcBef>
                <a:spcPts val="0"/>
              </a:spcBef>
              <a:spcAft>
                <a:spcPts val="0"/>
              </a:spcAft>
            </a:pPr>
            <a:r>
              <a:rPr lang="en-US" sz="2800" dirty="0">
                <a:solidFill>
                  <a:srgbClr val="FFFFFF"/>
                </a:solidFill>
                <a:effectLst/>
              </a:rPr>
              <a:t>AFTER the cleaning part the team then;</a:t>
            </a:r>
          </a:p>
          <a:p>
            <a:pPr marL="457200" indent="-457200">
              <a:spcBef>
                <a:spcPts val="0"/>
              </a:spcBef>
              <a:spcAft>
                <a:spcPts val="0"/>
              </a:spcAft>
              <a:buFont typeface="Arial" panose="020B0604020202020204" pitchFamily="34" charset="0"/>
              <a:buChar char="•"/>
            </a:pPr>
            <a:r>
              <a:rPr lang="en-US" sz="2800" dirty="0">
                <a:solidFill>
                  <a:srgbClr val="FFFFFF"/>
                </a:solidFill>
                <a:effectLst/>
              </a:rPr>
              <a:t>MERGED queries to combine the filters, to perform calculation by use of conditional column and the M language to input the 10 minutes safe spots AND the above 2 hours late outliers. PAUSE</a:t>
            </a:r>
          </a:p>
          <a:p>
            <a:pPr marL="457200" indent="-457200">
              <a:spcBef>
                <a:spcPts val="0"/>
              </a:spcBef>
              <a:spcAft>
                <a:spcPts val="0"/>
              </a:spcAft>
              <a:buFont typeface="Arial" panose="020B0604020202020204" pitchFamily="34" charset="0"/>
              <a:buChar char="•"/>
            </a:pPr>
            <a:r>
              <a:rPr lang="en-US" sz="2800" dirty="0">
                <a:solidFill>
                  <a:srgbClr val="FFFFFF"/>
                </a:solidFill>
                <a:effectLst/>
              </a:rPr>
              <a:t>All the calculation made resulted to the identification of on-time log-in and log-out, late, and finally under time. </a:t>
            </a:r>
          </a:p>
          <a:p>
            <a:pPr marL="0" indent="0">
              <a:spcBef>
                <a:spcPts val="0"/>
              </a:spcBef>
              <a:spcAft>
                <a:spcPts val="0"/>
              </a:spcAft>
              <a:buFont typeface="Arial" panose="020B0604020202020204" pitchFamily="34" charset="0"/>
              <a:buNone/>
            </a:pPr>
            <a:endParaRPr lang="en-US" sz="2800" dirty="0">
              <a:solidFill>
                <a:srgbClr val="FFFFFF"/>
              </a:solidFill>
              <a:effectLst/>
            </a:endParaRPr>
          </a:p>
          <a:p>
            <a:pPr marL="0" indent="0">
              <a:spcBef>
                <a:spcPts val="0"/>
              </a:spcBef>
              <a:spcAft>
                <a:spcPts val="0"/>
              </a:spcAft>
              <a:buFont typeface="Arial" panose="020B0604020202020204" pitchFamily="34" charset="0"/>
              <a:buNone/>
            </a:pPr>
            <a:r>
              <a:rPr lang="en-US" sz="2800" dirty="0">
                <a:solidFill>
                  <a:srgbClr val="FFFFFF"/>
                </a:solidFill>
                <a:effectLst/>
              </a:rPr>
              <a:t>FINALLY; the team applied all queries and switched to Power BI desktop for visualization.</a:t>
            </a:r>
          </a:p>
        </p:txBody>
      </p:sp>
      <p:sp>
        <p:nvSpPr>
          <p:cNvPr id="4" name="Slide Number Placeholder 3"/>
          <p:cNvSpPr>
            <a:spLocks noGrp="1"/>
          </p:cNvSpPr>
          <p:nvPr>
            <p:ph type="sldNum" sz="quarter" idx="5"/>
          </p:nvPr>
        </p:nvSpPr>
        <p:spPr/>
        <p:txBody>
          <a:bodyPr/>
          <a:lstStyle/>
          <a:p>
            <a:fld id="{9AAC28C9-D1D2-493D-879F-C94E6C9F2A70}" type="slidenum">
              <a:rPr lang="en-PH" smtClean="0"/>
              <a:t>3</a:t>
            </a:fld>
            <a:endParaRPr lang="en-PH"/>
          </a:p>
        </p:txBody>
      </p:sp>
    </p:spTree>
    <p:extLst>
      <p:ext uri="{BB962C8B-B14F-4D97-AF65-F5344CB8AC3E}">
        <p14:creationId xmlns:p14="http://schemas.microsoft.com/office/powerpoint/2010/main" val="369788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0E1E5"/>
                </a:solidFill>
                <a:effectLst/>
                <a:latin typeface="gg sans"/>
              </a:rPr>
              <a:t>Discipline</a:t>
            </a:r>
          </a:p>
          <a:p>
            <a:endParaRPr lang="en-US" b="0" i="0" dirty="0">
              <a:solidFill>
                <a:srgbClr val="E0E1E5"/>
              </a:solidFill>
              <a:effectLst/>
              <a:latin typeface="gg sans"/>
            </a:endParaRPr>
          </a:p>
          <a:p>
            <a:r>
              <a:rPr lang="en-US" b="0" i="0" dirty="0">
                <a:solidFill>
                  <a:srgbClr val="E0E1E5"/>
                </a:solidFill>
                <a:effectLst/>
                <a:latin typeface="gg sans"/>
              </a:rPr>
              <a:t>GREAT our first dashboard, in here we can clearly point out who among the employees punch in and out both on time as well as late</a:t>
            </a:r>
          </a:p>
          <a:p>
            <a:endParaRPr lang="en-US" b="0" i="0" dirty="0">
              <a:solidFill>
                <a:srgbClr val="E0E1E5"/>
              </a:solidFill>
              <a:effectLst/>
              <a:latin typeface="gg sans"/>
            </a:endParaRPr>
          </a:p>
          <a:p>
            <a:r>
              <a:rPr lang="en-US" b="0" i="0" dirty="0">
                <a:solidFill>
                  <a:srgbClr val="E0E1E5"/>
                </a:solidFill>
                <a:effectLst/>
                <a:latin typeface="gg sans"/>
              </a:rPr>
              <a:t>HAVE FUN!!</a:t>
            </a:r>
          </a:p>
          <a:p>
            <a:endParaRPr lang="en-US" b="0" i="0" dirty="0">
              <a:solidFill>
                <a:srgbClr val="E0E1E5"/>
              </a:solidFill>
              <a:effectLst/>
              <a:latin typeface="gg sans"/>
            </a:endParaRPr>
          </a:p>
          <a:p>
            <a:r>
              <a:rPr lang="en-US" b="0" i="0" dirty="0">
                <a:solidFill>
                  <a:srgbClr val="E0E1E5"/>
                </a:solidFill>
                <a:effectLst/>
                <a:latin typeface="gg sans"/>
              </a:rPr>
              <a:t>10 MIN SAFE SPOT</a:t>
            </a:r>
          </a:p>
          <a:p>
            <a:endParaRPr lang="en-US" b="0" i="0" dirty="0">
              <a:solidFill>
                <a:srgbClr val="E0E1E5"/>
              </a:solidFill>
              <a:effectLst/>
              <a:latin typeface="gg sans"/>
            </a:endParaRPr>
          </a:p>
          <a:p>
            <a:r>
              <a:rPr lang="en-US" b="0" i="0" dirty="0">
                <a:solidFill>
                  <a:srgbClr val="E0E1E5"/>
                </a:solidFill>
                <a:effectLst/>
                <a:latin typeface="gg sans"/>
              </a:rPr>
              <a:t>The dashboard is split into three parts, the top side contains the data for the employees themselves, then the bottom right is their corresponding gander, in which we can see is it mostly women, in terms of being late and working undertime, finally in the bottom left corner are the departments, in here we can see that though the support center has late log ins than the medical department BUT in relation to the employees who punch in on time is way less in comparison to the other viable departments, but generally the medical department has the most late employees and pharmacy has the most punctual ones. Upon time out it is pretty straight forward, the more the employees in general the more under timers, in this case the pharmacy department.</a:t>
            </a:r>
          </a:p>
          <a:p>
            <a:endParaRPr lang="en-US" b="0" i="0" dirty="0">
              <a:solidFill>
                <a:srgbClr val="E0E1E5"/>
              </a:solidFill>
              <a:effectLst/>
              <a:latin typeface="gg sans"/>
            </a:endParaRPr>
          </a:p>
          <a:p>
            <a:r>
              <a:rPr lang="en-US" b="0" i="0" dirty="0">
                <a:solidFill>
                  <a:srgbClr val="E0E1E5"/>
                </a:solidFill>
                <a:effectLst/>
                <a:latin typeface="gg sans"/>
              </a:rPr>
              <a:t>Now for the most disciplined employees, we can look up here on top were in it is listed who are the employees who come to work on time, </a:t>
            </a:r>
            <a:r>
              <a:rPr lang="en-US" b="0" i="0" dirty="0" err="1">
                <a:solidFill>
                  <a:srgbClr val="E0E1E5"/>
                </a:solidFill>
                <a:effectLst/>
                <a:latin typeface="gg sans"/>
              </a:rPr>
              <a:t>namesssssssssssssss</a:t>
            </a:r>
            <a:r>
              <a:rPr lang="en-US" b="0" i="0" dirty="0">
                <a:solidFill>
                  <a:srgbClr val="E0E1E5"/>
                </a:solidFill>
                <a:effectLst/>
                <a:latin typeface="gg sans"/>
              </a:rPr>
              <a:t>. Then on the contrary these are the employees who have the most late punch ins. Surprisingly  we can clearly say who is the most disciplined when we look at the employees who log out on time, because </a:t>
            </a:r>
            <a:r>
              <a:rPr lang="en-US" b="0" i="0" dirty="0" err="1">
                <a:solidFill>
                  <a:srgbClr val="E0E1E5"/>
                </a:solidFill>
                <a:effectLst/>
                <a:latin typeface="gg sans"/>
              </a:rPr>
              <a:t>thre</a:t>
            </a:r>
            <a:r>
              <a:rPr lang="en-US" b="0" i="0" dirty="0">
                <a:solidFill>
                  <a:srgbClr val="E0E1E5"/>
                </a:solidFill>
                <a:effectLst/>
                <a:latin typeface="gg sans"/>
              </a:rPr>
              <a:t> of them are also employees who log in on time, and on the right there are the employees who leave early which are both men and women equally.</a:t>
            </a:r>
          </a:p>
          <a:p>
            <a:endParaRPr lang="en-US" b="0" i="0" dirty="0">
              <a:solidFill>
                <a:srgbClr val="E0E1E5"/>
              </a:solidFill>
              <a:effectLst/>
              <a:latin typeface="gg sans"/>
            </a:endParaRPr>
          </a:p>
          <a:p>
            <a:r>
              <a:rPr lang="en-US" b="0" i="0" dirty="0">
                <a:solidFill>
                  <a:srgbClr val="E0E1E5"/>
                </a:solidFill>
                <a:effectLst/>
                <a:latin typeface="gg sans"/>
              </a:rPr>
              <a:t>FINDINGS: the company gives short time parameters in terms of late comers.</a:t>
            </a:r>
          </a:p>
          <a:p>
            <a:r>
              <a:rPr lang="en-US" b="0" i="0" dirty="0">
                <a:solidFill>
                  <a:srgbClr val="E0E1E5"/>
                </a:solidFill>
                <a:effectLst/>
                <a:latin typeface="gg sans"/>
              </a:rPr>
              <a:t>RECOMMENDATION: the company should be tolerant or… lenient enough to set the PARAMETERS of late in minutes, to AN HOUR, to give… ample time for employees to log in. </a:t>
            </a:r>
            <a:br>
              <a:rPr lang="en-US" dirty="0"/>
            </a:br>
            <a:endParaRPr lang="en-PH" dirty="0"/>
          </a:p>
        </p:txBody>
      </p:sp>
      <p:sp>
        <p:nvSpPr>
          <p:cNvPr id="4" name="Slide Number Placeholder 3"/>
          <p:cNvSpPr>
            <a:spLocks noGrp="1"/>
          </p:cNvSpPr>
          <p:nvPr>
            <p:ph type="sldNum" sz="quarter" idx="5"/>
          </p:nvPr>
        </p:nvSpPr>
        <p:spPr/>
        <p:txBody>
          <a:bodyPr/>
          <a:lstStyle/>
          <a:p>
            <a:fld id="{9AAC28C9-D1D2-493D-879F-C94E6C9F2A70}" type="slidenum">
              <a:rPr lang="en-PH" smtClean="0"/>
              <a:t>4</a:t>
            </a:fld>
            <a:endParaRPr lang="en-PH"/>
          </a:p>
        </p:txBody>
      </p:sp>
    </p:spTree>
    <p:extLst>
      <p:ext uri="{BB962C8B-B14F-4D97-AF65-F5344CB8AC3E}">
        <p14:creationId xmlns:p14="http://schemas.microsoft.com/office/powerpoint/2010/main" val="214964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Absenteeism</a:t>
            </a:r>
          </a:p>
          <a:p>
            <a:endParaRPr lang="en-PH" dirty="0"/>
          </a:p>
          <a:p>
            <a:r>
              <a:rPr lang="en-PH" dirty="0"/>
              <a:t>This dashboard visualizes all late, undertime and, leave statuses by month as well as weeks</a:t>
            </a:r>
          </a:p>
          <a:p>
            <a:endParaRPr lang="en-PH" dirty="0"/>
          </a:p>
          <a:p>
            <a:r>
              <a:rPr lang="en-PH" dirty="0"/>
              <a:t>Okay let’s start with months first.</a:t>
            </a:r>
          </a:p>
          <a:p>
            <a:endParaRPr lang="en-PH" dirty="0"/>
          </a:p>
          <a:p>
            <a:r>
              <a:rPr lang="en-PH" dirty="0"/>
              <a:t>HAVE FUNNNN!!!!!!!!!</a:t>
            </a:r>
          </a:p>
          <a:p>
            <a:endParaRPr lang="en-PH" dirty="0"/>
          </a:p>
          <a:p>
            <a:r>
              <a:rPr lang="en-PH" dirty="0"/>
              <a:t>Most leaves occur in JUNE and JANUARY, right after Christmas times and on summer days, OPPOSINGLY March has only one leave in a whole MONTH</a:t>
            </a:r>
          </a:p>
          <a:p>
            <a:endParaRPr lang="en-PH" dirty="0"/>
          </a:p>
          <a:p>
            <a:r>
              <a:rPr lang="en-PH" dirty="0"/>
              <a:t>Nurses bad but pharmacist weird</a:t>
            </a:r>
          </a:p>
          <a:p>
            <a:endParaRPr lang="en-PH" dirty="0"/>
          </a:p>
          <a:p>
            <a:r>
              <a:rPr lang="en-PH" dirty="0"/>
              <a:t>Correlation between leaves and undertimes on THURSDAYS</a:t>
            </a:r>
          </a:p>
        </p:txBody>
      </p:sp>
      <p:sp>
        <p:nvSpPr>
          <p:cNvPr id="4" name="Slide Number Placeholder 3"/>
          <p:cNvSpPr>
            <a:spLocks noGrp="1"/>
          </p:cNvSpPr>
          <p:nvPr>
            <p:ph type="sldNum" sz="quarter" idx="5"/>
          </p:nvPr>
        </p:nvSpPr>
        <p:spPr/>
        <p:txBody>
          <a:bodyPr/>
          <a:lstStyle/>
          <a:p>
            <a:fld id="{9AAC28C9-D1D2-493D-879F-C94E6C9F2A70}" type="slidenum">
              <a:rPr lang="en-PH" smtClean="0"/>
              <a:t>5</a:t>
            </a:fld>
            <a:endParaRPr lang="en-PH"/>
          </a:p>
        </p:txBody>
      </p:sp>
    </p:spTree>
    <p:extLst>
      <p:ext uri="{BB962C8B-B14F-4D97-AF65-F5344CB8AC3E}">
        <p14:creationId xmlns:p14="http://schemas.microsoft.com/office/powerpoint/2010/main" val="354107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Favoritism</a:t>
            </a:r>
          </a:p>
          <a:p>
            <a:endParaRPr lang="en-PH" dirty="0"/>
          </a:p>
          <a:p>
            <a:r>
              <a:rPr lang="en-PH" dirty="0"/>
              <a:t>Finally we have this dashboard visualizing if there are some departments that receive special treatment in terms of being late and/or working undertime</a:t>
            </a:r>
          </a:p>
          <a:p>
            <a:endParaRPr lang="en-PH" dirty="0"/>
          </a:p>
          <a:p>
            <a:r>
              <a:rPr lang="en-PH" dirty="0"/>
              <a:t>EXPLOREEEEEE!!!!!!!!!!!!!!!</a:t>
            </a:r>
          </a:p>
        </p:txBody>
      </p:sp>
      <p:sp>
        <p:nvSpPr>
          <p:cNvPr id="4" name="Slide Number Placeholder 3"/>
          <p:cNvSpPr>
            <a:spLocks noGrp="1"/>
          </p:cNvSpPr>
          <p:nvPr>
            <p:ph type="sldNum" sz="quarter" idx="5"/>
          </p:nvPr>
        </p:nvSpPr>
        <p:spPr/>
        <p:txBody>
          <a:bodyPr/>
          <a:lstStyle/>
          <a:p>
            <a:fld id="{9AAC28C9-D1D2-493D-879F-C94E6C9F2A70}" type="slidenum">
              <a:rPr lang="en-PH" smtClean="0"/>
              <a:t>6</a:t>
            </a:fld>
            <a:endParaRPr lang="en-PH"/>
          </a:p>
        </p:txBody>
      </p:sp>
    </p:spTree>
    <p:extLst>
      <p:ext uri="{BB962C8B-B14F-4D97-AF65-F5344CB8AC3E}">
        <p14:creationId xmlns:p14="http://schemas.microsoft.com/office/powerpoint/2010/main" val="15011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4000" dirty="0">
                <a:solidFill>
                  <a:schemeClr val="bg1"/>
                </a:solidFill>
                <a:latin typeface="Consolas" panose="020B0609020204030204" pitchFamily="49" charset="0"/>
              </a:rPr>
              <a:t>NOW, as for our recommendations</a:t>
            </a: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We CAN implement stricter policies with regards to absenteeism, tardiness and undertime. Ex. Only 3 incidents of late is allowed per month or 1 absence per month. If an employee exceeds, disciplinary action will be issued. It will be progressive if an employee has the same violation in the following month. </a:t>
            </a:r>
          </a:p>
          <a:p>
            <a:pPr marL="457200" indent="-457200">
              <a:buFont typeface="Courier New" panose="02070309020205020404" pitchFamily="49" charset="0"/>
              <a:buChar char="o"/>
            </a:pPr>
            <a:endParaRPr lang="en-US" sz="4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The HR can draft a memo regarding the attendance policy to be signed by all employees so that they will be aware of the sanctions if they commit an attendance violation. </a:t>
            </a:r>
          </a:p>
          <a:p>
            <a:pPr marL="457200" indent="-457200">
              <a:buFont typeface="Courier New" panose="02070309020205020404" pitchFamily="49" charset="0"/>
              <a:buChar char="o"/>
            </a:pPr>
            <a:endParaRPr lang="en-US" sz="4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The HR department should reprimand the head of the Medical dept. They should monitor the tardiness/undertime of employees, especially the nurses. They play an important role in the medical company so it may affect the quality of service given to the patients if they don’t have enough nurses on duty. </a:t>
            </a:r>
          </a:p>
          <a:p>
            <a:pPr marL="457200" indent="-457200">
              <a:buFont typeface="Courier New" panose="02070309020205020404" pitchFamily="49" charset="0"/>
              <a:buChar char="o"/>
            </a:pPr>
            <a:endParaRPr lang="en-US" sz="4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Same goes with the head of the Pharmacy department. They bear a great responsibility to deliver effective, safe, and quality medicines and services.</a:t>
            </a:r>
          </a:p>
        </p:txBody>
      </p:sp>
      <p:sp>
        <p:nvSpPr>
          <p:cNvPr id="4" name="Slide Number Placeholder 3"/>
          <p:cNvSpPr>
            <a:spLocks noGrp="1"/>
          </p:cNvSpPr>
          <p:nvPr>
            <p:ph type="sldNum" sz="quarter" idx="5"/>
          </p:nvPr>
        </p:nvSpPr>
        <p:spPr/>
        <p:txBody>
          <a:bodyPr/>
          <a:lstStyle/>
          <a:p>
            <a:fld id="{9AAC28C9-D1D2-493D-879F-C94E6C9F2A70}" type="slidenum">
              <a:rPr lang="en-PH" smtClean="0"/>
              <a:t>7</a:t>
            </a:fld>
            <a:endParaRPr lang="en-PH"/>
          </a:p>
        </p:txBody>
      </p:sp>
    </p:spTree>
    <p:extLst>
      <p:ext uri="{BB962C8B-B14F-4D97-AF65-F5344CB8AC3E}">
        <p14:creationId xmlns:p14="http://schemas.microsoft.com/office/powerpoint/2010/main" val="3084237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4000" dirty="0">
                <a:solidFill>
                  <a:schemeClr val="bg1"/>
                </a:solidFill>
                <a:latin typeface="Consolas" panose="020B0609020204030204" pitchFamily="49" charset="0"/>
              </a:rPr>
              <a:t>We would also suggest an</a:t>
            </a: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Annual performance evaluation to employees focusing on attendance and punctuality. It can be the basis of their salary increase. This can motivate the employees to aim for a perfect attendance or minimal attendance violation. </a:t>
            </a:r>
          </a:p>
          <a:p>
            <a:pPr marL="457200" indent="-457200">
              <a:buFont typeface="Courier New" panose="02070309020205020404" pitchFamily="49" charset="0"/>
              <a:buChar char="o"/>
            </a:pPr>
            <a:endParaRPr lang="en-US" sz="4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During the hiring/recruitment process, HR must conduct an orientation seminar informing new employees about company policies both on attendance and leave.</a:t>
            </a:r>
          </a:p>
          <a:p>
            <a:pPr marL="457200" indent="-457200">
              <a:buFont typeface="Courier New" panose="02070309020205020404" pitchFamily="49" charset="0"/>
              <a:buChar char="o"/>
            </a:pPr>
            <a:endParaRPr lang="en-US" sz="4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Implement a system to track the leave requests. They should limit the number of employees that can be on leave per day per department. Requests should be submitted at least a week in advance to avoid last-minute absences. </a:t>
            </a:r>
          </a:p>
          <a:p>
            <a:pPr marL="457200" indent="-457200">
              <a:buFont typeface="Courier New" panose="02070309020205020404" pitchFamily="49" charset="0"/>
              <a:buChar char="o"/>
            </a:pPr>
            <a:endParaRPr lang="en-US" sz="4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4000" dirty="0">
                <a:solidFill>
                  <a:schemeClr val="bg1"/>
                </a:solidFill>
                <a:latin typeface="Consolas" panose="020B0609020204030204" pitchFamily="49" charset="0"/>
              </a:rPr>
              <a:t>Allow employees to swap schedules if they’re in the same department and have the same position. Only if they can’t report to work on their original schedule or if their leave request was denied/rejected. That can lower down the absenteeism/tardiness quite significantly in our opinions.</a:t>
            </a:r>
          </a:p>
          <a:p>
            <a:pPr>
              <a:spcBef>
                <a:spcPts val="0"/>
              </a:spcBef>
              <a:spcAft>
                <a:spcPts val="0"/>
              </a:spcAft>
            </a:pPr>
            <a:endParaRPr lang="en-US" sz="2800" dirty="0">
              <a:solidFill>
                <a:srgbClr val="FFFFFF"/>
              </a:solidFill>
              <a:effectLst/>
            </a:endParaRPr>
          </a:p>
        </p:txBody>
      </p:sp>
      <p:sp>
        <p:nvSpPr>
          <p:cNvPr id="4" name="Slide Number Placeholder 3"/>
          <p:cNvSpPr>
            <a:spLocks noGrp="1"/>
          </p:cNvSpPr>
          <p:nvPr>
            <p:ph type="sldNum" sz="quarter" idx="5"/>
          </p:nvPr>
        </p:nvSpPr>
        <p:spPr/>
        <p:txBody>
          <a:bodyPr/>
          <a:lstStyle/>
          <a:p>
            <a:fld id="{9AAC28C9-D1D2-493D-879F-C94E6C9F2A70}" type="slidenum">
              <a:rPr lang="en-PH" smtClean="0"/>
              <a:t>8</a:t>
            </a:fld>
            <a:endParaRPr lang="en-PH"/>
          </a:p>
        </p:txBody>
      </p:sp>
    </p:spTree>
    <p:extLst>
      <p:ext uri="{BB962C8B-B14F-4D97-AF65-F5344CB8AC3E}">
        <p14:creationId xmlns:p14="http://schemas.microsoft.com/office/powerpoint/2010/main" val="275523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PH" sz="1800" dirty="0">
                <a:effectLst/>
                <a:latin typeface="Calibri" panose="020F0502020204030204" pitchFamily="34" charset="0"/>
                <a:ea typeface="Calibri" panose="020F0502020204030204" pitchFamily="34" charset="0"/>
              </a:rPr>
              <a:t>That I all for out report, we hope that added to the ever-growing success of the company.</a:t>
            </a:r>
          </a:p>
          <a:p>
            <a:pPr>
              <a:lnSpc>
                <a:spcPct val="107000"/>
              </a:lnSpc>
              <a:spcAft>
                <a:spcPts val="800"/>
              </a:spcAft>
            </a:pPr>
            <a:r>
              <a:rPr lang="en-PH" sz="1800" dirty="0">
                <a:effectLst/>
                <a:latin typeface="Calibri" panose="020F0502020204030204" pitchFamily="34" charset="0"/>
                <a:ea typeface="Calibri" panose="020F0502020204030204" pitchFamily="34" charset="0"/>
              </a:rPr>
              <a:t>This has been Gurkeet Singh representing group 2, have a GREAT day!</a:t>
            </a:r>
          </a:p>
          <a:p>
            <a:endParaRPr lang="en-PH" dirty="0"/>
          </a:p>
        </p:txBody>
      </p:sp>
      <p:sp>
        <p:nvSpPr>
          <p:cNvPr id="4" name="Slide Number Placeholder 3"/>
          <p:cNvSpPr>
            <a:spLocks noGrp="1"/>
          </p:cNvSpPr>
          <p:nvPr>
            <p:ph type="sldNum" sz="quarter" idx="5"/>
          </p:nvPr>
        </p:nvSpPr>
        <p:spPr/>
        <p:txBody>
          <a:bodyPr/>
          <a:lstStyle/>
          <a:p>
            <a:fld id="{9AAC28C9-D1D2-493D-879F-C94E6C9F2A70}" type="slidenum">
              <a:rPr lang="en-PH" smtClean="0"/>
              <a:t>9</a:t>
            </a:fld>
            <a:endParaRPr lang="en-PH"/>
          </a:p>
        </p:txBody>
      </p:sp>
    </p:spTree>
    <p:extLst>
      <p:ext uri="{BB962C8B-B14F-4D97-AF65-F5344CB8AC3E}">
        <p14:creationId xmlns:p14="http://schemas.microsoft.com/office/powerpoint/2010/main" val="390468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ADCB-5434-1F44-DE53-ECDE333DC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644AA0E-E12D-D622-F98C-74680D9A8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C0C8DE-E420-7A33-236C-6C5FA06E50C2}"/>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5" name="Footer Placeholder 4">
            <a:extLst>
              <a:ext uri="{FF2B5EF4-FFF2-40B4-BE49-F238E27FC236}">
                <a16:creationId xmlns:a16="http://schemas.microsoft.com/office/drawing/2014/main" id="{5D8DC35C-037A-40C8-7B60-3FBBB0B8FF0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51DEE0A-2208-689C-A2CA-442B96DC980E}"/>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84738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E508-CCD9-39F6-1A54-ACF2ACBBF666}"/>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300B420-4F0A-1A40-0A46-A6EC1E380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3556901-C08B-CAE7-74B3-78B65DB2FDDD}"/>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5" name="Footer Placeholder 4">
            <a:extLst>
              <a:ext uri="{FF2B5EF4-FFF2-40B4-BE49-F238E27FC236}">
                <a16:creationId xmlns:a16="http://schemas.microsoft.com/office/drawing/2014/main" id="{167D2EA6-A290-EDBC-3F37-8BDDCEF5618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A375CAB-AF86-86BA-C430-F3148987B677}"/>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420826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3C9BA-389F-7DD1-F2BC-9B63AA8B12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0159DDE-E83F-C036-8D79-DA9F9A2E9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E88C0A7-9C1A-C762-E3D9-7B381BC6BE2B}"/>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5" name="Footer Placeholder 4">
            <a:extLst>
              <a:ext uri="{FF2B5EF4-FFF2-40B4-BE49-F238E27FC236}">
                <a16:creationId xmlns:a16="http://schemas.microsoft.com/office/drawing/2014/main" id="{0ADD89D8-C2FB-5C33-359F-D2682331C00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3948D6-06DF-A8B4-5B83-B04595D15D1A}"/>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326547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F9A5-F4A9-7456-5A8C-58ABA7599A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D9F4905-AF31-0ECC-C4AB-3A1BA3E415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ED8A032-F563-4E15-459A-07E8DE58BC36}"/>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5" name="Footer Placeholder 4">
            <a:extLst>
              <a:ext uri="{FF2B5EF4-FFF2-40B4-BE49-F238E27FC236}">
                <a16:creationId xmlns:a16="http://schemas.microsoft.com/office/drawing/2014/main" id="{A0A39F60-65D3-54B8-876B-6A7DEC7C344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C7F422A-1414-992C-4805-5A0078EB2F10}"/>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23318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1C5D-91E3-4F8E-0E1C-9634D436B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E593949-B204-DED9-4982-9D05840C6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8002C-D503-2280-081B-474F942797B7}"/>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5" name="Footer Placeholder 4">
            <a:extLst>
              <a:ext uri="{FF2B5EF4-FFF2-40B4-BE49-F238E27FC236}">
                <a16:creationId xmlns:a16="http://schemas.microsoft.com/office/drawing/2014/main" id="{8126DE6A-490B-37EC-2805-50A17A92C02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D0E449D-3D78-4A94-8BD3-1BACEF4D8BCA}"/>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239143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8686-8B0C-F6A1-1908-87B7A217EDB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CDFCD07-12F7-214F-9608-A6E13CB49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A5881E7-BE7B-756F-84AE-8A40C44A9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C9CB76F-077C-79B0-FFC7-083F70DB048A}"/>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6" name="Footer Placeholder 5">
            <a:extLst>
              <a:ext uri="{FF2B5EF4-FFF2-40B4-BE49-F238E27FC236}">
                <a16:creationId xmlns:a16="http://schemas.microsoft.com/office/drawing/2014/main" id="{738F4BF8-D9F9-4999-5B44-D4B95BD71C6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BB3D2E2-8BB2-0264-DA4B-C7DD7FD26597}"/>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299747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5187-8F09-4F40-54CC-648FA7E0161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A8464F2-ECB2-87C8-F69E-BEB7FE88B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E8C29-9FF3-D4AC-D86C-3E102ED21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C5F280A-8803-9F7C-7E5C-E7643515A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2DCF7-FFE4-B9FD-FE6E-BD54C37E1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749D3DD-F9BD-162D-4C35-BB7CA19DB549}"/>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8" name="Footer Placeholder 7">
            <a:extLst>
              <a:ext uri="{FF2B5EF4-FFF2-40B4-BE49-F238E27FC236}">
                <a16:creationId xmlns:a16="http://schemas.microsoft.com/office/drawing/2014/main" id="{61938C65-2A14-B022-9457-AAB19EA0C601}"/>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73509EB9-E892-8A8B-83DE-9FDD34CAA97F}"/>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238626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A28E-1908-0D93-A141-09C71F47F7F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BE898C3D-C014-7479-62E7-D8932EF3658E}"/>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4" name="Footer Placeholder 3">
            <a:extLst>
              <a:ext uri="{FF2B5EF4-FFF2-40B4-BE49-F238E27FC236}">
                <a16:creationId xmlns:a16="http://schemas.microsoft.com/office/drawing/2014/main" id="{E78609ED-DDB7-1DCE-7136-36CC708D80A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1E30DDD-EE9A-2865-9E60-9F4765F039D8}"/>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111165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ED688-6DBD-6A12-B15F-43E30150F37D}"/>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3" name="Footer Placeholder 2">
            <a:extLst>
              <a:ext uri="{FF2B5EF4-FFF2-40B4-BE49-F238E27FC236}">
                <a16:creationId xmlns:a16="http://schemas.microsoft.com/office/drawing/2014/main" id="{C91A175E-96E0-F576-046F-47519461865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A9DD6F80-1FAA-F6A1-9532-7E693EBDD9A3}"/>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299081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69F0-1B6D-6C0F-B295-261EA18EE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4A6C1663-19BB-A8BA-BD29-70762534E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2BD99CF-1196-2FA7-E6C9-F9B320402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C2856-1F25-404A-06CD-1199A53A7048}"/>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6" name="Footer Placeholder 5">
            <a:extLst>
              <a:ext uri="{FF2B5EF4-FFF2-40B4-BE49-F238E27FC236}">
                <a16:creationId xmlns:a16="http://schemas.microsoft.com/office/drawing/2014/main" id="{36EC57B2-1E31-5743-84B7-204EED02CDA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21FA1EE-8236-B906-C2D6-62EB0B32A847}"/>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146386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DC41-8935-29D2-A59F-73CD4DD8D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65AEFA7-3612-F952-E3ED-197402A4E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1D4AB739-FA52-898E-F853-2D04EF136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F17AA-B309-D345-9D86-56AC6BE04305}"/>
              </a:ext>
            </a:extLst>
          </p:cNvPr>
          <p:cNvSpPr>
            <a:spLocks noGrp="1"/>
          </p:cNvSpPr>
          <p:nvPr>
            <p:ph type="dt" sz="half" idx="10"/>
          </p:nvPr>
        </p:nvSpPr>
        <p:spPr/>
        <p:txBody>
          <a:bodyPr/>
          <a:lstStyle/>
          <a:p>
            <a:fld id="{3B6B2593-30FE-4E18-A7C2-EDD53A33119F}" type="datetimeFigureOut">
              <a:rPr lang="en-PH" smtClean="0"/>
              <a:t>18/05/2023</a:t>
            </a:fld>
            <a:endParaRPr lang="en-PH"/>
          </a:p>
        </p:txBody>
      </p:sp>
      <p:sp>
        <p:nvSpPr>
          <p:cNvPr id="6" name="Footer Placeholder 5">
            <a:extLst>
              <a:ext uri="{FF2B5EF4-FFF2-40B4-BE49-F238E27FC236}">
                <a16:creationId xmlns:a16="http://schemas.microsoft.com/office/drawing/2014/main" id="{E6FE3D5F-5E66-8A18-73A9-B8383A8F5C8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E0834AA-C40D-FCCD-B058-2CBAC50A28C5}"/>
              </a:ext>
            </a:extLst>
          </p:cNvPr>
          <p:cNvSpPr>
            <a:spLocks noGrp="1"/>
          </p:cNvSpPr>
          <p:nvPr>
            <p:ph type="sldNum" sz="quarter" idx="12"/>
          </p:nvPr>
        </p:nvSpPr>
        <p:spPr/>
        <p:txBody>
          <a:bodyPr/>
          <a:lstStyle/>
          <a:p>
            <a:fld id="{0EFFEE86-3BA8-4CBA-8CB3-09874E4BE094}" type="slidenum">
              <a:rPr lang="en-PH" smtClean="0"/>
              <a:t>‹#›</a:t>
            </a:fld>
            <a:endParaRPr lang="en-PH"/>
          </a:p>
        </p:txBody>
      </p:sp>
    </p:spTree>
    <p:extLst>
      <p:ext uri="{BB962C8B-B14F-4D97-AF65-F5344CB8AC3E}">
        <p14:creationId xmlns:p14="http://schemas.microsoft.com/office/powerpoint/2010/main" val="241935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7456E-3689-AF02-39E9-5FA0F4433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D4E335-B1D7-2FE0-BC6E-746CAB7AD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70D3CD-8E99-466F-C46D-9A32763AC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2593-30FE-4E18-A7C2-EDD53A33119F}" type="datetimeFigureOut">
              <a:rPr lang="en-PH" smtClean="0"/>
              <a:t>18/05/2023</a:t>
            </a:fld>
            <a:endParaRPr lang="en-PH"/>
          </a:p>
        </p:txBody>
      </p:sp>
      <p:sp>
        <p:nvSpPr>
          <p:cNvPr id="5" name="Footer Placeholder 4">
            <a:extLst>
              <a:ext uri="{FF2B5EF4-FFF2-40B4-BE49-F238E27FC236}">
                <a16:creationId xmlns:a16="http://schemas.microsoft.com/office/drawing/2014/main" id="{56263D00-C553-6F01-CCEF-759B4D3A11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617EF6C-970C-F755-8658-19874B760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FEE86-3BA8-4CBA-8CB3-09874E4BE094}" type="slidenum">
              <a:rPr lang="en-PH" smtClean="0"/>
              <a:t>‹#›</a:t>
            </a:fld>
            <a:endParaRPr lang="en-PH"/>
          </a:p>
        </p:txBody>
      </p:sp>
    </p:spTree>
    <p:extLst>
      <p:ext uri="{BB962C8B-B14F-4D97-AF65-F5344CB8AC3E}">
        <p14:creationId xmlns:p14="http://schemas.microsoft.com/office/powerpoint/2010/main" val="287696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microsoft.com/office/2011/relationships/webextension" Target="../webextensions/webextension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11/relationships/webextension" Target="../webextensions/webextension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11/relationships/webextension" Target="../webextensions/webextension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1F9F31-D603-0A64-A7F6-B69029B593DC}"/>
              </a:ext>
            </a:extLst>
          </p:cNvPr>
          <p:cNvGrpSpPr/>
          <p:nvPr/>
        </p:nvGrpSpPr>
        <p:grpSpPr>
          <a:xfrm>
            <a:off x="-2915568" y="-5449894"/>
            <a:ext cx="18951719" cy="19143015"/>
            <a:chOff x="-2915568" y="-5449894"/>
            <a:chExt cx="18951719" cy="19143015"/>
          </a:xfrm>
        </p:grpSpPr>
        <p:sp>
          <p:nvSpPr>
            <p:cNvPr id="48" name="Rectangle: Rounded Corners 47">
              <a:extLst>
                <a:ext uri="{FF2B5EF4-FFF2-40B4-BE49-F238E27FC236}">
                  <a16:creationId xmlns:a16="http://schemas.microsoft.com/office/drawing/2014/main" id="{D69BEA8D-E6B1-4FD0-80CE-DC48C18CBB18}"/>
                </a:ext>
              </a:extLst>
            </p:cNvPr>
            <p:cNvSpPr/>
            <p:nvPr/>
          </p:nvSpPr>
          <p:spPr>
            <a:xfrm rot="2658547">
              <a:off x="-2915568" y="-2036136"/>
              <a:ext cx="9000000" cy="9000000"/>
            </a:xfrm>
            <a:prstGeom prst="roundRect">
              <a:avLst>
                <a:gd name="adj" fmla="val 5953"/>
              </a:avLst>
            </a:prstGeom>
            <a:solidFill>
              <a:schemeClr val="tx1">
                <a:alpha val="25000"/>
              </a:schemeClr>
            </a:solidFill>
            <a:ln>
              <a:noFill/>
            </a:ln>
            <a:effectLst>
              <a:outerShdw blurRad="203200" dir="154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bg1"/>
                </a:solidFill>
                <a:latin typeface="Consolas" panose="020B0609020204030204" pitchFamily="49" charset="0"/>
              </a:endParaRPr>
            </a:p>
          </p:txBody>
        </p:sp>
        <p:sp>
          <p:nvSpPr>
            <p:cNvPr id="4" name="Rectangle: Rounded Corners 3">
              <a:extLst>
                <a:ext uri="{FF2B5EF4-FFF2-40B4-BE49-F238E27FC236}">
                  <a16:creationId xmlns:a16="http://schemas.microsoft.com/office/drawing/2014/main" id="{7737B0DB-7199-747B-E280-21E132599A49}"/>
                </a:ext>
              </a:extLst>
            </p:cNvPr>
            <p:cNvSpPr/>
            <p:nvPr/>
          </p:nvSpPr>
          <p:spPr>
            <a:xfrm rot="2658547">
              <a:off x="7036151" y="-5449894"/>
              <a:ext cx="9000000" cy="9000000"/>
            </a:xfrm>
            <a:prstGeom prst="roundRect">
              <a:avLst>
                <a:gd name="adj" fmla="val 5953"/>
              </a:avLst>
            </a:prstGeom>
            <a:solidFill>
              <a:schemeClr val="tx1">
                <a:alpha val="25000"/>
              </a:schemeClr>
            </a:solidFill>
            <a:ln>
              <a:noFill/>
            </a:ln>
            <a:effectLst>
              <a:outerShdw blurRad="203200" dir="154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bg1"/>
                </a:solidFill>
                <a:latin typeface="Consolas" panose="020B0609020204030204" pitchFamily="49" charset="0"/>
              </a:endParaRPr>
            </a:p>
          </p:txBody>
        </p:sp>
        <p:sp>
          <p:nvSpPr>
            <p:cNvPr id="5" name="Rectangle: Rounded Corners 4">
              <a:extLst>
                <a:ext uri="{FF2B5EF4-FFF2-40B4-BE49-F238E27FC236}">
                  <a16:creationId xmlns:a16="http://schemas.microsoft.com/office/drawing/2014/main" id="{4B7F5E6A-1D1D-33B3-84B8-9955F3E4082D}"/>
                </a:ext>
              </a:extLst>
            </p:cNvPr>
            <p:cNvSpPr/>
            <p:nvPr/>
          </p:nvSpPr>
          <p:spPr>
            <a:xfrm rot="2658547">
              <a:off x="3835753" y="4693121"/>
              <a:ext cx="9000000" cy="9000000"/>
            </a:xfrm>
            <a:prstGeom prst="roundRect">
              <a:avLst>
                <a:gd name="adj" fmla="val 5953"/>
              </a:avLst>
            </a:prstGeom>
            <a:solidFill>
              <a:schemeClr val="tx1">
                <a:alpha val="25000"/>
              </a:schemeClr>
            </a:solidFill>
            <a:ln>
              <a:noFill/>
            </a:ln>
            <a:effectLst>
              <a:outerShdw blurRad="203200" dir="154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bg1"/>
                </a:solidFill>
                <a:latin typeface="Consolas" panose="020B0609020204030204" pitchFamily="49" charset="0"/>
              </a:endParaRPr>
            </a:p>
          </p:txBody>
        </p:sp>
      </p:grpSp>
      <p:grpSp>
        <p:nvGrpSpPr>
          <p:cNvPr id="9" name="Group 8">
            <a:extLst>
              <a:ext uri="{FF2B5EF4-FFF2-40B4-BE49-F238E27FC236}">
                <a16:creationId xmlns:a16="http://schemas.microsoft.com/office/drawing/2014/main" id="{2AD65D57-A07D-2F4D-706F-6C2F94CC2827}"/>
              </a:ext>
            </a:extLst>
          </p:cNvPr>
          <p:cNvGrpSpPr/>
          <p:nvPr/>
        </p:nvGrpSpPr>
        <p:grpSpPr>
          <a:xfrm>
            <a:off x="335974" y="1928897"/>
            <a:ext cx="7079522" cy="1822751"/>
            <a:chOff x="546652" y="775252"/>
            <a:chExt cx="5600919" cy="1822751"/>
          </a:xfrm>
        </p:grpSpPr>
        <p:sp>
          <p:nvSpPr>
            <p:cNvPr id="6" name="TextBox 5">
              <a:extLst>
                <a:ext uri="{FF2B5EF4-FFF2-40B4-BE49-F238E27FC236}">
                  <a16:creationId xmlns:a16="http://schemas.microsoft.com/office/drawing/2014/main" id="{26FB961C-7199-10FA-BD13-A91DFAE4226D}"/>
                </a:ext>
              </a:extLst>
            </p:cNvPr>
            <p:cNvSpPr txBox="1"/>
            <p:nvPr/>
          </p:nvSpPr>
          <p:spPr>
            <a:xfrm>
              <a:off x="546652" y="775252"/>
              <a:ext cx="5600919" cy="830997"/>
            </a:xfrm>
            <a:prstGeom prst="rect">
              <a:avLst/>
            </a:prstGeom>
            <a:noFill/>
          </p:spPr>
          <p:txBody>
            <a:bodyPr wrap="square" rtlCol="0">
              <a:spAutoFit/>
            </a:bodyPr>
            <a:lstStyle/>
            <a:p>
              <a:r>
                <a:rPr lang="en-PH" sz="4800" b="1" dirty="0">
                  <a:solidFill>
                    <a:schemeClr val="bg1"/>
                  </a:solidFill>
                  <a:latin typeface="Montserrat" panose="00000500000000000000" pitchFamily="2" charset="0"/>
                  <a:ea typeface="Roboto" panose="02000000000000000000" pitchFamily="2" charset="0"/>
                </a:rPr>
                <a:t>MEDICAL COMPANY</a:t>
              </a:r>
            </a:p>
          </p:txBody>
        </p:sp>
        <p:sp>
          <p:nvSpPr>
            <p:cNvPr id="8" name="TextBox 7">
              <a:extLst>
                <a:ext uri="{FF2B5EF4-FFF2-40B4-BE49-F238E27FC236}">
                  <a16:creationId xmlns:a16="http://schemas.microsoft.com/office/drawing/2014/main" id="{E9B3F783-DEB0-6591-BF56-A58B30193035}"/>
                </a:ext>
              </a:extLst>
            </p:cNvPr>
            <p:cNvSpPr txBox="1"/>
            <p:nvPr/>
          </p:nvSpPr>
          <p:spPr>
            <a:xfrm>
              <a:off x="546652" y="1951672"/>
              <a:ext cx="4154557" cy="646331"/>
            </a:xfrm>
            <a:prstGeom prst="rect">
              <a:avLst/>
            </a:prstGeom>
            <a:noFill/>
          </p:spPr>
          <p:txBody>
            <a:bodyPr wrap="square" rtlCol="0">
              <a:spAutoFit/>
            </a:bodyPr>
            <a:lstStyle/>
            <a:p>
              <a:r>
                <a:rPr lang="en-PH" sz="3600" dirty="0">
                  <a:solidFill>
                    <a:schemeClr val="bg1"/>
                  </a:solidFill>
                  <a:latin typeface="Montserrat" panose="00000500000000000000" pitchFamily="2" charset="0"/>
                </a:rPr>
                <a:t>HR Department</a:t>
              </a:r>
            </a:p>
          </p:txBody>
        </p:sp>
      </p:grpSp>
      <p:pic>
        <p:nvPicPr>
          <p:cNvPr id="13" name="Picture 12" descr="A picture containing text, clipart, vector graphics&#10;&#10;Description automatically generated">
            <a:extLst>
              <a:ext uri="{FF2B5EF4-FFF2-40B4-BE49-F238E27FC236}">
                <a16:creationId xmlns:a16="http://schemas.microsoft.com/office/drawing/2014/main" id="{E15976FD-9743-C6FA-56C3-D4A140792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 y="-223656"/>
            <a:ext cx="1814233" cy="2665914"/>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67DD8945-9B8E-2082-B80E-79368583F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896922">
            <a:off x="9101172" y="3236939"/>
            <a:ext cx="2053142" cy="1807905"/>
          </a:xfrm>
          <a:prstGeom prst="rect">
            <a:avLst/>
          </a:prstGeom>
        </p:spPr>
      </p:pic>
      <p:pic>
        <p:nvPicPr>
          <p:cNvPr id="17" name="Picture 16" descr="A cartoon of a dog">
            <a:extLst>
              <a:ext uri="{FF2B5EF4-FFF2-40B4-BE49-F238E27FC236}">
                <a16:creationId xmlns:a16="http://schemas.microsoft.com/office/drawing/2014/main" id="{7402D1D2-0DAA-CF43-64BC-DEAD01BCE7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017038" y="0"/>
            <a:ext cx="2306553" cy="1766851"/>
          </a:xfrm>
          <a:prstGeom prst="rect">
            <a:avLst/>
          </a:prstGeom>
        </p:spPr>
      </p:pic>
      <p:grpSp>
        <p:nvGrpSpPr>
          <p:cNvPr id="24" name="Group 23">
            <a:extLst>
              <a:ext uri="{FF2B5EF4-FFF2-40B4-BE49-F238E27FC236}">
                <a16:creationId xmlns:a16="http://schemas.microsoft.com/office/drawing/2014/main" id="{1FF07288-EA8B-EB12-993B-134ADFF383A9}"/>
              </a:ext>
            </a:extLst>
          </p:cNvPr>
          <p:cNvGrpSpPr>
            <a:grpSpLocks noChangeAspect="1"/>
          </p:cNvGrpSpPr>
          <p:nvPr/>
        </p:nvGrpSpPr>
        <p:grpSpPr>
          <a:xfrm>
            <a:off x="7615872" y="5559949"/>
            <a:ext cx="1478921" cy="651155"/>
            <a:chOff x="7459339" y="5373475"/>
            <a:chExt cx="1776780" cy="782300"/>
          </a:xfrm>
        </p:grpSpPr>
        <p:pic>
          <p:nvPicPr>
            <p:cNvPr id="19" name="Picture 18" descr="Icon&#10;&#10;Description automatically generated">
              <a:extLst>
                <a:ext uri="{FF2B5EF4-FFF2-40B4-BE49-F238E27FC236}">
                  <a16:creationId xmlns:a16="http://schemas.microsoft.com/office/drawing/2014/main" id="{069E2626-86B1-0333-0F69-C80C883B22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9339" y="5429657"/>
              <a:ext cx="669937" cy="669937"/>
            </a:xfrm>
            <a:prstGeom prst="rect">
              <a:avLst/>
            </a:prstGeom>
          </p:spPr>
        </p:pic>
        <p:sp>
          <p:nvSpPr>
            <p:cNvPr id="22" name="Rectangle: Rounded Corners 21">
              <a:extLst>
                <a:ext uri="{FF2B5EF4-FFF2-40B4-BE49-F238E27FC236}">
                  <a16:creationId xmlns:a16="http://schemas.microsoft.com/office/drawing/2014/main" id="{EF1B9545-FD40-618A-BEC5-D5E37DCC8C81}"/>
                </a:ext>
              </a:extLst>
            </p:cNvPr>
            <p:cNvSpPr/>
            <p:nvPr/>
          </p:nvSpPr>
          <p:spPr>
            <a:xfrm>
              <a:off x="8319510" y="5373475"/>
              <a:ext cx="45719" cy="782300"/>
            </a:xfrm>
            <a:prstGeom prst="roundRect">
              <a:avLst>
                <a:gd name="adj" fmla="val 50000"/>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 name="Rectangle: Rounded Corners 22">
              <a:extLst>
                <a:ext uri="{FF2B5EF4-FFF2-40B4-BE49-F238E27FC236}">
                  <a16:creationId xmlns:a16="http://schemas.microsoft.com/office/drawing/2014/main" id="{5BDC9BEA-AEAB-D4E3-576B-A413277194D9}"/>
                </a:ext>
              </a:extLst>
            </p:cNvPr>
            <p:cNvSpPr/>
            <p:nvPr/>
          </p:nvSpPr>
          <p:spPr>
            <a:xfrm>
              <a:off x="8566519" y="5429994"/>
              <a:ext cx="669600" cy="669600"/>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1" name="Rectangle: Rounded Corners 50">
            <a:extLst>
              <a:ext uri="{FF2B5EF4-FFF2-40B4-BE49-F238E27FC236}">
                <a16:creationId xmlns:a16="http://schemas.microsoft.com/office/drawing/2014/main" id="{DA76A4D5-A47C-CC6F-E7FC-2EA97C1CF5CA}"/>
              </a:ext>
            </a:extLst>
          </p:cNvPr>
          <p:cNvSpPr/>
          <p:nvPr/>
        </p:nvSpPr>
        <p:spPr>
          <a:xfrm rot="16200000">
            <a:off x="2274869" y="1075414"/>
            <a:ext cx="38055" cy="3708000"/>
          </a:xfrm>
          <a:prstGeom prst="roundRect">
            <a:avLst>
              <a:gd name="adj" fmla="val 50000"/>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52" name="Picture 51" descr="A picture containing text&#10;&#10;Description automatically generated">
            <a:extLst>
              <a:ext uri="{FF2B5EF4-FFF2-40B4-BE49-F238E27FC236}">
                <a16:creationId xmlns:a16="http://schemas.microsoft.com/office/drawing/2014/main" id="{29D08754-6CC5-DBA9-BBB5-157CAE818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74266" flipV="1">
            <a:off x="6109557" y="270092"/>
            <a:ext cx="2053142" cy="1807905"/>
          </a:xfrm>
          <a:prstGeom prst="rect">
            <a:avLst/>
          </a:prstGeom>
        </p:spPr>
      </p:pic>
    </p:spTree>
    <p:extLst>
      <p:ext uri="{BB962C8B-B14F-4D97-AF65-F5344CB8AC3E}">
        <p14:creationId xmlns:p14="http://schemas.microsoft.com/office/powerpoint/2010/main" val="136515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9324523-C4F2-62BD-2EA7-82A214E564A0}"/>
              </a:ext>
            </a:extLst>
          </p:cNvPr>
          <p:cNvSpPr/>
          <p:nvPr/>
        </p:nvSpPr>
        <p:spPr>
          <a:xfrm>
            <a:off x="1214797" y="2171700"/>
            <a:ext cx="9762406" cy="4180218"/>
          </a:xfrm>
          <a:prstGeom prst="roundRect">
            <a:avLst>
              <a:gd name="adj" fmla="val 5953"/>
            </a:avLst>
          </a:prstGeom>
          <a:solidFill>
            <a:schemeClr val="tx1">
              <a:alpha val="25000"/>
            </a:schemeClr>
          </a:solidFill>
          <a:ln>
            <a:noFill/>
          </a:ln>
          <a:effectLst>
            <a:outerShdw blurRad="228600" dist="1016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endParaRPr lang="en-US" sz="2200" dirty="0">
              <a:solidFill>
                <a:schemeClr val="bg1"/>
              </a:solidFill>
              <a:latin typeface="Consolas" panose="020B0609020204030204" pitchFamily="49" charset="0"/>
            </a:endParaRPr>
          </a:p>
        </p:txBody>
      </p:sp>
      <p:sp>
        <p:nvSpPr>
          <p:cNvPr id="2" name="Rectangle: Rounded Corners 1">
            <a:extLst>
              <a:ext uri="{FF2B5EF4-FFF2-40B4-BE49-F238E27FC236}">
                <a16:creationId xmlns:a16="http://schemas.microsoft.com/office/drawing/2014/main" id="{B7BC0FDA-21BA-3CDA-0F26-5CF443120226}"/>
              </a:ext>
            </a:extLst>
          </p:cNvPr>
          <p:cNvSpPr/>
          <p:nvPr/>
        </p:nvSpPr>
        <p:spPr>
          <a:xfrm>
            <a:off x="648419" y="506082"/>
            <a:ext cx="10895162" cy="1341768"/>
          </a:xfrm>
          <a:prstGeom prst="roundRect">
            <a:avLst>
              <a:gd name="adj" fmla="val 16667"/>
            </a:avLst>
          </a:prstGeom>
          <a:solidFill>
            <a:srgbClr val="FF6161">
              <a:alpha val="2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latinLnBrk="0" hangingPunct="1">
              <a:spcBef>
                <a:spcPts val="0"/>
              </a:spcBef>
              <a:spcAft>
                <a:spcPts val="0"/>
              </a:spcAft>
            </a:pPr>
            <a:endParaRPr lang="en-PH" sz="2800" dirty="0">
              <a:effectLst/>
              <a:latin typeface="Consolas" panose="020B0609020204030204" pitchFamily="49" charset="0"/>
            </a:endParaRPr>
          </a:p>
        </p:txBody>
      </p:sp>
      <p:sp>
        <p:nvSpPr>
          <p:cNvPr id="6" name="TextBox 5">
            <a:extLst>
              <a:ext uri="{FF2B5EF4-FFF2-40B4-BE49-F238E27FC236}">
                <a16:creationId xmlns:a16="http://schemas.microsoft.com/office/drawing/2014/main" id="{E2B52B17-F4A7-2A77-0086-05859941CBD1}"/>
              </a:ext>
            </a:extLst>
          </p:cNvPr>
          <p:cNvSpPr txBox="1"/>
          <p:nvPr/>
        </p:nvSpPr>
        <p:spPr>
          <a:xfrm>
            <a:off x="1414040" y="2656631"/>
            <a:ext cx="9363919" cy="347787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Consolas" panose="020B0609020204030204" pitchFamily="49" charset="0"/>
              </a:rPr>
              <a:t>Identify the most </a:t>
            </a:r>
            <a:r>
              <a:rPr lang="en-US" sz="2000" u="sng" dirty="0">
                <a:solidFill>
                  <a:schemeClr val="bg1"/>
                </a:solidFill>
                <a:latin typeface="Consolas" panose="020B0609020204030204" pitchFamily="49" charset="0"/>
              </a:rPr>
              <a:t>disciplined and undisciplined</a:t>
            </a:r>
            <a:r>
              <a:rPr lang="en-US" sz="2000" dirty="0">
                <a:solidFill>
                  <a:schemeClr val="bg1"/>
                </a:solidFill>
                <a:latin typeface="Consolas" panose="020B0609020204030204" pitchFamily="49" charset="0"/>
              </a:rPr>
              <a:t> employees and divisions;</a:t>
            </a:r>
          </a:p>
          <a:p>
            <a:pPr marL="457200" indent="-457200">
              <a:buFont typeface="+mj-lt"/>
              <a:buAutoNum type="arabicPeriod"/>
            </a:pPr>
            <a:endParaRPr lang="en-US" sz="2000" dirty="0">
              <a:solidFill>
                <a:schemeClr val="bg1"/>
              </a:solidFill>
              <a:latin typeface="Consolas" panose="020B0609020204030204" pitchFamily="49" charset="0"/>
            </a:endParaRPr>
          </a:p>
          <a:p>
            <a:pPr marL="457200" indent="-457200">
              <a:buFont typeface="+mj-lt"/>
              <a:buAutoNum type="arabicPeriod"/>
            </a:pPr>
            <a:r>
              <a:rPr lang="en-US" sz="2000" dirty="0">
                <a:solidFill>
                  <a:schemeClr val="bg1"/>
                </a:solidFill>
                <a:latin typeface="Consolas" panose="020B0609020204030204" pitchFamily="49" charset="0"/>
              </a:rPr>
              <a:t>Create a visualization with analysis of weekdays and months when the most employees were </a:t>
            </a:r>
            <a:r>
              <a:rPr lang="en-US" sz="2000" u="sng" dirty="0">
                <a:solidFill>
                  <a:schemeClr val="bg1"/>
                </a:solidFill>
                <a:latin typeface="Consolas" panose="020B0609020204030204" pitchFamily="49" charset="0"/>
              </a:rPr>
              <a:t>late/absent</a:t>
            </a:r>
            <a:r>
              <a:rPr lang="en-US" sz="2000" dirty="0">
                <a:solidFill>
                  <a:schemeClr val="bg1"/>
                </a:solidFill>
                <a:latin typeface="Consolas" panose="020B0609020204030204" pitchFamily="49" charset="0"/>
              </a:rPr>
              <a:t>(either vacation leave or sick leave);</a:t>
            </a:r>
          </a:p>
          <a:p>
            <a:pPr marL="457200" indent="-457200">
              <a:buFont typeface="+mj-lt"/>
              <a:buAutoNum type="arabicPeriod"/>
            </a:pPr>
            <a:endParaRPr lang="en-US" sz="2000" dirty="0">
              <a:solidFill>
                <a:schemeClr val="bg1"/>
              </a:solidFill>
              <a:latin typeface="Consolas" panose="020B0609020204030204" pitchFamily="49" charset="0"/>
            </a:endParaRPr>
          </a:p>
          <a:p>
            <a:pPr marL="457200" indent="-457200">
              <a:buFont typeface="+mj-lt"/>
              <a:buAutoNum type="arabicPeriod"/>
            </a:pPr>
            <a:r>
              <a:rPr lang="en-US" sz="2000" dirty="0">
                <a:solidFill>
                  <a:schemeClr val="bg1"/>
                </a:solidFill>
                <a:latin typeface="Consolas" panose="020B0609020204030204" pitchFamily="49" charset="0"/>
              </a:rPr>
              <a:t>Which heads of department tend to forgive employees for lack of discipline? Are there any </a:t>
            </a:r>
            <a:r>
              <a:rPr lang="en-US" sz="2000" u="sng" dirty="0">
                <a:solidFill>
                  <a:schemeClr val="bg1"/>
                </a:solidFill>
                <a:latin typeface="Consolas" panose="020B0609020204030204" pitchFamily="49" charset="0"/>
              </a:rPr>
              <a:t>favorites</a:t>
            </a:r>
            <a:r>
              <a:rPr lang="en-US" sz="2000" dirty="0">
                <a:solidFill>
                  <a:schemeClr val="bg1"/>
                </a:solidFill>
                <a:latin typeface="Consolas" panose="020B0609020204030204" pitchFamily="49" charset="0"/>
              </a:rPr>
              <a:t> for any heads of departments?</a:t>
            </a:r>
          </a:p>
          <a:p>
            <a:endParaRPr lang="en-PH" sz="2000" dirty="0"/>
          </a:p>
        </p:txBody>
      </p:sp>
      <p:sp>
        <p:nvSpPr>
          <p:cNvPr id="7" name="TextBox 6">
            <a:extLst>
              <a:ext uri="{FF2B5EF4-FFF2-40B4-BE49-F238E27FC236}">
                <a16:creationId xmlns:a16="http://schemas.microsoft.com/office/drawing/2014/main" id="{FB742C0A-D9CD-2BD7-85ED-7762DB7798A6}"/>
              </a:ext>
            </a:extLst>
          </p:cNvPr>
          <p:cNvSpPr txBox="1"/>
          <p:nvPr/>
        </p:nvSpPr>
        <p:spPr>
          <a:xfrm>
            <a:off x="806596" y="576801"/>
            <a:ext cx="9971363" cy="1200329"/>
          </a:xfrm>
          <a:prstGeom prst="rect">
            <a:avLst/>
          </a:prstGeom>
          <a:noFill/>
        </p:spPr>
        <p:txBody>
          <a:bodyPr wrap="square" rtlCol="0">
            <a:spAutoFit/>
          </a:bodyPr>
          <a:lstStyle/>
          <a:p>
            <a:r>
              <a:rPr lang="en-US" sz="2400" b="1" kern="1200" dirty="0">
                <a:solidFill>
                  <a:srgbClr val="FFFFFF"/>
                </a:solidFill>
                <a:effectLst/>
                <a:latin typeface="Consolas" panose="020B0609020204030204" pitchFamily="49" charset="0"/>
              </a:rPr>
              <a:t>The HR department </a:t>
            </a:r>
            <a:r>
              <a:rPr lang="en-US" sz="2400" kern="1200" dirty="0">
                <a:solidFill>
                  <a:srgbClr val="FFFFFF"/>
                </a:solidFill>
                <a:effectLst/>
                <a:latin typeface="Consolas" panose="020B0609020204030204" pitchFamily="49" charset="0"/>
              </a:rPr>
              <a:t>was tasked to make a report based on the attendance of the employees of the medical company. The CEO has asked for the following:</a:t>
            </a:r>
            <a:endParaRPr lang="en-PH" sz="2800" dirty="0">
              <a:effectLst/>
              <a:latin typeface="Consolas" panose="020B0609020204030204" pitchFamily="49" charset="0"/>
            </a:endParaRPr>
          </a:p>
        </p:txBody>
      </p:sp>
    </p:spTree>
    <p:extLst>
      <p:ext uri="{BB962C8B-B14F-4D97-AF65-F5344CB8AC3E}">
        <p14:creationId xmlns:p14="http://schemas.microsoft.com/office/powerpoint/2010/main" val="62626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9324523-C4F2-62BD-2EA7-82A214E564A0}"/>
              </a:ext>
            </a:extLst>
          </p:cNvPr>
          <p:cNvSpPr/>
          <p:nvPr/>
        </p:nvSpPr>
        <p:spPr>
          <a:xfrm>
            <a:off x="1945533" y="506081"/>
            <a:ext cx="9598048" cy="5845838"/>
          </a:xfrm>
          <a:prstGeom prst="roundRect">
            <a:avLst>
              <a:gd name="adj" fmla="val 5953"/>
            </a:avLst>
          </a:prstGeom>
          <a:solidFill>
            <a:schemeClr val="tx1">
              <a:alpha val="25000"/>
            </a:schemeClr>
          </a:solidFill>
          <a:ln>
            <a:noFill/>
          </a:ln>
          <a:effectLst>
            <a:outerShdw blurRad="228600" dist="1016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Courier New" panose="02070309020205020404" pitchFamily="49" charset="0"/>
              <a:buChar char="o"/>
            </a:pPr>
            <a:endParaRPr lang="en-US" sz="1600" dirty="0">
              <a:solidFill>
                <a:schemeClr val="bg1"/>
              </a:solidFill>
              <a:latin typeface="Consolas" panose="020B0609020204030204" pitchFamily="49" charset="0"/>
            </a:endParaRPr>
          </a:p>
        </p:txBody>
      </p:sp>
      <p:sp>
        <p:nvSpPr>
          <p:cNvPr id="2" name="Rectangle: Rounded Corners 1">
            <a:extLst>
              <a:ext uri="{FF2B5EF4-FFF2-40B4-BE49-F238E27FC236}">
                <a16:creationId xmlns:a16="http://schemas.microsoft.com/office/drawing/2014/main" id="{B7BC0FDA-21BA-3CDA-0F26-5CF443120226}"/>
              </a:ext>
            </a:extLst>
          </p:cNvPr>
          <p:cNvSpPr/>
          <p:nvPr/>
        </p:nvSpPr>
        <p:spPr>
          <a:xfrm rot="16200000">
            <a:off x="-1770302" y="2924804"/>
            <a:ext cx="5845838" cy="1008393"/>
          </a:xfrm>
          <a:prstGeom prst="roundRect">
            <a:avLst>
              <a:gd name="adj" fmla="val 19561"/>
            </a:avLst>
          </a:prstGeom>
          <a:solidFill>
            <a:srgbClr val="FF6161">
              <a:alpha val="2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endParaRPr lang="en-PH" sz="3600" dirty="0">
              <a:effectLst/>
              <a:latin typeface="Consolas" panose="020B0609020204030204" pitchFamily="49" charset="0"/>
            </a:endParaRPr>
          </a:p>
        </p:txBody>
      </p:sp>
      <p:sp>
        <p:nvSpPr>
          <p:cNvPr id="4" name="TextBox 3">
            <a:extLst>
              <a:ext uri="{FF2B5EF4-FFF2-40B4-BE49-F238E27FC236}">
                <a16:creationId xmlns:a16="http://schemas.microsoft.com/office/drawing/2014/main" id="{588EE698-0CB4-EA3A-FE7D-804E93CB09DA}"/>
              </a:ext>
            </a:extLst>
          </p:cNvPr>
          <p:cNvSpPr txBox="1"/>
          <p:nvPr/>
        </p:nvSpPr>
        <p:spPr>
          <a:xfrm>
            <a:off x="2224966" y="1536174"/>
            <a:ext cx="9039181" cy="3785652"/>
          </a:xfrm>
          <a:prstGeom prst="rect">
            <a:avLst/>
          </a:prstGeom>
          <a:noFill/>
        </p:spPr>
        <p:txBody>
          <a:bodyPr wrap="square" rtlCol="0">
            <a:spAutoFit/>
          </a:bodyPr>
          <a:lstStyle/>
          <a:p>
            <a:pPr marL="457200" indent="-457200">
              <a:buFont typeface="Courier New" panose="02070309020205020404" pitchFamily="49" charset="0"/>
              <a:buChar char="o"/>
            </a:pPr>
            <a:r>
              <a:rPr lang="en-US" sz="2000" dirty="0">
                <a:solidFill>
                  <a:schemeClr val="bg1"/>
                </a:solidFill>
                <a:latin typeface="Consolas" panose="020B0609020204030204" pitchFamily="49" charset="0"/>
              </a:rPr>
              <a:t>Investigated the data set for data cleaning. Used Power Bi commands.</a:t>
            </a:r>
          </a:p>
          <a:p>
            <a:pPr marL="457200" indent="-457200">
              <a:buFont typeface="Courier New" panose="02070309020205020404" pitchFamily="49" charset="0"/>
              <a:buChar char="o"/>
            </a:pPr>
            <a:endParaRPr lang="en-US" sz="2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2000" dirty="0">
                <a:solidFill>
                  <a:schemeClr val="bg1"/>
                </a:solidFill>
                <a:latin typeface="Consolas" panose="020B0609020204030204" pitchFamily="49" charset="0"/>
              </a:rPr>
              <a:t>Removed unnecessary columns and columns with blank data.</a:t>
            </a:r>
          </a:p>
          <a:p>
            <a:pPr marL="457200" indent="-457200">
              <a:buFont typeface="Courier New" panose="02070309020205020404" pitchFamily="49" charset="0"/>
              <a:buChar char="o"/>
            </a:pPr>
            <a:endParaRPr lang="en-US" sz="2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2000" dirty="0">
                <a:solidFill>
                  <a:schemeClr val="bg1"/>
                </a:solidFill>
                <a:latin typeface="Consolas" panose="020B0609020204030204" pitchFamily="49" charset="0"/>
              </a:rPr>
              <a:t>Merge queries to join the tables based on the user id and date to calculate the statistics of tardiness based on personnel schedule and actual attendance.</a:t>
            </a:r>
          </a:p>
          <a:p>
            <a:pPr marL="457200" indent="-457200">
              <a:buFont typeface="Courier New" panose="02070309020205020404" pitchFamily="49" charset="0"/>
              <a:buChar char="o"/>
            </a:pPr>
            <a:endParaRPr lang="en-US" sz="2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2000" dirty="0">
                <a:solidFill>
                  <a:schemeClr val="bg1"/>
                </a:solidFill>
                <a:latin typeface="Consolas" panose="020B0609020204030204" pitchFamily="49" charset="0"/>
              </a:rPr>
              <a:t>Data Analysis using Power BI query and DAX measures.</a:t>
            </a:r>
          </a:p>
          <a:p>
            <a:pPr marL="457200" indent="-457200">
              <a:buFont typeface="Courier New" panose="02070309020205020404" pitchFamily="49" charset="0"/>
              <a:buChar char="o"/>
            </a:pPr>
            <a:endParaRPr lang="en-US" sz="2000"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sz="2000" dirty="0">
                <a:solidFill>
                  <a:schemeClr val="bg1"/>
                </a:solidFill>
                <a:latin typeface="Consolas" panose="020B0609020204030204" pitchFamily="49" charset="0"/>
              </a:rPr>
              <a:t>Created a visualization using Power BI dashboards.</a:t>
            </a:r>
          </a:p>
        </p:txBody>
      </p:sp>
      <p:sp>
        <p:nvSpPr>
          <p:cNvPr id="5" name="TextBox 4">
            <a:extLst>
              <a:ext uri="{FF2B5EF4-FFF2-40B4-BE49-F238E27FC236}">
                <a16:creationId xmlns:a16="http://schemas.microsoft.com/office/drawing/2014/main" id="{1B55141B-335A-EB77-D8DE-01C396E821AC}"/>
              </a:ext>
            </a:extLst>
          </p:cNvPr>
          <p:cNvSpPr txBox="1"/>
          <p:nvPr/>
        </p:nvSpPr>
        <p:spPr>
          <a:xfrm rot="16200000">
            <a:off x="-541809" y="3075057"/>
            <a:ext cx="3344847" cy="707886"/>
          </a:xfrm>
          <a:prstGeom prst="rect">
            <a:avLst/>
          </a:prstGeom>
          <a:noFill/>
        </p:spPr>
        <p:txBody>
          <a:bodyPr wrap="square" rtlCol="0">
            <a:spAutoFit/>
          </a:bodyPr>
          <a:lstStyle/>
          <a:p>
            <a:pPr algn="ctr"/>
            <a:r>
              <a:rPr lang="en-US" sz="4000" b="1" kern="1200" dirty="0">
                <a:solidFill>
                  <a:srgbClr val="FFFFFF"/>
                </a:solidFill>
                <a:effectLst/>
                <a:latin typeface="Consolas" panose="020B0609020204030204" pitchFamily="49" charset="0"/>
              </a:rPr>
              <a:t>Methodology</a:t>
            </a:r>
            <a:endParaRPr lang="en-PH" sz="4000" dirty="0">
              <a:effectLst/>
              <a:latin typeface="Consolas" panose="020B0609020204030204" pitchFamily="49" charset="0"/>
            </a:endParaRPr>
          </a:p>
        </p:txBody>
      </p:sp>
    </p:spTree>
    <p:extLst>
      <p:ext uri="{BB962C8B-B14F-4D97-AF65-F5344CB8AC3E}">
        <p14:creationId xmlns:p14="http://schemas.microsoft.com/office/powerpoint/2010/main" val="320953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F53CEF6-1901-C49A-70EA-13B5C17F2EFE}"/>
                  </a:ext>
                </a:extLst>
              </p:cNvPr>
              <p:cNvGraphicFramePr>
                <a:graphicFrameLocks noGrp="1"/>
              </p:cNvGraphicFramePr>
              <p:nvPr>
                <p:extLst>
                  <p:ext uri="{D42A27DB-BD31-4B8C-83A1-F6EECF244321}">
                    <p14:modId xmlns:p14="http://schemas.microsoft.com/office/powerpoint/2010/main" val="1275641386"/>
                  </p:ext>
                </p:extLst>
              </p:nvPr>
            </p:nvGraphicFramePr>
            <p:xfrm>
              <a:off x="-1200" y="0"/>
              <a:ext cx="12501858" cy="711641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F53CEF6-1901-C49A-70EA-13B5C17F2EFE}"/>
                  </a:ext>
                </a:extLst>
              </p:cNvPr>
              <p:cNvPicPr>
                <a:picLocks noGrp="1" noRot="1" noChangeAspect="1" noMove="1" noResize="1" noEditPoints="1" noAdjustHandles="1" noChangeArrowheads="1" noChangeShapeType="1"/>
              </p:cNvPicPr>
              <p:nvPr/>
            </p:nvPicPr>
            <p:blipFill>
              <a:blip r:embed="rId5"/>
              <a:stretch>
                <a:fillRect/>
              </a:stretch>
            </p:blipFill>
            <p:spPr>
              <a:xfrm>
                <a:off x="-1200" y="0"/>
                <a:ext cx="12501858" cy="7116417"/>
              </a:xfrm>
              <a:prstGeom prst="rect">
                <a:avLst/>
              </a:prstGeom>
            </p:spPr>
          </p:pic>
        </mc:Fallback>
      </mc:AlternateContent>
      <p:sp>
        <p:nvSpPr>
          <p:cNvPr id="6" name="Rectangle: Rounded Corners 5">
            <a:extLst>
              <a:ext uri="{FF2B5EF4-FFF2-40B4-BE49-F238E27FC236}">
                <a16:creationId xmlns:a16="http://schemas.microsoft.com/office/drawing/2014/main" id="{D2FFC5D5-4E1E-A062-1D8B-8354A9026885}"/>
              </a:ext>
            </a:extLst>
          </p:cNvPr>
          <p:cNvSpPr/>
          <p:nvPr/>
        </p:nvSpPr>
        <p:spPr>
          <a:xfrm>
            <a:off x="5870448" y="3200400"/>
            <a:ext cx="2704592" cy="751840"/>
          </a:xfrm>
          <a:prstGeom prst="roundRect">
            <a:avLst/>
          </a:prstGeom>
          <a:solidFill>
            <a:srgbClr val="36283A">
              <a:alpha val="90000"/>
            </a:srgbClr>
          </a:solidFill>
          <a:ln w="190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b="1" dirty="0">
                <a:latin typeface="Consolas" panose="020B0609020204030204" pitchFamily="49" charset="0"/>
              </a:rPr>
              <a:t>10 Minute Grace period</a:t>
            </a:r>
          </a:p>
        </p:txBody>
      </p:sp>
    </p:spTree>
    <p:extLst>
      <p:ext uri="{BB962C8B-B14F-4D97-AF65-F5344CB8AC3E}">
        <p14:creationId xmlns:p14="http://schemas.microsoft.com/office/powerpoint/2010/main" val="12716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Microsoft Power BI">
                <a:extLst>
                  <a:ext uri="{FF2B5EF4-FFF2-40B4-BE49-F238E27FC236}">
                    <a16:creationId xmlns:a16="http://schemas.microsoft.com/office/drawing/2014/main" id="{ED019A3E-9A4E-A53A-B34F-130E2BA47BFD}"/>
                  </a:ext>
                </a:extLst>
              </p:cNvPr>
              <p:cNvGraphicFramePr>
                <a:graphicFrameLocks noGrp="1"/>
              </p:cNvGraphicFramePr>
              <p:nvPr>
                <p:extLst>
                  <p:ext uri="{D42A27DB-BD31-4B8C-83A1-F6EECF244321}">
                    <p14:modId xmlns:p14="http://schemas.microsoft.com/office/powerpoint/2010/main" val="2273885765"/>
                  </p:ext>
                </p:extLst>
              </p:nvPr>
            </p:nvGraphicFramePr>
            <p:xfrm>
              <a:off x="0" y="0"/>
              <a:ext cx="12510000" cy="727456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3" name="Add-in 2" title="Microsoft Power BI">
                <a:extLst>
                  <a:ext uri="{FF2B5EF4-FFF2-40B4-BE49-F238E27FC236}">
                    <a16:creationId xmlns:a16="http://schemas.microsoft.com/office/drawing/2014/main" id="{ED019A3E-9A4E-A53A-B34F-130E2BA47BFD}"/>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510000" cy="7274560"/>
              </a:xfrm>
              <a:prstGeom prst="rect">
                <a:avLst/>
              </a:prstGeom>
            </p:spPr>
          </p:pic>
        </mc:Fallback>
      </mc:AlternateContent>
    </p:spTree>
    <p:extLst>
      <p:ext uri="{BB962C8B-B14F-4D97-AF65-F5344CB8AC3E}">
        <p14:creationId xmlns:p14="http://schemas.microsoft.com/office/powerpoint/2010/main" val="387251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Microsoft Power BI">
                <a:extLst>
                  <a:ext uri="{FF2B5EF4-FFF2-40B4-BE49-F238E27FC236}">
                    <a16:creationId xmlns:a16="http://schemas.microsoft.com/office/drawing/2014/main" id="{8E6A7A6F-4DB9-EA45-3113-D826B6DB64BC}"/>
                  </a:ext>
                </a:extLst>
              </p:cNvPr>
              <p:cNvGraphicFramePr>
                <a:graphicFrameLocks noGrp="1"/>
              </p:cNvGraphicFramePr>
              <p:nvPr>
                <p:extLst>
                  <p:ext uri="{D42A27DB-BD31-4B8C-83A1-F6EECF244321}">
                    <p14:modId xmlns:p14="http://schemas.microsoft.com/office/powerpoint/2010/main" val="3335494571"/>
                  </p:ext>
                </p:extLst>
              </p:nvPr>
            </p:nvGraphicFramePr>
            <p:xfrm>
              <a:off x="0" y="0"/>
              <a:ext cx="12537440" cy="730504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Add-in 1" title="Microsoft Power BI">
                <a:extLst>
                  <a:ext uri="{FF2B5EF4-FFF2-40B4-BE49-F238E27FC236}">
                    <a16:creationId xmlns:a16="http://schemas.microsoft.com/office/drawing/2014/main" id="{8E6A7A6F-4DB9-EA45-3113-D826B6DB64BC}"/>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537440" cy="7305040"/>
              </a:xfrm>
              <a:prstGeom prst="rect">
                <a:avLst/>
              </a:prstGeom>
            </p:spPr>
          </p:pic>
        </mc:Fallback>
      </mc:AlternateContent>
    </p:spTree>
    <p:extLst>
      <p:ext uri="{BB962C8B-B14F-4D97-AF65-F5344CB8AC3E}">
        <p14:creationId xmlns:p14="http://schemas.microsoft.com/office/powerpoint/2010/main" val="86401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9324523-C4F2-62BD-2EA7-82A214E564A0}"/>
              </a:ext>
            </a:extLst>
          </p:cNvPr>
          <p:cNvSpPr/>
          <p:nvPr/>
        </p:nvSpPr>
        <p:spPr>
          <a:xfrm>
            <a:off x="1945533" y="506081"/>
            <a:ext cx="9598048" cy="5845838"/>
          </a:xfrm>
          <a:prstGeom prst="roundRect">
            <a:avLst>
              <a:gd name="adj" fmla="val 5953"/>
            </a:avLst>
          </a:prstGeom>
          <a:solidFill>
            <a:schemeClr val="tx1">
              <a:alpha val="25000"/>
            </a:schemeClr>
          </a:solidFill>
          <a:ln>
            <a:noFill/>
          </a:ln>
          <a:effectLst>
            <a:outerShdw blurRad="228600" dist="1016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Courier New" panose="02070309020205020404" pitchFamily="49" charset="0"/>
              <a:buChar char="o"/>
            </a:pPr>
            <a:endParaRPr lang="en-US" sz="1600" dirty="0">
              <a:solidFill>
                <a:schemeClr val="bg1"/>
              </a:solidFill>
              <a:latin typeface="Consolas" panose="020B0609020204030204" pitchFamily="49" charset="0"/>
            </a:endParaRPr>
          </a:p>
        </p:txBody>
      </p:sp>
      <p:sp>
        <p:nvSpPr>
          <p:cNvPr id="2" name="Rectangle: Rounded Corners 1">
            <a:extLst>
              <a:ext uri="{FF2B5EF4-FFF2-40B4-BE49-F238E27FC236}">
                <a16:creationId xmlns:a16="http://schemas.microsoft.com/office/drawing/2014/main" id="{B7BC0FDA-21BA-3CDA-0F26-5CF443120226}"/>
              </a:ext>
            </a:extLst>
          </p:cNvPr>
          <p:cNvSpPr/>
          <p:nvPr/>
        </p:nvSpPr>
        <p:spPr>
          <a:xfrm rot="16200000">
            <a:off x="-1770302" y="2924804"/>
            <a:ext cx="5845838" cy="1008393"/>
          </a:xfrm>
          <a:prstGeom prst="roundRect">
            <a:avLst>
              <a:gd name="adj" fmla="val 19561"/>
            </a:avLst>
          </a:prstGeom>
          <a:solidFill>
            <a:srgbClr val="FF6161">
              <a:alpha val="2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endParaRPr lang="en-PH" sz="3600" dirty="0">
              <a:effectLst/>
              <a:latin typeface="Consolas" panose="020B0609020204030204" pitchFamily="49" charset="0"/>
            </a:endParaRPr>
          </a:p>
        </p:txBody>
      </p:sp>
      <p:sp>
        <p:nvSpPr>
          <p:cNvPr id="4" name="TextBox 3">
            <a:extLst>
              <a:ext uri="{FF2B5EF4-FFF2-40B4-BE49-F238E27FC236}">
                <a16:creationId xmlns:a16="http://schemas.microsoft.com/office/drawing/2014/main" id="{588EE698-0CB4-EA3A-FE7D-804E93CB09DA}"/>
              </a:ext>
            </a:extLst>
          </p:cNvPr>
          <p:cNvSpPr txBox="1"/>
          <p:nvPr/>
        </p:nvSpPr>
        <p:spPr>
          <a:xfrm>
            <a:off x="2224966" y="1443840"/>
            <a:ext cx="9039181" cy="3970318"/>
          </a:xfrm>
          <a:prstGeom prst="rect">
            <a:avLst/>
          </a:prstGeom>
          <a:noFill/>
        </p:spPr>
        <p:txBody>
          <a:bodyPr wrap="square" rtlCol="0">
            <a:spAutoFit/>
          </a:bodyPr>
          <a:lstStyle/>
          <a:p>
            <a:pPr marL="457200" indent="-457200">
              <a:buFont typeface="Courier New" panose="02070309020205020404" pitchFamily="49" charset="0"/>
              <a:buChar char="o"/>
            </a:pPr>
            <a:r>
              <a:rPr lang="en-US" dirty="0">
                <a:solidFill>
                  <a:schemeClr val="bg1"/>
                </a:solidFill>
                <a:latin typeface="Consolas" panose="020B0609020204030204" pitchFamily="49" charset="0"/>
              </a:rPr>
              <a:t>We can implement stricter policies with regards to absenteeism, tardiness and undertime.</a:t>
            </a:r>
          </a:p>
          <a:p>
            <a:pPr marL="457200" indent="-457200">
              <a:buFont typeface="Courier New" panose="02070309020205020404" pitchFamily="49" charset="0"/>
              <a:buChar char="o"/>
            </a:pPr>
            <a:endParaRPr lang="en-US"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dirty="0">
                <a:solidFill>
                  <a:schemeClr val="bg1"/>
                </a:solidFill>
                <a:latin typeface="Consolas" panose="020B0609020204030204" pitchFamily="49" charset="0"/>
              </a:rPr>
              <a:t>The HR drafts a memo regarding the attendance policy so that every employee is aware of the sanctions if they commit an attendance violation. </a:t>
            </a:r>
          </a:p>
          <a:p>
            <a:pPr marL="457200" indent="-457200">
              <a:buFont typeface="Courier New" panose="02070309020205020404" pitchFamily="49" charset="0"/>
              <a:buChar char="o"/>
            </a:pPr>
            <a:endParaRPr lang="en-US"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dirty="0">
                <a:solidFill>
                  <a:schemeClr val="bg1"/>
                </a:solidFill>
                <a:latin typeface="Consolas" panose="020B0609020204030204" pitchFamily="49" charset="0"/>
              </a:rPr>
              <a:t>The HR department should reprimand the head of the Medical dept. They should monitor the tardiness/undertime of employees. Nurses in particular.</a:t>
            </a:r>
          </a:p>
          <a:p>
            <a:pPr marL="457200" indent="-457200">
              <a:buFont typeface="Courier New" panose="02070309020205020404" pitchFamily="49" charset="0"/>
              <a:buChar char="o"/>
            </a:pPr>
            <a:endParaRPr lang="en-US"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dirty="0">
                <a:solidFill>
                  <a:schemeClr val="bg1"/>
                </a:solidFill>
                <a:latin typeface="Consolas" panose="020B0609020204030204" pitchFamily="49" charset="0"/>
              </a:rPr>
              <a:t>Same goes with the head of the Pharmacy department. They are responsible to deliver effective, safe, quality medicines, and services to achieve optimal health outcomes.</a:t>
            </a:r>
          </a:p>
        </p:txBody>
      </p:sp>
      <p:sp>
        <p:nvSpPr>
          <p:cNvPr id="5" name="TextBox 4">
            <a:extLst>
              <a:ext uri="{FF2B5EF4-FFF2-40B4-BE49-F238E27FC236}">
                <a16:creationId xmlns:a16="http://schemas.microsoft.com/office/drawing/2014/main" id="{1B55141B-335A-EB77-D8DE-01C396E821AC}"/>
              </a:ext>
            </a:extLst>
          </p:cNvPr>
          <p:cNvSpPr txBox="1"/>
          <p:nvPr/>
        </p:nvSpPr>
        <p:spPr>
          <a:xfrm rot="16200000">
            <a:off x="-1193486" y="3075056"/>
            <a:ext cx="4648202" cy="707886"/>
          </a:xfrm>
          <a:prstGeom prst="rect">
            <a:avLst/>
          </a:prstGeom>
          <a:noFill/>
        </p:spPr>
        <p:txBody>
          <a:bodyPr wrap="square" rtlCol="0">
            <a:spAutoFit/>
          </a:bodyPr>
          <a:lstStyle/>
          <a:p>
            <a:pPr algn="ctr"/>
            <a:r>
              <a:rPr lang="en-US" sz="4000" b="1" kern="1200" dirty="0">
                <a:solidFill>
                  <a:srgbClr val="FFFFFF"/>
                </a:solidFill>
                <a:effectLst/>
                <a:latin typeface="Consolas" panose="020B0609020204030204" pitchFamily="49" charset="0"/>
              </a:rPr>
              <a:t>Recommendations</a:t>
            </a:r>
            <a:endParaRPr lang="en-PH" sz="4000" dirty="0">
              <a:effectLst/>
              <a:latin typeface="Consolas" panose="020B0609020204030204" pitchFamily="49" charset="0"/>
            </a:endParaRPr>
          </a:p>
        </p:txBody>
      </p:sp>
    </p:spTree>
    <p:extLst>
      <p:ext uri="{BB962C8B-B14F-4D97-AF65-F5344CB8AC3E}">
        <p14:creationId xmlns:p14="http://schemas.microsoft.com/office/powerpoint/2010/main" val="239384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9324523-C4F2-62BD-2EA7-82A214E564A0}"/>
              </a:ext>
            </a:extLst>
          </p:cNvPr>
          <p:cNvSpPr/>
          <p:nvPr/>
        </p:nvSpPr>
        <p:spPr>
          <a:xfrm>
            <a:off x="1945533" y="506081"/>
            <a:ext cx="9598048" cy="5845838"/>
          </a:xfrm>
          <a:prstGeom prst="roundRect">
            <a:avLst>
              <a:gd name="adj" fmla="val 5953"/>
            </a:avLst>
          </a:prstGeom>
          <a:solidFill>
            <a:schemeClr val="tx1">
              <a:alpha val="25000"/>
            </a:schemeClr>
          </a:solidFill>
          <a:ln>
            <a:noFill/>
          </a:ln>
          <a:effectLst>
            <a:outerShdw blurRad="228600" dist="1016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Courier New" panose="02070309020205020404" pitchFamily="49" charset="0"/>
              <a:buChar char="o"/>
            </a:pPr>
            <a:endParaRPr lang="en-US" sz="1600" dirty="0">
              <a:solidFill>
                <a:schemeClr val="bg1"/>
              </a:solidFill>
              <a:latin typeface="Consolas" panose="020B0609020204030204" pitchFamily="49" charset="0"/>
            </a:endParaRPr>
          </a:p>
        </p:txBody>
      </p:sp>
      <p:sp>
        <p:nvSpPr>
          <p:cNvPr id="2" name="Rectangle: Rounded Corners 1">
            <a:extLst>
              <a:ext uri="{FF2B5EF4-FFF2-40B4-BE49-F238E27FC236}">
                <a16:creationId xmlns:a16="http://schemas.microsoft.com/office/drawing/2014/main" id="{B7BC0FDA-21BA-3CDA-0F26-5CF443120226}"/>
              </a:ext>
            </a:extLst>
          </p:cNvPr>
          <p:cNvSpPr/>
          <p:nvPr/>
        </p:nvSpPr>
        <p:spPr>
          <a:xfrm rot="16200000">
            <a:off x="-1770302" y="2924804"/>
            <a:ext cx="5845838" cy="1008393"/>
          </a:xfrm>
          <a:prstGeom prst="roundRect">
            <a:avLst>
              <a:gd name="adj" fmla="val 19561"/>
            </a:avLst>
          </a:prstGeom>
          <a:solidFill>
            <a:srgbClr val="FF6161">
              <a:alpha val="2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endParaRPr lang="en-PH" sz="3600" dirty="0">
              <a:effectLst/>
              <a:latin typeface="Consolas" panose="020B0609020204030204" pitchFamily="49" charset="0"/>
            </a:endParaRPr>
          </a:p>
        </p:txBody>
      </p:sp>
      <p:sp>
        <p:nvSpPr>
          <p:cNvPr id="4" name="TextBox 3">
            <a:extLst>
              <a:ext uri="{FF2B5EF4-FFF2-40B4-BE49-F238E27FC236}">
                <a16:creationId xmlns:a16="http://schemas.microsoft.com/office/drawing/2014/main" id="{588EE698-0CB4-EA3A-FE7D-804E93CB09DA}"/>
              </a:ext>
            </a:extLst>
          </p:cNvPr>
          <p:cNvSpPr txBox="1"/>
          <p:nvPr/>
        </p:nvSpPr>
        <p:spPr>
          <a:xfrm>
            <a:off x="2224966" y="1305340"/>
            <a:ext cx="9039181" cy="4247317"/>
          </a:xfrm>
          <a:prstGeom prst="rect">
            <a:avLst/>
          </a:prstGeom>
          <a:noFill/>
        </p:spPr>
        <p:txBody>
          <a:bodyPr wrap="square" rtlCol="0">
            <a:spAutoFit/>
          </a:bodyPr>
          <a:lstStyle/>
          <a:p>
            <a:pPr marL="457200" indent="-457200">
              <a:buFont typeface="Courier New" panose="02070309020205020404" pitchFamily="49" charset="0"/>
              <a:buChar char="o"/>
            </a:pPr>
            <a:r>
              <a:rPr lang="en-US" dirty="0">
                <a:solidFill>
                  <a:schemeClr val="bg1"/>
                </a:solidFill>
                <a:latin typeface="Consolas" panose="020B0609020204030204" pitchFamily="49" charset="0"/>
              </a:rPr>
              <a:t>Annual performance evaluation to employees focusing on attendance and punctuality.</a:t>
            </a:r>
          </a:p>
          <a:p>
            <a:pPr marL="457200" indent="-457200">
              <a:buFont typeface="Courier New" panose="02070309020205020404" pitchFamily="49" charset="0"/>
              <a:buChar char="o"/>
            </a:pPr>
            <a:endParaRPr lang="en-US"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dirty="0">
                <a:solidFill>
                  <a:schemeClr val="bg1"/>
                </a:solidFill>
                <a:latin typeface="Consolas" panose="020B0609020204030204" pitchFamily="49" charset="0"/>
              </a:rPr>
              <a:t>During the hiring/recruitment process, HR must conduct an orientation seminar informing new employees about company policies on attendance and leave.</a:t>
            </a:r>
          </a:p>
          <a:p>
            <a:pPr marL="457200" indent="-457200">
              <a:buFont typeface="Courier New" panose="02070309020205020404" pitchFamily="49" charset="0"/>
              <a:buChar char="o"/>
            </a:pPr>
            <a:endParaRPr lang="en-US"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dirty="0">
                <a:solidFill>
                  <a:schemeClr val="bg1"/>
                </a:solidFill>
                <a:latin typeface="Consolas" panose="020B0609020204030204" pitchFamily="49" charset="0"/>
              </a:rPr>
              <a:t>Implement a system to track the leave requests. Requests should be submitted at least a week in advance to avoid last-minute absences. </a:t>
            </a:r>
          </a:p>
          <a:p>
            <a:pPr marL="457200" indent="-457200">
              <a:buFont typeface="Courier New" panose="02070309020205020404" pitchFamily="49" charset="0"/>
              <a:buChar char="o"/>
            </a:pPr>
            <a:endParaRPr lang="en-US" dirty="0">
              <a:solidFill>
                <a:schemeClr val="bg1"/>
              </a:solidFill>
              <a:latin typeface="Consolas" panose="020B0609020204030204" pitchFamily="49" charset="0"/>
            </a:endParaRPr>
          </a:p>
          <a:p>
            <a:pPr marL="457200" indent="-457200">
              <a:buFont typeface="Courier New" panose="02070309020205020404" pitchFamily="49" charset="0"/>
              <a:buChar char="o"/>
            </a:pPr>
            <a:r>
              <a:rPr lang="en-US" dirty="0">
                <a:solidFill>
                  <a:schemeClr val="bg1"/>
                </a:solidFill>
                <a:latin typeface="Consolas" panose="020B0609020204030204" pitchFamily="49" charset="0"/>
              </a:rPr>
              <a:t>Allow employees to swap schedules provided that they’re in the same department and have the same position. That’s applicable if they can’t report to work on their original schedule or if their leave request was denied/rejected.</a:t>
            </a:r>
          </a:p>
        </p:txBody>
      </p:sp>
      <p:sp>
        <p:nvSpPr>
          <p:cNvPr id="5" name="TextBox 4">
            <a:extLst>
              <a:ext uri="{FF2B5EF4-FFF2-40B4-BE49-F238E27FC236}">
                <a16:creationId xmlns:a16="http://schemas.microsoft.com/office/drawing/2014/main" id="{1B55141B-335A-EB77-D8DE-01C396E821AC}"/>
              </a:ext>
            </a:extLst>
          </p:cNvPr>
          <p:cNvSpPr txBox="1"/>
          <p:nvPr/>
        </p:nvSpPr>
        <p:spPr>
          <a:xfrm rot="16200000">
            <a:off x="-1193486" y="3075056"/>
            <a:ext cx="4648202" cy="707886"/>
          </a:xfrm>
          <a:prstGeom prst="rect">
            <a:avLst/>
          </a:prstGeom>
          <a:noFill/>
        </p:spPr>
        <p:txBody>
          <a:bodyPr wrap="square" rtlCol="0">
            <a:spAutoFit/>
          </a:bodyPr>
          <a:lstStyle/>
          <a:p>
            <a:pPr algn="ctr"/>
            <a:r>
              <a:rPr lang="en-US" sz="4000" b="1" kern="1200" dirty="0">
                <a:solidFill>
                  <a:srgbClr val="FFFFFF"/>
                </a:solidFill>
                <a:effectLst/>
                <a:latin typeface="Consolas" panose="020B0609020204030204" pitchFamily="49" charset="0"/>
              </a:rPr>
              <a:t>Recommendations</a:t>
            </a:r>
            <a:endParaRPr lang="en-PH" sz="4000" dirty="0">
              <a:effectLst/>
              <a:latin typeface="Consolas" panose="020B0609020204030204" pitchFamily="49" charset="0"/>
            </a:endParaRPr>
          </a:p>
        </p:txBody>
      </p:sp>
    </p:spTree>
    <p:extLst>
      <p:ext uri="{BB962C8B-B14F-4D97-AF65-F5344CB8AC3E}">
        <p14:creationId xmlns:p14="http://schemas.microsoft.com/office/powerpoint/2010/main" val="374989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1F9F31-D603-0A64-A7F6-B69029B593DC}"/>
              </a:ext>
            </a:extLst>
          </p:cNvPr>
          <p:cNvGrpSpPr/>
          <p:nvPr/>
        </p:nvGrpSpPr>
        <p:grpSpPr>
          <a:xfrm>
            <a:off x="-2915568" y="-5449894"/>
            <a:ext cx="18951719" cy="19143015"/>
            <a:chOff x="-2915568" y="-5449894"/>
            <a:chExt cx="18951719" cy="19143015"/>
          </a:xfrm>
        </p:grpSpPr>
        <p:sp>
          <p:nvSpPr>
            <p:cNvPr id="48" name="Rectangle: Rounded Corners 47">
              <a:extLst>
                <a:ext uri="{FF2B5EF4-FFF2-40B4-BE49-F238E27FC236}">
                  <a16:creationId xmlns:a16="http://schemas.microsoft.com/office/drawing/2014/main" id="{D69BEA8D-E6B1-4FD0-80CE-DC48C18CBB18}"/>
                </a:ext>
              </a:extLst>
            </p:cNvPr>
            <p:cNvSpPr/>
            <p:nvPr/>
          </p:nvSpPr>
          <p:spPr>
            <a:xfrm rot="2658547">
              <a:off x="-2915568" y="-2036136"/>
              <a:ext cx="9000000" cy="9000000"/>
            </a:xfrm>
            <a:prstGeom prst="roundRect">
              <a:avLst>
                <a:gd name="adj" fmla="val 5953"/>
              </a:avLst>
            </a:prstGeom>
            <a:solidFill>
              <a:schemeClr val="tx1">
                <a:alpha val="25000"/>
              </a:schemeClr>
            </a:solidFill>
            <a:ln>
              <a:noFill/>
            </a:ln>
            <a:effectLst>
              <a:outerShdw blurRad="203200" dir="154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bg1"/>
                </a:solidFill>
                <a:latin typeface="Consolas" panose="020B0609020204030204" pitchFamily="49" charset="0"/>
              </a:endParaRPr>
            </a:p>
          </p:txBody>
        </p:sp>
        <p:sp>
          <p:nvSpPr>
            <p:cNvPr id="4" name="Rectangle: Rounded Corners 3">
              <a:extLst>
                <a:ext uri="{FF2B5EF4-FFF2-40B4-BE49-F238E27FC236}">
                  <a16:creationId xmlns:a16="http://schemas.microsoft.com/office/drawing/2014/main" id="{7737B0DB-7199-747B-E280-21E132599A49}"/>
                </a:ext>
              </a:extLst>
            </p:cNvPr>
            <p:cNvSpPr/>
            <p:nvPr/>
          </p:nvSpPr>
          <p:spPr>
            <a:xfrm rot="2658547">
              <a:off x="7036151" y="-5449894"/>
              <a:ext cx="9000000" cy="9000000"/>
            </a:xfrm>
            <a:prstGeom prst="roundRect">
              <a:avLst>
                <a:gd name="adj" fmla="val 5953"/>
              </a:avLst>
            </a:prstGeom>
            <a:solidFill>
              <a:schemeClr val="tx1">
                <a:alpha val="25000"/>
              </a:schemeClr>
            </a:solidFill>
            <a:ln>
              <a:noFill/>
            </a:ln>
            <a:effectLst>
              <a:outerShdw blurRad="203200" dir="154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bg1"/>
                </a:solidFill>
                <a:latin typeface="Consolas" panose="020B0609020204030204" pitchFamily="49" charset="0"/>
              </a:endParaRPr>
            </a:p>
          </p:txBody>
        </p:sp>
        <p:sp>
          <p:nvSpPr>
            <p:cNvPr id="5" name="Rectangle: Rounded Corners 4">
              <a:extLst>
                <a:ext uri="{FF2B5EF4-FFF2-40B4-BE49-F238E27FC236}">
                  <a16:creationId xmlns:a16="http://schemas.microsoft.com/office/drawing/2014/main" id="{4B7F5E6A-1D1D-33B3-84B8-9955F3E4082D}"/>
                </a:ext>
              </a:extLst>
            </p:cNvPr>
            <p:cNvSpPr/>
            <p:nvPr/>
          </p:nvSpPr>
          <p:spPr>
            <a:xfrm rot="2658547">
              <a:off x="3835753" y="4693121"/>
              <a:ext cx="9000000" cy="9000000"/>
            </a:xfrm>
            <a:prstGeom prst="roundRect">
              <a:avLst>
                <a:gd name="adj" fmla="val 5953"/>
              </a:avLst>
            </a:prstGeom>
            <a:solidFill>
              <a:schemeClr val="tx1">
                <a:alpha val="25000"/>
              </a:schemeClr>
            </a:solidFill>
            <a:ln>
              <a:noFill/>
            </a:ln>
            <a:effectLst>
              <a:outerShdw blurRad="203200" dir="154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bg1"/>
                </a:solidFill>
                <a:latin typeface="Consolas" panose="020B0609020204030204" pitchFamily="49" charset="0"/>
              </a:endParaRPr>
            </a:p>
          </p:txBody>
        </p:sp>
      </p:grpSp>
      <p:grpSp>
        <p:nvGrpSpPr>
          <p:cNvPr id="9" name="Group 8">
            <a:extLst>
              <a:ext uri="{FF2B5EF4-FFF2-40B4-BE49-F238E27FC236}">
                <a16:creationId xmlns:a16="http://schemas.microsoft.com/office/drawing/2014/main" id="{2AD65D57-A07D-2F4D-706F-6C2F94CC2827}"/>
              </a:ext>
            </a:extLst>
          </p:cNvPr>
          <p:cNvGrpSpPr/>
          <p:nvPr/>
        </p:nvGrpSpPr>
        <p:grpSpPr>
          <a:xfrm>
            <a:off x="650835" y="1669040"/>
            <a:ext cx="5118652" cy="2653748"/>
            <a:chOff x="546652" y="775252"/>
            <a:chExt cx="5118652" cy="2653748"/>
          </a:xfrm>
        </p:grpSpPr>
        <p:sp>
          <p:nvSpPr>
            <p:cNvPr id="6" name="TextBox 5">
              <a:extLst>
                <a:ext uri="{FF2B5EF4-FFF2-40B4-BE49-F238E27FC236}">
                  <a16:creationId xmlns:a16="http://schemas.microsoft.com/office/drawing/2014/main" id="{26FB961C-7199-10FA-BD13-A91DFAE4226D}"/>
                </a:ext>
              </a:extLst>
            </p:cNvPr>
            <p:cNvSpPr txBox="1"/>
            <p:nvPr/>
          </p:nvSpPr>
          <p:spPr>
            <a:xfrm>
              <a:off x="546652" y="775252"/>
              <a:ext cx="5118652" cy="1200329"/>
            </a:xfrm>
            <a:prstGeom prst="rect">
              <a:avLst/>
            </a:prstGeom>
            <a:noFill/>
          </p:spPr>
          <p:txBody>
            <a:bodyPr wrap="square" rtlCol="0">
              <a:spAutoFit/>
            </a:bodyPr>
            <a:lstStyle/>
            <a:p>
              <a:r>
                <a:rPr lang="en-PH" sz="7200" b="1" dirty="0">
                  <a:solidFill>
                    <a:schemeClr val="bg1"/>
                  </a:solidFill>
                  <a:latin typeface="Montserrat" panose="00000500000000000000" pitchFamily="2" charset="0"/>
                  <a:ea typeface="Roboto" panose="02000000000000000000" pitchFamily="2" charset="0"/>
                </a:rPr>
                <a:t>GROUP 2</a:t>
              </a:r>
            </a:p>
          </p:txBody>
        </p:sp>
        <p:sp>
          <p:nvSpPr>
            <p:cNvPr id="8" name="TextBox 7">
              <a:extLst>
                <a:ext uri="{FF2B5EF4-FFF2-40B4-BE49-F238E27FC236}">
                  <a16:creationId xmlns:a16="http://schemas.microsoft.com/office/drawing/2014/main" id="{E9B3F783-DEB0-6591-BF56-A58B30193035}"/>
                </a:ext>
              </a:extLst>
            </p:cNvPr>
            <p:cNvSpPr txBox="1"/>
            <p:nvPr/>
          </p:nvSpPr>
          <p:spPr>
            <a:xfrm>
              <a:off x="546652" y="1951672"/>
              <a:ext cx="4154557" cy="1477328"/>
            </a:xfrm>
            <a:prstGeom prst="rect">
              <a:avLst/>
            </a:prstGeom>
            <a:noFill/>
          </p:spPr>
          <p:txBody>
            <a:bodyPr wrap="square" rtlCol="0">
              <a:spAutoFit/>
            </a:bodyPr>
            <a:lstStyle/>
            <a:p>
              <a:r>
                <a:rPr lang="en-PH" dirty="0">
                  <a:solidFill>
                    <a:schemeClr val="bg1"/>
                  </a:solidFill>
                  <a:latin typeface="Consolas" panose="020B0609020204030204" pitchFamily="49" charset="0"/>
                </a:rPr>
                <a:t> - Acosta, Jillian Rechelle </a:t>
              </a:r>
            </a:p>
            <a:p>
              <a:r>
                <a:rPr lang="en-PH" dirty="0">
                  <a:solidFill>
                    <a:schemeClr val="bg1"/>
                  </a:solidFill>
                  <a:latin typeface="Consolas" panose="020B0609020204030204" pitchFamily="49" charset="0"/>
                </a:rPr>
                <a:t> - Clarito, Raquel</a:t>
              </a:r>
            </a:p>
            <a:p>
              <a:r>
                <a:rPr lang="en-PH" dirty="0">
                  <a:solidFill>
                    <a:schemeClr val="bg1"/>
                  </a:solidFill>
                  <a:latin typeface="Consolas" panose="020B0609020204030204" pitchFamily="49" charset="0"/>
                </a:rPr>
                <a:t> - Dela Cruz, Antonio III</a:t>
              </a:r>
            </a:p>
            <a:p>
              <a:r>
                <a:rPr lang="en-PH" dirty="0">
                  <a:solidFill>
                    <a:schemeClr val="bg1"/>
                  </a:solidFill>
                  <a:latin typeface="Consolas" panose="020B0609020204030204" pitchFamily="49" charset="0"/>
                </a:rPr>
                <a:t> - Ruiz, Rowena</a:t>
              </a:r>
            </a:p>
            <a:p>
              <a:r>
                <a:rPr lang="en-PH" dirty="0">
                  <a:solidFill>
                    <a:schemeClr val="bg1"/>
                  </a:solidFill>
                  <a:latin typeface="Consolas" panose="020B0609020204030204" pitchFamily="49" charset="0"/>
                </a:rPr>
                <a:t> - Singh, Gurkeet</a:t>
              </a:r>
            </a:p>
          </p:txBody>
        </p:sp>
      </p:grpSp>
      <p:pic>
        <p:nvPicPr>
          <p:cNvPr id="15" name="Picture 14" descr="A picture containing text&#10;&#10;Description automatically generated">
            <a:extLst>
              <a:ext uri="{FF2B5EF4-FFF2-40B4-BE49-F238E27FC236}">
                <a16:creationId xmlns:a16="http://schemas.microsoft.com/office/drawing/2014/main" id="{67DD8945-9B8E-2082-B80E-79368583F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896922">
            <a:off x="9101172" y="3236939"/>
            <a:ext cx="2053142" cy="1807905"/>
          </a:xfrm>
          <a:prstGeom prst="rect">
            <a:avLst/>
          </a:prstGeom>
        </p:spPr>
      </p:pic>
      <p:pic>
        <p:nvPicPr>
          <p:cNvPr id="17" name="Picture 16" descr="A cartoon of a dog">
            <a:extLst>
              <a:ext uri="{FF2B5EF4-FFF2-40B4-BE49-F238E27FC236}">
                <a16:creationId xmlns:a16="http://schemas.microsoft.com/office/drawing/2014/main" id="{7402D1D2-0DAA-CF43-64BC-DEAD01BCE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9017038" y="0"/>
            <a:ext cx="2306553" cy="1766851"/>
          </a:xfrm>
          <a:prstGeom prst="rect">
            <a:avLst/>
          </a:prstGeom>
        </p:spPr>
      </p:pic>
      <p:grpSp>
        <p:nvGrpSpPr>
          <p:cNvPr id="24" name="Group 23">
            <a:extLst>
              <a:ext uri="{FF2B5EF4-FFF2-40B4-BE49-F238E27FC236}">
                <a16:creationId xmlns:a16="http://schemas.microsoft.com/office/drawing/2014/main" id="{1FF07288-EA8B-EB12-993B-134ADFF383A9}"/>
              </a:ext>
            </a:extLst>
          </p:cNvPr>
          <p:cNvGrpSpPr>
            <a:grpSpLocks noChangeAspect="1"/>
          </p:cNvGrpSpPr>
          <p:nvPr/>
        </p:nvGrpSpPr>
        <p:grpSpPr>
          <a:xfrm>
            <a:off x="7615872" y="5559949"/>
            <a:ext cx="1478921" cy="651155"/>
            <a:chOff x="7459339" y="5373475"/>
            <a:chExt cx="1776780" cy="782300"/>
          </a:xfrm>
        </p:grpSpPr>
        <p:pic>
          <p:nvPicPr>
            <p:cNvPr id="19" name="Picture 18" descr="Icon&#10;&#10;Description automatically generated">
              <a:extLst>
                <a:ext uri="{FF2B5EF4-FFF2-40B4-BE49-F238E27FC236}">
                  <a16:creationId xmlns:a16="http://schemas.microsoft.com/office/drawing/2014/main" id="{069E2626-86B1-0333-0F69-C80C883B2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9339" y="5429657"/>
              <a:ext cx="669937" cy="669937"/>
            </a:xfrm>
            <a:prstGeom prst="rect">
              <a:avLst/>
            </a:prstGeom>
          </p:spPr>
        </p:pic>
        <p:sp>
          <p:nvSpPr>
            <p:cNvPr id="22" name="Rectangle: Rounded Corners 21">
              <a:extLst>
                <a:ext uri="{FF2B5EF4-FFF2-40B4-BE49-F238E27FC236}">
                  <a16:creationId xmlns:a16="http://schemas.microsoft.com/office/drawing/2014/main" id="{EF1B9545-FD40-618A-BEC5-D5E37DCC8C81}"/>
                </a:ext>
              </a:extLst>
            </p:cNvPr>
            <p:cNvSpPr/>
            <p:nvPr/>
          </p:nvSpPr>
          <p:spPr>
            <a:xfrm>
              <a:off x="8319510" y="5373475"/>
              <a:ext cx="45719" cy="782300"/>
            </a:xfrm>
            <a:prstGeom prst="roundRect">
              <a:avLst>
                <a:gd name="adj" fmla="val 50000"/>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3" name="Rectangle: Rounded Corners 22">
              <a:extLst>
                <a:ext uri="{FF2B5EF4-FFF2-40B4-BE49-F238E27FC236}">
                  <a16:creationId xmlns:a16="http://schemas.microsoft.com/office/drawing/2014/main" id="{5BDC9BEA-AEAB-D4E3-576B-A413277194D9}"/>
                </a:ext>
              </a:extLst>
            </p:cNvPr>
            <p:cNvSpPr/>
            <p:nvPr/>
          </p:nvSpPr>
          <p:spPr>
            <a:xfrm>
              <a:off x="8566519" y="5429994"/>
              <a:ext cx="669600" cy="669600"/>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 name="Picture 1" descr="A picture containing text&#10;&#10;Description automatically generated">
            <a:extLst>
              <a:ext uri="{FF2B5EF4-FFF2-40B4-BE49-F238E27FC236}">
                <a16:creationId xmlns:a16="http://schemas.microsoft.com/office/drawing/2014/main" id="{89967FC0-8E09-53CD-03E8-AF3685012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974266" flipV="1">
            <a:off x="6109557" y="270092"/>
            <a:ext cx="2053142" cy="1807905"/>
          </a:xfrm>
          <a:prstGeom prst="rect">
            <a:avLst/>
          </a:prstGeom>
        </p:spPr>
      </p:pic>
      <p:pic>
        <p:nvPicPr>
          <p:cNvPr id="7" name="Picture 6" descr="A picture containing text, clipart, vector graphics&#10;&#10;Description automatically generated">
            <a:extLst>
              <a:ext uri="{FF2B5EF4-FFF2-40B4-BE49-F238E27FC236}">
                <a16:creationId xmlns:a16="http://schemas.microsoft.com/office/drawing/2014/main" id="{7156A537-2EDF-FD9A-07F6-1198E1430E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 y="-223656"/>
            <a:ext cx="1814233" cy="2665914"/>
          </a:xfrm>
          <a:prstGeom prst="rect">
            <a:avLst/>
          </a:prstGeom>
        </p:spPr>
      </p:pic>
    </p:spTree>
    <p:extLst>
      <p:ext uri="{BB962C8B-B14F-4D97-AF65-F5344CB8AC3E}">
        <p14:creationId xmlns:p14="http://schemas.microsoft.com/office/powerpoint/2010/main" val="419775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ABF32C1B-11A0-4511-9EEF-440C9BD519FC}">
  <we:reference id="wa200003233" version="2.0.0.3" store="en-US" storeType="OMEX"/>
  <we:alternateReferences>
    <we:reference id="WA200003233" version="2.0.0.3" store="WA200003233" storeType="OMEX"/>
  </we:alternateReferences>
  <we:properties>
    <we:property name="backgroundColor" value="&quot;#262933&quot;"/>
    <we:property name="bookmark" value="&quot;H4sIAAAAAAAAA+1bWXPbNhD+Kxm+5EVtcZAE4bfYdWY8k9pp7KQPHU9mASwUJpSo8kitevTfC5CSLSk+mMiHpOhNuIjFHt+3WFKXgUnLUQbjYxhgsBfs5/mXARRfXvCgFwwX+2IlDErJBXBGwXAVGeZm5aMqzYdlsHcZVFD0sfqQljVk/oGu8+/zXgBZ9hb6vmUhK7EXjLAo8yFk6X/YTnZDVVHjpBfgxSjLC/CPPK2gQv/Yr266aztR6K9eLtBV+hVPUVdt7zsc5UU1bUtGOJNhREQc01BykBTcmrIdbcS8f77ftBHsIB9WkA6dAL7P0ChCABQ2BhpZgZZQ31+mw342Pcr12rPxyKuvwotK5RdeU+qz29M/aTLxR+UiiqQABJqwWGgSC+VX2zSrphuq8eHFqHBavJwZ43UzaBIEYyOrGGJokhiTyB+yand8Zb7CUKMJGnUWWLbauwxe9fsF9qGaNg8XBg/yrB7c0H+a14XGd2iboWGVVmO3x9nRH4cvjo5/O3l/FvjDvC1yZ9Vm6Oj4Y+lMV5fNwOt6OLVT5Juf8n8PCnSGNcEemfSWziWJslRpTjTVPIkwRE2uz3XglvXzItVOy72pmrxQH2b+wdx2RT5o9DV16NTNvFHoXtDah0ych/71CQtsljmDm3SmoKMldZTTKR0U1TYaAe5Qj9v6A2R1EyjuyW9Sd6LWhZpuN/vlyfCXs3SATuyXfsG5c53zybJhH8l29xnLUkRtSRKqSNkwhEhfG+ssHx13tlJZq39qLMbeWIsHmA2433/Ofqxu71PMXCQ+hDXrEouPqQlc71QCm2Lm2m6Xk8JgsT9utvk9LWZ4xZYPuXpYdpBvORS9gM5GwR4lDRq12mHeymsbOteH8cKDyvD2xVcuNZk8bsjMa3gxYPymd1KDguLgExTVIje4xpM5zop47u3QsrGb/3mOYqdQPe5u9e9T9XnjswKIYRwiZixHiEOLsezIoAJlohyDCi14EhrH5Uz85Ezzxh16DThmxx87/tjxx2IwbE5Gfy/n6awuXUSj2d+R30rkFybC6FgbABVbToExZTqSH0sSjTG6e6w0RFBNtLvHrsv18aSuOnobnYuQRcZeJVS9nstloQyOnKsOcFhtSZw+huZ+kPN3kLESZNzvry1exFJFGkKgEiONnBsb8q7JMuNUskhEmoUgqeZEJNuWLC/ATods+f3Q+VyVDtqUuXdP9cYd7SlS6yXsfPyQ32Cw7M4z2wdRd539OTEKdJz46rpUMbfuTu5ym64YZTjwRFBjYhKrRHAaRlt3of9ejDqEIhu/cKvuxKhFJFsPhNrd/jfk9h/tLv9bfvl/HJ5sxdtR5SoVAGW04Aod4yVhJEnII2NvZ8s1yP3udY8yS7XD+3mHCAZY9JtQNVBBc5JRu12K7XhummFsDnozxe1DmeqXs2ie3GK1Kzp9rPSGE5BCoAqTmABhEJK4edCPfT8QURryMLaRkshQcqtp5+8HInebwwQ4McZqSbmAFZOl6rnxvtr4tx/0mzfsaDUCck0jqjRjErVkq5mpnjdT67ZPZaB6WRN99IlnN+tYHEB291X7asJDGPDGiL4SeG25+iEL9aMUN4Ce16HYdu3IDS47cDdUATAWSx4DUC2jjrjsCJyz0Mokdndf/7EdFXzbcHm1QtvzXU+/hWemCVEmSYBaRUOJiOGKX6vt4Hmr4flBr1Kbgc9rUWlcAmhKtASrQNBYUCITTjR2BGhuMVZhjJEvNAoUiaJzGdkGudcylrm7AyRcuwQztAkIKRjMYdkzleO6kdcPl+O+oaY1K8fdLt93l+PWLw3YvHLcQrwQATQxsaSgOJeWIZ3/+PnnzNTW52Un3VUin7AS2WDOTRW7vK7KEWh8C0O8oXLn/AIcMZvp79uqd82fhq5qd5PJ/9haYuW0NAAA&quot;"/>
    <we:property name="creatorSessionId" value="&quot;7718ac91-0830-408b-9dc9-e6ca6176c682&quot;"/>
    <we:property name="creatorTenantId" value="&quot;1303db57-557f-4a54-90c8-469f54b2d291&quot;"/>
    <we:property name="creatorUserId" value="&quot;10032000D8D3288A&quot;"/>
    <we:property name="datasetId" value="&quot;50bb8da3-1e17-46d5-b014-3cc40adb69e6&quot;"/>
    <we:property name="embedUrl" value="&quot;/reportEmbed?reportId=bca3d40d-7429-4fcc-a9f1-2af6ec849c84&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1bWXPbNhD+Kxm+5EVtCYIkCL/ZrjPjSWOnsZM+dDyZBbBQmFCiyiO16tF/74KUbEnxwUQ+JEdvwkUs9vi+xZK68ExajjIYH8EAvR1vL8+/DKD48oJ7PW847Ts+fv1m993rj0e7bw6oOx9VaT4svZ0Lr4Kij9WHtKwhc0+gzr/Peh5k2Vvou5aFrMSeN8KizIeQpf9hO5mGqqLGSc/D81GWF+AeeVJBhe6xX2k6tWlv9qsTBHSVfsUT1FXb+w5HeVFN2zLweSDDyBdxzELJQTKgNWU72oh593y3aSPYfj6sIB2SAK7PsChCABQ2BhZZgdZnrr9Mh/1sepSrtafjkdNXheeVys+dptRn2tM9aTJxR+UiiqQABJYEsdB+LJRbbdOsmm6oxgfno4K0eDHT/qtm0CQIxkZWBYihSWJMInfIqt1x13yFoUbjNeossGy1d+Ht9vsF9qGaNg8WBvfzrB5c03+S14XGd2iboWGVVmPa4/TwzcGLw6Pfjt+feu4wb4ucrNoMHR59LMl0ddkMvKqHUztFrvkp/3e/QDKs8Xb8SW/pXNJXlinNfc00TyIMUftX59qnZf28SDVpuTdVkxPqw8w/AtquyAeNvqYenNLMa4Xuea19/Al56F+fsMBmGRncpDMFHS6po5xO6aCottEIcIt6aOsPkNVNoNCT/0jpRK0LNd00++Xx8JfTdIAk9ku34Ixc52yybNgHst1dxrIMUVs/CVWkbBhCpK+MdZqPjjpbqazVPzUWY2esxQPMBuj3n7Mfq9v7BDOKxPuwZl1i8TE1HvVOJbApZtSmXY4Lg8XeuNnm97SY4VWwfMjVw7KDfMuh6AQkG3k7zG/QqNVO4Ky8tqFzdRgnPKgMb1586VKTycOGzLyGFwPGbXorNSgo9j9BUS1yAzUezXFWxHNnh5aNaf7nOYqdQvW4u9W/T9Vnjc8K8E3AIQqM5QhxaDGWHRlUoEwUMajQgiehIS4PxE/ONH/QodeAY7b8seWPLX8sBsPmZPR3cp7O6pIiGs3elvxWIr8wEUbH2gCo2HIGQaBMR/ILkkRjjHSPlcYXTPua7rHrcn08rquO3sbmImSRsVcJVafnclkogyNy1QEOq2cSpw+huR/k/C1krAQZd/trixexVJGGEJjESCPnxoa8a7IccCaDSEQ6CEEyzX2RPLdkeQF2OmTL74fkc1U6aFPm3h3VGzraY6TWS9j58CG/wWDZnWeeH0TddvanxCjQceKq61LF3NKdnHKbrhhlOPBEMGNiP1aJ4CyMnt2F/nsx6gCKbPyCVt2KUYtIth4Itb39b8jtP9pe/p/55f9heLIVb0uVq1QAlNGCKyTGS8JI+iGPjL2ZLdcg97vTPcos1YT38w7hDbDoN6FqoILmJKN2uxTb8dw0w9gc9HqK24My1S9n0Ty5wWqXdPpQ6Q33QQqBKkxiH/wAQj9uHvRj3w9EjIU8jG2kJAYoudWs8/cDEd3mMAHuG2O1ZFzAislS9dR4X2382w/2zRt2tBoBuWYRUzoIJGoZrGamet5Mrds+loHqZU300SWe3axjcQDZ7Vftywn3YcBrI/pS4LXl6vss1I9S3AB6Xodi25UjN7hM4G6YAgiCWPIYgGkZdcRlInAehFYmMd19DUrJBH9uuLxaoe3prqffwnOgfV+ZJAFmFQslIoYrfq22hednDc/3epXaDHxei0rjEkAzX0uwCgSLBfNlwn2NHQGaW4xVGGPkCo0CRaLYXEa2Qe61jGV0d4CEa0owQ5uAkCKAOSx7onJcN/L64XLcN9S0ZuW4m+X77nLc+qUBm1eOW4gXXwBLTCwZKM6lDZDNf/z8c2Zq6/Oyk20rkY9YiWww57qKXV5X5Qg0voUhXlO5I78AImYz/X1T9a7505DXbEIWTKdIccsC91eiy1rfZPI/MGN6hdU0AAA=&quot;"/>
    <we:property name="isFiltersActionButtonVisible" value="true"/>
    <we:property name="isFooterCollapsed" value="true"/>
    <we:property name="pageDisplayName" value="&quot;Disciplined&quot;"/>
    <we:property name="pageName" value="&quot;ReportSection9203294507661493a91a&quot;"/>
    <we:property name="pptInsertionSessionID" value="&quot;E109BC9C-3A8F-48E9-BBF3-B7CFB4FCA51E&quot;"/>
    <we:property name="reportEmbeddedTime" value="&quot;2023-02-24T06:55:01.483Z&quot;"/>
    <we:property name="reportName" value="&quot;pa2_2&quot;"/>
    <we:property name="reportState" value="&quot;CONNECTED&quot;"/>
    <we:property name="reportUrl" value="&quot;/groups/me/reports/bca3d40d-7429-4fcc-a9f1-2af6ec849c84/ReportSection9203294507661493a91a?bookmarkGuid=214ebc37-a403-4c07-ba15-f7a6e4055b45&amp;bookmarkUsage=1&amp;ctid=1303db57-557f-4a54-90c8-469f54b2d291&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B9B16DE-9967-4336-B030-B536DBA4EEF9}">
  <we:reference id="wa200003233" version="2.0.0.3" store="en-US" storeType="OMEX"/>
  <we:alternateReferences>
    <we:reference id="WA200003233" version="2.0.0.3" store="WA200003233" storeType="OMEX"/>
  </we:alternateReferences>
  <we:properties>
    <we:property name="backgroundColor" value="&quot;#262933&quot;"/>
    <we:property name="bookmark" value="&quot;H4sIAAAAAAAAA+1Z31PbOBD+Vzp+6UvmzpItWeatUDrDTH8whfbmppPprLRScOvYOVvh4Jj877eyQ2kgkBRojnLwhCV799tvP+1KylmERTsp4fQtjG20FW3X9dcxNF+fJdEgqhbHnMtiqSUXsWKxBsXyDOiteuKLumqjrbPIQzOy/mPRTqEMBmnw03AQQVnuwyg8OShbO4gmtmnrCsriH9u/TFO+mdrZILInk7JuIJg88OBtMHtMr9MzQWG/BVxgfHFsD6zx/eh7O6kbP38GYBlPYoWGS+eQc2U1fdP2sx3M1e8Hpx2wnbryUFQEIIwxESdoXJo4zCGTHBjKMN4W1aich3Lx7eHpJNDn7YnX9UlgSn8hn8HSbEahGp1KkFrlyqpUpTZJwYSvXVH6uUN9unsyaYhF4ra3tkOcjOqmMOSpY6uxbU/OWbRTl9Nx99/uwvhBPW2MfW9dN1X5wp+SpWkbnAQg+01NGekG0U6g8WNb+W7mqP57p7HkEqOteDakkRtDbcvC2GYh0mhsSRPhHwQPXSST3l1h+/kau2nbBXoWvS4o+N72RyinwezzbWgL85wQ0d8w4OoVQLi/fJfW7vW2c3HfTAy7hJHgeZIqSlmaCSaSHDnbYMJKC8f2c2P/oij9FbxvSKlHS5I2+IbkBR5DZWj0MowXo1FjR+Dnj7s/DWMHJIy9mlbzxStuITOsq6nfOaL0LC6qa3Qxz8DpLZSxHuUB8LyMXig6OioQbRX1ysHEOjAiRplxZlMdW/lglPOSYD/pZoO66Qnva4qmehJrnYFLcx3nXGue3r6lKERlYsZlmnAWp9zlJrleZ/P+/qqbjJUVyBBFnKV5pqV0CScHG9TA4d6b3Wd7b39/9+HwMmPvpv5zS9uBabtKBiwIdyEwmaVKAArnnEYuhECNF4EtLrKep66ZnO85OLlr6nFH2HyTFOSzFPUg6hNEWhxEfxzZxs61U2FxztDeJT5+oGH1Dx2AS/zsvb2gh1x/64SflvfT1xR0aKfD4ayvXncpLjek7XtYq9IUCytTQyUyZpIzcLS1kteladNd9CpaJwWaPAFJy8U5Zlnq2ObR/mmhWQ723oHckGUM2/T/uoGsrcK7tRAyZL5afEGfLG0kdYO22e5bxsuiOT+isMHPCm5Oflj1993EVntdvfFJpBJGQE4txaDLkWUIazakFGJImHKoBZgcQQujH1vdXuhraxTuDxWGk9N4I9X7UtN9qjH3skF5KjL3XmRiyFIwGRrNExSYSuXWLTLIdCYThDjmLgblNFNPReb/WmQewkF4UzWmLCq7kaPwSr6H88tQzFSWM8XTWCaJEEbyNdewZi5RibAMee6UzARP3GNbw7/mAe9hrJsf2P8/iILzy61dRad1zqVCpx3LMpcKzIKdG4OADuH21HtCcOUiSzOtRG5ikQoZ7tu1kuKOJkXuciclMw5jkeVC5UZdX2EexL3D4/3JZd2L9TCBzPFwLZmQvrRLjSZhPJjE3XIJP8q0ndeEm/frXU6XhV1PfTsBY/ehskvCp7CBdqa4goLuJ+ZvBMxm/wJiIhDH4h4AAA==&quot;"/>
    <we:property name="creatorSessionId" value="&quot;dc9763fa-1894-497c-a13e-891c7308c5e4&quot;"/>
    <we:property name="creatorTenantId" value="&quot;1303db57-557f-4a54-90c8-469f54b2d291&quot;"/>
    <we:property name="creatorUserId" value="&quot;10032000D8D3288A&quot;"/>
    <we:property name="datasetId" value="&quot;50bb8da3-1e17-46d5-b014-3cc40adb69e6&quot;"/>
    <we:property name="embedUrl" value="&quot;/reportEmbed?reportId=bca3d40d-7429-4fcc-a9f1-2af6ec849c84&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1Z31PbOBD+Vzp+6UvmzpItWeYNKJ1hWn5Mob256WQYSSsFF8fO2TIHx+R/v5VtoEAgKdBcypGnaGXvfvvtaleSLwLI6kkuz3fl2ARrwUZZnoxldfImCgZB0cv29j7srH/6cLS7vrOF4nLisrKog7WLwMlqZNyXrG5k7jWg8OtwEMg835cjP7Iyr80gmJiqLguZZ/+Y7mGcclVjpoPAnE3yspJe5YGTzni1p/g4jtE2+c0Dkdplp+bAaNdJP5lJWbl+LCVJaBQK0JRbC5QKo/CdupttYc5/3httgW2WhZNZgQC8jLAwAm3jyEIqE04lAe7ldVaM8t6V63cPzyeeL2fOnCrPPFPqG9r0mqZTdFWrmEuuRCqMiEVsolhq/7bNctcbVOdbZ5MKWURuO22byMmorDKNllq2KlN35FwEm2XejNt/WzfkB2VTafPJ2HaqcJk7R01N7Y14IPtViRFphWAmsnJjU7h25rj8e7MyaBKCtXA6RMmDrtZ5pk11w9NgbDAn/B+QTraeTDpzmenmS2inTevoRfAxQ+c73V9k3ni1bzdknem3iAh/Q4+rywDE/e27sLaP162J52Zi2AaMpJgpscCQxQkjLEqBkiUGLDfy1BxV5i/00t3Bu4OZejwjaIMrJOtwKguN0tsw1kejyoyk64dbPw1jC8TL3jdFv3jZI9IMyqJxm8cYnpuL6p686CNw/ojMWIxyD7ivm9cZHRxnAKYIusyByFipWQg8ocTEKjR8ZTLnHcJ+zZsl5k1HeFdTFNaTUKlE2jhVYUqVovHjW4oAEDoklMcRJWFMbaqj+/Osb+jv28lQGAYEgIVJnCaKcxtRNLDEHDjc3tl6s737+97nw9uM7TXuqMbtQFPPSwPiE/eGYzyJBZPArLUKKGMMFFw7dnORdTy1zeRyz0HRXFWOW8L6XZFPn5moB0EXIMzFQfDHsalMnzsFZJcMbd/i4wcaVjdoAdziZ3v3mh40fdUJv87upx/Rad9Oh8NpV72eUlweCNv3sOaFKWSGxxpLZEg4JdLi1orfF6Zld9G7aC1noNNIclwu1hJDYkuWj/ZPI6vZYJ8dyANRBr9N/68byMJZ+LQWgor0iYF1fGVmIykrMNVG1zLeZdXlEYUMfpZzPfl+1T93E5tvdf7GJ+KCaSZTbCkabAokAblgQ4plKCMiLCgmdQpSMa1eWt2+0dcWKNyfC/Anp/FSqvetpvtaY55lg/JaZJ69yIQyiaVOQCsaAYOYC7tokQGiEh6BDENqQymsIuK1yPxfi8wqHISXVWPyrDBLOQrP5XvYX4ZCIpKUCBqHPIoY05wuuIYVsZGImCFAUyt4wmhkX9oa/jUPeKuxbn5g/78SBeeXW7sCT+uUcgFWWZIkNmaQeD0POiFbhBuNc4jgzkWWIkqwVIcsZtzftyvB2RNVstSmlnOiLYQsSZlItbi/wqzEvcPL/eSy6MW6nwBiqb+WjDC/lI21wsRYmcA9cgm/yLBd1oSH9+ttTGe5XTaunkht9mVhZriPbkvcmcIcCtpPzN25ABnPVD6PM//h+Yqw6fRfGX6MxgMfAAA=&quot;"/>
    <we:property name="isFiltersActionButtonVisible" value="true"/>
    <we:property name="pageDisplayName" value="&quot;Absenteeism(absent/late &amp; vl/sl)&quot;"/>
    <we:property name="pageName" value="&quot;ReportSectionaa172308dc26ffd228eb&quot;"/>
    <we:property name="pptInsertionSessionID" value="&quot;E109BC9C-3A8F-48E9-BBF3-B7CFB4FCA51E&quot;"/>
    <we:property name="reportEmbeddedTime" value="&quot;2023-02-24T06:59:32.504Z&quot;"/>
    <we:property name="reportName" value="&quot;pa2_2&quot;"/>
    <we:property name="reportState" value="&quot;CONNECTED&quot;"/>
    <we:property name="reportUrl" value="&quot;/groups/me/reports/bca3d40d-7429-4fcc-a9f1-2af6ec849c84/ReportSectionaa172308dc26ffd228eb?bookmarkGuid=082a4fb8-44d6-4f0a-9d3e-6e3ee632a894&amp;bookmarkUsage=1&amp;ctid=1303db57-557f-4a54-90c8-469f54b2d291&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63F53CDD-224B-4B7B-A115-D5F01C689FCA}">
  <we:reference id="wa200003233" version="2.0.0.3" store="en-US" storeType="OMEX"/>
  <we:alternateReferences>
    <we:reference id="WA200003233" version="2.0.0.3" store="WA200003233" storeType="OMEX"/>
  </we:alternateReferences>
  <we:properties>
    <we:property name="backgroundColor" value="&quot;#262933&quot;"/>
    <we:property name="bookmark" value="&quot;H4sIAAAAAAAAA+1aW1PbOBT+K4xfeMns2rpYct8KpTPMtKFbaPdhh+nI0nFw69hZW6Zkmfz3PbKTQtIQTAlpuLwwkXQknct39B1LXHomrUaZGvfVELxX3l5RfBuq8tsO9XpePt+nBU9kHPiRHwjQEDIdMZQqRjYt8sp7delZVQ7Afk6rWmVuQez857TnqSz7oAaulaisgp43grIqcpWl/0ErjEO2rGHS8+BilBWlckseW2XBLXuO4thGVYI/nF5K2/QcjkHbtvcjjIrSTtsijAgQRsJIERprHhIS4JyqHW3UvF3ebdootl/kVqU5KuD6VKSBJipWRLNYCZ8CbWSrNB9kU1Ou5p6MR859Fi5sXFw4T8VfcU+30mSCpkolCS4IkhnclIUq5qGbnaSZnW4Yjw8uRiV68XIWjLfNoIBIxglPhBYUpycCiMANbLvjPvptUJSpRm160+Xcap9nfiQ9721ZDJt1p4FPUfIgt6kdY+Pk8P3BzmH/z6NPJ9jd2uFPMJJ/n0EJzTR0jElb/196h81fpypUVevlRiSrhwsjrnVc1KWGj5BcNRoFnE8+lAWCo1HisP+lQgTUFQ7g1p9VVjeAwpXfpWhR6+qmG6V336HRu070FJ172iLp2qadlFnqgBVq9byz4vt+Cbi1cR7qXc5CcFKM+p19X9XxvzWUYxeCeeVmA/j7r9mP+0fxGDLE4TpiVFdQfkmNh71TDZIUMmzjLkelgXJv3GzzJi1n2UoWjXw9GJQwUDMsHdw9bB30w+63dT5VgU8aRGGM2t8z5xAXwK3NhytbnO4qzuDmyT8QNZk8bDZcd/BNufDanKtcY++iFveP/N0Tdg4Fizo7R608y3VWV5jQYFrt9s9UaecPdmxsDPf3tN7hqKVSlP96jR+n/DHujtq7QeW0yTnua8m5UBEJlUDe5QpYR/ozVFEpAmNCP4yloAHjT47+jmp7J/77lCPsbDrcCAnOKffCgi8s+MKCW86CCxn73Ghwlfm/mQeTREvjx1RoQghPEhA0upkHl3LcfWDt1KkWdTQwwpAOIbdLMH0rPKos1XjeXweEN4Ry0KSqUVY1loza7VJoxwvTDENj6HKK21NVqndn2Ty5IWo/iHL9nmgDJkGTmEo/DnytEiYDRrp+txMpNYQAIomMLwLtaz+4KlwezRERuHNtzjAggnKZMBH5AYFQJwELfmNF1i/szw7ZhluKw/7OUb5zMivTesvF8jrLZlXc873MqK8joE3O9RRw9aIbRkXVQmdLKrgVCt65hLvNiw9YvK0yY9PV29LDfc6tW1q4Pcj1xZ4qH0HRtuG7i9sg0rK/kZRKEgjGfa5DLgkLTUf2V6EhIH2faa4FxBAaQZ4FSd71LgPlu9Dkbr/YyYrBToHirqzc3QhnbvfdxwtpvpDmC2k+zG3H42DNTV91dKNNAdzXgUlAEKkUJyGVqiNtmtAnVMUQRaHG72dqIuo/tdv+R/fYHWxPsq+1Qlal2e70XlkUuy5KOQ1jRgUPSezzQIdyxX3iXKZJzoCzmItEqcg3mKlaP7VMe6zvaluUcOtl163PuNWE2twIiygiIQhmjGLEJ5Fuye3X/i8MdEwCHjEVGRkQEVGRQMcE5nECkTQKiE6E9JUfKf4svjDJGQ5hoLIUTeqS1xu7Yl3QbDGpn+pjSnePtPVhwBKggaBaUK4CoIyF8c2gX/srWAbqHL6UgB9Plf2pmn1f5PZsm17C3uAMU3zPHy5+3RzSxs7V8oQGJGImYVrLkIUrHsS24AWztyktVnwr34od6770Dy5+lRvXq/2kPSeXA7mobTVSGj6oHJYAGr2qsIgyt4C6+d/wH3ieTP4HxKX8t5suAAA=&quot;"/>
    <we:property name="creatorSessionId" value="&quot;9aecac24-241f-4577-9aa7-1845536a799c&quot;"/>
    <we:property name="creatorTenantId" value="&quot;1303db57-557f-4a54-90c8-469f54b2d291&quot;"/>
    <we:property name="creatorUserId" value="&quot;10032000D8D3288A&quot;"/>
    <we:property name="datasetId" value="&quot;50bb8da3-1e17-46d5-b014-3cc40adb69e6&quot;"/>
    <we:property name="embedUrl" value="&quot;/reportEmbed?reportId=bca3d40d-7429-4fcc-a9f1-2af6ec849c84&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1aW1PbOBT+K4xfeMns2pJlyX0DCjNMS+gCZR92GEaWjoNbx87aMiXL5L/vkZ0ASUMwJaTh8pKJruf2HX3Hsq8dnZSDVA67sg/OB2c7z7/3ZfF9gzodJxv3HR5+Otg6+nTe3TrYxe58YJI8K50P146RRQ/MaVJWMrU7YOc/Zx1HpukX2bOtWKYldJwBFGWeyTT5D5rJOGSKCkYdB64GaV5Iu+WxkQbstpc4Hdso2/vDKiKVSS7hGJRpeo9gkBdm3OZBSID4JAgloZFiASEerimb0VrNh+dbobViO3lmZJKhArZPhgpoLCNJlB9J7lKg9dwyyXrp2JTbtSfDgfWXgSsT5VfWU9E3lGl3Go3QVCEFwQ1B+BqF+oGMWGBXx0lqxgKj4e7VoEAvXk+8v1cPcghFFLOYK05xecyBcBRgGok76LdeXiQKtemMt7O7nU78SDrOXpH3633HkU5w5m5mEjPExsn+we7GfvfPw68n2N3Y4Y4wkn9fQAH1MnSMThr/Xzv79a9VFcqy8XI9Ja36MyO2dZxXhYIjiG8btQLWJ1+KHMFRK7HfPS8RAVWJAyj6VKZVDSjc+XOCFjWurrtx9uZnNHrTTj1D5541SLojtJUycx2wQK2Oc5H/2CkARWvroc71JAQn+aDb2vdlFf1bQTG0IZhWbjKA//+a/Hl6FI8hRRwuI0ZVCcV5oh3sHWsQJ5BiG6UcFhqK7WEt5mNSTLKVzBq51esV0JMTLO0+Pmwt9MPuvSobq8BGNaIwRs3/iXOIDeDa5sOtLVZ3GaVw/+IbRI1Gz5sNdx18Xy5s6UuZKeyd1eLpkX98wk6hYFZn66iFZ7lKqxITGnSj3c6FLMz0wY6NleH+idZbHDVUivO/3eHHMX8M26P2cVA5q3OOuUowxmVIAsmRd5kEvyX9aSqp4J7WgRtEglPPZ6+O/g4r8yj++5oh7EzSXwkJTin3zoLvLPjOgmvOgjMZ+9ZocJH5v5kH41gJ7UaUK0IIi2PgNLyfB+dy3FNgbdUpZ3XUMMCQ9iEzczD9IDzKNFF43t8FhNOHolenqpZG1pYMGnEJNOO5roehNnQ+xW3LMlGbk2we3RO1G6JcvieagAlQJKLCjTxXydgXnk/aPrcTIRQEADwOtcs95SrXuy1cXswR4dlzbcowIJwyEfs8dD0CgYo93/uNFVk3Nz87ZB1uKfa7G4fZxsmkTOvMn5ZVaTqp4t7uZUZ1FwFNci6ngKtm3TDIywY6a1LBLVDw0SXcQ158xuJtkRmrrt7mHu5Tbl3Twu1Zri+2ZfECirYV3108BJGG/bWgVBCP+8xlKmCC+IFuyf4y0ASE6/qKKQ4RBJqTN0GSj73LwPltaHKzm2+keW8jx+m2rNxcCWeu993HO2m+k+Y7aT7PbcfLYM1VX3W0o00OzFWejoETISUjARWyJW3qwCVURhCGgcLnZ6pD6r622/4X97LbW59kX2qFLAu93um9sCi2XZQyGkQ+5Swgkcs8FYgF94lTmSaYD8yPGI+lDF2NmarUa8u0l/pebY0SbrnsuvYZt5hQ6xthHoYkAO5rLX3iklA15PZr34WBiojHQl+GWniEh5TH0DKBWRRDKLQEomIuXOmGkr2JJ0xygUMYqDRBk9rk9cquWGc0m03q1/oypb1HmvrQ82OgHqeKUyY9oL4fRPeDfulvwVKQl3BeAD48leanavYgz8zFOr0J+4grdP4je774tXNIEztbyxPqkdDXsa+UCPxgwQuxNXiD2VmVFguelR/EjrFP+rtXv8qNy9V+1JyT84GcV6YcSAVfZAZzAI1elVhE6QdAXX8b7tRC0A/J+JpjwQL7xfgN/kej/wF3psxUvC4AAA==&quot;"/>
    <we:property name="isFiltersActionButtonVisible" value="true"/>
    <we:property name="pageDisplayName" value="&quot;Favoritism&quot;"/>
    <we:property name="pageName" value="&quot;ReportSection7692e24269a23bc56221&quot;"/>
    <we:property name="pptInsertionSessionID" value="&quot;E109BC9C-3A8F-48E9-BBF3-B7CFB4FCA51E&quot;"/>
    <we:property name="reportEmbeddedTime" value="&quot;2023-02-24T07:00:04.539Z&quot;"/>
    <we:property name="reportName" value="&quot;pa2_2&quot;"/>
    <we:property name="reportState" value="&quot;CONNECTED&quot;"/>
    <we:property name="reportUrl" value="&quot;/groups/me/reports/bca3d40d-7429-4fcc-a9f1-2af6ec849c84/ReportSection7692e24269a23bc56221?bookmarkGuid=d93eaa9a-a2fc-4198-81bc-5907913ad3ac&amp;bookmarkUsage=1&amp;ctid=1303db57-557f-4a54-90c8-469f54b2d291&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1275</TotalTime>
  <Words>1445</Words>
  <Application>Microsoft Office PowerPoint</Application>
  <PresentationFormat>Widescreen</PresentationFormat>
  <Paragraphs>120</Paragraphs>
  <Slides>9</Slides>
  <Notes>9</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Consolas</vt:lpstr>
      <vt:lpstr>Courier New</vt:lpstr>
      <vt:lpstr>gg sans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Singh</dc:creator>
  <cp:lastModifiedBy>Sahil Singh</cp:lastModifiedBy>
  <cp:revision>24</cp:revision>
  <dcterms:created xsi:type="dcterms:W3CDTF">2023-02-22T02:49:13Z</dcterms:created>
  <dcterms:modified xsi:type="dcterms:W3CDTF">2023-05-18T09:46:11Z</dcterms:modified>
</cp:coreProperties>
</file>