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20"/>
  </p:notesMasterIdLst>
  <p:sldIdLst>
    <p:sldId id="256" r:id="rId2"/>
    <p:sldId id="390" r:id="rId3"/>
    <p:sldId id="377" r:id="rId4"/>
    <p:sldId id="610" r:id="rId5"/>
    <p:sldId id="603" r:id="rId6"/>
    <p:sldId id="613" r:id="rId7"/>
    <p:sldId id="614" r:id="rId8"/>
    <p:sldId id="615" r:id="rId9"/>
    <p:sldId id="612" r:id="rId10"/>
    <p:sldId id="602" r:id="rId11"/>
    <p:sldId id="609" r:id="rId12"/>
    <p:sldId id="616" r:id="rId13"/>
    <p:sldId id="619" r:id="rId14"/>
    <p:sldId id="617" r:id="rId15"/>
    <p:sldId id="618" r:id="rId16"/>
    <p:sldId id="375" r:id="rId17"/>
    <p:sldId id="605" r:id="rId18"/>
    <p:sldId id="6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390"/>
            <p14:sldId id="377"/>
            <p14:sldId id="610"/>
            <p14:sldId id="603"/>
            <p14:sldId id="613"/>
            <p14:sldId id="614"/>
            <p14:sldId id="615"/>
            <p14:sldId id="612"/>
            <p14:sldId id="602"/>
            <p14:sldId id="609"/>
            <p14:sldId id="616"/>
            <p14:sldId id="619"/>
            <p14:sldId id="617"/>
            <p14:sldId id="618"/>
            <p14:sldId id="375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F166D-138A-4F4A-991E-5A1CCBD4EFE3}" v="4" dt="2020-07-24T14:01:17.434"/>
    <p1510:client id="{ABCD562D-4798-4A67-B3BE-E896E1B9131E}" v="514" dt="2020-07-24T04:17:15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49" d="100"/>
          <a:sy n="149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7/24/2020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7/24/2020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7/24/2020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072850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 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392-A625-4EDA-BF8C-0BF88E9B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58" y="1256559"/>
            <a:ext cx="8578961" cy="53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08313"/>
            <a:ext cx="9903961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System Approach vs. Component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544631" y="1167750"/>
            <a:ext cx="3170952" cy="1938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System Approach</a:t>
            </a:r>
            <a:r>
              <a:rPr lang="en-US" dirty="0"/>
              <a:t> is more consistent with legacy SSP content, where a single description exists for the entire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0195C-AEEC-4788-9ED7-15393AD6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18" y="1216850"/>
            <a:ext cx="7181908" cy="1938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28D50-E3F0-4E60-AB58-76FFCFE1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6" y="3349192"/>
            <a:ext cx="7181909" cy="2414607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5D9055D-3D63-4759-A529-A334B82D8821}"/>
              </a:ext>
            </a:extLst>
          </p:cNvPr>
          <p:cNvSpPr txBox="1">
            <a:spLocks/>
          </p:cNvSpPr>
          <p:nvPr/>
        </p:nvSpPr>
        <p:spPr>
          <a:xfrm>
            <a:off x="1544631" y="3451671"/>
            <a:ext cx="3170952" cy="19383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Component Approach</a:t>
            </a:r>
            <a:r>
              <a:rPr lang="en-US" dirty="0"/>
              <a:t> is preferred. It provides a description for each component contributing to the satisfaction of the control.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F5B4CFB-A86C-4924-8AB2-7D7C31BC32A6}"/>
              </a:ext>
            </a:extLst>
          </p:cNvPr>
          <p:cNvSpPr txBox="1">
            <a:spLocks/>
          </p:cNvSpPr>
          <p:nvPr/>
        </p:nvSpPr>
        <p:spPr>
          <a:xfrm>
            <a:off x="1544631" y="5824255"/>
            <a:ext cx="9903961" cy="731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System Approach is intended for converting legacy SSP content to OSCAL. Once converted, system owners are encouraged to migrate to the Component Approach. The design allows </a:t>
            </a:r>
            <a:r>
              <a:rPr lang="en-US" sz="1900" dirty="0"/>
              <a:t>for</a:t>
            </a:r>
            <a:r>
              <a:rPr lang="en-US" dirty="0"/>
              <a:t> a mix of both, enabling an organization to migrate slowly over time.</a:t>
            </a:r>
          </a:p>
        </p:txBody>
      </p:sp>
    </p:spTree>
    <p:extLst>
      <p:ext uri="{BB962C8B-B14F-4D97-AF65-F5344CB8AC3E}">
        <p14:creationId xmlns:p14="http://schemas.microsoft.com/office/powerpoint/2010/main" val="103635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91BAF-1C01-4952-81CA-2025669D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9D1B8-9ACE-4420-949E-0769071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3177A-8320-4082-A213-0C29EE5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48" y="1364777"/>
            <a:ext cx="4073204" cy="18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Leveraged Authorizations:</a:t>
            </a:r>
          </a:p>
          <a:p>
            <a:r>
              <a:rPr lang="en-US" dirty="0"/>
              <a:t>Primarily the SSP Model</a:t>
            </a:r>
          </a:p>
          <a:p>
            <a:r>
              <a:rPr lang="en-US" dirty="0"/>
              <a:t>Also the Component Model in some instances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52" y="423081"/>
            <a:ext cx="6724900" cy="5984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1603" y="2842311"/>
            <a:ext cx="4514907" cy="11380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 passes responsibility for control satisfaction to 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(Customer Responsibility); </a:t>
            </a:r>
            <a:br>
              <a:rPr lang="en-US" sz="1800" dirty="0">
                <a:solidFill>
                  <a:srgbClr val="000000"/>
                </a:solidFill>
              </a:rPr>
            </a:b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0000"/>
                </a:solidFill>
              </a:rPr>
              <a:t>and/or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 inherits security control satisfaction from a separately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system. (Inherited Control)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Satisfaction: Responsibilities and Inheritance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162929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In fully satisfying a given control: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FedRAMP does not allow policies to be inherited. Each system owner must satisfy policy requirements  independently.</a:t>
            </a:r>
            <a:endParaRPr lang="en-US" sz="1600" b="1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only fully satisfied if individual each system does their part.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Two Approaches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692774"/>
            <a:ext cx="9342823" cy="43131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Component Approach </a:t>
            </a:r>
            <a:r>
              <a:rPr lang="en-US" dirty="0"/>
              <a:t>(Preferred)</a:t>
            </a:r>
          </a:p>
          <a:p>
            <a:pPr lvl="1"/>
            <a:r>
              <a:rPr lang="en-US" dirty="0"/>
              <a:t>Each control response is broken down to the individual components involved.</a:t>
            </a:r>
          </a:p>
          <a:p>
            <a:pPr lvl="1"/>
            <a:r>
              <a:rPr lang="en-US" dirty="0"/>
              <a:t>Enables a more robust response to controls</a:t>
            </a:r>
          </a:p>
          <a:p>
            <a:pPr lvl="1"/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 the firewall, the router, the platform, the web server, etc.</a:t>
            </a:r>
          </a:p>
          <a:p>
            <a:r>
              <a:rPr lang="en-US" b="1" dirty="0"/>
              <a:t>System Approach </a:t>
            </a:r>
            <a:r>
              <a:rPr lang="en-US" dirty="0"/>
              <a:t>(Legacy)</a:t>
            </a:r>
          </a:p>
          <a:p>
            <a:pPr lvl="1"/>
            <a:r>
              <a:rPr lang="en-US" dirty="0"/>
              <a:t>Enables initial conversion of a document-based SSP to OSCAL with minimum re-organization of control responses.</a:t>
            </a:r>
          </a:p>
          <a:p>
            <a:pPr lvl="1"/>
            <a:r>
              <a:rPr lang="en-US" dirty="0"/>
              <a:t>Except for leveraged authorization content, each control response is tied to a single component: “This System”</a:t>
            </a:r>
          </a:p>
          <a:p>
            <a:pPr lvl="1"/>
            <a:r>
              <a:rPr lang="en-US" dirty="0"/>
              <a:t>Example: A legacy SSP has a single space for </a:t>
            </a:r>
            <a:r>
              <a:rPr lang="en-US" i="1" dirty="0"/>
              <a:t>AC-2, part a</a:t>
            </a:r>
            <a:r>
              <a:rPr lang="en-US" dirty="0"/>
              <a:t>, which has a free-text description the access controls within the system. This single description is associated with “This System” component in an OSCAL SSP.</a:t>
            </a:r>
          </a:p>
        </p:txBody>
      </p:sp>
    </p:spTree>
    <p:extLst>
      <p:ext uri="{BB962C8B-B14F-4D97-AF65-F5344CB8AC3E}">
        <p14:creationId xmlns:p14="http://schemas.microsoft.com/office/powerpoint/2010/main" val="15076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System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single component is defined in the </a:t>
            </a:r>
            <a:r>
              <a:rPr lang="en-US" i="1" dirty="0"/>
              <a:t>System Implementation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This represents “This System”</a:t>
            </a:r>
          </a:p>
          <a:p>
            <a:r>
              <a:rPr lang="en-US" dirty="0"/>
              <a:t>For each control: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Implemented Requirement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Within the implemented requirement assembly, there is one or more </a:t>
            </a:r>
            <a:r>
              <a:rPr lang="en-US" i="1" dirty="0"/>
              <a:t>Statement</a:t>
            </a:r>
            <a:r>
              <a:rPr lang="en-US" dirty="0"/>
              <a:t> assemblies. One for each required response point.</a:t>
            </a:r>
          </a:p>
          <a:p>
            <a:pPr lvl="1"/>
            <a:r>
              <a:rPr lang="en-US" dirty="0"/>
              <a:t>Each statement has exactly one </a:t>
            </a:r>
            <a:r>
              <a:rPr lang="en-US" i="1" dirty="0"/>
              <a:t>By Component </a:t>
            </a:r>
            <a:r>
              <a:rPr lang="en-US" dirty="0"/>
              <a:t>assembly, which references “This System”</a:t>
            </a:r>
          </a:p>
          <a:p>
            <a:pPr lvl="1"/>
            <a:r>
              <a:rPr lang="en-US" dirty="0"/>
              <a:t>The entire control satisfaction description is entered in this By Component assembly exactly as it appeared in the legacy SSP.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869E6-6049-44EA-9AAB-C95867AF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9" y="1252380"/>
            <a:ext cx="2971800" cy="530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3EC5B3-ED97-49B2-91A6-9CD1F51C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090" y="300195"/>
            <a:ext cx="3333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Component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components are defined in the </a:t>
            </a:r>
            <a:r>
              <a:rPr lang="en-US" i="1" dirty="0"/>
              <a:t>System Implementation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There must still be a component for “This System”</a:t>
            </a:r>
          </a:p>
          <a:p>
            <a:r>
              <a:rPr lang="en-US" dirty="0"/>
              <a:t>For each control: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Implemented Requirement </a:t>
            </a:r>
            <a:r>
              <a:rPr lang="en-US" dirty="0"/>
              <a:t>assembly.</a:t>
            </a:r>
          </a:p>
          <a:p>
            <a:pPr lvl="1"/>
            <a:r>
              <a:rPr lang="en-US" dirty="0"/>
              <a:t>Within the implemented requirement assembly, there is one or more </a:t>
            </a:r>
            <a:r>
              <a:rPr lang="en-US" i="1" dirty="0"/>
              <a:t>Statement</a:t>
            </a:r>
            <a:r>
              <a:rPr lang="en-US" dirty="0"/>
              <a:t> assemblies. One for each required response point.</a:t>
            </a:r>
          </a:p>
          <a:p>
            <a:pPr lvl="1"/>
            <a:r>
              <a:rPr lang="en-US" dirty="0"/>
              <a:t>Each statement has one or more </a:t>
            </a:r>
            <a:r>
              <a:rPr lang="en-US" i="1" dirty="0"/>
              <a:t>By Component </a:t>
            </a:r>
            <a:r>
              <a:rPr lang="en-US" dirty="0"/>
              <a:t>assemblies. Each references a component involved with control satisfaction. </a:t>
            </a:r>
          </a:p>
          <a:p>
            <a:pPr lvl="1"/>
            <a:r>
              <a:rPr lang="en-US" dirty="0"/>
              <a:t>Control satisfaction descriptions are provided within each by-component assembly.</a:t>
            </a:r>
          </a:p>
          <a:p>
            <a:pPr lvl="1"/>
            <a:r>
              <a:rPr lang="en-US" dirty="0"/>
              <a:t>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778C-19C2-4A08-B5C1-43CE6E68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25" y="1270451"/>
            <a:ext cx="2971800" cy="530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4D46-1F1A-489C-A2B5-47DA4A8F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35" y="295573"/>
            <a:ext cx="3333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 </a:t>
            </a:r>
            <a:r>
              <a:rPr lang="en-US" i="1" dirty="0"/>
              <a:t>By Component </a:t>
            </a:r>
            <a:r>
              <a:rPr lang="en-US" dirty="0"/>
              <a:t>assembly</a:t>
            </a:r>
          </a:p>
          <a:p>
            <a:r>
              <a:rPr lang="en-US" dirty="0"/>
              <a:t>Ideally, they are placed in each </a:t>
            </a:r>
            <a:r>
              <a:rPr lang="en-US" i="1" dirty="0"/>
              <a:t>By Component </a:t>
            </a:r>
            <a:r>
              <a:rPr lang="en-US" dirty="0"/>
              <a:t>assembly for every component where a customer responsibility must be stated.</a:t>
            </a:r>
          </a:p>
          <a:p>
            <a:r>
              <a:rPr lang="en-US" dirty="0"/>
              <a:t>If a customer responsibility statement does not fit any specific component, please it in the “This System” component.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778C-19C2-4A08-B5C1-43CE6E68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25" y="1270451"/>
            <a:ext cx="2971800" cy="530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4D46-1F1A-489C-A2B5-47DA4A8F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35" y="295573"/>
            <a:ext cx="3333750" cy="511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BF7D3-1A15-412C-94B0-8A8394DD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920" y="2615594"/>
            <a:ext cx="2190750" cy="581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at the OSCAL (Customer Responsibilities)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61546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"7a36cf53-156d-4d1f-9a8b-433f61cc57b7"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"ac-2_prm_2"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"ac-2_prm_3"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"ac-2_prm_4" /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"24a85abb-25ad-4686-850c-5c0e8ab69a0c"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"8a72663c-28c7-41c2-8739-f1ee2d5761ac"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by this system or its owning organization, describe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General customer responsibility description.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"8a72663c-28c7-41c2-8739-f1ee2d5761ac"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the portion of the control satisfied application, describe how the control is satisfied.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"customer"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the customer's responsibility within the application to satisfy this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1865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</vt:lpstr>
      <vt:lpstr>Overview</vt:lpstr>
      <vt:lpstr>What is a Leveraged Authorization (LA)?</vt:lpstr>
      <vt:lpstr>Control Satisfaction: Responsibilities and Inheritance</vt:lpstr>
      <vt:lpstr>Responding to Controls in the SSP: Two Approaches</vt:lpstr>
      <vt:lpstr>Responding to Controls in the SSP: System Approach</vt:lpstr>
      <vt:lpstr>Responding to Controls in the SSP: Component Approach</vt:lpstr>
      <vt:lpstr>Correct Placement of Customer Responsibility Statements</vt:lpstr>
      <vt:lpstr>Looking at the OSCAL (Customer Responsibilities)</vt:lpstr>
      <vt:lpstr>Three Scenarios</vt:lpstr>
      <vt:lpstr>Scenario 1: OSCAL SSP With Access </vt:lpstr>
      <vt:lpstr>Scenario 2: OSCAL SSP - No Access </vt:lpstr>
      <vt:lpstr>Scenario 2: OSCAL SSP - No Access </vt:lpstr>
      <vt:lpstr>Scenario 3: Legacy SSP or CRM</vt:lpstr>
      <vt:lpstr>Inheritance in an OSCAL CRM</vt:lpstr>
      <vt:lpstr>Questions? Thank you!</vt:lpstr>
      <vt:lpstr>BACKUP SLIDE(S)</vt:lpstr>
      <vt:lpstr>System Approach vs. Component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Brian Ruf</cp:lastModifiedBy>
  <cp:revision>1</cp:revision>
  <dcterms:created xsi:type="dcterms:W3CDTF">2020-07-22T13:57:14Z</dcterms:created>
  <dcterms:modified xsi:type="dcterms:W3CDTF">2020-07-24T14:02:03Z</dcterms:modified>
</cp:coreProperties>
</file>