
<file path=[Content_Types].xml><?xml version="1.0" encoding="utf-8"?>
<Types xmlns="http://schemas.openxmlformats.org/package/2006/content-types">
  <Default Extension="fntdata" ContentType="application/x-fontdata"/>
  <Default Extension="jpeg" ContentType="image/jpeg"/>
  <Default Extension="mp4" ContentType="video/mp4"/>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Proxima Nova Condensed Bold" panose="020B0604020202020204" charset="0"/>
      <p:regular r:id="rId18"/>
    </p:embeddedFont>
    <p:embeddedFont>
      <p:font typeface="Touvlo" panose="020B0604020202020204" charset="0"/>
      <p:regular r:id="rId19"/>
    </p:embeddedFont>
    <p:embeddedFont>
      <p:font typeface="Touvlo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3D91"/>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362950" y="361950"/>
            <a:ext cx="1562100" cy="18288000"/>
            <a:chOff x="0" y="0"/>
            <a:chExt cx="411417" cy="4816593"/>
          </a:xfrm>
        </p:grpSpPr>
        <p:sp>
          <p:nvSpPr>
            <p:cNvPr id="3" name="Freeform 3"/>
            <p:cNvSpPr/>
            <p:nvPr/>
          </p:nvSpPr>
          <p:spPr>
            <a:xfrm>
              <a:off x="0" y="0"/>
              <a:ext cx="411417" cy="4816592"/>
            </a:xfrm>
            <a:custGeom>
              <a:avLst/>
              <a:gdLst/>
              <a:ahLst/>
              <a:cxnLst/>
              <a:rect l="l" t="t" r="r" b="b"/>
              <a:pathLst>
                <a:path w="411417" h="4816592">
                  <a:moveTo>
                    <a:pt x="0" y="0"/>
                  </a:moveTo>
                  <a:lnTo>
                    <a:pt x="411417" y="0"/>
                  </a:lnTo>
                  <a:lnTo>
                    <a:pt x="411417" y="4816592"/>
                  </a:lnTo>
                  <a:lnTo>
                    <a:pt x="0" y="4816592"/>
                  </a:lnTo>
                  <a:close/>
                </a:path>
              </a:pathLst>
            </a:custGeom>
            <a:solidFill>
              <a:srgbClr val="FFFFFF"/>
            </a:solidFill>
          </p:spPr>
        </p:sp>
        <p:sp>
          <p:nvSpPr>
            <p:cNvPr id="4" name="TextBox 4"/>
            <p:cNvSpPr txBox="1"/>
            <p:nvPr/>
          </p:nvSpPr>
          <p:spPr>
            <a:xfrm>
              <a:off x="0" y="142875"/>
              <a:ext cx="411417" cy="4673718"/>
            </a:xfrm>
            <a:prstGeom prst="rect">
              <a:avLst/>
            </a:prstGeom>
          </p:spPr>
          <p:txBody>
            <a:bodyPr lIns="50800" tIns="50800" rIns="50800" bIns="50800" rtlCol="0" anchor="ctr"/>
            <a:lstStyle/>
            <a:p>
              <a:pPr marL="0" lvl="0" indent="0" algn="l">
                <a:lnSpc>
                  <a:spcPts val="7650"/>
                </a:lnSpc>
                <a:spcBef>
                  <a:spcPct val="0"/>
                </a:spcBef>
              </a:pPr>
              <a:endParaRPr/>
            </a:p>
          </p:txBody>
        </p:sp>
      </p:grpSp>
      <p:grpSp>
        <p:nvGrpSpPr>
          <p:cNvPr id="5" name="Group 5"/>
          <p:cNvGrpSpPr/>
          <p:nvPr/>
        </p:nvGrpSpPr>
        <p:grpSpPr>
          <a:xfrm>
            <a:off x="9296400" y="0"/>
            <a:ext cx="8991600" cy="8724900"/>
            <a:chOff x="0" y="0"/>
            <a:chExt cx="1035548" cy="1004833"/>
          </a:xfrm>
        </p:grpSpPr>
        <p:sp>
          <p:nvSpPr>
            <p:cNvPr id="6" name="Freeform 6"/>
            <p:cNvSpPr/>
            <p:nvPr/>
          </p:nvSpPr>
          <p:spPr>
            <a:xfrm>
              <a:off x="0" y="0"/>
              <a:ext cx="1035548" cy="1004833"/>
            </a:xfrm>
            <a:custGeom>
              <a:avLst/>
              <a:gdLst/>
              <a:ahLst/>
              <a:cxnLst/>
              <a:rect l="l" t="t" r="r" b="b"/>
              <a:pathLst>
                <a:path w="1035548" h="1004833">
                  <a:moveTo>
                    <a:pt x="0" y="0"/>
                  </a:moveTo>
                  <a:lnTo>
                    <a:pt x="1035548" y="0"/>
                  </a:lnTo>
                  <a:lnTo>
                    <a:pt x="1035548" y="1004833"/>
                  </a:lnTo>
                  <a:lnTo>
                    <a:pt x="0" y="1004833"/>
                  </a:lnTo>
                  <a:close/>
                </a:path>
              </a:pathLst>
            </a:custGeom>
            <a:blipFill>
              <a:blip r:embed="rId4"/>
              <a:stretch>
                <a:fillRect l="-276" r="-276"/>
              </a:stretch>
            </a:blipFill>
          </p:spPr>
        </p:sp>
      </p:grpSp>
      <p:grpSp>
        <p:nvGrpSpPr>
          <p:cNvPr id="7" name="Group 7"/>
          <p:cNvGrpSpPr/>
          <p:nvPr/>
        </p:nvGrpSpPr>
        <p:grpSpPr>
          <a:xfrm>
            <a:off x="666750" y="9120050"/>
            <a:ext cx="495645" cy="576750"/>
            <a:chOff x="0" y="0"/>
            <a:chExt cx="698500" cy="812800"/>
          </a:xfrm>
        </p:grpSpPr>
        <p:sp>
          <p:nvSpPr>
            <p:cNvPr id="8" name="Freeform 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B3D91"/>
            </a:solidFill>
          </p:spPr>
        </p:sp>
        <p:sp>
          <p:nvSpPr>
            <p:cNvPr id="9" name="TextBox 9"/>
            <p:cNvSpPr txBox="1"/>
            <p:nvPr/>
          </p:nvSpPr>
          <p:spPr>
            <a:xfrm>
              <a:off x="0" y="101600"/>
              <a:ext cx="698500" cy="571500"/>
            </a:xfrm>
            <a:prstGeom prst="rect">
              <a:avLst/>
            </a:prstGeom>
          </p:spPr>
          <p:txBody>
            <a:bodyPr lIns="50800" tIns="50800" rIns="50800" bIns="50800" rtlCol="0" anchor="ctr"/>
            <a:lstStyle/>
            <a:p>
              <a:pPr marL="0" lvl="0" indent="0" algn="ctr">
                <a:lnSpc>
                  <a:spcPts val="2771"/>
                </a:lnSpc>
              </a:pPr>
              <a:endParaRPr/>
            </a:p>
          </p:txBody>
        </p:sp>
      </p:grpSp>
      <p:pic>
        <p:nvPicPr>
          <p:cNvPr id="10" name="Picture 1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rcRect l="4244" t="1354" b="2843"/>
          <a:stretch>
            <a:fillRect/>
          </a:stretch>
        </p:blipFill>
        <p:spPr>
          <a:xfrm>
            <a:off x="0" y="0"/>
            <a:ext cx="18288000" cy="10287000"/>
          </a:xfrm>
          <a:prstGeom prst="rect">
            <a:avLst/>
          </a:prstGeom>
        </p:spPr>
      </p:pic>
      <p:sp>
        <p:nvSpPr>
          <p:cNvPr id="11" name="TextBox 11"/>
          <p:cNvSpPr txBox="1"/>
          <p:nvPr/>
        </p:nvSpPr>
        <p:spPr>
          <a:xfrm>
            <a:off x="1479524" y="9230208"/>
            <a:ext cx="6073801" cy="389572"/>
          </a:xfrm>
          <a:prstGeom prst="rect">
            <a:avLst/>
          </a:prstGeom>
        </p:spPr>
        <p:txBody>
          <a:bodyPr lIns="0" tIns="0" rIns="0" bIns="0" rtlCol="0" anchor="t">
            <a:spAutoFit/>
          </a:bodyPr>
          <a:lstStyle/>
          <a:p>
            <a:pPr marL="0" lvl="0" indent="0" algn="l">
              <a:lnSpc>
                <a:spcPts val="2962"/>
              </a:lnSpc>
            </a:pPr>
            <a:r>
              <a:rPr lang="en-US" sz="2962">
                <a:solidFill>
                  <a:srgbClr val="0B3D91"/>
                </a:solidFill>
                <a:latin typeface="Touvlo"/>
                <a:ea typeface="Touvlo"/>
                <a:cs typeface="Touvlo"/>
                <a:sym typeface="Touvlo"/>
              </a:rPr>
              <a:t>HealthSpot Solutions</a:t>
            </a:r>
          </a:p>
        </p:txBody>
      </p:sp>
      <p:grpSp>
        <p:nvGrpSpPr>
          <p:cNvPr id="12" name="Group 12"/>
          <p:cNvGrpSpPr/>
          <p:nvPr/>
        </p:nvGrpSpPr>
        <p:grpSpPr>
          <a:xfrm>
            <a:off x="9331592" y="9119140"/>
            <a:ext cx="3974833" cy="656946"/>
            <a:chOff x="0" y="0"/>
            <a:chExt cx="5299778" cy="875928"/>
          </a:xfrm>
        </p:grpSpPr>
        <p:sp>
          <p:nvSpPr>
            <p:cNvPr id="13" name="TextBox 13"/>
            <p:cNvSpPr txBox="1"/>
            <p:nvPr/>
          </p:nvSpPr>
          <p:spPr>
            <a:xfrm>
              <a:off x="0" y="447684"/>
              <a:ext cx="5299778" cy="428244"/>
            </a:xfrm>
            <a:prstGeom prst="rect">
              <a:avLst/>
            </a:prstGeom>
          </p:spPr>
          <p:txBody>
            <a:bodyPr lIns="0" tIns="0" rIns="0" bIns="0" rtlCol="0" anchor="t">
              <a:spAutoFit/>
            </a:bodyPr>
            <a:lstStyle/>
            <a:p>
              <a:pPr marL="0" lvl="0" indent="0" algn="l">
                <a:lnSpc>
                  <a:spcPts val="2772"/>
                </a:lnSpc>
                <a:spcBef>
                  <a:spcPct val="0"/>
                </a:spcBef>
              </a:pPr>
              <a:r>
                <a:rPr lang="en-US" sz="1980">
                  <a:solidFill>
                    <a:srgbClr val="0B3D91"/>
                  </a:solidFill>
                  <a:latin typeface="Touvlo"/>
                  <a:ea typeface="Touvlo"/>
                  <a:cs typeface="Touvlo"/>
                  <a:sym typeface="Touvlo"/>
                </a:rPr>
                <a:t>Healthcare Professionals</a:t>
              </a:r>
            </a:p>
          </p:txBody>
        </p:sp>
        <p:sp>
          <p:nvSpPr>
            <p:cNvPr id="14" name="TextBox 14"/>
            <p:cNvSpPr txBox="1"/>
            <p:nvPr/>
          </p:nvSpPr>
          <p:spPr>
            <a:xfrm>
              <a:off x="0" y="-47625"/>
              <a:ext cx="5299778" cy="557572"/>
            </a:xfrm>
            <a:prstGeom prst="rect">
              <a:avLst/>
            </a:prstGeom>
          </p:spPr>
          <p:txBody>
            <a:bodyPr lIns="0" tIns="0" rIns="0" bIns="0" rtlCol="0" anchor="t">
              <a:spAutoFit/>
            </a:bodyPr>
            <a:lstStyle/>
            <a:p>
              <a:pPr marL="0" lvl="0" indent="0" algn="l">
                <a:lnSpc>
                  <a:spcPts val="3594"/>
                </a:lnSpc>
                <a:spcBef>
                  <a:spcPct val="0"/>
                </a:spcBef>
              </a:pPr>
              <a:r>
                <a:rPr lang="en-US" sz="2567" b="1">
                  <a:solidFill>
                    <a:srgbClr val="0B3D91"/>
                  </a:solidFill>
                  <a:latin typeface="Proxima Nova Condensed Bold"/>
                  <a:ea typeface="Proxima Nova Condensed Bold"/>
                  <a:cs typeface="Proxima Nova Condensed Bold"/>
                  <a:sym typeface="Proxima Nova Condensed Bold"/>
                </a:rPr>
                <a:t>PRESENTED TO</a:t>
              </a:r>
            </a:p>
          </p:txBody>
        </p:sp>
      </p:grpSp>
      <p:grpSp>
        <p:nvGrpSpPr>
          <p:cNvPr id="15" name="Group 15"/>
          <p:cNvGrpSpPr/>
          <p:nvPr/>
        </p:nvGrpSpPr>
        <p:grpSpPr>
          <a:xfrm>
            <a:off x="13620750" y="9124400"/>
            <a:ext cx="4000500" cy="651679"/>
            <a:chOff x="0" y="0"/>
            <a:chExt cx="5334000" cy="868905"/>
          </a:xfrm>
        </p:grpSpPr>
        <p:sp>
          <p:nvSpPr>
            <p:cNvPr id="16" name="TextBox 16"/>
            <p:cNvSpPr txBox="1"/>
            <p:nvPr/>
          </p:nvSpPr>
          <p:spPr>
            <a:xfrm>
              <a:off x="0" y="440661"/>
              <a:ext cx="5334000" cy="428244"/>
            </a:xfrm>
            <a:prstGeom prst="rect">
              <a:avLst/>
            </a:prstGeom>
          </p:spPr>
          <p:txBody>
            <a:bodyPr lIns="0" tIns="0" rIns="0" bIns="0" rtlCol="0" anchor="t">
              <a:spAutoFit/>
            </a:bodyPr>
            <a:lstStyle/>
            <a:p>
              <a:pPr marL="0" lvl="0" indent="0" algn="l">
                <a:lnSpc>
                  <a:spcPts val="2772"/>
                </a:lnSpc>
                <a:spcBef>
                  <a:spcPct val="0"/>
                </a:spcBef>
              </a:pPr>
              <a:r>
                <a:rPr lang="en-US" sz="1980" b="1">
                  <a:solidFill>
                    <a:srgbClr val="0B3D91"/>
                  </a:solidFill>
                  <a:latin typeface="Touvlo Bold"/>
                  <a:ea typeface="Touvlo Bold"/>
                  <a:cs typeface="Touvlo Bold"/>
                  <a:sym typeface="Touvlo Bold"/>
                </a:rPr>
                <a:t>Quan Devs</a:t>
              </a:r>
            </a:p>
          </p:txBody>
        </p:sp>
        <p:sp>
          <p:nvSpPr>
            <p:cNvPr id="17" name="TextBox 17"/>
            <p:cNvSpPr txBox="1"/>
            <p:nvPr/>
          </p:nvSpPr>
          <p:spPr>
            <a:xfrm>
              <a:off x="0" y="-47625"/>
              <a:ext cx="5334000" cy="557572"/>
            </a:xfrm>
            <a:prstGeom prst="rect">
              <a:avLst/>
            </a:prstGeom>
          </p:spPr>
          <p:txBody>
            <a:bodyPr lIns="0" tIns="0" rIns="0" bIns="0" rtlCol="0" anchor="t">
              <a:spAutoFit/>
            </a:bodyPr>
            <a:lstStyle/>
            <a:p>
              <a:pPr marL="0" lvl="0" indent="0" algn="l">
                <a:lnSpc>
                  <a:spcPts val="3594"/>
                </a:lnSpc>
                <a:spcBef>
                  <a:spcPct val="0"/>
                </a:spcBef>
              </a:pPr>
              <a:r>
                <a:rPr lang="en-US" sz="2567" b="1">
                  <a:solidFill>
                    <a:srgbClr val="0B3D91"/>
                  </a:solidFill>
                  <a:latin typeface="Proxima Nova Condensed Bold"/>
                  <a:ea typeface="Proxima Nova Condensed Bold"/>
                  <a:cs typeface="Proxima Nova Condensed Bold"/>
                  <a:sym typeface="Proxima Nova Condensed Bold"/>
                </a:rPr>
                <a:t>PRESENTED BY</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video>
              <p:cMediaNode vol="100000">
                <p:cTn id="2" fill="hold" display="0">
                  <p:stCondLst>
                    <p:cond delay="indefinite"/>
                  </p:stCondLst>
                </p:cTn>
                <p:tgtEl>
                  <p:spTgt spid="10"/>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B3D91"/>
        </a:solidFill>
        <a:effectLst/>
      </p:bgPr>
    </p:bg>
    <p:spTree>
      <p:nvGrpSpPr>
        <p:cNvPr id="1" name=""/>
        <p:cNvGrpSpPr/>
        <p:nvPr/>
      </p:nvGrpSpPr>
      <p:grpSpPr>
        <a:xfrm>
          <a:off x="0" y="0"/>
          <a:ext cx="0" cy="0"/>
          <a:chOff x="0" y="0"/>
          <a:chExt cx="0" cy="0"/>
        </a:xfrm>
      </p:grpSpPr>
      <p:grpSp>
        <p:nvGrpSpPr>
          <p:cNvPr id="2" name="Group 2"/>
          <p:cNvGrpSpPr/>
          <p:nvPr/>
        </p:nvGrpSpPr>
        <p:grpSpPr>
          <a:xfrm>
            <a:off x="666750" y="2457450"/>
            <a:ext cx="8324850" cy="2172410"/>
            <a:chOff x="0" y="0"/>
            <a:chExt cx="2192553" cy="572157"/>
          </a:xfrm>
        </p:grpSpPr>
        <p:sp>
          <p:nvSpPr>
            <p:cNvPr id="3" name="Freeform 3"/>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FFFFFF"/>
            </a:solidFill>
            <a:ln cap="sq">
              <a:noFill/>
              <a:prstDash val="solid"/>
              <a:miter/>
            </a:ln>
          </p:spPr>
        </p:sp>
        <p:sp>
          <p:nvSpPr>
            <p:cNvPr id="4" name="TextBox 4"/>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5" name="Group 5"/>
          <p:cNvGrpSpPr/>
          <p:nvPr/>
        </p:nvGrpSpPr>
        <p:grpSpPr>
          <a:xfrm>
            <a:off x="9296400" y="2457450"/>
            <a:ext cx="8324850" cy="2172410"/>
            <a:chOff x="0" y="0"/>
            <a:chExt cx="2192553" cy="572157"/>
          </a:xfrm>
        </p:grpSpPr>
        <p:sp>
          <p:nvSpPr>
            <p:cNvPr id="6" name="Freeform 6"/>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FFFFFF"/>
            </a:solidFill>
            <a:ln cap="sq">
              <a:noFill/>
              <a:prstDash val="solid"/>
              <a:miter/>
            </a:ln>
          </p:spPr>
        </p:sp>
        <p:sp>
          <p:nvSpPr>
            <p:cNvPr id="7" name="TextBox 7"/>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8" name="Group 8"/>
          <p:cNvGrpSpPr/>
          <p:nvPr/>
        </p:nvGrpSpPr>
        <p:grpSpPr>
          <a:xfrm>
            <a:off x="2105025" y="2817120"/>
            <a:ext cx="5972891" cy="1430347"/>
            <a:chOff x="0" y="0"/>
            <a:chExt cx="7963855" cy="1907129"/>
          </a:xfrm>
        </p:grpSpPr>
        <p:sp>
          <p:nvSpPr>
            <p:cNvPr id="9" name="TextBox 9"/>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0B3D91"/>
                  </a:solidFill>
                  <a:latin typeface="Proxima Nova Condensed Bold"/>
                  <a:ea typeface="Proxima Nova Condensed Bold"/>
                  <a:cs typeface="Proxima Nova Condensed Bold"/>
                  <a:sym typeface="Proxima Nova Condensed Bold"/>
                </a:rPr>
                <a:t>BENEFITS FOR PATIENTS</a:t>
              </a:r>
            </a:p>
          </p:txBody>
        </p:sp>
        <p:sp>
          <p:nvSpPr>
            <p:cNvPr id="10" name="TextBox 10"/>
            <p:cNvSpPr txBox="1"/>
            <p:nvPr/>
          </p:nvSpPr>
          <p:spPr>
            <a:xfrm>
              <a:off x="0" y="682861"/>
              <a:ext cx="7963855" cy="1224268"/>
            </a:xfrm>
            <a:prstGeom prst="rect">
              <a:avLst/>
            </a:prstGeom>
          </p:spPr>
          <p:txBody>
            <a:bodyPr lIns="0" tIns="0" rIns="0" bIns="0" rtlCol="0" anchor="t">
              <a:spAutoFit/>
            </a:bodyPr>
            <a:lstStyle/>
            <a:p>
              <a:pPr marL="0" lvl="0" indent="0" algn="l">
                <a:lnSpc>
                  <a:spcPts val="2546"/>
                </a:lnSpc>
              </a:pPr>
              <a:r>
                <a:rPr lang="en-US" sz="1819">
                  <a:solidFill>
                    <a:srgbClr val="0B3D91"/>
                  </a:solidFill>
                  <a:latin typeface="Touvlo"/>
                  <a:ea typeface="Touvlo"/>
                  <a:cs typeface="Touvlo"/>
                  <a:sym typeface="Touvlo"/>
                </a:rPr>
                <a:t>Patients can access essential features for free, promoting broader usage and improving healthcare accessibility.</a:t>
              </a:r>
            </a:p>
          </p:txBody>
        </p:sp>
      </p:grpSp>
      <p:sp>
        <p:nvSpPr>
          <p:cNvPr id="11" name="TextBox 11"/>
          <p:cNvSpPr txBox="1"/>
          <p:nvPr/>
        </p:nvSpPr>
        <p:spPr>
          <a:xfrm>
            <a:off x="977556" y="2759970"/>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0B3D91"/>
                </a:solidFill>
                <a:latin typeface="Proxima Nova Condensed Bold"/>
                <a:ea typeface="Proxima Nova Condensed Bold"/>
                <a:cs typeface="Proxima Nova Condensed Bold"/>
                <a:sym typeface="Proxima Nova Condensed Bold"/>
              </a:rPr>
              <a:t>01</a:t>
            </a:r>
          </a:p>
        </p:txBody>
      </p:sp>
      <p:grpSp>
        <p:nvGrpSpPr>
          <p:cNvPr id="12" name="Group 12"/>
          <p:cNvGrpSpPr/>
          <p:nvPr/>
        </p:nvGrpSpPr>
        <p:grpSpPr>
          <a:xfrm>
            <a:off x="10734675" y="2817120"/>
            <a:ext cx="5972891" cy="1430347"/>
            <a:chOff x="0" y="0"/>
            <a:chExt cx="7963855" cy="1907129"/>
          </a:xfrm>
        </p:grpSpPr>
        <p:sp>
          <p:nvSpPr>
            <p:cNvPr id="13" name="TextBox 13"/>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0B3D91"/>
                  </a:solidFill>
                  <a:latin typeface="Proxima Nova Condensed Bold"/>
                  <a:ea typeface="Proxima Nova Condensed Bold"/>
                  <a:cs typeface="Proxima Nova Condensed Bold"/>
                  <a:sym typeface="Proxima Nova Condensed Bold"/>
                </a:rPr>
                <a:t>BENEFITS FOR PROVIDERS</a:t>
              </a:r>
            </a:p>
          </p:txBody>
        </p:sp>
        <p:sp>
          <p:nvSpPr>
            <p:cNvPr id="14" name="TextBox 14"/>
            <p:cNvSpPr txBox="1"/>
            <p:nvPr/>
          </p:nvSpPr>
          <p:spPr>
            <a:xfrm>
              <a:off x="0" y="682861"/>
              <a:ext cx="7963855" cy="1224268"/>
            </a:xfrm>
            <a:prstGeom prst="rect">
              <a:avLst/>
            </a:prstGeom>
          </p:spPr>
          <p:txBody>
            <a:bodyPr lIns="0" tIns="0" rIns="0" bIns="0" rtlCol="0" anchor="t">
              <a:spAutoFit/>
            </a:bodyPr>
            <a:lstStyle/>
            <a:p>
              <a:pPr marL="0" lvl="0" indent="0" algn="l">
                <a:lnSpc>
                  <a:spcPts val="2546"/>
                </a:lnSpc>
              </a:pPr>
              <a:r>
                <a:rPr lang="en-US" sz="1819">
                  <a:solidFill>
                    <a:srgbClr val="0B3D91"/>
                  </a:solidFill>
                  <a:latin typeface="Touvlo"/>
                  <a:ea typeface="Touvlo"/>
                  <a:cs typeface="Touvlo"/>
                  <a:sym typeface="Touvlo"/>
                </a:rPr>
                <a:t>Hospitals and clinics gain enhanced integration with HealthSpot, generating steady revenue through subscription fees while providing better services.</a:t>
              </a:r>
            </a:p>
          </p:txBody>
        </p:sp>
      </p:grpSp>
      <p:sp>
        <p:nvSpPr>
          <p:cNvPr id="15" name="TextBox 15"/>
          <p:cNvSpPr txBox="1"/>
          <p:nvPr/>
        </p:nvSpPr>
        <p:spPr>
          <a:xfrm>
            <a:off x="9607206" y="2759970"/>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0B3D91"/>
                </a:solidFill>
                <a:latin typeface="Proxima Nova Condensed Bold"/>
                <a:ea typeface="Proxima Nova Condensed Bold"/>
                <a:cs typeface="Proxima Nova Condensed Bold"/>
                <a:sym typeface="Proxima Nova Condensed Bold"/>
              </a:rPr>
              <a:t>02</a:t>
            </a:r>
          </a:p>
        </p:txBody>
      </p:sp>
      <p:sp>
        <p:nvSpPr>
          <p:cNvPr id="16" name="TextBox 16"/>
          <p:cNvSpPr txBox="1"/>
          <p:nvPr/>
        </p:nvSpPr>
        <p:spPr>
          <a:xfrm>
            <a:off x="666750" y="790575"/>
            <a:ext cx="16954500" cy="872138"/>
          </a:xfrm>
          <a:prstGeom prst="rect">
            <a:avLst/>
          </a:prstGeom>
        </p:spPr>
        <p:txBody>
          <a:bodyPr lIns="0" tIns="0" rIns="0" bIns="0" rtlCol="0" anchor="t">
            <a:spAutoFit/>
          </a:bodyPr>
          <a:lstStyle/>
          <a:p>
            <a:pPr marL="0" lvl="0" indent="0" algn="l">
              <a:lnSpc>
                <a:spcPts val="6586"/>
              </a:lnSpc>
            </a:pPr>
            <a:r>
              <a:rPr lang="en-US" sz="6586" b="1">
                <a:solidFill>
                  <a:srgbClr val="FFFFFF"/>
                </a:solidFill>
                <a:latin typeface="Proxima Nova Condensed Bold"/>
                <a:ea typeface="Proxima Nova Condensed Bold"/>
                <a:cs typeface="Proxima Nova Condensed Bold"/>
                <a:sym typeface="Proxima Nova Condensed Bold"/>
              </a:rPr>
              <a:t>Revenue Model: Freemium + Subscription Approach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6750" y="2457450"/>
            <a:ext cx="8324850" cy="2172410"/>
            <a:chOff x="0" y="0"/>
            <a:chExt cx="2192553" cy="572157"/>
          </a:xfrm>
        </p:grpSpPr>
        <p:sp>
          <p:nvSpPr>
            <p:cNvPr id="3" name="Freeform 3"/>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4" name="TextBox 4"/>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5" name="Group 5"/>
          <p:cNvGrpSpPr/>
          <p:nvPr/>
        </p:nvGrpSpPr>
        <p:grpSpPr>
          <a:xfrm>
            <a:off x="9296400" y="2457450"/>
            <a:ext cx="8324850" cy="2172410"/>
            <a:chOff x="0" y="0"/>
            <a:chExt cx="2192553" cy="572157"/>
          </a:xfrm>
        </p:grpSpPr>
        <p:sp>
          <p:nvSpPr>
            <p:cNvPr id="6" name="Freeform 6"/>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7" name="TextBox 7"/>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8" name="Group 8"/>
          <p:cNvGrpSpPr/>
          <p:nvPr/>
        </p:nvGrpSpPr>
        <p:grpSpPr>
          <a:xfrm>
            <a:off x="666750" y="4952645"/>
            <a:ext cx="8324850" cy="2172410"/>
            <a:chOff x="0" y="0"/>
            <a:chExt cx="2192553" cy="572157"/>
          </a:xfrm>
        </p:grpSpPr>
        <p:sp>
          <p:nvSpPr>
            <p:cNvPr id="9" name="Freeform 9"/>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10" name="TextBox 10"/>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11" name="Group 11"/>
          <p:cNvGrpSpPr/>
          <p:nvPr/>
        </p:nvGrpSpPr>
        <p:grpSpPr>
          <a:xfrm>
            <a:off x="2105025" y="2817120"/>
            <a:ext cx="5972891" cy="1430347"/>
            <a:chOff x="0" y="0"/>
            <a:chExt cx="7963855" cy="1907129"/>
          </a:xfrm>
        </p:grpSpPr>
        <p:sp>
          <p:nvSpPr>
            <p:cNvPr id="12" name="TextBox 12"/>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AI DISEASE ANALYZER</a:t>
              </a:r>
            </a:p>
          </p:txBody>
        </p:sp>
        <p:sp>
          <p:nvSpPr>
            <p:cNvPr id="13" name="TextBox 13"/>
            <p:cNvSpPr txBox="1"/>
            <p:nvPr/>
          </p:nvSpPr>
          <p:spPr>
            <a:xfrm>
              <a:off x="0" y="682861"/>
              <a:ext cx="7963855" cy="1224268"/>
            </a:xfrm>
            <a:prstGeom prst="rect">
              <a:avLst/>
            </a:prstGeom>
          </p:spPr>
          <p:txBody>
            <a:bodyPr lIns="0" tIns="0" rIns="0" bIns="0" rtlCol="0" anchor="t">
              <a:spAutoFit/>
            </a:bodyPr>
            <a:lstStyle/>
            <a:p>
              <a:pPr marL="0" lvl="0" indent="0" algn="l">
                <a:lnSpc>
                  <a:spcPts val="2546"/>
                </a:lnSpc>
              </a:pPr>
              <a:r>
                <a:rPr lang="en-US" sz="1819">
                  <a:solidFill>
                    <a:srgbClr val="FFFFFF"/>
                  </a:solidFill>
                  <a:latin typeface="Touvlo"/>
                  <a:ea typeface="Touvlo"/>
                  <a:cs typeface="Touvlo"/>
                  <a:sym typeface="Touvlo"/>
                </a:rPr>
                <a:t>Access to the AI disease analyzer ensures early detection and improved patient outcomes, enhancing the user experience.</a:t>
              </a:r>
            </a:p>
          </p:txBody>
        </p:sp>
      </p:grpSp>
      <p:sp>
        <p:nvSpPr>
          <p:cNvPr id="14" name="TextBox 14"/>
          <p:cNvSpPr txBox="1"/>
          <p:nvPr/>
        </p:nvSpPr>
        <p:spPr>
          <a:xfrm>
            <a:off x="977556" y="2759970"/>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01</a:t>
            </a:r>
          </a:p>
        </p:txBody>
      </p:sp>
      <p:grpSp>
        <p:nvGrpSpPr>
          <p:cNvPr id="15" name="Group 15"/>
          <p:cNvGrpSpPr/>
          <p:nvPr/>
        </p:nvGrpSpPr>
        <p:grpSpPr>
          <a:xfrm>
            <a:off x="10734675" y="2817120"/>
            <a:ext cx="5972891" cy="1430347"/>
            <a:chOff x="0" y="0"/>
            <a:chExt cx="7963855" cy="1907129"/>
          </a:xfrm>
        </p:grpSpPr>
        <p:sp>
          <p:nvSpPr>
            <p:cNvPr id="16" name="TextBox 16"/>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AUTOMATED HEALTH REPORTS</a:t>
              </a:r>
            </a:p>
          </p:txBody>
        </p:sp>
        <p:sp>
          <p:nvSpPr>
            <p:cNvPr id="17" name="TextBox 17"/>
            <p:cNvSpPr txBox="1"/>
            <p:nvPr/>
          </p:nvSpPr>
          <p:spPr>
            <a:xfrm>
              <a:off x="0" y="682861"/>
              <a:ext cx="7963855" cy="1224268"/>
            </a:xfrm>
            <a:prstGeom prst="rect">
              <a:avLst/>
            </a:prstGeom>
          </p:spPr>
          <p:txBody>
            <a:bodyPr lIns="0" tIns="0" rIns="0" bIns="0" rtlCol="0" anchor="t">
              <a:spAutoFit/>
            </a:bodyPr>
            <a:lstStyle/>
            <a:p>
              <a:pPr marL="0" lvl="0" indent="0" algn="l">
                <a:lnSpc>
                  <a:spcPts val="2546"/>
                </a:lnSpc>
              </a:pPr>
              <a:r>
                <a:rPr lang="en-US" sz="1819">
                  <a:solidFill>
                    <a:srgbClr val="FFFFFF"/>
                  </a:solidFill>
                  <a:latin typeface="Touvlo"/>
                  <a:ea typeface="Touvlo"/>
                  <a:cs typeface="Touvlo"/>
                  <a:sym typeface="Touvlo"/>
                </a:rPr>
                <a:t>Patients receive automated health reports, providing insights into their conditions and progress, fostering proactive healthcare.</a:t>
              </a:r>
            </a:p>
          </p:txBody>
        </p:sp>
      </p:grpSp>
      <p:sp>
        <p:nvSpPr>
          <p:cNvPr id="18" name="TextBox 18"/>
          <p:cNvSpPr txBox="1"/>
          <p:nvPr/>
        </p:nvSpPr>
        <p:spPr>
          <a:xfrm>
            <a:off x="9607206" y="2759970"/>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02</a:t>
            </a:r>
          </a:p>
        </p:txBody>
      </p:sp>
      <p:grpSp>
        <p:nvGrpSpPr>
          <p:cNvPr id="19" name="Group 19"/>
          <p:cNvGrpSpPr/>
          <p:nvPr/>
        </p:nvGrpSpPr>
        <p:grpSpPr>
          <a:xfrm>
            <a:off x="2105025" y="5312315"/>
            <a:ext cx="5972891" cy="1430347"/>
            <a:chOff x="0" y="0"/>
            <a:chExt cx="7963855" cy="1907129"/>
          </a:xfrm>
        </p:grpSpPr>
        <p:sp>
          <p:nvSpPr>
            <p:cNvPr id="20" name="TextBox 20"/>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PRIORITY DOCTOR BOOKING</a:t>
              </a:r>
            </a:p>
          </p:txBody>
        </p:sp>
        <p:sp>
          <p:nvSpPr>
            <p:cNvPr id="21" name="TextBox 21"/>
            <p:cNvSpPr txBox="1"/>
            <p:nvPr/>
          </p:nvSpPr>
          <p:spPr>
            <a:xfrm>
              <a:off x="0" y="682861"/>
              <a:ext cx="7963855" cy="1224268"/>
            </a:xfrm>
            <a:prstGeom prst="rect">
              <a:avLst/>
            </a:prstGeom>
          </p:spPr>
          <p:txBody>
            <a:bodyPr lIns="0" tIns="0" rIns="0" bIns="0" rtlCol="0" anchor="t">
              <a:spAutoFit/>
            </a:bodyPr>
            <a:lstStyle/>
            <a:p>
              <a:pPr marL="0" lvl="0" indent="0" algn="l">
                <a:lnSpc>
                  <a:spcPts val="2546"/>
                </a:lnSpc>
              </a:pPr>
              <a:r>
                <a:rPr lang="en-US" sz="1819">
                  <a:solidFill>
                    <a:srgbClr val="FFFFFF"/>
                  </a:solidFill>
                  <a:latin typeface="Touvlo"/>
                  <a:ea typeface="Touvlo"/>
                  <a:cs typeface="Touvlo"/>
                  <a:sym typeface="Touvlo"/>
                </a:rPr>
                <a:t>Priority booking offers patients expedited access to specialists, reducing wait times and improving overall satisfaction.</a:t>
              </a:r>
            </a:p>
          </p:txBody>
        </p:sp>
      </p:grpSp>
      <p:sp>
        <p:nvSpPr>
          <p:cNvPr id="22" name="TextBox 22"/>
          <p:cNvSpPr txBox="1"/>
          <p:nvPr/>
        </p:nvSpPr>
        <p:spPr>
          <a:xfrm>
            <a:off x="977556" y="5255165"/>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03</a:t>
            </a:r>
          </a:p>
        </p:txBody>
      </p:sp>
      <p:sp>
        <p:nvSpPr>
          <p:cNvPr id="23" name="TextBox 23"/>
          <p:cNvSpPr txBox="1"/>
          <p:nvPr/>
        </p:nvSpPr>
        <p:spPr>
          <a:xfrm>
            <a:off x="666750" y="819150"/>
            <a:ext cx="16954500" cy="1037907"/>
          </a:xfrm>
          <a:prstGeom prst="rect">
            <a:avLst/>
          </a:prstGeom>
        </p:spPr>
        <p:txBody>
          <a:bodyPr lIns="0" tIns="0" rIns="0" bIns="0" rtlCol="0" anchor="t">
            <a:spAutoFit/>
          </a:bodyPr>
          <a:lstStyle/>
          <a:p>
            <a:pPr marL="0" lvl="0" indent="0" algn="l">
              <a:lnSpc>
                <a:spcPts val="7862"/>
              </a:lnSpc>
            </a:pPr>
            <a:r>
              <a:rPr lang="en-US" sz="7862" b="1">
                <a:solidFill>
                  <a:srgbClr val="0B3D91"/>
                </a:solidFill>
                <a:latin typeface="Proxima Nova Condensed Bold"/>
                <a:ea typeface="Proxima Nova Condensed Bold"/>
                <a:cs typeface="Proxima Nova Condensed Bold"/>
                <a:sym typeface="Proxima Nova Condensed Bold"/>
              </a:rPr>
              <a:t>Premium Features Driving Revenue Growth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B3D91"/>
        </a:solidFill>
        <a:effectLst/>
      </p:bgPr>
    </p:bg>
    <p:spTree>
      <p:nvGrpSpPr>
        <p:cNvPr id="1" name=""/>
        <p:cNvGrpSpPr/>
        <p:nvPr/>
      </p:nvGrpSpPr>
      <p:grpSpPr>
        <a:xfrm>
          <a:off x="0" y="0"/>
          <a:ext cx="0" cy="0"/>
          <a:chOff x="0" y="0"/>
          <a:chExt cx="0" cy="0"/>
        </a:xfrm>
      </p:grpSpPr>
      <p:grpSp>
        <p:nvGrpSpPr>
          <p:cNvPr id="2" name="Group 2"/>
          <p:cNvGrpSpPr/>
          <p:nvPr/>
        </p:nvGrpSpPr>
        <p:grpSpPr>
          <a:xfrm>
            <a:off x="666750" y="7447840"/>
            <a:ext cx="8324850" cy="2172410"/>
            <a:chOff x="0" y="0"/>
            <a:chExt cx="2192553" cy="572157"/>
          </a:xfrm>
        </p:grpSpPr>
        <p:sp>
          <p:nvSpPr>
            <p:cNvPr id="3" name="Freeform 3"/>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FFFFFF"/>
            </a:solidFill>
            <a:ln cap="sq">
              <a:noFill/>
              <a:prstDash val="solid"/>
              <a:miter/>
            </a:ln>
          </p:spPr>
        </p:sp>
        <p:sp>
          <p:nvSpPr>
            <p:cNvPr id="4" name="TextBox 4"/>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5" name="Group 5"/>
          <p:cNvGrpSpPr/>
          <p:nvPr/>
        </p:nvGrpSpPr>
        <p:grpSpPr>
          <a:xfrm>
            <a:off x="666750" y="2457450"/>
            <a:ext cx="8324850" cy="2172410"/>
            <a:chOff x="0" y="0"/>
            <a:chExt cx="2192553" cy="572157"/>
          </a:xfrm>
        </p:grpSpPr>
        <p:sp>
          <p:nvSpPr>
            <p:cNvPr id="6" name="Freeform 6"/>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FFFFFF"/>
            </a:solidFill>
            <a:ln cap="sq">
              <a:noFill/>
              <a:prstDash val="solid"/>
              <a:miter/>
            </a:ln>
          </p:spPr>
        </p:sp>
        <p:sp>
          <p:nvSpPr>
            <p:cNvPr id="7" name="TextBox 7"/>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8" name="Group 8"/>
          <p:cNvGrpSpPr/>
          <p:nvPr/>
        </p:nvGrpSpPr>
        <p:grpSpPr>
          <a:xfrm>
            <a:off x="9296400" y="2457450"/>
            <a:ext cx="8324850" cy="2172410"/>
            <a:chOff x="0" y="0"/>
            <a:chExt cx="2192553" cy="572157"/>
          </a:xfrm>
        </p:grpSpPr>
        <p:sp>
          <p:nvSpPr>
            <p:cNvPr id="9" name="Freeform 9"/>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FFFFFF"/>
            </a:solidFill>
            <a:ln cap="sq">
              <a:noFill/>
              <a:prstDash val="solid"/>
              <a:miter/>
            </a:ln>
          </p:spPr>
        </p:sp>
        <p:sp>
          <p:nvSpPr>
            <p:cNvPr id="10" name="TextBox 10"/>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11" name="Group 11"/>
          <p:cNvGrpSpPr/>
          <p:nvPr/>
        </p:nvGrpSpPr>
        <p:grpSpPr>
          <a:xfrm>
            <a:off x="666750" y="4952645"/>
            <a:ext cx="8324850" cy="2172410"/>
            <a:chOff x="0" y="0"/>
            <a:chExt cx="2192553" cy="572157"/>
          </a:xfrm>
        </p:grpSpPr>
        <p:sp>
          <p:nvSpPr>
            <p:cNvPr id="12" name="Freeform 12"/>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FFFFFF"/>
            </a:solidFill>
            <a:ln cap="sq">
              <a:noFill/>
              <a:prstDash val="solid"/>
              <a:miter/>
            </a:ln>
          </p:spPr>
        </p:sp>
        <p:sp>
          <p:nvSpPr>
            <p:cNvPr id="13" name="TextBox 13"/>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14" name="Group 14"/>
          <p:cNvGrpSpPr/>
          <p:nvPr/>
        </p:nvGrpSpPr>
        <p:grpSpPr>
          <a:xfrm>
            <a:off x="9296400" y="4952645"/>
            <a:ext cx="8324850" cy="2172410"/>
            <a:chOff x="0" y="0"/>
            <a:chExt cx="2192553" cy="572157"/>
          </a:xfrm>
        </p:grpSpPr>
        <p:sp>
          <p:nvSpPr>
            <p:cNvPr id="15" name="Freeform 15"/>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FFFFFF"/>
            </a:solidFill>
            <a:ln cap="sq">
              <a:noFill/>
              <a:prstDash val="solid"/>
              <a:miter/>
            </a:ln>
          </p:spPr>
        </p:sp>
        <p:sp>
          <p:nvSpPr>
            <p:cNvPr id="16" name="TextBox 16"/>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17" name="Group 17"/>
          <p:cNvGrpSpPr/>
          <p:nvPr/>
        </p:nvGrpSpPr>
        <p:grpSpPr>
          <a:xfrm>
            <a:off x="2105025" y="7807510"/>
            <a:ext cx="5972891" cy="1348545"/>
            <a:chOff x="0" y="0"/>
            <a:chExt cx="7963855" cy="1798060"/>
          </a:xfrm>
        </p:grpSpPr>
        <p:sp>
          <p:nvSpPr>
            <p:cNvPr id="18" name="TextBox 18"/>
            <p:cNvSpPr txBox="1"/>
            <p:nvPr/>
          </p:nvSpPr>
          <p:spPr>
            <a:xfrm>
              <a:off x="0" y="-47625"/>
              <a:ext cx="7963855" cy="548156"/>
            </a:xfrm>
            <a:prstGeom prst="rect">
              <a:avLst/>
            </a:prstGeom>
          </p:spPr>
          <p:txBody>
            <a:bodyPr lIns="0" tIns="0" rIns="0" bIns="0" rtlCol="0" anchor="t">
              <a:spAutoFit/>
            </a:bodyPr>
            <a:lstStyle/>
            <a:p>
              <a:pPr marL="0" lvl="0" indent="0" algn="l">
                <a:lnSpc>
                  <a:spcPts val="3458"/>
                </a:lnSpc>
              </a:pPr>
              <a:r>
                <a:rPr lang="en-US" sz="2470" b="1">
                  <a:solidFill>
                    <a:srgbClr val="0B3D91"/>
                  </a:solidFill>
                  <a:latin typeface="Proxima Nova Condensed Bold"/>
                  <a:ea typeface="Proxima Nova Condensed Bold"/>
                  <a:cs typeface="Proxima Nova Condensed Bold"/>
                  <a:sym typeface="Proxima Nova Condensed Bold"/>
                </a:rPr>
                <a:t>ENHANCED DOCTOR-PATIENT COMMUNICATION</a:t>
              </a:r>
            </a:p>
          </p:txBody>
        </p:sp>
        <p:sp>
          <p:nvSpPr>
            <p:cNvPr id="19" name="TextBox 19"/>
            <p:cNvSpPr txBox="1"/>
            <p:nvPr/>
          </p:nvSpPr>
          <p:spPr>
            <a:xfrm>
              <a:off x="0" y="573792"/>
              <a:ext cx="7963855" cy="1224268"/>
            </a:xfrm>
            <a:prstGeom prst="rect">
              <a:avLst/>
            </a:prstGeom>
          </p:spPr>
          <p:txBody>
            <a:bodyPr lIns="0" tIns="0" rIns="0" bIns="0" rtlCol="0" anchor="t">
              <a:spAutoFit/>
            </a:bodyPr>
            <a:lstStyle/>
            <a:p>
              <a:pPr marL="0" lvl="0" indent="0" algn="l">
                <a:lnSpc>
                  <a:spcPts val="2546"/>
                </a:lnSpc>
              </a:pPr>
              <a:r>
                <a:rPr lang="en-US" sz="1819">
                  <a:solidFill>
                    <a:srgbClr val="0B3D91"/>
                  </a:solidFill>
                  <a:latin typeface="Touvlo"/>
                  <a:ea typeface="Touvlo"/>
                  <a:cs typeface="Touvlo"/>
                  <a:sym typeface="Touvlo"/>
                </a:rPr>
                <a:t>HealthSpot fosters open dialogue between doctors and patients, leading to </a:t>
              </a:r>
              <a:r>
                <a:rPr lang="en-US" sz="1819" b="1">
                  <a:solidFill>
                    <a:srgbClr val="0B3D91"/>
                  </a:solidFill>
                  <a:latin typeface="Touvlo Bold"/>
                  <a:ea typeface="Touvlo Bold"/>
                  <a:cs typeface="Touvlo Bold"/>
                  <a:sym typeface="Touvlo Bold"/>
                </a:rPr>
                <a:t>increased engagement</a:t>
              </a:r>
              <a:r>
                <a:rPr lang="en-US" sz="1819">
                  <a:solidFill>
                    <a:srgbClr val="0B3D91"/>
                  </a:solidFill>
                  <a:latin typeface="Touvlo"/>
                  <a:ea typeface="Touvlo"/>
                  <a:cs typeface="Touvlo"/>
                  <a:sym typeface="Touvlo"/>
                </a:rPr>
                <a:t> and a better understanding of health issues.</a:t>
              </a:r>
            </a:p>
          </p:txBody>
        </p:sp>
      </p:grpSp>
      <p:sp>
        <p:nvSpPr>
          <p:cNvPr id="20" name="TextBox 20"/>
          <p:cNvSpPr txBox="1"/>
          <p:nvPr/>
        </p:nvSpPr>
        <p:spPr>
          <a:xfrm>
            <a:off x="977556" y="7759885"/>
            <a:ext cx="822669" cy="423023"/>
          </a:xfrm>
          <a:prstGeom prst="rect">
            <a:avLst/>
          </a:prstGeom>
        </p:spPr>
        <p:txBody>
          <a:bodyPr lIns="0" tIns="0" rIns="0" bIns="0" rtlCol="0" anchor="t">
            <a:spAutoFit/>
          </a:bodyPr>
          <a:lstStyle/>
          <a:p>
            <a:pPr marL="0" lvl="0" indent="0" algn="l">
              <a:lnSpc>
                <a:spcPts val="3458"/>
              </a:lnSpc>
            </a:pPr>
            <a:r>
              <a:rPr lang="en-US" sz="2470" b="1" u="none">
                <a:solidFill>
                  <a:srgbClr val="0B3D91"/>
                </a:solidFill>
                <a:latin typeface="Proxima Nova Condensed Bold"/>
                <a:ea typeface="Proxima Nova Condensed Bold"/>
                <a:cs typeface="Proxima Nova Condensed Bold"/>
                <a:sym typeface="Proxima Nova Condensed Bold"/>
              </a:rPr>
              <a:t>05</a:t>
            </a:r>
          </a:p>
        </p:txBody>
      </p:sp>
      <p:sp>
        <p:nvSpPr>
          <p:cNvPr id="21" name="TextBox 21"/>
          <p:cNvSpPr txBox="1"/>
          <p:nvPr/>
        </p:nvSpPr>
        <p:spPr>
          <a:xfrm>
            <a:off x="666750" y="781050"/>
            <a:ext cx="16954500" cy="812504"/>
          </a:xfrm>
          <a:prstGeom prst="rect">
            <a:avLst/>
          </a:prstGeom>
        </p:spPr>
        <p:txBody>
          <a:bodyPr lIns="0" tIns="0" rIns="0" bIns="0" rtlCol="0" anchor="t">
            <a:spAutoFit/>
          </a:bodyPr>
          <a:lstStyle/>
          <a:p>
            <a:pPr marL="0" lvl="0" indent="0" algn="l">
              <a:lnSpc>
                <a:spcPts val="6113"/>
              </a:lnSpc>
            </a:pPr>
            <a:r>
              <a:rPr lang="en-US" sz="6113" b="1">
                <a:solidFill>
                  <a:srgbClr val="FFFFFF"/>
                </a:solidFill>
                <a:latin typeface="Proxima Nova Condensed Bold"/>
                <a:ea typeface="Proxima Nova Condensed Bold"/>
                <a:cs typeface="Proxima Nova Condensed Bold"/>
                <a:sym typeface="Proxima Nova Condensed Bold"/>
              </a:rPr>
              <a:t>Advantages of HealthSpot's Smart Healthcare Solutions</a:t>
            </a:r>
          </a:p>
        </p:txBody>
      </p:sp>
      <p:grpSp>
        <p:nvGrpSpPr>
          <p:cNvPr id="22" name="Group 22"/>
          <p:cNvGrpSpPr/>
          <p:nvPr/>
        </p:nvGrpSpPr>
        <p:grpSpPr>
          <a:xfrm>
            <a:off x="2105025" y="2817120"/>
            <a:ext cx="5972891" cy="1348545"/>
            <a:chOff x="0" y="0"/>
            <a:chExt cx="7963855" cy="1798060"/>
          </a:xfrm>
        </p:grpSpPr>
        <p:sp>
          <p:nvSpPr>
            <p:cNvPr id="23" name="TextBox 23"/>
            <p:cNvSpPr txBox="1"/>
            <p:nvPr/>
          </p:nvSpPr>
          <p:spPr>
            <a:xfrm>
              <a:off x="0" y="-47625"/>
              <a:ext cx="7963855" cy="548156"/>
            </a:xfrm>
            <a:prstGeom prst="rect">
              <a:avLst/>
            </a:prstGeom>
          </p:spPr>
          <p:txBody>
            <a:bodyPr lIns="0" tIns="0" rIns="0" bIns="0" rtlCol="0" anchor="t">
              <a:spAutoFit/>
            </a:bodyPr>
            <a:lstStyle/>
            <a:p>
              <a:pPr marL="0" lvl="0" indent="0" algn="l">
                <a:lnSpc>
                  <a:spcPts val="3458"/>
                </a:lnSpc>
              </a:pPr>
              <a:r>
                <a:rPr lang="en-US" sz="2470" b="1">
                  <a:solidFill>
                    <a:srgbClr val="0B3D91"/>
                  </a:solidFill>
                  <a:latin typeface="Proxima Nova Condensed Bold"/>
                  <a:ea typeface="Proxima Nova Condensed Bold"/>
                  <a:cs typeface="Proxima Nova Condensed Bold"/>
                  <a:sym typeface="Proxima Nova Condensed Bold"/>
                </a:rPr>
                <a:t>CENTRALIZED DIGITAL HEALTH RECORDS</a:t>
              </a:r>
            </a:p>
          </p:txBody>
        </p:sp>
        <p:sp>
          <p:nvSpPr>
            <p:cNvPr id="24" name="TextBox 24"/>
            <p:cNvSpPr txBox="1"/>
            <p:nvPr/>
          </p:nvSpPr>
          <p:spPr>
            <a:xfrm>
              <a:off x="0" y="573792"/>
              <a:ext cx="7963855" cy="1224268"/>
            </a:xfrm>
            <a:prstGeom prst="rect">
              <a:avLst/>
            </a:prstGeom>
          </p:spPr>
          <p:txBody>
            <a:bodyPr lIns="0" tIns="0" rIns="0" bIns="0" rtlCol="0" anchor="t">
              <a:spAutoFit/>
            </a:bodyPr>
            <a:lstStyle/>
            <a:p>
              <a:pPr marL="0" lvl="0" indent="0" algn="l">
                <a:lnSpc>
                  <a:spcPts val="2546"/>
                </a:lnSpc>
              </a:pPr>
              <a:r>
                <a:rPr lang="en-US" sz="1819">
                  <a:solidFill>
                    <a:srgbClr val="0B3D91"/>
                  </a:solidFill>
                  <a:latin typeface="Touvlo"/>
                  <a:ea typeface="Touvlo"/>
                  <a:cs typeface="Touvlo"/>
                  <a:sym typeface="Touvlo"/>
                </a:rPr>
                <a:t>HealthSpot offers a </a:t>
              </a:r>
              <a:r>
                <a:rPr lang="en-US" sz="1819" b="1">
                  <a:solidFill>
                    <a:srgbClr val="0B3D91"/>
                  </a:solidFill>
                  <a:latin typeface="Touvlo Bold"/>
                  <a:ea typeface="Touvlo Bold"/>
                  <a:cs typeface="Touvlo Bold"/>
                  <a:sym typeface="Touvlo Bold"/>
                </a:rPr>
                <a:t>comprehensive view</a:t>
              </a:r>
              <a:r>
                <a:rPr lang="en-US" sz="1819">
                  <a:solidFill>
                    <a:srgbClr val="0B3D91"/>
                  </a:solidFill>
                  <a:latin typeface="Touvlo"/>
                  <a:ea typeface="Touvlo"/>
                  <a:cs typeface="Touvlo"/>
                  <a:sym typeface="Touvlo"/>
                </a:rPr>
                <a:t> of patient data, ensuring seamless access and improved coordination among healthcare providers.</a:t>
              </a:r>
            </a:p>
          </p:txBody>
        </p:sp>
      </p:grpSp>
      <p:sp>
        <p:nvSpPr>
          <p:cNvPr id="25" name="TextBox 25"/>
          <p:cNvSpPr txBox="1"/>
          <p:nvPr/>
        </p:nvSpPr>
        <p:spPr>
          <a:xfrm>
            <a:off x="977556" y="2769495"/>
            <a:ext cx="822669" cy="423023"/>
          </a:xfrm>
          <a:prstGeom prst="rect">
            <a:avLst/>
          </a:prstGeom>
        </p:spPr>
        <p:txBody>
          <a:bodyPr lIns="0" tIns="0" rIns="0" bIns="0" rtlCol="0" anchor="t">
            <a:spAutoFit/>
          </a:bodyPr>
          <a:lstStyle/>
          <a:p>
            <a:pPr marL="0" lvl="0" indent="0" algn="l">
              <a:lnSpc>
                <a:spcPts val="3458"/>
              </a:lnSpc>
            </a:pPr>
            <a:r>
              <a:rPr lang="en-US" sz="2470" b="1" u="none">
                <a:solidFill>
                  <a:srgbClr val="0B3D91"/>
                </a:solidFill>
                <a:latin typeface="Proxima Nova Condensed Bold"/>
                <a:ea typeface="Proxima Nova Condensed Bold"/>
                <a:cs typeface="Proxima Nova Condensed Bold"/>
                <a:sym typeface="Proxima Nova Condensed Bold"/>
              </a:rPr>
              <a:t>01</a:t>
            </a:r>
          </a:p>
        </p:txBody>
      </p:sp>
      <p:grpSp>
        <p:nvGrpSpPr>
          <p:cNvPr id="26" name="Group 26"/>
          <p:cNvGrpSpPr/>
          <p:nvPr/>
        </p:nvGrpSpPr>
        <p:grpSpPr>
          <a:xfrm>
            <a:off x="10734675" y="2817120"/>
            <a:ext cx="5972891" cy="1348545"/>
            <a:chOff x="0" y="0"/>
            <a:chExt cx="7963855" cy="1798060"/>
          </a:xfrm>
        </p:grpSpPr>
        <p:sp>
          <p:nvSpPr>
            <p:cNvPr id="27" name="TextBox 27"/>
            <p:cNvSpPr txBox="1"/>
            <p:nvPr/>
          </p:nvSpPr>
          <p:spPr>
            <a:xfrm>
              <a:off x="0" y="-47625"/>
              <a:ext cx="7963855" cy="548156"/>
            </a:xfrm>
            <a:prstGeom prst="rect">
              <a:avLst/>
            </a:prstGeom>
          </p:spPr>
          <p:txBody>
            <a:bodyPr lIns="0" tIns="0" rIns="0" bIns="0" rtlCol="0" anchor="t">
              <a:spAutoFit/>
            </a:bodyPr>
            <a:lstStyle/>
            <a:p>
              <a:pPr marL="0" lvl="0" indent="0" algn="l">
                <a:lnSpc>
                  <a:spcPts val="3458"/>
                </a:lnSpc>
              </a:pPr>
              <a:r>
                <a:rPr lang="en-US" sz="2470" b="1">
                  <a:solidFill>
                    <a:srgbClr val="0B3D91"/>
                  </a:solidFill>
                  <a:latin typeface="Proxima Nova Condensed Bold"/>
                  <a:ea typeface="Proxima Nova Condensed Bold"/>
                  <a:cs typeface="Proxima Nova Condensed Bold"/>
                  <a:sym typeface="Proxima Nova Condensed Bold"/>
                </a:rPr>
                <a:t>AI-DRIVEN EARLY DISEASE PREDICTION</a:t>
              </a:r>
            </a:p>
          </p:txBody>
        </p:sp>
        <p:sp>
          <p:nvSpPr>
            <p:cNvPr id="28" name="TextBox 28"/>
            <p:cNvSpPr txBox="1"/>
            <p:nvPr/>
          </p:nvSpPr>
          <p:spPr>
            <a:xfrm>
              <a:off x="0" y="573792"/>
              <a:ext cx="7963855" cy="1224268"/>
            </a:xfrm>
            <a:prstGeom prst="rect">
              <a:avLst/>
            </a:prstGeom>
          </p:spPr>
          <p:txBody>
            <a:bodyPr lIns="0" tIns="0" rIns="0" bIns="0" rtlCol="0" anchor="t">
              <a:spAutoFit/>
            </a:bodyPr>
            <a:lstStyle/>
            <a:p>
              <a:pPr marL="0" lvl="0" indent="0" algn="l">
                <a:lnSpc>
                  <a:spcPts val="2546"/>
                </a:lnSpc>
              </a:pPr>
              <a:r>
                <a:rPr lang="en-US" sz="1819">
                  <a:solidFill>
                    <a:srgbClr val="0B3D91"/>
                  </a:solidFill>
                  <a:latin typeface="Touvlo"/>
                  <a:ea typeface="Touvlo"/>
                  <a:cs typeface="Touvlo"/>
                  <a:sym typeface="Touvlo"/>
                </a:rPr>
                <a:t>Utilizing AI technology, HealthSpot enhances early detection, leading to </a:t>
              </a:r>
              <a:r>
                <a:rPr lang="en-US" sz="1819" b="1">
                  <a:solidFill>
                    <a:srgbClr val="0B3D91"/>
                  </a:solidFill>
                  <a:latin typeface="Touvlo Bold"/>
                  <a:ea typeface="Touvlo Bold"/>
                  <a:cs typeface="Touvlo Bold"/>
                  <a:sym typeface="Touvlo Bold"/>
                </a:rPr>
                <a:t>better health outcomes</a:t>
              </a:r>
              <a:r>
                <a:rPr lang="en-US" sz="1819">
                  <a:solidFill>
                    <a:srgbClr val="0B3D91"/>
                  </a:solidFill>
                  <a:latin typeface="Touvlo"/>
                  <a:ea typeface="Touvlo"/>
                  <a:cs typeface="Touvlo"/>
                  <a:sym typeface="Touvlo"/>
                </a:rPr>
                <a:t> and timely intervention for patients.</a:t>
              </a:r>
            </a:p>
          </p:txBody>
        </p:sp>
      </p:grpSp>
      <p:sp>
        <p:nvSpPr>
          <p:cNvPr id="29" name="TextBox 29"/>
          <p:cNvSpPr txBox="1"/>
          <p:nvPr/>
        </p:nvSpPr>
        <p:spPr>
          <a:xfrm>
            <a:off x="9607206" y="2769495"/>
            <a:ext cx="822669" cy="423023"/>
          </a:xfrm>
          <a:prstGeom prst="rect">
            <a:avLst/>
          </a:prstGeom>
        </p:spPr>
        <p:txBody>
          <a:bodyPr lIns="0" tIns="0" rIns="0" bIns="0" rtlCol="0" anchor="t">
            <a:spAutoFit/>
          </a:bodyPr>
          <a:lstStyle/>
          <a:p>
            <a:pPr marL="0" lvl="0" indent="0" algn="l">
              <a:lnSpc>
                <a:spcPts val="3458"/>
              </a:lnSpc>
            </a:pPr>
            <a:r>
              <a:rPr lang="en-US" sz="2470" b="1" u="none">
                <a:solidFill>
                  <a:srgbClr val="0B3D91"/>
                </a:solidFill>
                <a:latin typeface="Proxima Nova Condensed Bold"/>
                <a:ea typeface="Proxima Nova Condensed Bold"/>
                <a:cs typeface="Proxima Nova Condensed Bold"/>
                <a:sym typeface="Proxima Nova Condensed Bold"/>
              </a:rPr>
              <a:t>02</a:t>
            </a:r>
          </a:p>
        </p:txBody>
      </p:sp>
      <p:grpSp>
        <p:nvGrpSpPr>
          <p:cNvPr id="30" name="Group 30"/>
          <p:cNvGrpSpPr/>
          <p:nvPr/>
        </p:nvGrpSpPr>
        <p:grpSpPr>
          <a:xfrm>
            <a:off x="2105025" y="5312315"/>
            <a:ext cx="5972891" cy="1348545"/>
            <a:chOff x="0" y="0"/>
            <a:chExt cx="7963855" cy="1798060"/>
          </a:xfrm>
        </p:grpSpPr>
        <p:sp>
          <p:nvSpPr>
            <p:cNvPr id="31" name="TextBox 31"/>
            <p:cNvSpPr txBox="1"/>
            <p:nvPr/>
          </p:nvSpPr>
          <p:spPr>
            <a:xfrm>
              <a:off x="0" y="-47625"/>
              <a:ext cx="7963855" cy="548156"/>
            </a:xfrm>
            <a:prstGeom prst="rect">
              <a:avLst/>
            </a:prstGeom>
          </p:spPr>
          <p:txBody>
            <a:bodyPr lIns="0" tIns="0" rIns="0" bIns="0" rtlCol="0" anchor="t">
              <a:spAutoFit/>
            </a:bodyPr>
            <a:lstStyle/>
            <a:p>
              <a:pPr marL="0" lvl="0" indent="0" algn="l">
                <a:lnSpc>
                  <a:spcPts val="3458"/>
                </a:lnSpc>
              </a:pPr>
              <a:r>
                <a:rPr lang="en-US" sz="2470" b="1">
                  <a:solidFill>
                    <a:srgbClr val="0B3D91"/>
                  </a:solidFill>
                  <a:latin typeface="Proxima Nova Condensed Bold"/>
                  <a:ea typeface="Proxima Nova Condensed Bold"/>
                  <a:cs typeface="Proxima Nova Condensed Bold"/>
                  <a:sym typeface="Proxima Nova Condensed Bold"/>
                </a:rPr>
                <a:t>FASTER DOCTOR MATCHING</a:t>
              </a:r>
            </a:p>
          </p:txBody>
        </p:sp>
        <p:sp>
          <p:nvSpPr>
            <p:cNvPr id="32" name="TextBox 32"/>
            <p:cNvSpPr txBox="1"/>
            <p:nvPr/>
          </p:nvSpPr>
          <p:spPr>
            <a:xfrm>
              <a:off x="0" y="573792"/>
              <a:ext cx="7963855" cy="1224268"/>
            </a:xfrm>
            <a:prstGeom prst="rect">
              <a:avLst/>
            </a:prstGeom>
          </p:spPr>
          <p:txBody>
            <a:bodyPr lIns="0" tIns="0" rIns="0" bIns="0" rtlCol="0" anchor="t">
              <a:spAutoFit/>
            </a:bodyPr>
            <a:lstStyle/>
            <a:p>
              <a:pPr marL="0" lvl="0" indent="0" algn="l">
                <a:lnSpc>
                  <a:spcPts val="2546"/>
                </a:lnSpc>
              </a:pPr>
              <a:r>
                <a:rPr lang="en-US" sz="1819">
                  <a:solidFill>
                    <a:srgbClr val="0B3D91"/>
                  </a:solidFill>
                  <a:latin typeface="Touvlo"/>
                  <a:ea typeface="Touvlo"/>
                  <a:cs typeface="Touvlo"/>
                  <a:sym typeface="Touvlo"/>
                </a:rPr>
                <a:t>The app's intelligent matching system connects patients with the </a:t>
              </a:r>
              <a:r>
                <a:rPr lang="en-US" sz="1819" b="1">
                  <a:solidFill>
                    <a:srgbClr val="0B3D91"/>
                  </a:solidFill>
                  <a:latin typeface="Touvlo Bold"/>
                  <a:ea typeface="Touvlo Bold"/>
                  <a:cs typeface="Touvlo Bold"/>
                  <a:sym typeface="Touvlo Bold"/>
                </a:rPr>
                <a:t>right specialists</a:t>
              </a:r>
              <a:r>
                <a:rPr lang="en-US" sz="1819">
                  <a:solidFill>
                    <a:srgbClr val="0B3D91"/>
                  </a:solidFill>
                  <a:latin typeface="Touvlo"/>
                  <a:ea typeface="Touvlo"/>
                  <a:cs typeface="Touvlo"/>
                  <a:sym typeface="Touvlo"/>
                </a:rPr>
                <a:t>, improving diagnosis accuracy and treatment efficiency.</a:t>
              </a:r>
            </a:p>
          </p:txBody>
        </p:sp>
      </p:grpSp>
      <p:sp>
        <p:nvSpPr>
          <p:cNvPr id="33" name="TextBox 33"/>
          <p:cNvSpPr txBox="1"/>
          <p:nvPr/>
        </p:nvSpPr>
        <p:spPr>
          <a:xfrm>
            <a:off x="977556" y="5264690"/>
            <a:ext cx="822669" cy="423023"/>
          </a:xfrm>
          <a:prstGeom prst="rect">
            <a:avLst/>
          </a:prstGeom>
        </p:spPr>
        <p:txBody>
          <a:bodyPr lIns="0" tIns="0" rIns="0" bIns="0" rtlCol="0" anchor="t">
            <a:spAutoFit/>
          </a:bodyPr>
          <a:lstStyle/>
          <a:p>
            <a:pPr marL="0" lvl="0" indent="0" algn="l">
              <a:lnSpc>
                <a:spcPts val="3458"/>
              </a:lnSpc>
            </a:pPr>
            <a:r>
              <a:rPr lang="en-US" sz="2470" b="1" u="none">
                <a:solidFill>
                  <a:srgbClr val="0B3D91"/>
                </a:solidFill>
                <a:latin typeface="Proxima Nova Condensed Bold"/>
                <a:ea typeface="Proxima Nova Condensed Bold"/>
                <a:cs typeface="Proxima Nova Condensed Bold"/>
                <a:sym typeface="Proxima Nova Condensed Bold"/>
              </a:rPr>
              <a:t>03</a:t>
            </a:r>
          </a:p>
        </p:txBody>
      </p:sp>
      <p:grpSp>
        <p:nvGrpSpPr>
          <p:cNvPr id="34" name="Group 34"/>
          <p:cNvGrpSpPr/>
          <p:nvPr/>
        </p:nvGrpSpPr>
        <p:grpSpPr>
          <a:xfrm>
            <a:off x="10734675" y="5312315"/>
            <a:ext cx="5972891" cy="1348545"/>
            <a:chOff x="0" y="0"/>
            <a:chExt cx="7963855" cy="1798060"/>
          </a:xfrm>
        </p:grpSpPr>
        <p:sp>
          <p:nvSpPr>
            <p:cNvPr id="35" name="TextBox 35"/>
            <p:cNvSpPr txBox="1"/>
            <p:nvPr/>
          </p:nvSpPr>
          <p:spPr>
            <a:xfrm>
              <a:off x="0" y="-47625"/>
              <a:ext cx="7963855" cy="548156"/>
            </a:xfrm>
            <a:prstGeom prst="rect">
              <a:avLst/>
            </a:prstGeom>
          </p:spPr>
          <p:txBody>
            <a:bodyPr lIns="0" tIns="0" rIns="0" bIns="0" rtlCol="0" anchor="t">
              <a:spAutoFit/>
            </a:bodyPr>
            <a:lstStyle/>
            <a:p>
              <a:pPr marL="0" lvl="0" indent="0" algn="l">
                <a:lnSpc>
                  <a:spcPts val="3458"/>
                </a:lnSpc>
              </a:pPr>
              <a:r>
                <a:rPr lang="en-US" sz="2470" b="1">
                  <a:solidFill>
                    <a:srgbClr val="0B3D91"/>
                  </a:solidFill>
                  <a:latin typeface="Proxima Nova Condensed Bold"/>
                  <a:ea typeface="Proxima Nova Condensed Bold"/>
                  <a:cs typeface="Proxima Nova Condensed Bold"/>
                  <a:sym typeface="Proxima Nova Condensed Bold"/>
                </a:rPr>
                <a:t>PAPERLESS HEALTHCARE</a:t>
              </a:r>
            </a:p>
          </p:txBody>
        </p:sp>
        <p:sp>
          <p:nvSpPr>
            <p:cNvPr id="36" name="TextBox 36"/>
            <p:cNvSpPr txBox="1"/>
            <p:nvPr/>
          </p:nvSpPr>
          <p:spPr>
            <a:xfrm>
              <a:off x="0" y="573792"/>
              <a:ext cx="7963855" cy="1224268"/>
            </a:xfrm>
            <a:prstGeom prst="rect">
              <a:avLst/>
            </a:prstGeom>
          </p:spPr>
          <p:txBody>
            <a:bodyPr lIns="0" tIns="0" rIns="0" bIns="0" rtlCol="0" anchor="t">
              <a:spAutoFit/>
            </a:bodyPr>
            <a:lstStyle/>
            <a:p>
              <a:pPr marL="0" lvl="0" indent="0" algn="l">
                <a:lnSpc>
                  <a:spcPts val="2546"/>
                </a:lnSpc>
              </a:pPr>
              <a:r>
                <a:rPr lang="en-US" sz="1819">
                  <a:solidFill>
                    <a:srgbClr val="0B3D91"/>
                  </a:solidFill>
                  <a:latin typeface="Touvlo"/>
                  <a:ea typeface="Touvlo"/>
                  <a:cs typeface="Touvlo"/>
                  <a:sym typeface="Touvlo"/>
                </a:rPr>
                <a:t>By digitizing records, HealthSpot eliminates paperwork, reducing </a:t>
              </a:r>
              <a:r>
                <a:rPr lang="en-US" sz="1819" b="1">
                  <a:solidFill>
                    <a:srgbClr val="0B3D91"/>
                  </a:solidFill>
                  <a:latin typeface="Touvlo Bold"/>
                  <a:ea typeface="Touvlo Bold"/>
                  <a:cs typeface="Touvlo Bold"/>
                  <a:sym typeface="Touvlo Bold"/>
                </a:rPr>
                <a:t>administrative burdens</a:t>
              </a:r>
              <a:r>
                <a:rPr lang="en-US" sz="1819">
                  <a:solidFill>
                    <a:srgbClr val="0B3D91"/>
                  </a:solidFill>
                  <a:latin typeface="Touvlo"/>
                  <a:ea typeface="Touvlo"/>
                  <a:cs typeface="Touvlo"/>
                  <a:sym typeface="Touvlo"/>
                </a:rPr>
                <a:t> and the risks of lost or misplaced documents.</a:t>
              </a:r>
            </a:p>
          </p:txBody>
        </p:sp>
      </p:grpSp>
      <p:sp>
        <p:nvSpPr>
          <p:cNvPr id="37" name="TextBox 37"/>
          <p:cNvSpPr txBox="1"/>
          <p:nvPr/>
        </p:nvSpPr>
        <p:spPr>
          <a:xfrm>
            <a:off x="9607206" y="5264690"/>
            <a:ext cx="822669" cy="423023"/>
          </a:xfrm>
          <a:prstGeom prst="rect">
            <a:avLst/>
          </a:prstGeom>
        </p:spPr>
        <p:txBody>
          <a:bodyPr lIns="0" tIns="0" rIns="0" bIns="0" rtlCol="0" anchor="t">
            <a:spAutoFit/>
          </a:bodyPr>
          <a:lstStyle/>
          <a:p>
            <a:pPr marL="0" lvl="0" indent="0" algn="l">
              <a:lnSpc>
                <a:spcPts val="3458"/>
              </a:lnSpc>
            </a:pPr>
            <a:r>
              <a:rPr lang="en-US" sz="2470" b="1" u="none">
                <a:solidFill>
                  <a:srgbClr val="0B3D91"/>
                </a:solidFill>
                <a:latin typeface="Proxima Nova Condensed Bold"/>
                <a:ea typeface="Proxima Nova Condensed Bold"/>
                <a:cs typeface="Proxima Nova Condensed Bold"/>
                <a:sym typeface="Proxima Nova Condensed Bold"/>
              </a:rPr>
              <a:t>04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3D91"/>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8362950" y="361950"/>
            <a:ext cx="1562100" cy="18288000"/>
            <a:chOff x="0" y="0"/>
            <a:chExt cx="411417" cy="4816593"/>
          </a:xfrm>
        </p:grpSpPr>
        <p:sp>
          <p:nvSpPr>
            <p:cNvPr id="3" name="Freeform 3"/>
            <p:cNvSpPr/>
            <p:nvPr/>
          </p:nvSpPr>
          <p:spPr>
            <a:xfrm>
              <a:off x="0" y="0"/>
              <a:ext cx="411417" cy="4816592"/>
            </a:xfrm>
            <a:custGeom>
              <a:avLst/>
              <a:gdLst/>
              <a:ahLst/>
              <a:cxnLst/>
              <a:rect l="l" t="t" r="r" b="b"/>
              <a:pathLst>
                <a:path w="411417" h="4816592">
                  <a:moveTo>
                    <a:pt x="0" y="0"/>
                  </a:moveTo>
                  <a:lnTo>
                    <a:pt x="411417" y="0"/>
                  </a:lnTo>
                  <a:lnTo>
                    <a:pt x="411417" y="4816592"/>
                  </a:lnTo>
                  <a:lnTo>
                    <a:pt x="0" y="4816592"/>
                  </a:lnTo>
                  <a:close/>
                </a:path>
              </a:pathLst>
            </a:custGeom>
            <a:solidFill>
              <a:srgbClr val="FFFFFF"/>
            </a:solidFill>
          </p:spPr>
        </p:sp>
        <p:sp>
          <p:nvSpPr>
            <p:cNvPr id="4" name="TextBox 4"/>
            <p:cNvSpPr txBox="1"/>
            <p:nvPr/>
          </p:nvSpPr>
          <p:spPr>
            <a:xfrm>
              <a:off x="0" y="142875"/>
              <a:ext cx="411417" cy="4673718"/>
            </a:xfrm>
            <a:prstGeom prst="rect">
              <a:avLst/>
            </a:prstGeom>
          </p:spPr>
          <p:txBody>
            <a:bodyPr lIns="50800" tIns="50800" rIns="50800" bIns="50800" rtlCol="0" anchor="ctr"/>
            <a:lstStyle/>
            <a:p>
              <a:pPr marL="0" lvl="0" indent="0" algn="l">
                <a:lnSpc>
                  <a:spcPts val="7650"/>
                </a:lnSpc>
                <a:spcBef>
                  <a:spcPct val="0"/>
                </a:spcBef>
              </a:pPr>
              <a:endParaRPr/>
            </a:p>
          </p:txBody>
        </p:sp>
      </p:grpSp>
      <p:grpSp>
        <p:nvGrpSpPr>
          <p:cNvPr id="5" name="Group 5"/>
          <p:cNvGrpSpPr/>
          <p:nvPr/>
        </p:nvGrpSpPr>
        <p:grpSpPr>
          <a:xfrm>
            <a:off x="9296400" y="0"/>
            <a:ext cx="8991600" cy="8724900"/>
            <a:chOff x="0" y="0"/>
            <a:chExt cx="1035548" cy="1004833"/>
          </a:xfrm>
        </p:grpSpPr>
        <p:sp>
          <p:nvSpPr>
            <p:cNvPr id="6" name="Freeform 6"/>
            <p:cNvSpPr/>
            <p:nvPr/>
          </p:nvSpPr>
          <p:spPr>
            <a:xfrm>
              <a:off x="0" y="0"/>
              <a:ext cx="1035548" cy="1004833"/>
            </a:xfrm>
            <a:custGeom>
              <a:avLst/>
              <a:gdLst/>
              <a:ahLst/>
              <a:cxnLst/>
              <a:rect l="l" t="t" r="r" b="b"/>
              <a:pathLst>
                <a:path w="1035548" h="1004833">
                  <a:moveTo>
                    <a:pt x="0" y="0"/>
                  </a:moveTo>
                  <a:lnTo>
                    <a:pt x="1035548" y="0"/>
                  </a:lnTo>
                  <a:lnTo>
                    <a:pt x="1035548" y="1004833"/>
                  </a:lnTo>
                  <a:lnTo>
                    <a:pt x="0" y="1004833"/>
                  </a:lnTo>
                  <a:close/>
                </a:path>
              </a:pathLst>
            </a:custGeom>
            <a:blipFill>
              <a:blip r:embed="rId2"/>
              <a:stretch>
                <a:fillRect l="-276" r="-276"/>
              </a:stretch>
            </a:blipFill>
          </p:spPr>
        </p:sp>
      </p:grpSp>
      <p:grpSp>
        <p:nvGrpSpPr>
          <p:cNvPr id="7" name="Group 7"/>
          <p:cNvGrpSpPr/>
          <p:nvPr/>
        </p:nvGrpSpPr>
        <p:grpSpPr>
          <a:xfrm>
            <a:off x="666750" y="2084955"/>
            <a:ext cx="8324850" cy="2277495"/>
            <a:chOff x="0" y="0"/>
            <a:chExt cx="11099800" cy="3036660"/>
          </a:xfrm>
        </p:grpSpPr>
        <p:sp>
          <p:nvSpPr>
            <p:cNvPr id="8" name="TextBox 8"/>
            <p:cNvSpPr txBox="1"/>
            <p:nvPr/>
          </p:nvSpPr>
          <p:spPr>
            <a:xfrm>
              <a:off x="0" y="209550"/>
              <a:ext cx="11099800" cy="1911342"/>
            </a:xfrm>
            <a:prstGeom prst="rect">
              <a:avLst/>
            </a:prstGeom>
          </p:spPr>
          <p:txBody>
            <a:bodyPr lIns="0" tIns="0" rIns="0" bIns="0" rtlCol="0" anchor="t">
              <a:spAutoFit/>
            </a:bodyPr>
            <a:lstStyle/>
            <a:p>
              <a:pPr marL="0" lvl="0" indent="0" algn="l">
                <a:lnSpc>
                  <a:spcPts val="10499"/>
                </a:lnSpc>
              </a:pPr>
              <a:r>
                <a:rPr lang="en-US" sz="10499" b="1">
                  <a:solidFill>
                    <a:srgbClr val="FFFFFF"/>
                  </a:solidFill>
                  <a:latin typeface="Proxima Nova Condensed Bold"/>
                  <a:ea typeface="Proxima Nova Condensed Bold"/>
                  <a:cs typeface="Proxima Nova Condensed Bold"/>
                  <a:sym typeface="Proxima Nova Condensed Bold"/>
                </a:rPr>
                <a:t>HealthSpot </a:t>
              </a:r>
            </a:p>
          </p:txBody>
        </p:sp>
        <p:sp>
          <p:nvSpPr>
            <p:cNvPr id="9" name="TextBox 9"/>
            <p:cNvSpPr txBox="1"/>
            <p:nvPr/>
          </p:nvSpPr>
          <p:spPr>
            <a:xfrm>
              <a:off x="0" y="2381340"/>
              <a:ext cx="11088400" cy="655320"/>
            </a:xfrm>
            <a:prstGeom prst="rect">
              <a:avLst/>
            </a:prstGeom>
          </p:spPr>
          <p:txBody>
            <a:bodyPr lIns="0" tIns="0" rIns="0" bIns="0" rtlCol="0" anchor="t">
              <a:spAutoFit/>
            </a:bodyPr>
            <a:lstStyle/>
            <a:p>
              <a:pPr marL="0" lvl="0" indent="0" algn="l">
                <a:lnSpc>
                  <a:spcPts val="4147"/>
                </a:lnSpc>
              </a:pPr>
              <a:r>
                <a:rPr lang="en-US" sz="2962" b="1">
                  <a:solidFill>
                    <a:srgbClr val="FFFFFF"/>
                  </a:solidFill>
                  <a:latin typeface="Touvlo Bold"/>
                  <a:ea typeface="Touvlo Bold"/>
                  <a:cs typeface="Touvlo Bold"/>
                  <a:sym typeface="Touvlo Bold"/>
                </a:rPr>
                <a:t>Smart Healthcare Identity Solutions</a:t>
              </a:r>
            </a:p>
          </p:txBody>
        </p:sp>
      </p:grpSp>
      <p:sp>
        <p:nvSpPr>
          <p:cNvPr id="10" name="TextBox 10"/>
          <p:cNvSpPr txBox="1"/>
          <p:nvPr/>
        </p:nvSpPr>
        <p:spPr>
          <a:xfrm>
            <a:off x="1479524" y="9230208"/>
            <a:ext cx="6073801" cy="389572"/>
          </a:xfrm>
          <a:prstGeom prst="rect">
            <a:avLst/>
          </a:prstGeom>
        </p:spPr>
        <p:txBody>
          <a:bodyPr lIns="0" tIns="0" rIns="0" bIns="0" rtlCol="0" anchor="t">
            <a:spAutoFit/>
          </a:bodyPr>
          <a:lstStyle/>
          <a:p>
            <a:pPr marL="0" lvl="0" indent="0" algn="l">
              <a:lnSpc>
                <a:spcPts val="2962"/>
              </a:lnSpc>
            </a:pPr>
            <a:r>
              <a:rPr lang="en-US" sz="2962">
                <a:solidFill>
                  <a:srgbClr val="0B3D91"/>
                </a:solidFill>
                <a:latin typeface="Touvlo"/>
                <a:ea typeface="Touvlo"/>
                <a:cs typeface="Touvlo"/>
                <a:sym typeface="Touvlo"/>
              </a:rPr>
              <a:t>HealthSpot Solutions</a:t>
            </a:r>
          </a:p>
        </p:txBody>
      </p:sp>
      <p:grpSp>
        <p:nvGrpSpPr>
          <p:cNvPr id="11" name="Group 11"/>
          <p:cNvGrpSpPr/>
          <p:nvPr/>
        </p:nvGrpSpPr>
        <p:grpSpPr>
          <a:xfrm>
            <a:off x="9331592" y="9119140"/>
            <a:ext cx="3974833" cy="656946"/>
            <a:chOff x="0" y="0"/>
            <a:chExt cx="5299778" cy="875928"/>
          </a:xfrm>
        </p:grpSpPr>
        <p:sp>
          <p:nvSpPr>
            <p:cNvPr id="12" name="TextBox 12"/>
            <p:cNvSpPr txBox="1"/>
            <p:nvPr/>
          </p:nvSpPr>
          <p:spPr>
            <a:xfrm>
              <a:off x="0" y="447684"/>
              <a:ext cx="5299778" cy="428244"/>
            </a:xfrm>
            <a:prstGeom prst="rect">
              <a:avLst/>
            </a:prstGeom>
          </p:spPr>
          <p:txBody>
            <a:bodyPr lIns="0" tIns="0" rIns="0" bIns="0" rtlCol="0" anchor="t">
              <a:spAutoFit/>
            </a:bodyPr>
            <a:lstStyle/>
            <a:p>
              <a:pPr marL="0" lvl="0" indent="0" algn="l">
                <a:lnSpc>
                  <a:spcPts val="2772"/>
                </a:lnSpc>
                <a:spcBef>
                  <a:spcPct val="0"/>
                </a:spcBef>
              </a:pPr>
              <a:r>
                <a:rPr lang="en-US" sz="1980">
                  <a:solidFill>
                    <a:srgbClr val="0B3D91"/>
                  </a:solidFill>
                  <a:latin typeface="Touvlo"/>
                  <a:ea typeface="Touvlo"/>
                  <a:cs typeface="Touvlo"/>
                  <a:sym typeface="Touvlo"/>
                </a:rPr>
                <a:t>Healthcare Professionals</a:t>
              </a:r>
            </a:p>
          </p:txBody>
        </p:sp>
        <p:sp>
          <p:nvSpPr>
            <p:cNvPr id="13" name="TextBox 13"/>
            <p:cNvSpPr txBox="1"/>
            <p:nvPr/>
          </p:nvSpPr>
          <p:spPr>
            <a:xfrm>
              <a:off x="0" y="-47625"/>
              <a:ext cx="5299778" cy="557572"/>
            </a:xfrm>
            <a:prstGeom prst="rect">
              <a:avLst/>
            </a:prstGeom>
          </p:spPr>
          <p:txBody>
            <a:bodyPr lIns="0" tIns="0" rIns="0" bIns="0" rtlCol="0" anchor="t">
              <a:spAutoFit/>
            </a:bodyPr>
            <a:lstStyle/>
            <a:p>
              <a:pPr marL="0" lvl="0" indent="0" algn="l">
                <a:lnSpc>
                  <a:spcPts val="3594"/>
                </a:lnSpc>
                <a:spcBef>
                  <a:spcPct val="0"/>
                </a:spcBef>
              </a:pPr>
              <a:r>
                <a:rPr lang="en-US" sz="2567" b="1">
                  <a:solidFill>
                    <a:srgbClr val="0B3D91"/>
                  </a:solidFill>
                  <a:latin typeface="Proxima Nova Condensed Bold"/>
                  <a:ea typeface="Proxima Nova Condensed Bold"/>
                  <a:cs typeface="Proxima Nova Condensed Bold"/>
                  <a:sym typeface="Proxima Nova Condensed Bold"/>
                </a:rPr>
                <a:t>PRESENTED TO</a:t>
              </a:r>
            </a:p>
          </p:txBody>
        </p:sp>
      </p:grpSp>
      <p:grpSp>
        <p:nvGrpSpPr>
          <p:cNvPr id="14" name="Group 14"/>
          <p:cNvGrpSpPr/>
          <p:nvPr/>
        </p:nvGrpSpPr>
        <p:grpSpPr>
          <a:xfrm>
            <a:off x="13620750" y="9124400"/>
            <a:ext cx="4000500" cy="651679"/>
            <a:chOff x="0" y="0"/>
            <a:chExt cx="5334000" cy="868905"/>
          </a:xfrm>
        </p:grpSpPr>
        <p:sp>
          <p:nvSpPr>
            <p:cNvPr id="15" name="TextBox 15"/>
            <p:cNvSpPr txBox="1"/>
            <p:nvPr/>
          </p:nvSpPr>
          <p:spPr>
            <a:xfrm>
              <a:off x="0" y="440661"/>
              <a:ext cx="5334000" cy="428244"/>
            </a:xfrm>
            <a:prstGeom prst="rect">
              <a:avLst/>
            </a:prstGeom>
          </p:spPr>
          <p:txBody>
            <a:bodyPr lIns="0" tIns="0" rIns="0" bIns="0" rtlCol="0" anchor="t">
              <a:spAutoFit/>
            </a:bodyPr>
            <a:lstStyle/>
            <a:p>
              <a:pPr marL="0" lvl="0" indent="0" algn="l">
                <a:lnSpc>
                  <a:spcPts val="2772"/>
                </a:lnSpc>
                <a:spcBef>
                  <a:spcPct val="0"/>
                </a:spcBef>
              </a:pPr>
              <a:r>
                <a:rPr lang="en-US" sz="1980" b="1">
                  <a:solidFill>
                    <a:srgbClr val="0B3D91"/>
                  </a:solidFill>
                  <a:latin typeface="Touvlo Bold"/>
                  <a:ea typeface="Touvlo Bold"/>
                  <a:cs typeface="Touvlo Bold"/>
                  <a:sym typeface="Touvlo Bold"/>
                </a:rPr>
                <a:t>Quan Devs</a:t>
              </a:r>
            </a:p>
          </p:txBody>
        </p:sp>
        <p:sp>
          <p:nvSpPr>
            <p:cNvPr id="16" name="TextBox 16"/>
            <p:cNvSpPr txBox="1"/>
            <p:nvPr/>
          </p:nvSpPr>
          <p:spPr>
            <a:xfrm>
              <a:off x="0" y="-47625"/>
              <a:ext cx="5334000" cy="557572"/>
            </a:xfrm>
            <a:prstGeom prst="rect">
              <a:avLst/>
            </a:prstGeom>
          </p:spPr>
          <p:txBody>
            <a:bodyPr lIns="0" tIns="0" rIns="0" bIns="0" rtlCol="0" anchor="t">
              <a:spAutoFit/>
            </a:bodyPr>
            <a:lstStyle/>
            <a:p>
              <a:pPr marL="0" lvl="0" indent="0" algn="l">
                <a:lnSpc>
                  <a:spcPts val="3594"/>
                </a:lnSpc>
                <a:spcBef>
                  <a:spcPct val="0"/>
                </a:spcBef>
              </a:pPr>
              <a:r>
                <a:rPr lang="en-US" sz="2567" b="1">
                  <a:solidFill>
                    <a:srgbClr val="0B3D91"/>
                  </a:solidFill>
                  <a:latin typeface="Proxima Nova Condensed Bold"/>
                  <a:ea typeface="Proxima Nova Condensed Bold"/>
                  <a:cs typeface="Proxima Nova Condensed Bold"/>
                  <a:sym typeface="Proxima Nova Condensed Bold"/>
                </a:rPr>
                <a:t>PRESENTED BY</a:t>
              </a:r>
            </a:p>
          </p:txBody>
        </p:sp>
      </p:grpSp>
      <p:grpSp>
        <p:nvGrpSpPr>
          <p:cNvPr id="17" name="Group 17"/>
          <p:cNvGrpSpPr/>
          <p:nvPr/>
        </p:nvGrpSpPr>
        <p:grpSpPr>
          <a:xfrm>
            <a:off x="666750" y="9120050"/>
            <a:ext cx="495645" cy="576750"/>
            <a:chOff x="0" y="0"/>
            <a:chExt cx="698500" cy="812800"/>
          </a:xfrm>
        </p:grpSpPr>
        <p:sp>
          <p:nvSpPr>
            <p:cNvPr id="18" name="Freeform 1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B3D91"/>
            </a:solidFill>
          </p:spPr>
        </p:sp>
        <p:sp>
          <p:nvSpPr>
            <p:cNvPr id="19" name="TextBox 19"/>
            <p:cNvSpPr txBox="1"/>
            <p:nvPr/>
          </p:nvSpPr>
          <p:spPr>
            <a:xfrm>
              <a:off x="0" y="101600"/>
              <a:ext cx="698500" cy="571500"/>
            </a:xfrm>
            <a:prstGeom prst="rect">
              <a:avLst/>
            </a:prstGeom>
          </p:spPr>
          <p:txBody>
            <a:bodyPr lIns="50800" tIns="50800" rIns="50800" bIns="50800" rtlCol="0" anchor="ctr"/>
            <a:lstStyle/>
            <a:p>
              <a:pPr marL="0" lvl="0" indent="0" algn="ctr">
                <a:lnSpc>
                  <a:spcPts val="2771"/>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6750" y="2457450"/>
            <a:ext cx="8324850" cy="2172410"/>
            <a:chOff x="0" y="0"/>
            <a:chExt cx="2192553" cy="572157"/>
          </a:xfrm>
        </p:grpSpPr>
        <p:sp>
          <p:nvSpPr>
            <p:cNvPr id="3" name="Freeform 3"/>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4" name="TextBox 4"/>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5" name="Group 5"/>
          <p:cNvGrpSpPr/>
          <p:nvPr/>
        </p:nvGrpSpPr>
        <p:grpSpPr>
          <a:xfrm>
            <a:off x="9296400" y="2457450"/>
            <a:ext cx="8324850" cy="2172410"/>
            <a:chOff x="0" y="0"/>
            <a:chExt cx="2192553" cy="572157"/>
          </a:xfrm>
        </p:grpSpPr>
        <p:sp>
          <p:nvSpPr>
            <p:cNvPr id="6" name="Freeform 6"/>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7" name="TextBox 7"/>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8" name="Group 8"/>
          <p:cNvGrpSpPr/>
          <p:nvPr/>
        </p:nvGrpSpPr>
        <p:grpSpPr>
          <a:xfrm>
            <a:off x="666750" y="4952645"/>
            <a:ext cx="8324850" cy="2172410"/>
            <a:chOff x="0" y="0"/>
            <a:chExt cx="2192553" cy="572157"/>
          </a:xfrm>
        </p:grpSpPr>
        <p:sp>
          <p:nvSpPr>
            <p:cNvPr id="9" name="Freeform 9"/>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10" name="TextBox 10"/>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11" name="Group 11"/>
          <p:cNvGrpSpPr/>
          <p:nvPr/>
        </p:nvGrpSpPr>
        <p:grpSpPr>
          <a:xfrm>
            <a:off x="2105025" y="2817120"/>
            <a:ext cx="5972891" cy="1430347"/>
            <a:chOff x="0" y="0"/>
            <a:chExt cx="7963855" cy="1907129"/>
          </a:xfrm>
        </p:grpSpPr>
        <p:sp>
          <p:nvSpPr>
            <p:cNvPr id="12" name="TextBox 12"/>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CENTRALIZED MEDICAL HISTORY</a:t>
              </a:r>
            </a:p>
          </p:txBody>
        </p:sp>
        <p:sp>
          <p:nvSpPr>
            <p:cNvPr id="13" name="TextBox 13"/>
            <p:cNvSpPr txBox="1"/>
            <p:nvPr/>
          </p:nvSpPr>
          <p:spPr>
            <a:xfrm>
              <a:off x="0" y="682861"/>
              <a:ext cx="7963855" cy="1224268"/>
            </a:xfrm>
            <a:prstGeom prst="rect">
              <a:avLst/>
            </a:prstGeom>
          </p:spPr>
          <p:txBody>
            <a:bodyPr lIns="0" tIns="0" rIns="0" bIns="0" rtlCol="0" anchor="t">
              <a:spAutoFit/>
            </a:bodyPr>
            <a:lstStyle/>
            <a:p>
              <a:pPr marL="0" lvl="0" indent="0" algn="l">
                <a:lnSpc>
                  <a:spcPts val="2546"/>
                </a:lnSpc>
              </a:pPr>
              <a:r>
                <a:rPr lang="en-US" sz="1819">
                  <a:solidFill>
                    <a:srgbClr val="FFFFFF"/>
                  </a:solidFill>
                  <a:latin typeface="Touvlo"/>
                  <a:ea typeface="Touvlo"/>
                  <a:cs typeface="Touvlo"/>
                  <a:sym typeface="Touvlo"/>
                </a:rPr>
                <a:t>Patients often struggle with </a:t>
              </a:r>
              <a:r>
                <a:rPr lang="en-US" sz="1819" b="1">
                  <a:solidFill>
                    <a:srgbClr val="FFFFFF"/>
                  </a:solidFill>
                  <a:latin typeface="Touvlo Bold"/>
                  <a:ea typeface="Touvlo Bold"/>
                  <a:cs typeface="Touvlo Bold"/>
                  <a:sym typeface="Touvlo Bold"/>
                </a:rPr>
                <a:t>fragmented medical records</a:t>
              </a:r>
              <a:r>
                <a:rPr lang="en-US" sz="1819">
                  <a:solidFill>
                    <a:srgbClr val="FFFFFF"/>
                  </a:solidFill>
                  <a:latin typeface="Touvlo"/>
                  <a:ea typeface="Touvlo"/>
                  <a:cs typeface="Touvlo"/>
                  <a:sym typeface="Touvlo"/>
                </a:rPr>
                <a:t>, leading to incomplete health information during treatment.</a:t>
              </a:r>
            </a:p>
          </p:txBody>
        </p:sp>
      </p:grpSp>
      <p:sp>
        <p:nvSpPr>
          <p:cNvPr id="14" name="TextBox 14"/>
          <p:cNvSpPr txBox="1"/>
          <p:nvPr/>
        </p:nvSpPr>
        <p:spPr>
          <a:xfrm>
            <a:off x="977556" y="2759970"/>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01</a:t>
            </a:r>
          </a:p>
        </p:txBody>
      </p:sp>
      <p:grpSp>
        <p:nvGrpSpPr>
          <p:cNvPr id="15" name="Group 15"/>
          <p:cNvGrpSpPr/>
          <p:nvPr/>
        </p:nvGrpSpPr>
        <p:grpSpPr>
          <a:xfrm>
            <a:off x="10734675" y="2817120"/>
            <a:ext cx="5972891" cy="1430347"/>
            <a:chOff x="0" y="0"/>
            <a:chExt cx="7963855" cy="1907129"/>
          </a:xfrm>
        </p:grpSpPr>
        <p:sp>
          <p:nvSpPr>
            <p:cNvPr id="16" name="TextBox 16"/>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TRACKING PRESCRIPTIONS</a:t>
              </a:r>
            </a:p>
          </p:txBody>
        </p:sp>
        <p:sp>
          <p:nvSpPr>
            <p:cNvPr id="17" name="TextBox 17"/>
            <p:cNvSpPr txBox="1"/>
            <p:nvPr/>
          </p:nvSpPr>
          <p:spPr>
            <a:xfrm>
              <a:off x="0" y="682861"/>
              <a:ext cx="7963855" cy="1224268"/>
            </a:xfrm>
            <a:prstGeom prst="rect">
              <a:avLst/>
            </a:prstGeom>
          </p:spPr>
          <p:txBody>
            <a:bodyPr lIns="0" tIns="0" rIns="0" bIns="0" rtlCol="0" anchor="t">
              <a:spAutoFit/>
            </a:bodyPr>
            <a:lstStyle/>
            <a:p>
              <a:pPr marL="0" lvl="0" indent="0" algn="l">
                <a:lnSpc>
                  <a:spcPts val="2546"/>
                </a:lnSpc>
              </a:pPr>
              <a:r>
                <a:rPr lang="en-US" sz="1819">
                  <a:solidFill>
                    <a:srgbClr val="FFFFFF"/>
                  </a:solidFill>
                  <a:latin typeface="Touvlo"/>
                  <a:ea typeface="Touvlo"/>
                  <a:cs typeface="Touvlo"/>
                  <a:sym typeface="Touvlo"/>
                </a:rPr>
                <a:t>Difficulty in managing prescriptions causes </a:t>
              </a:r>
              <a:r>
                <a:rPr lang="en-US" sz="1819" b="1">
                  <a:solidFill>
                    <a:srgbClr val="FFFFFF"/>
                  </a:solidFill>
                  <a:latin typeface="Touvlo Bold"/>
                  <a:ea typeface="Touvlo Bold"/>
                  <a:cs typeface="Touvlo Bold"/>
                  <a:sym typeface="Touvlo Bold"/>
                </a:rPr>
                <a:t>confusion and medication errors</a:t>
              </a:r>
              <a:r>
                <a:rPr lang="en-US" sz="1819">
                  <a:solidFill>
                    <a:srgbClr val="FFFFFF"/>
                  </a:solidFill>
                  <a:latin typeface="Touvlo"/>
                  <a:ea typeface="Touvlo"/>
                  <a:cs typeface="Touvlo"/>
                  <a:sym typeface="Touvlo"/>
                </a:rPr>
                <a:t>, impacting patient safety and adherence.</a:t>
              </a:r>
            </a:p>
          </p:txBody>
        </p:sp>
      </p:grpSp>
      <p:sp>
        <p:nvSpPr>
          <p:cNvPr id="18" name="TextBox 18"/>
          <p:cNvSpPr txBox="1"/>
          <p:nvPr/>
        </p:nvSpPr>
        <p:spPr>
          <a:xfrm>
            <a:off x="9607206" y="2759970"/>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02</a:t>
            </a:r>
          </a:p>
        </p:txBody>
      </p:sp>
      <p:grpSp>
        <p:nvGrpSpPr>
          <p:cNvPr id="19" name="Group 19"/>
          <p:cNvGrpSpPr/>
          <p:nvPr/>
        </p:nvGrpSpPr>
        <p:grpSpPr>
          <a:xfrm>
            <a:off x="2105025" y="5312315"/>
            <a:ext cx="5972891" cy="1430347"/>
            <a:chOff x="0" y="0"/>
            <a:chExt cx="7963855" cy="1907129"/>
          </a:xfrm>
        </p:grpSpPr>
        <p:sp>
          <p:nvSpPr>
            <p:cNvPr id="20" name="TextBox 20"/>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FINDING THE RIGHT DOCTOR</a:t>
              </a:r>
            </a:p>
          </p:txBody>
        </p:sp>
        <p:sp>
          <p:nvSpPr>
            <p:cNvPr id="21" name="TextBox 21"/>
            <p:cNvSpPr txBox="1"/>
            <p:nvPr/>
          </p:nvSpPr>
          <p:spPr>
            <a:xfrm>
              <a:off x="0" y="682861"/>
              <a:ext cx="7963855" cy="1224268"/>
            </a:xfrm>
            <a:prstGeom prst="rect">
              <a:avLst/>
            </a:prstGeom>
          </p:spPr>
          <p:txBody>
            <a:bodyPr lIns="0" tIns="0" rIns="0" bIns="0" rtlCol="0" anchor="t">
              <a:spAutoFit/>
            </a:bodyPr>
            <a:lstStyle/>
            <a:p>
              <a:pPr marL="0" lvl="0" indent="0" algn="l">
                <a:lnSpc>
                  <a:spcPts val="2546"/>
                </a:lnSpc>
              </a:pPr>
              <a:r>
                <a:rPr lang="en-US" sz="1819">
                  <a:solidFill>
                    <a:srgbClr val="FFFFFF"/>
                  </a:solidFill>
                  <a:latin typeface="Touvlo"/>
                  <a:ea typeface="Touvlo"/>
                  <a:cs typeface="Touvlo"/>
                  <a:sym typeface="Touvlo"/>
                </a:rPr>
                <a:t>Patients frequently experience </a:t>
              </a:r>
              <a:r>
                <a:rPr lang="en-US" sz="1819" b="1">
                  <a:solidFill>
                    <a:srgbClr val="FFFFFF"/>
                  </a:solidFill>
                  <a:latin typeface="Touvlo Bold"/>
                  <a:ea typeface="Touvlo Bold"/>
                  <a:cs typeface="Touvlo Bold"/>
                  <a:sym typeface="Touvlo Bold"/>
                </a:rPr>
                <a:t>delays and frustrations</a:t>
              </a:r>
              <a:r>
                <a:rPr lang="en-US" sz="1819">
                  <a:solidFill>
                    <a:srgbClr val="FFFFFF"/>
                  </a:solidFill>
                  <a:latin typeface="Touvlo"/>
                  <a:ea typeface="Touvlo"/>
                  <a:cs typeface="Touvlo"/>
                  <a:sym typeface="Touvlo"/>
                </a:rPr>
                <a:t> when searching for specialists suited to their specific conditions.</a:t>
              </a:r>
            </a:p>
          </p:txBody>
        </p:sp>
      </p:grpSp>
      <p:sp>
        <p:nvSpPr>
          <p:cNvPr id="22" name="TextBox 22"/>
          <p:cNvSpPr txBox="1"/>
          <p:nvPr/>
        </p:nvSpPr>
        <p:spPr>
          <a:xfrm>
            <a:off x="977556" y="5255165"/>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03</a:t>
            </a:r>
          </a:p>
        </p:txBody>
      </p:sp>
      <p:sp>
        <p:nvSpPr>
          <p:cNvPr id="23" name="TextBox 23"/>
          <p:cNvSpPr txBox="1"/>
          <p:nvPr/>
        </p:nvSpPr>
        <p:spPr>
          <a:xfrm>
            <a:off x="666750" y="838200"/>
            <a:ext cx="16954500" cy="1099025"/>
          </a:xfrm>
          <a:prstGeom prst="rect">
            <a:avLst/>
          </a:prstGeom>
        </p:spPr>
        <p:txBody>
          <a:bodyPr lIns="0" tIns="0" rIns="0" bIns="0" rtlCol="0" anchor="t">
            <a:spAutoFit/>
          </a:bodyPr>
          <a:lstStyle/>
          <a:p>
            <a:pPr marL="0" lvl="0" indent="0" algn="l">
              <a:lnSpc>
                <a:spcPts val="8393"/>
              </a:lnSpc>
            </a:pPr>
            <a:r>
              <a:rPr lang="en-US" sz="8393" b="1">
                <a:solidFill>
                  <a:srgbClr val="0B3D91"/>
                </a:solidFill>
                <a:latin typeface="Proxima Nova Condensed Bold"/>
                <a:ea typeface="Proxima Nova Condensed Bold"/>
                <a:cs typeface="Proxima Nova Condensed Bold"/>
                <a:sym typeface="Proxima Nova Condensed Bold"/>
              </a:rPr>
              <a:t>Key Challenges in Healthcare Today</a:t>
            </a:r>
          </a:p>
        </p:txBody>
      </p:sp>
      <p:grpSp>
        <p:nvGrpSpPr>
          <p:cNvPr id="24" name="Group 24"/>
          <p:cNvGrpSpPr/>
          <p:nvPr/>
        </p:nvGrpSpPr>
        <p:grpSpPr>
          <a:xfrm>
            <a:off x="9296400" y="4952645"/>
            <a:ext cx="8324850" cy="2172410"/>
            <a:chOff x="0" y="0"/>
            <a:chExt cx="2192553" cy="572157"/>
          </a:xfrm>
        </p:grpSpPr>
        <p:sp>
          <p:nvSpPr>
            <p:cNvPr id="25" name="Freeform 25"/>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26" name="TextBox 26"/>
            <p:cNvSpPr txBox="1"/>
            <p:nvPr/>
          </p:nvSpPr>
          <p:spPr>
            <a:xfrm>
              <a:off x="0" y="-28575"/>
              <a:ext cx="2192553" cy="600732"/>
            </a:xfrm>
            <a:prstGeom prst="rect">
              <a:avLst/>
            </a:prstGeom>
          </p:spPr>
          <p:txBody>
            <a:bodyPr lIns="50800" tIns="50800" rIns="50800" bIns="50800" rtlCol="0" anchor="ctr"/>
            <a:lstStyle/>
            <a:p>
              <a:pPr marL="0" lvl="0" indent="0" algn="l">
                <a:lnSpc>
                  <a:spcPts val="2546"/>
                </a:lnSpc>
                <a:spcBef>
                  <a:spcPct val="0"/>
                </a:spcBef>
              </a:pPr>
              <a:endParaRPr/>
            </a:p>
          </p:txBody>
        </p:sp>
      </p:grpSp>
      <p:grpSp>
        <p:nvGrpSpPr>
          <p:cNvPr id="27" name="Group 27"/>
          <p:cNvGrpSpPr/>
          <p:nvPr/>
        </p:nvGrpSpPr>
        <p:grpSpPr>
          <a:xfrm>
            <a:off x="10734675" y="5312315"/>
            <a:ext cx="5972891" cy="1430347"/>
            <a:chOff x="0" y="0"/>
            <a:chExt cx="7963855" cy="1907129"/>
          </a:xfrm>
        </p:grpSpPr>
        <p:sp>
          <p:nvSpPr>
            <p:cNvPr id="28" name="TextBox 28"/>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EARLY DISEASE DETECTION</a:t>
              </a:r>
            </a:p>
          </p:txBody>
        </p:sp>
        <p:sp>
          <p:nvSpPr>
            <p:cNvPr id="29" name="TextBox 29"/>
            <p:cNvSpPr txBox="1"/>
            <p:nvPr/>
          </p:nvSpPr>
          <p:spPr>
            <a:xfrm>
              <a:off x="0" y="682861"/>
              <a:ext cx="7963855" cy="1224268"/>
            </a:xfrm>
            <a:prstGeom prst="rect">
              <a:avLst/>
            </a:prstGeom>
          </p:spPr>
          <p:txBody>
            <a:bodyPr lIns="0" tIns="0" rIns="0" bIns="0" rtlCol="0" anchor="t">
              <a:spAutoFit/>
            </a:bodyPr>
            <a:lstStyle/>
            <a:p>
              <a:pPr marL="0" lvl="0" indent="0" algn="l">
                <a:lnSpc>
                  <a:spcPts val="2546"/>
                </a:lnSpc>
              </a:pPr>
              <a:r>
                <a:rPr lang="en-US" sz="1819">
                  <a:solidFill>
                    <a:srgbClr val="FFFFFF"/>
                  </a:solidFill>
                  <a:latin typeface="Touvlo"/>
                  <a:ea typeface="Touvlo"/>
                  <a:cs typeface="Touvlo"/>
                  <a:sym typeface="Touvlo"/>
                </a:rPr>
                <a:t>The absence of </a:t>
              </a:r>
              <a:r>
                <a:rPr lang="en-US" sz="1819" b="1">
                  <a:solidFill>
                    <a:srgbClr val="FFFFFF"/>
                  </a:solidFill>
                  <a:latin typeface="Touvlo Bold"/>
                  <a:ea typeface="Touvlo Bold"/>
                  <a:cs typeface="Touvlo Bold"/>
                  <a:sym typeface="Touvlo Bold"/>
                </a:rPr>
                <a:t>AI-driven solutions</a:t>
              </a:r>
              <a:r>
                <a:rPr lang="en-US" sz="1819">
                  <a:solidFill>
                    <a:srgbClr val="FFFFFF"/>
                  </a:solidFill>
                  <a:latin typeface="Touvlo"/>
                  <a:ea typeface="Touvlo"/>
                  <a:cs typeface="Touvlo"/>
                  <a:sym typeface="Touvlo"/>
                </a:rPr>
                <a:t> limits proactive health management, resulting in late diagnosis and treatment of diseases.</a:t>
              </a:r>
            </a:p>
          </p:txBody>
        </p:sp>
      </p:grpSp>
      <p:sp>
        <p:nvSpPr>
          <p:cNvPr id="30" name="TextBox 30"/>
          <p:cNvSpPr txBox="1"/>
          <p:nvPr/>
        </p:nvSpPr>
        <p:spPr>
          <a:xfrm>
            <a:off x="9607206" y="5255165"/>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3D91"/>
        </a:solidFill>
        <a:effectLst/>
      </p:bgPr>
    </p:bg>
    <p:spTree>
      <p:nvGrpSpPr>
        <p:cNvPr id="1" name=""/>
        <p:cNvGrpSpPr/>
        <p:nvPr/>
      </p:nvGrpSpPr>
      <p:grpSpPr>
        <a:xfrm>
          <a:off x="0" y="0"/>
          <a:ext cx="0" cy="0"/>
          <a:chOff x="0" y="0"/>
          <a:chExt cx="0" cy="0"/>
        </a:xfrm>
      </p:grpSpPr>
      <p:grpSp>
        <p:nvGrpSpPr>
          <p:cNvPr id="2" name="Group 2"/>
          <p:cNvGrpSpPr/>
          <p:nvPr/>
        </p:nvGrpSpPr>
        <p:grpSpPr>
          <a:xfrm>
            <a:off x="12892088" y="666750"/>
            <a:ext cx="4729162" cy="2686050"/>
            <a:chOff x="0" y="0"/>
            <a:chExt cx="1279458" cy="726701"/>
          </a:xfrm>
        </p:grpSpPr>
        <p:sp>
          <p:nvSpPr>
            <p:cNvPr id="3" name="Freeform 3"/>
            <p:cNvSpPr/>
            <p:nvPr/>
          </p:nvSpPr>
          <p:spPr>
            <a:xfrm>
              <a:off x="0" y="0"/>
              <a:ext cx="1279458" cy="726701"/>
            </a:xfrm>
            <a:custGeom>
              <a:avLst/>
              <a:gdLst/>
              <a:ahLst/>
              <a:cxnLst/>
              <a:rect l="l" t="t" r="r" b="b"/>
              <a:pathLst>
                <a:path w="1279458" h="726701">
                  <a:moveTo>
                    <a:pt x="24556" y="0"/>
                  </a:moveTo>
                  <a:lnTo>
                    <a:pt x="1254903" y="0"/>
                  </a:lnTo>
                  <a:cubicBezTo>
                    <a:pt x="1261415" y="0"/>
                    <a:pt x="1267661" y="2587"/>
                    <a:pt x="1272266" y="7192"/>
                  </a:cubicBezTo>
                  <a:cubicBezTo>
                    <a:pt x="1276871" y="11797"/>
                    <a:pt x="1279458" y="18043"/>
                    <a:pt x="1279458" y="24556"/>
                  </a:cubicBezTo>
                  <a:lnTo>
                    <a:pt x="1279458" y="702146"/>
                  </a:lnTo>
                  <a:cubicBezTo>
                    <a:pt x="1279458" y="708658"/>
                    <a:pt x="1276871" y="714904"/>
                    <a:pt x="1272266" y="719509"/>
                  </a:cubicBezTo>
                  <a:cubicBezTo>
                    <a:pt x="1267661" y="724114"/>
                    <a:pt x="1261415" y="726701"/>
                    <a:pt x="1254903" y="726701"/>
                  </a:cubicBezTo>
                  <a:lnTo>
                    <a:pt x="24556" y="726701"/>
                  </a:lnTo>
                  <a:cubicBezTo>
                    <a:pt x="18043" y="726701"/>
                    <a:pt x="11797" y="724114"/>
                    <a:pt x="7192" y="719509"/>
                  </a:cubicBezTo>
                  <a:cubicBezTo>
                    <a:pt x="2587" y="714904"/>
                    <a:pt x="0" y="708658"/>
                    <a:pt x="0" y="702146"/>
                  </a:cubicBezTo>
                  <a:lnTo>
                    <a:pt x="0" y="24556"/>
                  </a:lnTo>
                  <a:cubicBezTo>
                    <a:pt x="0" y="18043"/>
                    <a:pt x="2587" y="11797"/>
                    <a:pt x="7192" y="7192"/>
                  </a:cubicBezTo>
                  <a:cubicBezTo>
                    <a:pt x="11797" y="2587"/>
                    <a:pt x="18043" y="0"/>
                    <a:pt x="24556" y="0"/>
                  </a:cubicBezTo>
                  <a:close/>
                </a:path>
              </a:pathLst>
            </a:custGeom>
            <a:blipFill>
              <a:blip r:embed="rId2"/>
              <a:stretch>
                <a:fillRect l="-263" r="-263"/>
              </a:stretch>
            </a:blipFill>
            <a:ln cap="sq">
              <a:noFill/>
              <a:prstDash val="solid"/>
              <a:miter/>
            </a:ln>
          </p:spPr>
        </p:sp>
      </p:grpSp>
      <p:grpSp>
        <p:nvGrpSpPr>
          <p:cNvPr id="4" name="Group 4"/>
          <p:cNvGrpSpPr/>
          <p:nvPr/>
        </p:nvGrpSpPr>
        <p:grpSpPr>
          <a:xfrm>
            <a:off x="7858125" y="666750"/>
            <a:ext cx="4729163" cy="2686050"/>
            <a:chOff x="0" y="0"/>
            <a:chExt cx="1279458" cy="726701"/>
          </a:xfrm>
        </p:grpSpPr>
        <p:sp>
          <p:nvSpPr>
            <p:cNvPr id="5" name="Freeform 5"/>
            <p:cNvSpPr/>
            <p:nvPr/>
          </p:nvSpPr>
          <p:spPr>
            <a:xfrm>
              <a:off x="0" y="0"/>
              <a:ext cx="1279458" cy="726701"/>
            </a:xfrm>
            <a:custGeom>
              <a:avLst/>
              <a:gdLst/>
              <a:ahLst/>
              <a:cxnLst/>
              <a:rect l="l" t="t" r="r" b="b"/>
              <a:pathLst>
                <a:path w="1279458" h="726701">
                  <a:moveTo>
                    <a:pt x="24556" y="0"/>
                  </a:moveTo>
                  <a:lnTo>
                    <a:pt x="1254903" y="0"/>
                  </a:lnTo>
                  <a:cubicBezTo>
                    <a:pt x="1261415" y="0"/>
                    <a:pt x="1267661" y="2587"/>
                    <a:pt x="1272266" y="7192"/>
                  </a:cubicBezTo>
                  <a:cubicBezTo>
                    <a:pt x="1276871" y="11797"/>
                    <a:pt x="1279458" y="18043"/>
                    <a:pt x="1279458" y="24556"/>
                  </a:cubicBezTo>
                  <a:lnTo>
                    <a:pt x="1279458" y="702146"/>
                  </a:lnTo>
                  <a:cubicBezTo>
                    <a:pt x="1279458" y="708658"/>
                    <a:pt x="1276871" y="714904"/>
                    <a:pt x="1272266" y="719509"/>
                  </a:cubicBezTo>
                  <a:cubicBezTo>
                    <a:pt x="1267661" y="724114"/>
                    <a:pt x="1261415" y="726701"/>
                    <a:pt x="1254903" y="726701"/>
                  </a:cubicBezTo>
                  <a:lnTo>
                    <a:pt x="24556" y="726701"/>
                  </a:lnTo>
                  <a:cubicBezTo>
                    <a:pt x="18043" y="726701"/>
                    <a:pt x="11797" y="724114"/>
                    <a:pt x="7192" y="719509"/>
                  </a:cubicBezTo>
                  <a:cubicBezTo>
                    <a:pt x="2587" y="714904"/>
                    <a:pt x="0" y="708658"/>
                    <a:pt x="0" y="702146"/>
                  </a:cubicBezTo>
                  <a:lnTo>
                    <a:pt x="0" y="24556"/>
                  </a:lnTo>
                  <a:cubicBezTo>
                    <a:pt x="0" y="18043"/>
                    <a:pt x="2587" y="11797"/>
                    <a:pt x="7192" y="7192"/>
                  </a:cubicBezTo>
                  <a:cubicBezTo>
                    <a:pt x="11797" y="2587"/>
                    <a:pt x="18043" y="0"/>
                    <a:pt x="24556" y="0"/>
                  </a:cubicBezTo>
                  <a:close/>
                </a:path>
              </a:pathLst>
            </a:custGeom>
            <a:blipFill>
              <a:blip r:embed="rId3"/>
              <a:stretch>
                <a:fillRect l="-263" r="-263"/>
              </a:stretch>
            </a:blipFill>
            <a:ln cap="sq">
              <a:noFill/>
              <a:prstDash val="solid"/>
              <a:miter/>
            </a:ln>
          </p:spPr>
        </p:sp>
      </p:grpSp>
      <p:grpSp>
        <p:nvGrpSpPr>
          <p:cNvPr id="6" name="Group 6"/>
          <p:cNvGrpSpPr/>
          <p:nvPr/>
        </p:nvGrpSpPr>
        <p:grpSpPr>
          <a:xfrm>
            <a:off x="2824162" y="666750"/>
            <a:ext cx="4729163" cy="2686050"/>
            <a:chOff x="0" y="0"/>
            <a:chExt cx="1279458" cy="726701"/>
          </a:xfrm>
        </p:grpSpPr>
        <p:sp>
          <p:nvSpPr>
            <p:cNvPr id="7" name="Freeform 7"/>
            <p:cNvSpPr/>
            <p:nvPr/>
          </p:nvSpPr>
          <p:spPr>
            <a:xfrm>
              <a:off x="0" y="0"/>
              <a:ext cx="1279458" cy="726701"/>
            </a:xfrm>
            <a:custGeom>
              <a:avLst/>
              <a:gdLst/>
              <a:ahLst/>
              <a:cxnLst/>
              <a:rect l="l" t="t" r="r" b="b"/>
              <a:pathLst>
                <a:path w="1279458" h="726701">
                  <a:moveTo>
                    <a:pt x="24556" y="0"/>
                  </a:moveTo>
                  <a:lnTo>
                    <a:pt x="1254903" y="0"/>
                  </a:lnTo>
                  <a:cubicBezTo>
                    <a:pt x="1261415" y="0"/>
                    <a:pt x="1267661" y="2587"/>
                    <a:pt x="1272266" y="7192"/>
                  </a:cubicBezTo>
                  <a:cubicBezTo>
                    <a:pt x="1276871" y="11797"/>
                    <a:pt x="1279458" y="18043"/>
                    <a:pt x="1279458" y="24556"/>
                  </a:cubicBezTo>
                  <a:lnTo>
                    <a:pt x="1279458" y="702146"/>
                  </a:lnTo>
                  <a:cubicBezTo>
                    <a:pt x="1279458" y="708658"/>
                    <a:pt x="1276871" y="714904"/>
                    <a:pt x="1272266" y="719509"/>
                  </a:cubicBezTo>
                  <a:cubicBezTo>
                    <a:pt x="1267661" y="724114"/>
                    <a:pt x="1261415" y="726701"/>
                    <a:pt x="1254903" y="726701"/>
                  </a:cubicBezTo>
                  <a:lnTo>
                    <a:pt x="24556" y="726701"/>
                  </a:lnTo>
                  <a:cubicBezTo>
                    <a:pt x="18043" y="726701"/>
                    <a:pt x="11797" y="724114"/>
                    <a:pt x="7192" y="719509"/>
                  </a:cubicBezTo>
                  <a:cubicBezTo>
                    <a:pt x="2587" y="714904"/>
                    <a:pt x="0" y="708658"/>
                    <a:pt x="0" y="702146"/>
                  </a:cubicBezTo>
                  <a:lnTo>
                    <a:pt x="0" y="24556"/>
                  </a:lnTo>
                  <a:cubicBezTo>
                    <a:pt x="0" y="18043"/>
                    <a:pt x="2587" y="11797"/>
                    <a:pt x="7192" y="7192"/>
                  </a:cubicBezTo>
                  <a:cubicBezTo>
                    <a:pt x="11797" y="2587"/>
                    <a:pt x="18043" y="0"/>
                    <a:pt x="24556" y="0"/>
                  </a:cubicBezTo>
                  <a:close/>
                </a:path>
              </a:pathLst>
            </a:custGeom>
            <a:blipFill>
              <a:blip r:embed="rId4"/>
              <a:stretch>
                <a:fillRect l="-263" r="-263"/>
              </a:stretch>
            </a:blipFill>
            <a:ln cap="sq">
              <a:noFill/>
              <a:prstDash val="solid"/>
              <a:miter/>
            </a:ln>
          </p:spPr>
        </p:sp>
      </p:grpSp>
      <p:grpSp>
        <p:nvGrpSpPr>
          <p:cNvPr id="8" name="Group 8"/>
          <p:cNvGrpSpPr/>
          <p:nvPr/>
        </p:nvGrpSpPr>
        <p:grpSpPr>
          <a:xfrm>
            <a:off x="12892087" y="5143500"/>
            <a:ext cx="4729163" cy="2686050"/>
            <a:chOff x="0" y="0"/>
            <a:chExt cx="1279458" cy="726701"/>
          </a:xfrm>
        </p:grpSpPr>
        <p:sp>
          <p:nvSpPr>
            <p:cNvPr id="9" name="Freeform 9"/>
            <p:cNvSpPr/>
            <p:nvPr/>
          </p:nvSpPr>
          <p:spPr>
            <a:xfrm>
              <a:off x="0" y="0"/>
              <a:ext cx="1279458" cy="726701"/>
            </a:xfrm>
            <a:custGeom>
              <a:avLst/>
              <a:gdLst/>
              <a:ahLst/>
              <a:cxnLst/>
              <a:rect l="l" t="t" r="r" b="b"/>
              <a:pathLst>
                <a:path w="1279458" h="726701">
                  <a:moveTo>
                    <a:pt x="24556" y="0"/>
                  </a:moveTo>
                  <a:lnTo>
                    <a:pt x="1254903" y="0"/>
                  </a:lnTo>
                  <a:cubicBezTo>
                    <a:pt x="1261415" y="0"/>
                    <a:pt x="1267661" y="2587"/>
                    <a:pt x="1272266" y="7192"/>
                  </a:cubicBezTo>
                  <a:cubicBezTo>
                    <a:pt x="1276871" y="11797"/>
                    <a:pt x="1279458" y="18043"/>
                    <a:pt x="1279458" y="24556"/>
                  </a:cubicBezTo>
                  <a:lnTo>
                    <a:pt x="1279458" y="702146"/>
                  </a:lnTo>
                  <a:cubicBezTo>
                    <a:pt x="1279458" y="708658"/>
                    <a:pt x="1276871" y="714904"/>
                    <a:pt x="1272266" y="719509"/>
                  </a:cubicBezTo>
                  <a:cubicBezTo>
                    <a:pt x="1267661" y="724114"/>
                    <a:pt x="1261415" y="726701"/>
                    <a:pt x="1254903" y="726701"/>
                  </a:cubicBezTo>
                  <a:lnTo>
                    <a:pt x="24556" y="726701"/>
                  </a:lnTo>
                  <a:cubicBezTo>
                    <a:pt x="18043" y="726701"/>
                    <a:pt x="11797" y="724114"/>
                    <a:pt x="7192" y="719509"/>
                  </a:cubicBezTo>
                  <a:cubicBezTo>
                    <a:pt x="2587" y="714904"/>
                    <a:pt x="0" y="708658"/>
                    <a:pt x="0" y="702146"/>
                  </a:cubicBezTo>
                  <a:lnTo>
                    <a:pt x="0" y="24556"/>
                  </a:lnTo>
                  <a:cubicBezTo>
                    <a:pt x="0" y="18043"/>
                    <a:pt x="2587" y="11797"/>
                    <a:pt x="7192" y="7192"/>
                  </a:cubicBezTo>
                  <a:cubicBezTo>
                    <a:pt x="11797" y="2587"/>
                    <a:pt x="18043" y="0"/>
                    <a:pt x="24556" y="0"/>
                  </a:cubicBezTo>
                  <a:close/>
                </a:path>
              </a:pathLst>
            </a:custGeom>
            <a:blipFill>
              <a:blip r:embed="rId5"/>
              <a:stretch>
                <a:fillRect l="-263" r="-263"/>
              </a:stretch>
            </a:blipFill>
            <a:ln cap="sq">
              <a:noFill/>
              <a:prstDash val="solid"/>
              <a:miter/>
            </a:ln>
          </p:spPr>
        </p:sp>
      </p:grpSp>
      <p:grpSp>
        <p:nvGrpSpPr>
          <p:cNvPr id="10" name="Group 10"/>
          <p:cNvGrpSpPr/>
          <p:nvPr/>
        </p:nvGrpSpPr>
        <p:grpSpPr>
          <a:xfrm>
            <a:off x="7858125" y="5143500"/>
            <a:ext cx="4729163" cy="2686050"/>
            <a:chOff x="0" y="0"/>
            <a:chExt cx="1279458" cy="726701"/>
          </a:xfrm>
        </p:grpSpPr>
        <p:sp>
          <p:nvSpPr>
            <p:cNvPr id="11" name="Freeform 11"/>
            <p:cNvSpPr/>
            <p:nvPr/>
          </p:nvSpPr>
          <p:spPr>
            <a:xfrm>
              <a:off x="0" y="0"/>
              <a:ext cx="1279458" cy="726701"/>
            </a:xfrm>
            <a:custGeom>
              <a:avLst/>
              <a:gdLst/>
              <a:ahLst/>
              <a:cxnLst/>
              <a:rect l="l" t="t" r="r" b="b"/>
              <a:pathLst>
                <a:path w="1279458" h="726701">
                  <a:moveTo>
                    <a:pt x="24556" y="0"/>
                  </a:moveTo>
                  <a:lnTo>
                    <a:pt x="1254903" y="0"/>
                  </a:lnTo>
                  <a:cubicBezTo>
                    <a:pt x="1261415" y="0"/>
                    <a:pt x="1267661" y="2587"/>
                    <a:pt x="1272266" y="7192"/>
                  </a:cubicBezTo>
                  <a:cubicBezTo>
                    <a:pt x="1276871" y="11797"/>
                    <a:pt x="1279458" y="18043"/>
                    <a:pt x="1279458" y="24556"/>
                  </a:cubicBezTo>
                  <a:lnTo>
                    <a:pt x="1279458" y="702146"/>
                  </a:lnTo>
                  <a:cubicBezTo>
                    <a:pt x="1279458" y="708658"/>
                    <a:pt x="1276871" y="714904"/>
                    <a:pt x="1272266" y="719509"/>
                  </a:cubicBezTo>
                  <a:cubicBezTo>
                    <a:pt x="1267661" y="724114"/>
                    <a:pt x="1261415" y="726701"/>
                    <a:pt x="1254903" y="726701"/>
                  </a:cubicBezTo>
                  <a:lnTo>
                    <a:pt x="24556" y="726701"/>
                  </a:lnTo>
                  <a:cubicBezTo>
                    <a:pt x="18043" y="726701"/>
                    <a:pt x="11797" y="724114"/>
                    <a:pt x="7192" y="719509"/>
                  </a:cubicBezTo>
                  <a:cubicBezTo>
                    <a:pt x="2587" y="714904"/>
                    <a:pt x="0" y="708658"/>
                    <a:pt x="0" y="702146"/>
                  </a:cubicBezTo>
                  <a:lnTo>
                    <a:pt x="0" y="24556"/>
                  </a:lnTo>
                  <a:cubicBezTo>
                    <a:pt x="0" y="18043"/>
                    <a:pt x="2587" y="11797"/>
                    <a:pt x="7192" y="7192"/>
                  </a:cubicBezTo>
                  <a:cubicBezTo>
                    <a:pt x="11797" y="2587"/>
                    <a:pt x="18043" y="0"/>
                    <a:pt x="24556" y="0"/>
                  </a:cubicBezTo>
                  <a:close/>
                </a:path>
              </a:pathLst>
            </a:custGeom>
            <a:blipFill>
              <a:blip r:embed="rId6"/>
              <a:stretch>
                <a:fillRect l="-263" r="-263"/>
              </a:stretch>
            </a:blipFill>
            <a:ln cap="sq">
              <a:noFill/>
              <a:prstDash val="solid"/>
              <a:miter/>
            </a:ln>
          </p:spPr>
        </p:sp>
      </p:grpSp>
      <p:grpSp>
        <p:nvGrpSpPr>
          <p:cNvPr id="12" name="Group 12"/>
          <p:cNvGrpSpPr/>
          <p:nvPr/>
        </p:nvGrpSpPr>
        <p:grpSpPr>
          <a:xfrm>
            <a:off x="12892088" y="3628059"/>
            <a:ext cx="4729162" cy="806462"/>
            <a:chOff x="0" y="0"/>
            <a:chExt cx="6305550" cy="1075283"/>
          </a:xfrm>
        </p:grpSpPr>
        <p:sp>
          <p:nvSpPr>
            <p:cNvPr id="13" name="TextBox 13"/>
            <p:cNvSpPr txBox="1"/>
            <p:nvPr/>
          </p:nvSpPr>
          <p:spPr>
            <a:xfrm>
              <a:off x="0" y="-47625"/>
              <a:ext cx="6305550" cy="515001"/>
            </a:xfrm>
            <a:prstGeom prst="rect">
              <a:avLst/>
            </a:prstGeom>
          </p:spPr>
          <p:txBody>
            <a:bodyPr lIns="0" tIns="0" rIns="0" bIns="0" rtlCol="0" anchor="t">
              <a:spAutoFit/>
            </a:bodyPr>
            <a:lstStyle/>
            <a:p>
              <a:pPr marL="0" lvl="0" indent="0" algn="l">
                <a:lnSpc>
                  <a:spcPts val="3254"/>
                </a:lnSpc>
                <a:spcBef>
                  <a:spcPct val="0"/>
                </a:spcBef>
              </a:pPr>
              <a:r>
                <a:rPr lang="en-US" sz="2324" b="1">
                  <a:solidFill>
                    <a:srgbClr val="FFFFFF"/>
                  </a:solidFill>
                  <a:latin typeface="Proxima Nova Condensed Bold"/>
                  <a:ea typeface="Proxima Nova Condensed Bold"/>
                  <a:cs typeface="Proxima Nova Condensed Bold"/>
                  <a:sym typeface="Proxima Nova Condensed Bold"/>
                </a:rPr>
                <a:t>DOCTOR APPOINTMENT SYSTEM</a:t>
              </a:r>
            </a:p>
          </p:txBody>
        </p:sp>
        <p:sp>
          <p:nvSpPr>
            <p:cNvPr id="14" name="TextBox 14"/>
            <p:cNvSpPr txBox="1"/>
            <p:nvPr/>
          </p:nvSpPr>
          <p:spPr>
            <a:xfrm>
              <a:off x="0" y="538073"/>
              <a:ext cx="6305550" cy="537210"/>
            </a:xfrm>
            <a:prstGeom prst="rect">
              <a:avLst/>
            </a:prstGeom>
          </p:spPr>
          <p:txBody>
            <a:bodyPr lIns="0" tIns="0" rIns="0" bIns="0" rtlCol="0" anchor="t">
              <a:spAutoFit/>
            </a:bodyPr>
            <a:lstStyle/>
            <a:p>
              <a:pPr marL="0" lvl="0" indent="0" algn="l">
                <a:lnSpc>
                  <a:spcPts val="1679"/>
                </a:lnSpc>
              </a:pPr>
              <a:r>
                <a:rPr lang="en-US" sz="1200" u="none">
                  <a:solidFill>
                    <a:srgbClr val="FFFFFF"/>
                  </a:solidFill>
                  <a:latin typeface="Touvlo"/>
                  <a:ea typeface="Touvlo"/>
                  <a:cs typeface="Touvlo"/>
                  <a:sym typeface="Touvlo"/>
                </a:rPr>
                <a:t>AI-driven matching for </a:t>
              </a:r>
              <a:r>
                <a:rPr lang="en-US" sz="1200" b="1" u="none">
                  <a:solidFill>
                    <a:srgbClr val="FFFFFF"/>
                  </a:solidFill>
                  <a:latin typeface="Touvlo Bold"/>
                  <a:ea typeface="Touvlo Bold"/>
                  <a:cs typeface="Touvlo Bold"/>
                  <a:sym typeface="Touvlo Bold"/>
                </a:rPr>
                <a:t>finding the right doctors</a:t>
              </a:r>
              <a:r>
                <a:rPr lang="en-US" sz="1200" u="none">
                  <a:solidFill>
                    <a:srgbClr val="FFFFFF"/>
                  </a:solidFill>
                  <a:latin typeface="Touvlo"/>
                  <a:ea typeface="Touvlo"/>
                  <a:cs typeface="Touvlo"/>
                  <a:sym typeface="Touvlo"/>
                </a:rPr>
                <a:t> based on conditions.</a:t>
              </a:r>
            </a:p>
          </p:txBody>
        </p:sp>
      </p:grpSp>
      <p:grpSp>
        <p:nvGrpSpPr>
          <p:cNvPr id="15" name="Group 15"/>
          <p:cNvGrpSpPr/>
          <p:nvPr/>
        </p:nvGrpSpPr>
        <p:grpSpPr>
          <a:xfrm>
            <a:off x="7858125" y="3628059"/>
            <a:ext cx="4729163" cy="806462"/>
            <a:chOff x="0" y="0"/>
            <a:chExt cx="6305550" cy="1075283"/>
          </a:xfrm>
        </p:grpSpPr>
        <p:sp>
          <p:nvSpPr>
            <p:cNvPr id="16" name="TextBox 16"/>
            <p:cNvSpPr txBox="1"/>
            <p:nvPr/>
          </p:nvSpPr>
          <p:spPr>
            <a:xfrm>
              <a:off x="0" y="-47625"/>
              <a:ext cx="6305550" cy="515001"/>
            </a:xfrm>
            <a:prstGeom prst="rect">
              <a:avLst/>
            </a:prstGeom>
          </p:spPr>
          <p:txBody>
            <a:bodyPr lIns="0" tIns="0" rIns="0" bIns="0" rtlCol="0" anchor="t">
              <a:spAutoFit/>
            </a:bodyPr>
            <a:lstStyle/>
            <a:p>
              <a:pPr marL="0" lvl="0" indent="0" algn="l">
                <a:lnSpc>
                  <a:spcPts val="3254"/>
                </a:lnSpc>
                <a:spcBef>
                  <a:spcPct val="0"/>
                </a:spcBef>
              </a:pPr>
              <a:r>
                <a:rPr lang="en-US" sz="2324" b="1">
                  <a:solidFill>
                    <a:srgbClr val="FFFFFF"/>
                  </a:solidFill>
                  <a:latin typeface="Proxima Nova Condensed Bold"/>
                  <a:ea typeface="Proxima Nova Condensed Bold"/>
                  <a:cs typeface="Proxima Nova Condensed Bold"/>
                  <a:sym typeface="Proxima Nova Condensed Bold"/>
                </a:rPr>
                <a:t>SECURE MEDICAL DATA STORAGE</a:t>
              </a:r>
            </a:p>
          </p:txBody>
        </p:sp>
        <p:sp>
          <p:nvSpPr>
            <p:cNvPr id="17" name="TextBox 17"/>
            <p:cNvSpPr txBox="1"/>
            <p:nvPr/>
          </p:nvSpPr>
          <p:spPr>
            <a:xfrm>
              <a:off x="0" y="538073"/>
              <a:ext cx="6305550" cy="537210"/>
            </a:xfrm>
            <a:prstGeom prst="rect">
              <a:avLst/>
            </a:prstGeom>
          </p:spPr>
          <p:txBody>
            <a:bodyPr lIns="0" tIns="0" rIns="0" bIns="0" rtlCol="0" anchor="t">
              <a:spAutoFit/>
            </a:bodyPr>
            <a:lstStyle/>
            <a:p>
              <a:pPr marL="0" lvl="0" indent="0" algn="l">
                <a:lnSpc>
                  <a:spcPts val="1679"/>
                </a:lnSpc>
              </a:pPr>
              <a:r>
                <a:rPr lang="en-US" sz="1200" u="none">
                  <a:solidFill>
                    <a:srgbClr val="FFFFFF"/>
                  </a:solidFill>
                  <a:latin typeface="Touvlo"/>
                  <a:ea typeface="Touvlo"/>
                  <a:cs typeface="Touvlo"/>
                  <a:sym typeface="Touvlo"/>
                </a:rPr>
                <a:t>Encrypted storage for </a:t>
              </a:r>
              <a:r>
                <a:rPr lang="en-US" sz="1200" b="1" u="none">
                  <a:solidFill>
                    <a:srgbClr val="FFFFFF"/>
                  </a:solidFill>
                  <a:latin typeface="Touvlo Bold"/>
                  <a:ea typeface="Touvlo Bold"/>
                  <a:cs typeface="Touvlo Bold"/>
                  <a:sym typeface="Touvlo Bold"/>
                </a:rPr>
                <a:t>confidential patient information</a:t>
              </a:r>
              <a:r>
                <a:rPr lang="en-US" sz="1200" u="none">
                  <a:solidFill>
                    <a:srgbClr val="FFFFFF"/>
                  </a:solidFill>
                  <a:latin typeface="Touvlo"/>
                  <a:ea typeface="Touvlo"/>
                  <a:cs typeface="Touvlo"/>
                  <a:sym typeface="Touvlo"/>
                </a:rPr>
                <a:t> and medical history.</a:t>
              </a:r>
            </a:p>
          </p:txBody>
        </p:sp>
      </p:grpSp>
      <p:grpSp>
        <p:nvGrpSpPr>
          <p:cNvPr id="18" name="Group 18"/>
          <p:cNvGrpSpPr/>
          <p:nvPr/>
        </p:nvGrpSpPr>
        <p:grpSpPr>
          <a:xfrm>
            <a:off x="2824162" y="3628059"/>
            <a:ext cx="4729163" cy="806462"/>
            <a:chOff x="0" y="0"/>
            <a:chExt cx="6305550" cy="1075283"/>
          </a:xfrm>
        </p:grpSpPr>
        <p:sp>
          <p:nvSpPr>
            <p:cNvPr id="19" name="TextBox 19"/>
            <p:cNvSpPr txBox="1"/>
            <p:nvPr/>
          </p:nvSpPr>
          <p:spPr>
            <a:xfrm>
              <a:off x="0" y="-47625"/>
              <a:ext cx="6305550" cy="515001"/>
            </a:xfrm>
            <a:prstGeom prst="rect">
              <a:avLst/>
            </a:prstGeom>
          </p:spPr>
          <p:txBody>
            <a:bodyPr lIns="0" tIns="0" rIns="0" bIns="0" rtlCol="0" anchor="t">
              <a:spAutoFit/>
            </a:bodyPr>
            <a:lstStyle/>
            <a:p>
              <a:pPr marL="0" lvl="0" indent="0" algn="l">
                <a:lnSpc>
                  <a:spcPts val="3254"/>
                </a:lnSpc>
                <a:spcBef>
                  <a:spcPct val="0"/>
                </a:spcBef>
              </a:pPr>
              <a:r>
                <a:rPr lang="en-US" sz="2324" b="1">
                  <a:solidFill>
                    <a:srgbClr val="FFFFFF"/>
                  </a:solidFill>
                  <a:latin typeface="Proxima Nova Condensed Bold"/>
                  <a:ea typeface="Proxima Nova Condensed Bold"/>
                  <a:cs typeface="Proxima Nova Condensed Bold"/>
                  <a:sym typeface="Proxima Nova Condensed Bold"/>
                </a:rPr>
                <a:t>DIGITAL HEALTH ID CARD</a:t>
              </a:r>
            </a:p>
          </p:txBody>
        </p:sp>
        <p:sp>
          <p:nvSpPr>
            <p:cNvPr id="20" name="TextBox 20"/>
            <p:cNvSpPr txBox="1"/>
            <p:nvPr/>
          </p:nvSpPr>
          <p:spPr>
            <a:xfrm>
              <a:off x="0" y="538073"/>
              <a:ext cx="6305550" cy="537210"/>
            </a:xfrm>
            <a:prstGeom prst="rect">
              <a:avLst/>
            </a:prstGeom>
          </p:spPr>
          <p:txBody>
            <a:bodyPr lIns="0" tIns="0" rIns="0" bIns="0" rtlCol="0" anchor="t">
              <a:spAutoFit/>
            </a:bodyPr>
            <a:lstStyle/>
            <a:p>
              <a:pPr marL="0" lvl="0" indent="0" algn="l">
                <a:lnSpc>
                  <a:spcPts val="1679"/>
                </a:lnSpc>
              </a:pPr>
              <a:r>
                <a:rPr lang="en-US" sz="1200" u="none">
                  <a:solidFill>
                    <a:srgbClr val="FFFFFF"/>
                  </a:solidFill>
                  <a:latin typeface="Touvlo"/>
                  <a:ea typeface="Touvlo"/>
                  <a:cs typeface="Touvlo"/>
                  <a:sym typeface="Touvlo"/>
                </a:rPr>
                <a:t>A unique identifier ensuring </a:t>
              </a:r>
              <a:r>
                <a:rPr lang="en-US" sz="1200" b="1" u="none">
                  <a:solidFill>
                    <a:srgbClr val="FFFFFF"/>
                  </a:solidFill>
                  <a:latin typeface="Touvlo Bold"/>
                  <a:ea typeface="Touvlo Bold"/>
                  <a:cs typeface="Touvlo Bold"/>
                  <a:sym typeface="Touvlo Bold"/>
                </a:rPr>
                <a:t>seamless access</a:t>
              </a:r>
              <a:r>
                <a:rPr lang="en-US" sz="1200" u="none">
                  <a:solidFill>
                    <a:srgbClr val="FFFFFF"/>
                  </a:solidFill>
                  <a:latin typeface="Touvlo"/>
                  <a:ea typeface="Touvlo"/>
                  <a:cs typeface="Touvlo"/>
                  <a:sym typeface="Touvlo"/>
                </a:rPr>
                <a:t> to medical records.</a:t>
              </a:r>
            </a:p>
          </p:txBody>
        </p:sp>
      </p:grpSp>
      <p:grpSp>
        <p:nvGrpSpPr>
          <p:cNvPr id="21" name="Group 21"/>
          <p:cNvGrpSpPr/>
          <p:nvPr/>
        </p:nvGrpSpPr>
        <p:grpSpPr>
          <a:xfrm>
            <a:off x="12892087" y="8104809"/>
            <a:ext cx="4729163" cy="806462"/>
            <a:chOff x="0" y="0"/>
            <a:chExt cx="6305550" cy="1075283"/>
          </a:xfrm>
        </p:grpSpPr>
        <p:sp>
          <p:nvSpPr>
            <p:cNvPr id="22" name="TextBox 22"/>
            <p:cNvSpPr txBox="1"/>
            <p:nvPr/>
          </p:nvSpPr>
          <p:spPr>
            <a:xfrm>
              <a:off x="0" y="-47625"/>
              <a:ext cx="6305550" cy="515001"/>
            </a:xfrm>
            <a:prstGeom prst="rect">
              <a:avLst/>
            </a:prstGeom>
          </p:spPr>
          <p:txBody>
            <a:bodyPr lIns="0" tIns="0" rIns="0" bIns="0" rtlCol="0" anchor="t">
              <a:spAutoFit/>
            </a:bodyPr>
            <a:lstStyle/>
            <a:p>
              <a:pPr marL="0" lvl="0" indent="0" algn="l">
                <a:lnSpc>
                  <a:spcPts val="3254"/>
                </a:lnSpc>
                <a:spcBef>
                  <a:spcPct val="0"/>
                </a:spcBef>
              </a:pPr>
              <a:r>
                <a:rPr lang="en-US" sz="2324" b="1">
                  <a:solidFill>
                    <a:srgbClr val="FFFFFF"/>
                  </a:solidFill>
                  <a:latin typeface="Proxima Nova Condensed Bold"/>
                  <a:ea typeface="Proxima Nova Condensed Bold"/>
                  <a:cs typeface="Proxima Nova Condensed Bold"/>
                  <a:sym typeface="Proxima Nova Condensed Bold"/>
                </a:rPr>
                <a:t>AI-POWERED DISEASE DETECTION</a:t>
              </a:r>
            </a:p>
          </p:txBody>
        </p:sp>
        <p:sp>
          <p:nvSpPr>
            <p:cNvPr id="23" name="TextBox 23"/>
            <p:cNvSpPr txBox="1"/>
            <p:nvPr/>
          </p:nvSpPr>
          <p:spPr>
            <a:xfrm>
              <a:off x="0" y="538073"/>
              <a:ext cx="6305550" cy="537210"/>
            </a:xfrm>
            <a:prstGeom prst="rect">
              <a:avLst/>
            </a:prstGeom>
          </p:spPr>
          <p:txBody>
            <a:bodyPr lIns="0" tIns="0" rIns="0" bIns="0" rtlCol="0" anchor="t">
              <a:spAutoFit/>
            </a:bodyPr>
            <a:lstStyle/>
            <a:p>
              <a:pPr marL="0" lvl="0" indent="0" algn="l">
                <a:lnSpc>
                  <a:spcPts val="1679"/>
                </a:lnSpc>
              </a:pPr>
              <a:r>
                <a:rPr lang="en-US" sz="1200" u="none">
                  <a:solidFill>
                    <a:srgbClr val="FFFFFF"/>
                  </a:solidFill>
                  <a:latin typeface="Touvlo"/>
                  <a:ea typeface="Touvlo"/>
                  <a:cs typeface="Touvlo"/>
                  <a:sym typeface="Touvlo"/>
                </a:rPr>
                <a:t>Analyzes data for </a:t>
              </a:r>
              <a:r>
                <a:rPr lang="en-US" sz="1200" b="1" u="none">
                  <a:solidFill>
                    <a:srgbClr val="FFFFFF"/>
                  </a:solidFill>
                  <a:latin typeface="Touvlo Bold"/>
                  <a:ea typeface="Touvlo Bold"/>
                  <a:cs typeface="Touvlo Bold"/>
                  <a:sym typeface="Touvlo Bold"/>
                </a:rPr>
                <a:t>early diagnosis</a:t>
              </a:r>
              <a:r>
                <a:rPr lang="en-US" sz="1200" u="none">
                  <a:solidFill>
                    <a:srgbClr val="FFFFFF"/>
                  </a:solidFill>
                  <a:latin typeface="Touvlo"/>
                  <a:ea typeface="Touvlo"/>
                  <a:cs typeface="Touvlo"/>
                  <a:sym typeface="Touvlo"/>
                </a:rPr>
                <a:t> and improved patient outcomes.</a:t>
              </a:r>
            </a:p>
          </p:txBody>
        </p:sp>
      </p:grpSp>
      <p:grpSp>
        <p:nvGrpSpPr>
          <p:cNvPr id="24" name="Group 24"/>
          <p:cNvGrpSpPr/>
          <p:nvPr/>
        </p:nvGrpSpPr>
        <p:grpSpPr>
          <a:xfrm>
            <a:off x="7858125" y="8104809"/>
            <a:ext cx="4729163" cy="806462"/>
            <a:chOff x="0" y="0"/>
            <a:chExt cx="6305550" cy="1075283"/>
          </a:xfrm>
        </p:grpSpPr>
        <p:sp>
          <p:nvSpPr>
            <p:cNvPr id="25" name="TextBox 25"/>
            <p:cNvSpPr txBox="1"/>
            <p:nvPr/>
          </p:nvSpPr>
          <p:spPr>
            <a:xfrm>
              <a:off x="0" y="-47625"/>
              <a:ext cx="6305550" cy="515001"/>
            </a:xfrm>
            <a:prstGeom prst="rect">
              <a:avLst/>
            </a:prstGeom>
          </p:spPr>
          <p:txBody>
            <a:bodyPr lIns="0" tIns="0" rIns="0" bIns="0" rtlCol="0" anchor="t">
              <a:spAutoFit/>
            </a:bodyPr>
            <a:lstStyle/>
            <a:p>
              <a:pPr marL="0" lvl="0" indent="0" algn="l">
                <a:lnSpc>
                  <a:spcPts val="3254"/>
                </a:lnSpc>
                <a:spcBef>
                  <a:spcPct val="0"/>
                </a:spcBef>
              </a:pPr>
              <a:r>
                <a:rPr lang="en-US" sz="2324" b="1">
                  <a:solidFill>
                    <a:srgbClr val="FFFFFF"/>
                  </a:solidFill>
                  <a:latin typeface="Proxima Nova Condensed Bold"/>
                  <a:ea typeface="Proxima Nova Condensed Bold"/>
                  <a:cs typeface="Proxima Nova Condensed Bold"/>
                  <a:sym typeface="Proxima Nova Condensed Bold"/>
                </a:rPr>
                <a:t>MEDICINE AND PRESCRIPTION TRACKER</a:t>
              </a:r>
            </a:p>
          </p:txBody>
        </p:sp>
        <p:sp>
          <p:nvSpPr>
            <p:cNvPr id="26" name="TextBox 26"/>
            <p:cNvSpPr txBox="1"/>
            <p:nvPr/>
          </p:nvSpPr>
          <p:spPr>
            <a:xfrm>
              <a:off x="0" y="538073"/>
              <a:ext cx="6305550" cy="537210"/>
            </a:xfrm>
            <a:prstGeom prst="rect">
              <a:avLst/>
            </a:prstGeom>
          </p:spPr>
          <p:txBody>
            <a:bodyPr lIns="0" tIns="0" rIns="0" bIns="0" rtlCol="0" anchor="t">
              <a:spAutoFit/>
            </a:bodyPr>
            <a:lstStyle/>
            <a:p>
              <a:pPr marL="0" lvl="0" indent="0" algn="l">
                <a:lnSpc>
                  <a:spcPts val="1679"/>
                </a:lnSpc>
              </a:pPr>
              <a:r>
                <a:rPr lang="en-US" sz="1200" u="none">
                  <a:solidFill>
                    <a:srgbClr val="FFFFFF"/>
                  </a:solidFill>
                  <a:latin typeface="Touvlo"/>
                  <a:ea typeface="Touvlo"/>
                  <a:cs typeface="Touvlo"/>
                  <a:sym typeface="Touvlo"/>
                </a:rPr>
                <a:t>A user-friendly tool for </a:t>
              </a:r>
              <a:r>
                <a:rPr lang="en-US" sz="1200" b="1" u="none">
                  <a:solidFill>
                    <a:srgbClr val="FFFFFF"/>
                  </a:solidFill>
                  <a:latin typeface="Touvlo Bold"/>
                  <a:ea typeface="Touvlo Bold"/>
                  <a:cs typeface="Touvlo Bold"/>
                  <a:sym typeface="Touvlo Bold"/>
                </a:rPr>
                <a:t>managing medications</a:t>
              </a:r>
              <a:r>
                <a:rPr lang="en-US" sz="1200" u="none">
                  <a:solidFill>
                    <a:srgbClr val="FFFFFF"/>
                  </a:solidFill>
                  <a:latin typeface="Touvlo"/>
                  <a:ea typeface="Touvlo"/>
                  <a:cs typeface="Touvlo"/>
                  <a:sym typeface="Touvlo"/>
                </a:rPr>
                <a:t> and dosage schedules.</a:t>
              </a:r>
            </a:p>
          </p:txBody>
        </p:sp>
      </p:grpSp>
      <p:grpSp>
        <p:nvGrpSpPr>
          <p:cNvPr id="27" name="Group 27"/>
          <p:cNvGrpSpPr/>
          <p:nvPr/>
        </p:nvGrpSpPr>
        <p:grpSpPr>
          <a:xfrm rot="-5400000">
            <a:off x="-5014748" y="5014748"/>
            <a:ext cx="10287000" cy="257505"/>
            <a:chOff x="0" y="0"/>
            <a:chExt cx="2709333" cy="67820"/>
          </a:xfrm>
        </p:grpSpPr>
        <p:sp>
          <p:nvSpPr>
            <p:cNvPr id="28" name="Freeform 28"/>
            <p:cNvSpPr/>
            <p:nvPr/>
          </p:nvSpPr>
          <p:spPr>
            <a:xfrm>
              <a:off x="0" y="0"/>
              <a:ext cx="2709333" cy="67820"/>
            </a:xfrm>
            <a:custGeom>
              <a:avLst/>
              <a:gdLst/>
              <a:ahLst/>
              <a:cxnLst/>
              <a:rect l="l" t="t" r="r" b="b"/>
              <a:pathLst>
                <a:path w="2709333" h="67820">
                  <a:moveTo>
                    <a:pt x="0" y="0"/>
                  </a:moveTo>
                  <a:lnTo>
                    <a:pt x="2709333" y="0"/>
                  </a:lnTo>
                  <a:lnTo>
                    <a:pt x="2709333" y="67820"/>
                  </a:lnTo>
                  <a:lnTo>
                    <a:pt x="0" y="67820"/>
                  </a:lnTo>
                  <a:close/>
                </a:path>
              </a:pathLst>
            </a:custGeom>
            <a:solidFill>
              <a:srgbClr val="FFFFFF"/>
            </a:solidFill>
          </p:spPr>
        </p:sp>
        <p:sp>
          <p:nvSpPr>
            <p:cNvPr id="29" name="TextBox 29"/>
            <p:cNvSpPr txBox="1"/>
            <p:nvPr/>
          </p:nvSpPr>
          <p:spPr>
            <a:xfrm>
              <a:off x="0" y="-19050"/>
              <a:ext cx="2709333" cy="86870"/>
            </a:xfrm>
            <a:prstGeom prst="rect">
              <a:avLst/>
            </a:prstGeom>
          </p:spPr>
          <p:txBody>
            <a:bodyPr lIns="50800" tIns="50800" rIns="50800" bIns="50800" rtlCol="0" anchor="ctr"/>
            <a:lstStyle/>
            <a:p>
              <a:pPr marL="0" lvl="0" indent="0" algn="ctr">
                <a:lnSpc>
                  <a:spcPts val="1679"/>
                </a:lnSpc>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58125" y="0"/>
            <a:ext cx="10429875" cy="10287000"/>
            <a:chOff x="0" y="0"/>
            <a:chExt cx="1201192" cy="1184737"/>
          </a:xfrm>
        </p:grpSpPr>
        <p:sp>
          <p:nvSpPr>
            <p:cNvPr id="3" name="Freeform 3"/>
            <p:cNvSpPr/>
            <p:nvPr/>
          </p:nvSpPr>
          <p:spPr>
            <a:xfrm>
              <a:off x="0" y="0"/>
              <a:ext cx="1201192" cy="1184737"/>
            </a:xfrm>
            <a:custGeom>
              <a:avLst/>
              <a:gdLst/>
              <a:ahLst/>
              <a:cxnLst/>
              <a:rect l="l" t="t" r="r" b="b"/>
              <a:pathLst>
                <a:path w="1201192" h="1184737">
                  <a:moveTo>
                    <a:pt x="0" y="0"/>
                  </a:moveTo>
                  <a:lnTo>
                    <a:pt x="1201192" y="0"/>
                  </a:lnTo>
                  <a:lnTo>
                    <a:pt x="1201192" y="1184737"/>
                  </a:lnTo>
                  <a:lnTo>
                    <a:pt x="0" y="1184737"/>
                  </a:lnTo>
                  <a:close/>
                </a:path>
              </a:pathLst>
            </a:custGeom>
            <a:blipFill>
              <a:blip r:embed="rId2"/>
              <a:stretch>
                <a:fillRect l="-193" r="-193"/>
              </a:stretch>
            </a:blipFill>
          </p:spPr>
        </p:sp>
      </p:grpSp>
      <p:grpSp>
        <p:nvGrpSpPr>
          <p:cNvPr id="4" name="Group 4"/>
          <p:cNvGrpSpPr/>
          <p:nvPr/>
        </p:nvGrpSpPr>
        <p:grpSpPr>
          <a:xfrm>
            <a:off x="666750" y="666750"/>
            <a:ext cx="5448300" cy="7800151"/>
            <a:chOff x="0" y="0"/>
            <a:chExt cx="7264400" cy="10400201"/>
          </a:xfrm>
        </p:grpSpPr>
        <p:sp>
          <p:nvSpPr>
            <p:cNvPr id="5" name="TextBox 5"/>
            <p:cNvSpPr txBox="1"/>
            <p:nvPr/>
          </p:nvSpPr>
          <p:spPr>
            <a:xfrm>
              <a:off x="0" y="142875"/>
              <a:ext cx="7264400" cy="5031795"/>
            </a:xfrm>
            <a:prstGeom prst="rect">
              <a:avLst/>
            </a:prstGeom>
          </p:spPr>
          <p:txBody>
            <a:bodyPr lIns="0" tIns="0" rIns="0" bIns="0" rtlCol="0" anchor="t">
              <a:spAutoFit/>
            </a:bodyPr>
            <a:lstStyle/>
            <a:p>
              <a:pPr marL="0" lvl="0" indent="0" algn="l">
                <a:lnSpc>
                  <a:spcPts val="7295"/>
                </a:lnSpc>
              </a:pPr>
              <a:r>
                <a:rPr lang="en-US" sz="7295" b="1">
                  <a:solidFill>
                    <a:srgbClr val="0B3D91"/>
                  </a:solidFill>
                  <a:latin typeface="Proxima Nova Condensed Bold"/>
                  <a:ea typeface="Proxima Nova Condensed Bold"/>
                  <a:cs typeface="Proxima Nova Condensed Bold"/>
                  <a:sym typeface="Proxima Nova Condensed Bold"/>
                </a:rPr>
                <a:t>Digital Health ID Card: Universal Health Identity</a:t>
              </a:r>
            </a:p>
          </p:txBody>
        </p:sp>
        <p:sp>
          <p:nvSpPr>
            <p:cNvPr id="6" name="TextBox 6"/>
            <p:cNvSpPr txBox="1"/>
            <p:nvPr/>
          </p:nvSpPr>
          <p:spPr>
            <a:xfrm>
              <a:off x="0" y="5863942"/>
              <a:ext cx="7264400" cy="4536259"/>
            </a:xfrm>
            <a:prstGeom prst="rect">
              <a:avLst/>
            </a:prstGeom>
          </p:spPr>
          <p:txBody>
            <a:bodyPr lIns="0" tIns="0" rIns="0" bIns="0" rtlCol="0" anchor="t">
              <a:spAutoFit/>
            </a:bodyPr>
            <a:lstStyle/>
            <a:p>
              <a:pPr marL="0" lvl="0" indent="0" algn="l">
                <a:lnSpc>
                  <a:spcPts val="3446"/>
                </a:lnSpc>
                <a:spcBef>
                  <a:spcPct val="0"/>
                </a:spcBef>
              </a:pPr>
              <a:r>
                <a:rPr lang="en-US" sz="2461">
                  <a:solidFill>
                    <a:srgbClr val="0B3D91"/>
                  </a:solidFill>
                  <a:latin typeface="Touvlo"/>
                  <a:ea typeface="Touvlo"/>
                  <a:cs typeface="Touvlo"/>
                  <a:sym typeface="Touvlo"/>
                </a:rPr>
                <a:t>The </a:t>
              </a:r>
              <a:r>
                <a:rPr lang="en-US" sz="2461" b="1">
                  <a:solidFill>
                    <a:srgbClr val="0B3D91"/>
                  </a:solidFill>
                  <a:latin typeface="Touvlo Bold"/>
                  <a:ea typeface="Touvlo Bold"/>
                  <a:cs typeface="Touvlo Bold"/>
                  <a:sym typeface="Touvlo Bold"/>
                </a:rPr>
                <a:t>Digital Health ID Card</a:t>
              </a:r>
              <a:r>
                <a:rPr lang="en-US" sz="2461">
                  <a:solidFill>
                    <a:srgbClr val="0B3D91"/>
                  </a:solidFill>
                  <a:latin typeface="Touvlo"/>
                  <a:ea typeface="Touvlo"/>
                  <a:cs typeface="Touvlo"/>
                  <a:sym typeface="Touvlo"/>
                </a:rPr>
                <a:t> simplifies patient identification by generating a unique ID. This universal identity facilitates seamless access to medical records across various hospitals, ensuring patients’ information is secure and easily retrievable.</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3D9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858125" cy="10287000"/>
            <a:chOff x="0" y="0"/>
            <a:chExt cx="2069630" cy="2709333"/>
          </a:xfrm>
        </p:grpSpPr>
        <p:sp>
          <p:nvSpPr>
            <p:cNvPr id="3" name="Freeform 3"/>
            <p:cNvSpPr/>
            <p:nvPr/>
          </p:nvSpPr>
          <p:spPr>
            <a:xfrm>
              <a:off x="0" y="0"/>
              <a:ext cx="2069630" cy="2709333"/>
            </a:xfrm>
            <a:custGeom>
              <a:avLst/>
              <a:gdLst/>
              <a:ahLst/>
              <a:cxnLst/>
              <a:rect l="l" t="t" r="r" b="b"/>
              <a:pathLst>
                <a:path w="2069630" h="2709333">
                  <a:moveTo>
                    <a:pt x="0" y="0"/>
                  </a:moveTo>
                  <a:lnTo>
                    <a:pt x="2069630" y="0"/>
                  </a:lnTo>
                  <a:lnTo>
                    <a:pt x="2069630" y="2709333"/>
                  </a:lnTo>
                  <a:lnTo>
                    <a:pt x="0" y="2709333"/>
                  </a:lnTo>
                  <a:close/>
                </a:path>
              </a:pathLst>
            </a:custGeom>
            <a:solidFill>
              <a:srgbClr val="1E90FF"/>
            </a:solidFill>
          </p:spPr>
        </p:sp>
        <p:sp>
          <p:nvSpPr>
            <p:cNvPr id="4" name="TextBox 4"/>
            <p:cNvSpPr txBox="1"/>
            <p:nvPr/>
          </p:nvSpPr>
          <p:spPr>
            <a:xfrm>
              <a:off x="0" y="-38100"/>
              <a:ext cx="2069630" cy="2747433"/>
            </a:xfrm>
            <a:prstGeom prst="rect">
              <a:avLst/>
            </a:prstGeom>
          </p:spPr>
          <p:txBody>
            <a:bodyPr lIns="50800" tIns="50800" rIns="50800" bIns="50800" rtlCol="0" anchor="ctr"/>
            <a:lstStyle/>
            <a:p>
              <a:pPr marL="0" lvl="0" indent="0" algn="l">
                <a:lnSpc>
                  <a:spcPts val="3137"/>
                </a:lnSpc>
                <a:spcBef>
                  <a:spcPct val="0"/>
                </a:spcBef>
              </a:pPr>
              <a:endParaRPr/>
            </a:p>
          </p:txBody>
        </p:sp>
      </p:grpSp>
      <p:grpSp>
        <p:nvGrpSpPr>
          <p:cNvPr id="5" name="Group 5"/>
          <p:cNvGrpSpPr/>
          <p:nvPr/>
        </p:nvGrpSpPr>
        <p:grpSpPr>
          <a:xfrm>
            <a:off x="666750" y="666750"/>
            <a:ext cx="6886575" cy="4699635"/>
            <a:chOff x="0" y="0"/>
            <a:chExt cx="9182100" cy="6266180"/>
          </a:xfrm>
        </p:grpSpPr>
        <p:sp>
          <p:nvSpPr>
            <p:cNvPr id="6" name="TextBox 6"/>
            <p:cNvSpPr txBox="1"/>
            <p:nvPr/>
          </p:nvSpPr>
          <p:spPr>
            <a:xfrm>
              <a:off x="0" y="171450"/>
              <a:ext cx="9182100" cy="4421716"/>
            </a:xfrm>
            <a:prstGeom prst="rect">
              <a:avLst/>
            </a:prstGeom>
          </p:spPr>
          <p:txBody>
            <a:bodyPr lIns="0" tIns="0" rIns="0" bIns="0" rtlCol="0" anchor="t">
              <a:spAutoFit/>
            </a:bodyPr>
            <a:lstStyle/>
            <a:p>
              <a:pPr marL="0" lvl="0" indent="0" algn="l">
                <a:lnSpc>
                  <a:spcPts val="8499"/>
                </a:lnSpc>
              </a:pPr>
              <a:r>
                <a:rPr lang="en-US" sz="8499" b="1">
                  <a:solidFill>
                    <a:srgbClr val="FFFFFF"/>
                  </a:solidFill>
                  <a:latin typeface="Proxima Nova Condensed Bold"/>
                  <a:ea typeface="Proxima Nova Condensed Bold"/>
                  <a:cs typeface="Proxima Nova Condensed Bold"/>
                  <a:sym typeface="Proxima Nova Condensed Bold"/>
                </a:rPr>
                <a:t>Medical Data Storage &amp; Security</a:t>
              </a:r>
            </a:p>
          </p:txBody>
        </p:sp>
        <p:sp>
          <p:nvSpPr>
            <p:cNvPr id="7" name="TextBox 7"/>
            <p:cNvSpPr txBox="1"/>
            <p:nvPr/>
          </p:nvSpPr>
          <p:spPr>
            <a:xfrm>
              <a:off x="0" y="4968875"/>
              <a:ext cx="7264400" cy="1297305"/>
            </a:xfrm>
            <a:prstGeom prst="rect">
              <a:avLst/>
            </a:prstGeom>
          </p:spPr>
          <p:txBody>
            <a:bodyPr lIns="0" tIns="0" rIns="0" bIns="0" rtlCol="0" anchor="t">
              <a:spAutoFit/>
            </a:bodyPr>
            <a:lstStyle/>
            <a:p>
              <a:pPr marL="0" lvl="0" indent="0" algn="l">
                <a:lnSpc>
                  <a:spcPts val="3990"/>
                </a:lnSpc>
              </a:pPr>
              <a:r>
                <a:rPr lang="en-US" sz="2850" b="1">
                  <a:solidFill>
                    <a:srgbClr val="FFFFFF"/>
                  </a:solidFill>
                  <a:latin typeface="Proxima Nova Condensed Bold"/>
                  <a:ea typeface="Proxima Nova Condensed Bold"/>
                  <a:cs typeface="Proxima Nova Condensed Bold"/>
                  <a:sym typeface="Proxima Nova Condensed Bold"/>
                </a:rPr>
                <a:t>ENSURING SECURE, ENCRYPTED ACCESS FOR DOCTORS AND PATIENTS</a:t>
              </a:r>
            </a:p>
          </p:txBody>
        </p:sp>
      </p:grpSp>
      <p:grpSp>
        <p:nvGrpSpPr>
          <p:cNvPr id="8" name="Group 8"/>
          <p:cNvGrpSpPr/>
          <p:nvPr/>
        </p:nvGrpSpPr>
        <p:grpSpPr>
          <a:xfrm>
            <a:off x="9296400" y="1562100"/>
            <a:ext cx="6886575" cy="7139578"/>
            <a:chOff x="0" y="0"/>
            <a:chExt cx="9182100" cy="9519438"/>
          </a:xfrm>
        </p:grpSpPr>
        <p:sp>
          <p:nvSpPr>
            <p:cNvPr id="9" name="TextBox 9"/>
            <p:cNvSpPr txBox="1"/>
            <p:nvPr/>
          </p:nvSpPr>
          <p:spPr>
            <a:xfrm>
              <a:off x="0" y="-47625"/>
              <a:ext cx="9182100" cy="624205"/>
            </a:xfrm>
            <a:prstGeom prst="rect">
              <a:avLst/>
            </a:prstGeom>
          </p:spPr>
          <p:txBody>
            <a:bodyPr lIns="0" tIns="0" rIns="0" bIns="0" rtlCol="0" anchor="t">
              <a:spAutoFit/>
            </a:bodyPr>
            <a:lstStyle/>
            <a:p>
              <a:pPr marL="0" lvl="0" indent="0" algn="l">
                <a:lnSpc>
                  <a:spcPts val="3990"/>
                </a:lnSpc>
              </a:pPr>
              <a:r>
                <a:rPr lang="en-US" sz="2850" b="1">
                  <a:solidFill>
                    <a:srgbClr val="FFFFFF"/>
                  </a:solidFill>
                  <a:latin typeface="Proxima Nova Condensed Bold"/>
                  <a:ea typeface="Proxima Nova Condensed Bold"/>
                  <a:cs typeface="Proxima Nova Condensed Bold"/>
                  <a:sym typeface="Proxima Nova Condensed Bold"/>
                </a:rPr>
                <a:t>PROTECTING PATIENT INFORMATION</a:t>
              </a:r>
            </a:p>
          </p:txBody>
        </p:sp>
        <p:sp>
          <p:nvSpPr>
            <p:cNvPr id="10" name="TextBox 10"/>
            <p:cNvSpPr txBox="1"/>
            <p:nvPr/>
          </p:nvSpPr>
          <p:spPr>
            <a:xfrm>
              <a:off x="0" y="658706"/>
              <a:ext cx="9182100" cy="3929662"/>
            </a:xfrm>
            <a:prstGeom prst="rect">
              <a:avLst/>
            </a:prstGeom>
          </p:spPr>
          <p:txBody>
            <a:bodyPr lIns="0" tIns="0" rIns="0" bIns="0" rtlCol="0" anchor="t">
              <a:spAutoFit/>
            </a:bodyPr>
            <a:lstStyle/>
            <a:p>
              <a:pPr marL="0" lvl="0" indent="0" algn="l">
                <a:lnSpc>
                  <a:spcPts val="2928"/>
                </a:lnSpc>
                <a:spcBef>
                  <a:spcPct val="0"/>
                </a:spcBef>
              </a:pPr>
              <a:r>
                <a:rPr lang="en-US" sz="2091">
                  <a:solidFill>
                    <a:srgbClr val="FFFFFF"/>
                  </a:solidFill>
                  <a:latin typeface="Touvlo"/>
                  <a:ea typeface="Touvlo"/>
                  <a:cs typeface="Touvlo"/>
                  <a:sym typeface="Touvlo"/>
                </a:rPr>
                <a:t>Utilizing advanced encryption techniques, HealthSpot guarantees that sensitive patient information remains secure. Access is strictly controlled, ensuring that only authorized personnel can view or modify data. This robust security framework fosters trust between patients and healthcare providers, making health data management seamless and secure.</a:t>
              </a:r>
            </a:p>
          </p:txBody>
        </p:sp>
        <p:sp>
          <p:nvSpPr>
            <p:cNvPr id="11" name="TextBox 11"/>
            <p:cNvSpPr txBox="1"/>
            <p:nvPr/>
          </p:nvSpPr>
          <p:spPr>
            <a:xfrm>
              <a:off x="0" y="5378745"/>
              <a:ext cx="9182100" cy="624205"/>
            </a:xfrm>
            <a:prstGeom prst="rect">
              <a:avLst/>
            </a:prstGeom>
          </p:spPr>
          <p:txBody>
            <a:bodyPr lIns="0" tIns="0" rIns="0" bIns="0" rtlCol="0" anchor="t">
              <a:spAutoFit/>
            </a:bodyPr>
            <a:lstStyle/>
            <a:p>
              <a:pPr marL="0" lvl="0" indent="0" algn="l">
                <a:lnSpc>
                  <a:spcPts val="3990"/>
                </a:lnSpc>
              </a:pPr>
              <a:r>
                <a:rPr lang="en-US" sz="2850" b="1">
                  <a:solidFill>
                    <a:srgbClr val="FFFFFF"/>
                  </a:solidFill>
                  <a:latin typeface="Proxima Nova Condensed Bold"/>
                  <a:ea typeface="Proxima Nova Condensed Bold"/>
                  <a:cs typeface="Proxima Nova Condensed Bold"/>
                  <a:sym typeface="Proxima Nova Condensed Bold"/>
                </a:rPr>
                <a:t>COMPLIANCE WITH HEALTHCARE REGULATIONS</a:t>
              </a:r>
            </a:p>
          </p:txBody>
        </p:sp>
        <p:sp>
          <p:nvSpPr>
            <p:cNvPr id="12" name="TextBox 12"/>
            <p:cNvSpPr txBox="1"/>
            <p:nvPr/>
          </p:nvSpPr>
          <p:spPr>
            <a:xfrm>
              <a:off x="0" y="6085076"/>
              <a:ext cx="9182100" cy="3434362"/>
            </a:xfrm>
            <a:prstGeom prst="rect">
              <a:avLst/>
            </a:prstGeom>
          </p:spPr>
          <p:txBody>
            <a:bodyPr lIns="0" tIns="0" rIns="0" bIns="0" rtlCol="0" anchor="t">
              <a:spAutoFit/>
            </a:bodyPr>
            <a:lstStyle/>
            <a:p>
              <a:pPr marL="0" lvl="0" indent="0" algn="l">
                <a:lnSpc>
                  <a:spcPts val="2928"/>
                </a:lnSpc>
                <a:spcBef>
                  <a:spcPct val="0"/>
                </a:spcBef>
              </a:pPr>
              <a:r>
                <a:rPr lang="en-US" sz="2091">
                  <a:solidFill>
                    <a:srgbClr val="FFFFFF"/>
                  </a:solidFill>
                  <a:latin typeface="Touvlo"/>
                  <a:ea typeface="Touvlo"/>
                  <a:cs typeface="Touvlo"/>
                  <a:sym typeface="Touvlo"/>
                </a:rPr>
                <a:t>HealthSpot adheres to stringent regulations such as HIPAA and GDPR, ensuring compliance in all aspects of medical data storage. This commitment to regulatory standards reinforces our dedication to patient privacy and security, providing peace of mind to users regarding their medical information management and storage.</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7858125" cy="10287000"/>
            <a:chOff x="0" y="0"/>
            <a:chExt cx="2069630" cy="2709333"/>
          </a:xfrm>
        </p:grpSpPr>
        <p:sp>
          <p:nvSpPr>
            <p:cNvPr id="3" name="Freeform 3"/>
            <p:cNvSpPr/>
            <p:nvPr/>
          </p:nvSpPr>
          <p:spPr>
            <a:xfrm>
              <a:off x="0" y="0"/>
              <a:ext cx="2069630" cy="2709333"/>
            </a:xfrm>
            <a:custGeom>
              <a:avLst/>
              <a:gdLst/>
              <a:ahLst/>
              <a:cxnLst/>
              <a:rect l="l" t="t" r="r" b="b"/>
              <a:pathLst>
                <a:path w="2069630" h="2709333">
                  <a:moveTo>
                    <a:pt x="0" y="0"/>
                  </a:moveTo>
                  <a:lnTo>
                    <a:pt x="2069630" y="0"/>
                  </a:lnTo>
                  <a:lnTo>
                    <a:pt x="2069630" y="2709333"/>
                  </a:lnTo>
                  <a:lnTo>
                    <a:pt x="0" y="2709333"/>
                  </a:lnTo>
                  <a:close/>
                </a:path>
              </a:pathLst>
            </a:custGeom>
            <a:solidFill>
              <a:srgbClr val="0B3D91"/>
            </a:solidFill>
          </p:spPr>
        </p:sp>
        <p:sp>
          <p:nvSpPr>
            <p:cNvPr id="4" name="TextBox 4"/>
            <p:cNvSpPr txBox="1"/>
            <p:nvPr/>
          </p:nvSpPr>
          <p:spPr>
            <a:xfrm>
              <a:off x="0" y="-47625"/>
              <a:ext cx="2069630" cy="2756958"/>
            </a:xfrm>
            <a:prstGeom prst="rect">
              <a:avLst/>
            </a:prstGeom>
          </p:spPr>
          <p:txBody>
            <a:bodyPr lIns="50800" tIns="50800" rIns="50800" bIns="50800" rtlCol="0" anchor="ctr"/>
            <a:lstStyle/>
            <a:p>
              <a:pPr marL="0" lvl="0" indent="0" algn="l">
                <a:lnSpc>
                  <a:spcPts val="3371"/>
                </a:lnSpc>
                <a:spcBef>
                  <a:spcPct val="0"/>
                </a:spcBef>
              </a:pPr>
              <a:endParaRPr/>
            </a:p>
          </p:txBody>
        </p:sp>
      </p:grpSp>
      <p:grpSp>
        <p:nvGrpSpPr>
          <p:cNvPr id="5" name="Group 5"/>
          <p:cNvGrpSpPr/>
          <p:nvPr/>
        </p:nvGrpSpPr>
        <p:grpSpPr>
          <a:xfrm>
            <a:off x="666750" y="666750"/>
            <a:ext cx="6886575" cy="6362700"/>
            <a:chOff x="0" y="0"/>
            <a:chExt cx="9182100" cy="8483600"/>
          </a:xfrm>
        </p:grpSpPr>
        <p:sp>
          <p:nvSpPr>
            <p:cNvPr id="6" name="TextBox 6"/>
            <p:cNvSpPr txBox="1"/>
            <p:nvPr/>
          </p:nvSpPr>
          <p:spPr>
            <a:xfrm>
              <a:off x="0" y="171450"/>
              <a:ext cx="9182100" cy="5856816"/>
            </a:xfrm>
            <a:prstGeom prst="rect">
              <a:avLst/>
            </a:prstGeom>
          </p:spPr>
          <p:txBody>
            <a:bodyPr lIns="0" tIns="0" rIns="0" bIns="0" rtlCol="0" anchor="t">
              <a:spAutoFit/>
            </a:bodyPr>
            <a:lstStyle/>
            <a:p>
              <a:pPr marL="0" lvl="0" indent="0" algn="l">
                <a:lnSpc>
                  <a:spcPts val="8499"/>
                </a:lnSpc>
              </a:pPr>
              <a:r>
                <a:rPr lang="en-US" sz="8499" b="1">
                  <a:solidFill>
                    <a:srgbClr val="FFFFFF"/>
                  </a:solidFill>
                  <a:latin typeface="Proxima Nova Condensed Bold"/>
                  <a:ea typeface="Proxima Nova Condensed Bold"/>
                  <a:cs typeface="Proxima Nova Condensed Bold"/>
                  <a:sym typeface="Proxima Nova Condensed Bold"/>
                </a:rPr>
                <a:t>Doctor Appointment &amp; Prescription Tracker</a:t>
              </a:r>
            </a:p>
          </p:txBody>
        </p:sp>
        <p:sp>
          <p:nvSpPr>
            <p:cNvPr id="7" name="TextBox 7"/>
            <p:cNvSpPr txBox="1"/>
            <p:nvPr/>
          </p:nvSpPr>
          <p:spPr>
            <a:xfrm>
              <a:off x="0" y="6384925"/>
              <a:ext cx="7264400" cy="20986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IMPROVED ACCESS, ADHERENCE, AND REDUCED MISUSE OF MEDICATIONS</a:t>
              </a:r>
            </a:p>
          </p:txBody>
        </p:sp>
      </p:grpSp>
      <p:grpSp>
        <p:nvGrpSpPr>
          <p:cNvPr id="8" name="Group 8"/>
          <p:cNvGrpSpPr/>
          <p:nvPr/>
        </p:nvGrpSpPr>
        <p:grpSpPr>
          <a:xfrm>
            <a:off x="9296400" y="1562100"/>
            <a:ext cx="6886575" cy="7076421"/>
            <a:chOff x="0" y="0"/>
            <a:chExt cx="9182100" cy="9435229"/>
          </a:xfrm>
        </p:grpSpPr>
        <p:sp>
          <p:nvSpPr>
            <p:cNvPr id="9" name="TextBox 9"/>
            <p:cNvSpPr txBox="1"/>
            <p:nvPr/>
          </p:nvSpPr>
          <p:spPr>
            <a:xfrm>
              <a:off x="0" y="-66675"/>
              <a:ext cx="9182100" cy="676275"/>
            </a:xfrm>
            <a:prstGeom prst="rect">
              <a:avLst/>
            </a:prstGeom>
          </p:spPr>
          <p:txBody>
            <a:bodyPr lIns="0" tIns="0" rIns="0" bIns="0" rtlCol="0" anchor="t">
              <a:spAutoFit/>
            </a:bodyPr>
            <a:lstStyle/>
            <a:p>
              <a:pPr marL="0" lvl="0" indent="0" algn="l">
                <a:lnSpc>
                  <a:spcPts val="4200"/>
                </a:lnSpc>
              </a:pPr>
              <a:r>
                <a:rPr lang="en-US" sz="3000" b="1">
                  <a:solidFill>
                    <a:srgbClr val="0B3D91"/>
                  </a:solidFill>
                  <a:latin typeface="Proxima Nova Condensed Bold"/>
                  <a:ea typeface="Proxima Nova Condensed Bold"/>
                  <a:cs typeface="Proxima Nova Condensed Bold"/>
                  <a:sym typeface="Proxima Nova Condensed Bold"/>
                </a:rPr>
                <a:t>DIRECT APPOINTMENT BOOKING</a:t>
              </a:r>
            </a:p>
          </p:txBody>
        </p:sp>
        <p:sp>
          <p:nvSpPr>
            <p:cNvPr id="10" name="TextBox 10"/>
            <p:cNvSpPr txBox="1"/>
            <p:nvPr/>
          </p:nvSpPr>
          <p:spPr>
            <a:xfrm>
              <a:off x="0" y="691726"/>
              <a:ext cx="9182100" cy="3606887"/>
            </a:xfrm>
            <a:prstGeom prst="rect">
              <a:avLst/>
            </a:prstGeom>
          </p:spPr>
          <p:txBody>
            <a:bodyPr lIns="0" tIns="0" rIns="0" bIns="0" rtlCol="0" anchor="t">
              <a:spAutoFit/>
            </a:bodyPr>
            <a:lstStyle/>
            <a:p>
              <a:pPr marL="0" lvl="0" indent="0" algn="l">
                <a:lnSpc>
                  <a:spcPts val="3146"/>
                </a:lnSpc>
                <a:spcBef>
                  <a:spcPct val="0"/>
                </a:spcBef>
              </a:pPr>
              <a:r>
                <a:rPr lang="en-US" sz="2247">
                  <a:solidFill>
                    <a:srgbClr val="0B3D91"/>
                  </a:solidFill>
                  <a:latin typeface="Touvlo"/>
                  <a:ea typeface="Touvlo"/>
                  <a:cs typeface="Touvlo"/>
                  <a:sym typeface="Touvlo"/>
                </a:rPr>
                <a:t>The HealthSpot app allows patients to book appointments directly through the platform. With an AI-driven matching system, patients are connected to specialists suited to their specific health conditions, ensuring they receive timely care and reducing the hassle of finding the right doctor.</a:t>
              </a:r>
            </a:p>
          </p:txBody>
        </p:sp>
        <p:sp>
          <p:nvSpPr>
            <p:cNvPr id="11" name="TextBox 11"/>
            <p:cNvSpPr txBox="1"/>
            <p:nvPr/>
          </p:nvSpPr>
          <p:spPr>
            <a:xfrm>
              <a:off x="0" y="5069940"/>
              <a:ext cx="9182100" cy="676275"/>
            </a:xfrm>
            <a:prstGeom prst="rect">
              <a:avLst/>
            </a:prstGeom>
          </p:spPr>
          <p:txBody>
            <a:bodyPr lIns="0" tIns="0" rIns="0" bIns="0" rtlCol="0" anchor="t">
              <a:spAutoFit/>
            </a:bodyPr>
            <a:lstStyle/>
            <a:p>
              <a:pPr marL="0" lvl="0" indent="0" algn="l">
                <a:lnSpc>
                  <a:spcPts val="4200"/>
                </a:lnSpc>
              </a:pPr>
              <a:r>
                <a:rPr lang="en-US" sz="3000" b="1">
                  <a:solidFill>
                    <a:srgbClr val="0B3D91"/>
                  </a:solidFill>
                  <a:latin typeface="Proxima Nova Condensed Bold"/>
                  <a:ea typeface="Proxima Nova Condensed Bold"/>
                  <a:cs typeface="Proxima Nova Condensed Bold"/>
                  <a:sym typeface="Proxima Nova Condensed Bold"/>
                </a:rPr>
                <a:t>DOSAGE REMINDERS FOR MEDICINES</a:t>
              </a:r>
            </a:p>
          </p:txBody>
        </p:sp>
        <p:sp>
          <p:nvSpPr>
            <p:cNvPr id="12" name="TextBox 12"/>
            <p:cNvSpPr txBox="1"/>
            <p:nvPr/>
          </p:nvSpPr>
          <p:spPr>
            <a:xfrm>
              <a:off x="0" y="5828342"/>
              <a:ext cx="9182100" cy="3606887"/>
            </a:xfrm>
            <a:prstGeom prst="rect">
              <a:avLst/>
            </a:prstGeom>
          </p:spPr>
          <p:txBody>
            <a:bodyPr lIns="0" tIns="0" rIns="0" bIns="0" rtlCol="0" anchor="t">
              <a:spAutoFit/>
            </a:bodyPr>
            <a:lstStyle/>
            <a:p>
              <a:pPr marL="0" lvl="0" indent="0" algn="l">
                <a:lnSpc>
                  <a:spcPts val="3146"/>
                </a:lnSpc>
                <a:spcBef>
                  <a:spcPct val="0"/>
                </a:spcBef>
              </a:pPr>
              <a:r>
                <a:rPr lang="en-US" sz="2247">
                  <a:solidFill>
                    <a:srgbClr val="0B3D91"/>
                  </a:solidFill>
                  <a:latin typeface="Touvlo"/>
                  <a:ea typeface="Touvlo"/>
                  <a:cs typeface="Touvlo"/>
                  <a:sym typeface="Touvlo"/>
                </a:rPr>
                <a:t>Patients are provided with personalized reminders for their prescribed medications, improving adherence to treatment plans. This feature helps minimize the risk of medication misuse and missed doses, promoting better health outcomes and enhancing the overall patient experience in managing their healthcare.</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B3D9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858125" cy="10287000"/>
            <a:chOff x="0" y="0"/>
            <a:chExt cx="2069630" cy="2709333"/>
          </a:xfrm>
        </p:grpSpPr>
        <p:sp>
          <p:nvSpPr>
            <p:cNvPr id="3" name="Freeform 3"/>
            <p:cNvSpPr/>
            <p:nvPr/>
          </p:nvSpPr>
          <p:spPr>
            <a:xfrm>
              <a:off x="0" y="0"/>
              <a:ext cx="2069630" cy="2709333"/>
            </a:xfrm>
            <a:custGeom>
              <a:avLst/>
              <a:gdLst/>
              <a:ahLst/>
              <a:cxnLst/>
              <a:rect l="l" t="t" r="r" b="b"/>
              <a:pathLst>
                <a:path w="2069630" h="2709333">
                  <a:moveTo>
                    <a:pt x="0" y="0"/>
                  </a:moveTo>
                  <a:lnTo>
                    <a:pt x="2069630" y="0"/>
                  </a:lnTo>
                  <a:lnTo>
                    <a:pt x="2069630" y="2709333"/>
                  </a:lnTo>
                  <a:lnTo>
                    <a:pt x="0" y="2709333"/>
                  </a:lnTo>
                  <a:close/>
                </a:path>
              </a:pathLst>
            </a:custGeom>
            <a:solidFill>
              <a:srgbClr val="1E90FF"/>
            </a:solidFill>
          </p:spPr>
        </p:sp>
        <p:sp>
          <p:nvSpPr>
            <p:cNvPr id="4" name="TextBox 4"/>
            <p:cNvSpPr txBox="1"/>
            <p:nvPr/>
          </p:nvSpPr>
          <p:spPr>
            <a:xfrm>
              <a:off x="0" y="-57150"/>
              <a:ext cx="2069630" cy="2766483"/>
            </a:xfrm>
            <a:prstGeom prst="rect">
              <a:avLst/>
            </a:prstGeom>
          </p:spPr>
          <p:txBody>
            <a:bodyPr lIns="50800" tIns="50800" rIns="50800" bIns="50800" rtlCol="0" anchor="ctr"/>
            <a:lstStyle/>
            <a:p>
              <a:pPr marL="0" lvl="0" indent="0" algn="l">
                <a:lnSpc>
                  <a:spcPts val="4200"/>
                </a:lnSpc>
                <a:spcBef>
                  <a:spcPct val="0"/>
                </a:spcBef>
              </a:pPr>
              <a:endParaRPr/>
            </a:p>
          </p:txBody>
        </p:sp>
      </p:grpSp>
      <p:grpSp>
        <p:nvGrpSpPr>
          <p:cNvPr id="5" name="Group 5"/>
          <p:cNvGrpSpPr/>
          <p:nvPr/>
        </p:nvGrpSpPr>
        <p:grpSpPr>
          <a:xfrm>
            <a:off x="666750" y="666750"/>
            <a:ext cx="6886575" cy="4752975"/>
            <a:chOff x="0" y="0"/>
            <a:chExt cx="9182100" cy="6337300"/>
          </a:xfrm>
        </p:grpSpPr>
        <p:sp>
          <p:nvSpPr>
            <p:cNvPr id="6" name="TextBox 6"/>
            <p:cNvSpPr txBox="1"/>
            <p:nvPr/>
          </p:nvSpPr>
          <p:spPr>
            <a:xfrm>
              <a:off x="0" y="171450"/>
              <a:ext cx="9182100" cy="4421716"/>
            </a:xfrm>
            <a:prstGeom prst="rect">
              <a:avLst/>
            </a:prstGeom>
          </p:spPr>
          <p:txBody>
            <a:bodyPr lIns="0" tIns="0" rIns="0" bIns="0" rtlCol="0" anchor="t">
              <a:spAutoFit/>
            </a:bodyPr>
            <a:lstStyle/>
            <a:p>
              <a:pPr marL="0" lvl="0" indent="0" algn="l">
                <a:lnSpc>
                  <a:spcPts val="8499"/>
                </a:lnSpc>
              </a:pPr>
              <a:r>
                <a:rPr lang="en-US" sz="8499" b="1">
                  <a:solidFill>
                    <a:srgbClr val="FFFFFF"/>
                  </a:solidFill>
                  <a:latin typeface="Proxima Nova Condensed Bold"/>
                  <a:ea typeface="Proxima Nova Condensed Bold"/>
                  <a:cs typeface="Proxima Nova Condensed Bold"/>
                  <a:sym typeface="Proxima Nova Condensed Bold"/>
                </a:rPr>
                <a:t>AI-Powered Disease Detection</a:t>
              </a:r>
            </a:p>
          </p:txBody>
        </p:sp>
        <p:sp>
          <p:nvSpPr>
            <p:cNvPr id="7" name="TextBox 7"/>
            <p:cNvSpPr txBox="1"/>
            <p:nvPr/>
          </p:nvSpPr>
          <p:spPr>
            <a:xfrm>
              <a:off x="0" y="4949825"/>
              <a:ext cx="7264400" cy="13874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AI IMPROVES EARLY DETECTION AND PATIENT AWARENESS.</a:t>
              </a:r>
            </a:p>
          </p:txBody>
        </p:sp>
      </p:grpSp>
      <p:grpSp>
        <p:nvGrpSpPr>
          <p:cNvPr id="8" name="Group 8"/>
          <p:cNvGrpSpPr/>
          <p:nvPr/>
        </p:nvGrpSpPr>
        <p:grpSpPr>
          <a:xfrm>
            <a:off x="9296400" y="1562100"/>
            <a:ext cx="6886575" cy="5429250"/>
            <a:chOff x="0" y="0"/>
            <a:chExt cx="9182100" cy="7239000"/>
          </a:xfrm>
        </p:grpSpPr>
        <p:sp>
          <p:nvSpPr>
            <p:cNvPr id="9" name="TextBox 9"/>
            <p:cNvSpPr txBox="1"/>
            <p:nvPr/>
          </p:nvSpPr>
          <p:spPr>
            <a:xfrm>
              <a:off x="0" y="-66675"/>
              <a:ext cx="9182100"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TRANSFORMING HEALTHCARE WITH AI</a:t>
              </a:r>
            </a:p>
          </p:txBody>
        </p:sp>
        <p:sp>
          <p:nvSpPr>
            <p:cNvPr id="10" name="TextBox 10"/>
            <p:cNvSpPr txBox="1"/>
            <p:nvPr/>
          </p:nvSpPr>
          <p:spPr>
            <a:xfrm>
              <a:off x="0" y="672676"/>
              <a:ext cx="9182100" cy="6566324"/>
            </a:xfrm>
            <a:prstGeom prst="rect">
              <a:avLst/>
            </a:prstGeom>
          </p:spPr>
          <p:txBody>
            <a:bodyPr lIns="0" tIns="0" rIns="0" bIns="0" rtlCol="0" anchor="t">
              <a:spAutoFit/>
            </a:bodyPr>
            <a:lstStyle/>
            <a:p>
              <a:pPr marL="0" lvl="0" indent="0" algn="l">
                <a:lnSpc>
                  <a:spcPts val="3919"/>
                </a:lnSpc>
                <a:spcBef>
                  <a:spcPct val="0"/>
                </a:spcBef>
              </a:pPr>
              <a:r>
                <a:rPr lang="en-US" sz="2799">
                  <a:solidFill>
                    <a:srgbClr val="FFFFFF"/>
                  </a:solidFill>
                  <a:latin typeface="Touvlo"/>
                  <a:ea typeface="Touvlo"/>
                  <a:cs typeface="Touvlo"/>
                  <a:sym typeface="Touvlo"/>
                </a:rPr>
                <a:t>Integrating AI technology into healthcare can revolutionize disease detection. By analyzing patient data from blood tests and medical reports, AI can identify potential health risks early. This allows for timely interventions and personalized care, significantly improving patient outcomes and enhancing overall health awareness in the population.</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6750" y="7447840"/>
            <a:ext cx="8324850" cy="2172410"/>
            <a:chOff x="0" y="0"/>
            <a:chExt cx="2192553" cy="572157"/>
          </a:xfrm>
        </p:grpSpPr>
        <p:sp>
          <p:nvSpPr>
            <p:cNvPr id="3" name="Freeform 3"/>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4" name="TextBox 4"/>
            <p:cNvSpPr txBox="1"/>
            <p:nvPr/>
          </p:nvSpPr>
          <p:spPr>
            <a:xfrm>
              <a:off x="0" y="-47625"/>
              <a:ext cx="2192553" cy="619782"/>
            </a:xfrm>
            <a:prstGeom prst="rect">
              <a:avLst/>
            </a:prstGeom>
          </p:spPr>
          <p:txBody>
            <a:bodyPr lIns="50800" tIns="50800" rIns="50800" bIns="50800" rtlCol="0" anchor="ctr"/>
            <a:lstStyle/>
            <a:p>
              <a:pPr marL="0" lvl="0" indent="0" algn="l">
                <a:lnSpc>
                  <a:spcPts val="2601"/>
                </a:lnSpc>
                <a:spcBef>
                  <a:spcPct val="0"/>
                </a:spcBef>
              </a:pPr>
              <a:endParaRPr/>
            </a:p>
          </p:txBody>
        </p:sp>
      </p:grpSp>
      <p:grpSp>
        <p:nvGrpSpPr>
          <p:cNvPr id="5" name="Group 5"/>
          <p:cNvGrpSpPr/>
          <p:nvPr/>
        </p:nvGrpSpPr>
        <p:grpSpPr>
          <a:xfrm>
            <a:off x="666750" y="2457450"/>
            <a:ext cx="8324850" cy="2172410"/>
            <a:chOff x="0" y="0"/>
            <a:chExt cx="2192553" cy="572157"/>
          </a:xfrm>
        </p:grpSpPr>
        <p:sp>
          <p:nvSpPr>
            <p:cNvPr id="6" name="Freeform 6"/>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7" name="TextBox 7"/>
            <p:cNvSpPr txBox="1"/>
            <p:nvPr/>
          </p:nvSpPr>
          <p:spPr>
            <a:xfrm>
              <a:off x="0" y="-47625"/>
              <a:ext cx="2192553" cy="619782"/>
            </a:xfrm>
            <a:prstGeom prst="rect">
              <a:avLst/>
            </a:prstGeom>
          </p:spPr>
          <p:txBody>
            <a:bodyPr lIns="50800" tIns="50800" rIns="50800" bIns="50800" rtlCol="0" anchor="ctr"/>
            <a:lstStyle/>
            <a:p>
              <a:pPr marL="0" lvl="0" indent="0" algn="l">
                <a:lnSpc>
                  <a:spcPts val="2601"/>
                </a:lnSpc>
                <a:spcBef>
                  <a:spcPct val="0"/>
                </a:spcBef>
              </a:pPr>
              <a:endParaRPr/>
            </a:p>
          </p:txBody>
        </p:sp>
      </p:grpSp>
      <p:grpSp>
        <p:nvGrpSpPr>
          <p:cNvPr id="8" name="Group 8"/>
          <p:cNvGrpSpPr/>
          <p:nvPr/>
        </p:nvGrpSpPr>
        <p:grpSpPr>
          <a:xfrm>
            <a:off x="9296400" y="2457450"/>
            <a:ext cx="8324850" cy="2172410"/>
            <a:chOff x="0" y="0"/>
            <a:chExt cx="2192553" cy="572157"/>
          </a:xfrm>
        </p:grpSpPr>
        <p:sp>
          <p:nvSpPr>
            <p:cNvPr id="9" name="Freeform 9"/>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10" name="TextBox 10"/>
            <p:cNvSpPr txBox="1"/>
            <p:nvPr/>
          </p:nvSpPr>
          <p:spPr>
            <a:xfrm>
              <a:off x="0" y="-47625"/>
              <a:ext cx="2192553" cy="619782"/>
            </a:xfrm>
            <a:prstGeom prst="rect">
              <a:avLst/>
            </a:prstGeom>
          </p:spPr>
          <p:txBody>
            <a:bodyPr lIns="50800" tIns="50800" rIns="50800" bIns="50800" rtlCol="0" anchor="ctr"/>
            <a:lstStyle/>
            <a:p>
              <a:pPr marL="0" lvl="0" indent="0" algn="l">
                <a:lnSpc>
                  <a:spcPts val="2601"/>
                </a:lnSpc>
                <a:spcBef>
                  <a:spcPct val="0"/>
                </a:spcBef>
              </a:pPr>
              <a:endParaRPr/>
            </a:p>
          </p:txBody>
        </p:sp>
      </p:grpSp>
      <p:grpSp>
        <p:nvGrpSpPr>
          <p:cNvPr id="11" name="Group 11"/>
          <p:cNvGrpSpPr/>
          <p:nvPr/>
        </p:nvGrpSpPr>
        <p:grpSpPr>
          <a:xfrm>
            <a:off x="666750" y="4952645"/>
            <a:ext cx="8324850" cy="2172410"/>
            <a:chOff x="0" y="0"/>
            <a:chExt cx="2192553" cy="572157"/>
          </a:xfrm>
        </p:grpSpPr>
        <p:sp>
          <p:nvSpPr>
            <p:cNvPr id="12" name="Freeform 12"/>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13" name="TextBox 13"/>
            <p:cNvSpPr txBox="1"/>
            <p:nvPr/>
          </p:nvSpPr>
          <p:spPr>
            <a:xfrm>
              <a:off x="0" y="-47625"/>
              <a:ext cx="2192553" cy="619782"/>
            </a:xfrm>
            <a:prstGeom prst="rect">
              <a:avLst/>
            </a:prstGeom>
          </p:spPr>
          <p:txBody>
            <a:bodyPr lIns="50800" tIns="50800" rIns="50800" bIns="50800" rtlCol="0" anchor="ctr"/>
            <a:lstStyle/>
            <a:p>
              <a:pPr marL="0" lvl="0" indent="0" algn="l">
                <a:lnSpc>
                  <a:spcPts val="2601"/>
                </a:lnSpc>
                <a:spcBef>
                  <a:spcPct val="0"/>
                </a:spcBef>
              </a:pPr>
              <a:endParaRPr/>
            </a:p>
          </p:txBody>
        </p:sp>
      </p:grpSp>
      <p:grpSp>
        <p:nvGrpSpPr>
          <p:cNvPr id="14" name="Group 14"/>
          <p:cNvGrpSpPr/>
          <p:nvPr/>
        </p:nvGrpSpPr>
        <p:grpSpPr>
          <a:xfrm>
            <a:off x="9296400" y="4952645"/>
            <a:ext cx="8324850" cy="2172410"/>
            <a:chOff x="0" y="0"/>
            <a:chExt cx="2192553" cy="572157"/>
          </a:xfrm>
        </p:grpSpPr>
        <p:sp>
          <p:nvSpPr>
            <p:cNvPr id="15" name="Freeform 15"/>
            <p:cNvSpPr/>
            <p:nvPr/>
          </p:nvSpPr>
          <p:spPr>
            <a:xfrm>
              <a:off x="0" y="0"/>
              <a:ext cx="2192553" cy="572157"/>
            </a:xfrm>
            <a:custGeom>
              <a:avLst/>
              <a:gdLst/>
              <a:ahLst/>
              <a:cxnLst/>
              <a:rect l="l" t="t" r="r" b="b"/>
              <a:pathLst>
                <a:path w="2192553" h="572157">
                  <a:moveTo>
                    <a:pt x="13950" y="0"/>
                  </a:moveTo>
                  <a:lnTo>
                    <a:pt x="2178603" y="0"/>
                  </a:lnTo>
                  <a:cubicBezTo>
                    <a:pt x="2186308" y="0"/>
                    <a:pt x="2192553" y="6245"/>
                    <a:pt x="2192553" y="13950"/>
                  </a:cubicBezTo>
                  <a:lnTo>
                    <a:pt x="2192553" y="558208"/>
                  </a:lnTo>
                  <a:cubicBezTo>
                    <a:pt x="2192553" y="561907"/>
                    <a:pt x="2191084" y="565456"/>
                    <a:pt x="2188467" y="568072"/>
                  </a:cubicBezTo>
                  <a:cubicBezTo>
                    <a:pt x="2185851" y="570688"/>
                    <a:pt x="2182303" y="572157"/>
                    <a:pt x="2178603" y="572157"/>
                  </a:cubicBezTo>
                  <a:lnTo>
                    <a:pt x="13950" y="572157"/>
                  </a:lnTo>
                  <a:cubicBezTo>
                    <a:pt x="6245" y="572157"/>
                    <a:pt x="0" y="565912"/>
                    <a:pt x="0" y="558208"/>
                  </a:cubicBezTo>
                  <a:lnTo>
                    <a:pt x="0" y="13950"/>
                  </a:lnTo>
                  <a:cubicBezTo>
                    <a:pt x="0" y="6245"/>
                    <a:pt x="6245" y="0"/>
                    <a:pt x="13950" y="0"/>
                  </a:cubicBezTo>
                  <a:close/>
                </a:path>
              </a:pathLst>
            </a:custGeom>
            <a:solidFill>
              <a:srgbClr val="0B3D91"/>
            </a:solidFill>
            <a:ln cap="sq">
              <a:noFill/>
              <a:prstDash val="solid"/>
              <a:miter/>
            </a:ln>
          </p:spPr>
        </p:sp>
        <p:sp>
          <p:nvSpPr>
            <p:cNvPr id="16" name="TextBox 16"/>
            <p:cNvSpPr txBox="1"/>
            <p:nvPr/>
          </p:nvSpPr>
          <p:spPr>
            <a:xfrm>
              <a:off x="0" y="-47625"/>
              <a:ext cx="2192553" cy="619782"/>
            </a:xfrm>
            <a:prstGeom prst="rect">
              <a:avLst/>
            </a:prstGeom>
          </p:spPr>
          <p:txBody>
            <a:bodyPr lIns="50800" tIns="50800" rIns="50800" bIns="50800" rtlCol="0" anchor="ctr"/>
            <a:lstStyle/>
            <a:p>
              <a:pPr marL="0" lvl="0" indent="0" algn="l">
                <a:lnSpc>
                  <a:spcPts val="2601"/>
                </a:lnSpc>
                <a:spcBef>
                  <a:spcPct val="0"/>
                </a:spcBef>
              </a:pPr>
              <a:endParaRPr/>
            </a:p>
          </p:txBody>
        </p:sp>
      </p:grpSp>
      <p:grpSp>
        <p:nvGrpSpPr>
          <p:cNvPr id="17" name="Group 17"/>
          <p:cNvGrpSpPr/>
          <p:nvPr/>
        </p:nvGrpSpPr>
        <p:grpSpPr>
          <a:xfrm>
            <a:off x="2105025" y="7807510"/>
            <a:ext cx="5972891" cy="1134082"/>
            <a:chOff x="0" y="0"/>
            <a:chExt cx="7963855" cy="1512110"/>
          </a:xfrm>
        </p:grpSpPr>
        <p:sp>
          <p:nvSpPr>
            <p:cNvPr id="18" name="TextBox 18"/>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SCALABLE ARCHITECTURE</a:t>
              </a:r>
            </a:p>
          </p:txBody>
        </p:sp>
        <p:sp>
          <p:nvSpPr>
            <p:cNvPr id="19" name="TextBox 19"/>
            <p:cNvSpPr txBox="1"/>
            <p:nvPr/>
          </p:nvSpPr>
          <p:spPr>
            <a:xfrm>
              <a:off x="0" y="663811"/>
              <a:ext cx="7963855" cy="848299"/>
            </a:xfrm>
            <a:prstGeom prst="rect">
              <a:avLst/>
            </a:prstGeom>
          </p:spPr>
          <p:txBody>
            <a:bodyPr lIns="0" tIns="0" rIns="0" bIns="0" rtlCol="0" anchor="t">
              <a:spAutoFit/>
            </a:bodyPr>
            <a:lstStyle/>
            <a:p>
              <a:pPr marL="0" lvl="0" indent="0" algn="l">
                <a:lnSpc>
                  <a:spcPts val="2601"/>
                </a:lnSpc>
              </a:pPr>
              <a:r>
                <a:rPr lang="en-US" sz="1858">
                  <a:solidFill>
                    <a:srgbClr val="FFFFFF"/>
                  </a:solidFill>
                  <a:latin typeface="Touvlo"/>
                  <a:ea typeface="Touvlo"/>
                  <a:cs typeface="Touvlo"/>
                  <a:sym typeface="Touvlo"/>
                </a:rPr>
                <a:t>Designed for </a:t>
              </a:r>
              <a:r>
                <a:rPr lang="en-US" sz="1858" b="1">
                  <a:solidFill>
                    <a:srgbClr val="FFFFFF"/>
                  </a:solidFill>
                  <a:latin typeface="Touvlo Bold"/>
                  <a:ea typeface="Touvlo Bold"/>
                  <a:cs typeface="Touvlo Bold"/>
                  <a:sym typeface="Touvlo Bold"/>
                </a:rPr>
                <a:t>seamless integration</a:t>
              </a:r>
              <a:r>
                <a:rPr lang="en-US" sz="1858">
                  <a:solidFill>
                    <a:srgbClr val="FFFFFF"/>
                  </a:solidFill>
                  <a:latin typeface="Touvlo"/>
                  <a:ea typeface="Touvlo"/>
                  <a:cs typeface="Touvlo"/>
                  <a:sym typeface="Touvlo"/>
                </a:rPr>
                <a:t> with existing healthcare systems and future scalability.</a:t>
              </a:r>
            </a:p>
          </p:txBody>
        </p:sp>
      </p:grpSp>
      <p:sp>
        <p:nvSpPr>
          <p:cNvPr id="20" name="TextBox 20"/>
          <p:cNvSpPr txBox="1"/>
          <p:nvPr/>
        </p:nvSpPr>
        <p:spPr>
          <a:xfrm>
            <a:off x="977556" y="7750360"/>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05</a:t>
            </a:r>
          </a:p>
        </p:txBody>
      </p:sp>
      <p:sp>
        <p:nvSpPr>
          <p:cNvPr id="21" name="TextBox 21"/>
          <p:cNvSpPr txBox="1"/>
          <p:nvPr/>
        </p:nvSpPr>
        <p:spPr>
          <a:xfrm>
            <a:off x="666750" y="838200"/>
            <a:ext cx="16954500" cy="1099025"/>
          </a:xfrm>
          <a:prstGeom prst="rect">
            <a:avLst/>
          </a:prstGeom>
        </p:spPr>
        <p:txBody>
          <a:bodyPr lIns="0" tIns="0" rIns="0" bIns="0" rtlCol="0" anchor="t">
            <a:spAutoFit/>
          </a:bodyPr>
          <a:lstStyle/>
          <a:p>
            <a:pPr marL="0" lvl="0" indent="0" algn="l">
              <a:lnSpc>
                <a:spcPts val="8393"/>
              </a:lnSpc>
            </a:pPr>
            <a:r>
              <a:rPr lang="en-US" sz="8393" b="1">
                <a:solidFill>
                  <a:srgbClr val="0B3D91"/>
                </a:solidFill>
                <a:latin typeface="Proxima Nova Condensed Bold"/>
                <a:ea typeface="Proxima Nova Condensed Bold"/>
                <a:cs typeface="Proxima Nova Condensed Bold"/>
                <a:sym typeface="Proxima Nova Condensed Bold"/>
              </a:rPr>
              <a:t>Tech Stack Behind HealthSpot's Success</a:t>
            </a:r>
          </a:p>
        </p:txBody>
      </p:sp>
      <p:grpSp>
        <p:nvGrpSpPr>
          <p:cNvPr id="22" name="Group 22"/>
          <p:cNvGrpSpPr/>
          <p:nvPr/>
        </p:nvGrpSpPr>
        <p:grpSpPr>
          <a:xfrm>
            <a:off x="2105025" y="2817120"/>
            <a:ext cx="5972891" cy="1134082"/>
            <a:chOff x="0" y="0"/>
            <a:chExt cx="7963855" cy="1512110"/>
          </a:xfrm>
        </p:grpSpPr>
        <p:sp>
          <p:nvSpPr>
            <p:cNvPr id="23" name="TextBox 23"/>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FRONTEND DEVELOPMENT</a:t>
              </a:r>
            </a:p>
          </p:txBody>
        </p:sp>
        <p:sp>
          <p:nvSpPr>
            <p:cNvPr id="24" name="TextBox 24"/>
            <p:cNvSpPr txBox="1"/>
            <p:nvPr/>
          </p:nvSpPr>
          <p:spPr>
            <a:xfrm>
              <a:off x="0" y="663811"/>
              <a:ext cx="7963855" cy="848299"/>
            </a:xfrm>
            <a:prstGeom prst="rect">
              <a:avLst/>
            </a:prstGeom>
          </p:spPr>
          <p:txBody>
            <a:bodyPr lIns="0" tIns="0" rIns="0" bIns="0" rtlCol="0" anchor="t">
              <a:spAutoFit/>
            </a:bodyPr>
            <a:lstStyle/>
            <a:p>
              <a:pPr marL="0" lvl="0" indent="0" algn="l">
                <a:lnSpc>
                  <a:spcPts val="2601"/>
                </a:lnSpc>
              </a:pPr>
              <a:r>
                <a:rPr lang="en-US" sz="1858">
                  <a:solidFill>
                    <a:srgbClr val="FFFFFF"/>
                  </a:solidFill>
                  <a:latin typeface="Touvlo"/>
                  <a:ea typeface="Touvlo"/>
                  <a:cs typeface="Touvlo"/>
                  <a:sym typeface="Touvlo"/>
                </a:rPr>
                <a:t>Built using </a:t>
              </a:r>
              <a:r>
                <a:rPr lang="en-US" sz="1858" b="1">
                  <a:solidFill>
                    <a:srgbClr val="FFFFFF"/>
                  </a:solidFill>
                  <a:latin typeface="Touvlo Bold"/>
                  <a:ea typeface="Touvlo Bold"/>
                  <a:cs typeface="Touvlo Bold"/>
                  <a:sym typeface="Touvlo Bold"/>
                </a:rPr>
                <a:t>HTML, CSS, and JavaScript</a:t>
              </a:r>
              <a:r>
                <a:rPr lang="en-US" sz="1858">
                  <a:solidFill>
                    <a:srgbClr val="FFFFFF"/>
                  </a:solidFill>
                  <a:latin typeface="Touvlo"/>
                  <a:ea typeface="Touvlo"/>
                  <a:cs typeface="Touvlo"/>
                  <a:sym typeface="Touvlo"/>
                </a:rPr>
                <a:t> for a responsive and interactive user experience.</a:t>
              </a:r>
            </a:p>
          </p:txBody>
        </p:sp>
      </p:grpSp>
      <p:sp>
        <p:nvSpPr>
          <p:cNvPr id="25" name="TextBox 25"/>
          <p:cNvSpPr txBox="1"/>
          <p:nvPr/>
        </p:nvSpPr>
        <p:spPr>
          <a:xfrm>
            <a:off x="977556" y="2759970"/>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01</a:t>
            </a:r>
          </a:p>
        </p:txBody>
      </p:sp>
      <p:grpSp>
        <p:nvGrpSpPr>
          <p:cNvPr id="26" name="Group 26"/>
          <p:cNvGrpSpPr/>
          <p:nvPr/>
        </p:nvGrpSpPr>
        <p:grpSpPr>
          <a:xfrm>
            <a:off x="10734675" y="2817120"/>
            <a:ext cx="5972891" cy="1134082"/>
            <a:chOff x="0" y="0"/>
            <a:chExt cx="7963855" cy="1512110"/>
          </a:xfrm>
        </p:grpSpPr>
        <p:sp>
          <p:nvSpPr>
            <p:cNvPr id="27" name="TextBox 27"/>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BACKEND TECHNOLOGIES</a:t>
              </a:r>
            </a:p>
          </p:txBody>
        </p:sp>
        <p:sp>
          <p:nvSpPr>
            <p:cNvPr id="28" name="TextBox 28"/>
            <p:cNvSpPr txBox="1"/>
            <p:nvPr/>
          </p:nvSpPr>
          <p:spPr>
            <a:xfrm>
              <a:off x="0" y="663811"/>
              <a:ext cx="7963855" cy="848299"/>
            </a:xfrm>
            <a:prstGeom prst="rect">
              <a:avLst/>
            </a:prstGeom>
          </p:spPr>
          <p:txBody>
            <a:bodyPr lIns="0" tIns="0" rIns="0" bIns="0" rtlCol="0" anchor="t">
              <a:spAutoFit/>
            </a:bodyPr>
            <a:lstStyle/>
            <a:p>
              <a:pPr marL="0" lvl="0" indent="0" algn="l">
                <a:lnSpc>
                  <a:spcPts val="2601"/>
                </a:lnSpc>
              </a:pPr>
              <a:r>
                <a:rPr lang="en-US" sz="1858">
                  <a:solidFill>
                    <a:srgbClr val="FFFFFF"/>
                  </a:solidFill>
                  <a:latin typeface="Touvlo"/>
                  <a:ea typeface="Touvlo"/>
                  <a:cs typeface="Touvlo"/>
                  <a:sym typeface="Touvlo"/>
                </a:rPr>
                <a:t>Utilizes </a:t>
              </a:r>
              <a:r>
                <a:rPr lang="en-US" sz="1858" b="1">
                  <a:solidFill>
                    <a:srgbClr val="FFFFFF"/>
                  </a:solidFill>
                  <a:latin typeface="Touvlo Bold"/>
                  <a:ea typeface="Touvlo Bold"/>
                  <a:cs typeface="Touvlo Bold"/>
                  <a:sym typeface="Touvlo Bold"/>
                </a:rPr>
                <a:t>Python, JSON, APIs, and ML models</a:t>
              </a:r>
              <a:r>
                <a:rPr lang="en-US" sz="1858">
                  <a:solidFill>
                    <a:srgbClr val="FFFFFF"/>
                  </a:solidFill>
                  <a:latin typeface="Touvlo"/>
                  <a:ea typeface="Touvlo"/>
                  <a:cs typeface="Touvlo"/>
                  <a:sym typeface="Touvlo"/>
                </a:rPr>
                <a:t> for robust processing and data management.</a:t>
              </a:r>
            </a:p>
          </p:txBody>
        </p:sp>
      </p:grpSp>
      <p:sp>
        <p:nvSpPr>
          <p:cNvPr id="29" name="TextBox 29"/>
          <p:cNvSpPr txBox="1"/>
          <p:nvPr/>
        </p:nvSpPr>
        <p:spPr>
          <a:xfrm>
            <a:off x="9607206" y="2759970"/>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02</a:t>
            </a:r>
          </a:p>
        </p:txBody>
      </p:sp>
      <p:grpSp>
        <p:nvGrpSpPr>
          <p:cNvPr id="30" name="Group 30"/>
          <p:cNvGrpSpPr/>
          <p:nvPr/>
        </p:nvGrpSpPr>
        <p:grpSpPr>
          <a:xfrm>
            <a:off x="2105025" y="5312315"/>
            <a:ext cx="5972891" cy="1134082"/>
            <a:chOff x="0" y="0"/>
            <a:chExt cx="7963855" cy="1512110"/>
          </a:xfrm>
        </p:grpSpPr>
        <p:sp>
          <p:nvSpPr>
            <p:cNvPr id="31" name="TextBox 31"/>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SECURE DATABASE STORAGE</a:t>
              </a:r>
            </a:p>
          </p:txBody>
        </p:sp>
        <p:sp>
          <p:nvSpPr>
            <p:cNvPr id="32" name="TextBox 32"/>
            <p:cNvSpPr txBox="1"/>
            <p:nvPr/>
          </p:nvSpPr>
          <p:spPr>
            <a:xfrm>
              <a:off x="0" y="663811"/>
              <a:ext cx="7963855" cy="848299"/>
            </a:xfrm>
            <a:prstGeom prst="rect">
              <a:avLst/>
            </a:prstGeom>
          </p:spPr>
          <p:txBody>
            <a:bodyPr lIns="0" tIns="0" rIns="0" bIns="0" rtlCol="0" anchor="t">
              <a:spAutoFit/>
            </a:bodyPr>
            <a:lstStyle/>
            <a:p>
              <a:pPr marL="0" lvl="0" indent="0" algn="l">
                <a:lnSpc>
                  <a:spcPts val="2601"/>
                </a:lnSpc>
              </a:pPr>
              <a:r>
                <a:rPr lang="en-US" sz="1858">
                  <a:solidFill>
                    <a:srgbClr val="FFFFFF"/>
                  </a:solidFill>
                  <a:latin typeface="Touvlo"/>
                  <a:ea typeface="Touvlo"/>
                  <a:cs typeface="Touvlo"/>
                  <a:sym typeface="Touvlo"/>
                </a:rPr>
                <a:t>Incorporates </a:t>
              </a:r>
              <a:r>
                <a:rPr lang="en-US" sz="1858" b="1">
                  <a:solidFill>
                    <a:srgbClr val="FFFFFF"/>
                  </a:solidFill>
                  <a:latin typeface="Touvlo Bold"/>
                  <a:ea typeface="Touvlo Bold"/>
                  <a:cs typeface="Touvlo Bold"/>
                  <a:sym typeface="Touvlo Bold"/>
                </a:rPr>
                <a:t>encrypted storage</a:t>
              </a:r>
              <a:r>
                <a:rPr lang="en-US" sz="1858">
                  <a:solidFill>
                    <a:srgbClr val="FFFFFF"/>
                  </a:solidFill>
                  <a:latin typeface="Touvlo"/>
                  <a:ea typeface="Touvlo"/>
                  <a:cs typeface="Touvlo"/>
                  <a:sym typeface="Touvlo"/>
                </a:rPr>
                <a:t> ensuring patients' medical data remains confidential and secure.</a:t>
              </a:r>
            </a:p>
          </p:txBody>
        </p:sp>
      </p:grpSp>
      <p:sp>
        <p:nvSpPr>
          <p:cNvPr id="33" name="TextBox 33"/>
          <p:cNvSpPr txBox="1"/>
          <p:nvPr/>
        </p:nvSpPr>
        <p:spPr>
          <a:xfrm>
            <a:off x="977556" y="5255165"/>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03</a:t>
            </a:r>
          </a:p>
        </p:txBody>
      </p:sp>
      <p:grpSp>
        <p:nvGrpSpPr>
          <p:cNvPr id="34" name="Group 34"/>
          <p:cNvGrpSpPr/>
          <p:nvPr/>
        </p:nvGrpSpPr>
        <p:grpSpPr>
          <a:xfrm>
            <a:off x="10734675" y="5312315"/>
            <a:ext cx="5972891" cy="1134082"/>
            <a:chOff x="0" y="0"/>
            <a:chExt cx="7963855" cy="1512110"/>
          </a:xfrm>
        </p:grpSpPr>
        <p:sp>
          <p:nvSpPr>
            <p:cNvPr id="35" name="TextBox 35"/>
            <p:cNvSpPr txBox="1"/>
            <p:nvPr/>
          </p:nvSpPr>
          <p:spPr>
            <a:xfrm>
              <a:off x="0" y="-66675"/>
              <a:ext cx="7963855" cy="676275"/>
            </a:xfrm>
            <a:prstGeom prst="rect">
              <a:avLst/>
            </a:prstGeom>
          </p:spPr>
          <p:txBody>
            <a:bodyPr lIns="0" tIns="0" rIns="0" bIns="0" rtlCol="0" anchor="t">
              <a:spAutoFit/>
            </a:bodyPr>
            <a:lstStyle/>
            <a:p>
              <a:pPr marL="0" lvl="0" indent="0" algn="l">
                <a:lnSpc>
                  <a:spcPts val="4200"/>
                </a:lnSpc>
              </a:pPr>
              <a:r>
                <a:rPr lang="en-US" sz="3000" b="1">
                  <a:solidFill>
                    <a:srgbClr val="FFFFFF"/>
                  </a:solidFill>
                  <a:latin typeface="Proxima Nova Condensed Bold"/>
                  <a:ea typeface="Proxima Nova Condensed Bold"/>
                  <a:cs typeface="Proxima Nova Condensed Bold"/>
                  <a:sym typeface="Proxima Nova Condensed Bold"/>
                </a:rPr>
                <a:t>AUTHENTICATION MECHANISMS</a:t>
              </a:r>
            </a:p>
          </p:txBody>
        </p:sp>
        <p:sp>
          <p:nvSpPr>
            <p:cNvPr id="36" name="TextBox 36"/>
            <p:cNvSpPr txBox="1"/>
            <p:nvPr/>
          </p:nvSpPr>
          <p:spPr>
            <a:xfrm>
              <a:off x="0" y="663811"/>
              <a:ext cx="7963855" cy="848299"/>
            </a:xfrm>
            <a:prstGeom prst="rect">
              <a:avLst/>
            </a:prstGeom>
          </p:spPr>
          <p:txBody>
            <a:bodyPr lIns="0" tIns="0" rIns="0" bIns="0" rtlCol="0" anchor="t">
              <a:spAutoFit/>
            </a:bodyPr>
            <a:lstStyle/>
            <a:p>
              <a:pPr marL="0" lvl="0" indent="0" algn="l">
                <a:lnSpc>
                  <a:spcPts val="2601"/>
                </a:lnSpc>
              </a:pPr>
              <a:r>
                <a:rPr lang="en-US" sz="1858">
                  <a:solidFill>
                    <a:srgbClr val="FFFFFF"/>
                  </a:solidFill>
                  <a:latin typeface="Touvlo"/>
                  <a:ea typeface="Touvlo"/>
                  <a:cs typeface="Touvlo"/>
                  <a:sym typeface="Touvlo"/>
                </a:rPr>
                <a:t>Employs a </a:t>
              </a:r>
              <a:r>
                <a:rPr lang="en-US" sz="1858" b="1">
                  <a:solidFill>
                    <a:srgbClr val="FFFFFF"/>
                  </a:solidFill>
                  <a:latin typeface="Touvlo Bold"/>
                  <a:ea typeface="Touvlo Bold"/>
                  <a:cs typeface="Touvlo Bold"/>
                  <a:sym typeface="Touvlo Bold"/>
                </a:rPr>
                <a:t>unique ID and QR code</a:t>
              </a:r>
              <a:r>
                <a:rPr lang="en-US" sz="1858">
                  <a:solidFill>
                    <a:srgbClr val="FFFFFF"/>
                  </a:solidFill>
                  <a:latin typeface="Touvlo"/>
                  <a:ea typeface="Touvlo"/>
                  <a:cs typeface="Touvlo"/>
                  <a:sym typeface="Touvlo"/>
                </a:rPr>
                <a:t> for secure patient identification and access control.</a:t>
              </a:r>
            </a:p>
          </p:txBody>
        </p:sp>
      </p:grpSp>
      <p:sp>
        <p:nvSpPr>
          <p:cNvPr id="37" name="TextBox 37"/>
          <p:cNvSpPr txBox="1"/>
          <p:nvPr/>
        </p:nvSpPr>
        <p:spPr>
          <a:xfrm>
            <a:off x="9607206" y="5255165"/>
            <a:ext cx="822669" cy="504825"/>
          </a:xfrm>
          <a:prstGeom prst="rect">
            <a:avLst/>
          </a:prstGeom>
        </p:spPr>
        <p:txBody>
          <a:bodyPr lIns="0" tIns="0" rIns="0" bIns="0" rtlCol="0" anchor="t">
            <a:spAutoFit/>
          </a:bodyPr>
          <a:lstStyle/>
          <a:p>
            <a:pPr marL="0" lvl="0" indent="0" algn="l">
              <a:lnSpc>
                <a:spcPts val="4199"/>
              </a:lnSpc>
            </a:pPr>
            <a:r>
              <a:rPr lang="en-US" sz="2999" b="1" u="none">
                <a:solidFill>
                  <a:srgbClr val="FFFFFF"/>
                </a:solidFill>
                <a:latin typeface="Proxima Nova Condensed Bold"/>
                <a:ea typeface="Proxima Nova Condensed Bold"/>
                <a:cs typeface="Proxima Nova Condensed Bold"/>
                <a:sym typeface="Proxima Nova Condensed Bold"/>
              </a:rPr>
              <a:t>04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Custom</PresentationFormat>
  <Paragraphs>102</Paragraphs>
  <Slides>12</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Proxima Nova Condensed Bold</vt:lpstr>
      <vt:lpstr>Touvlo</vt:lpstr>
      <vt:lpstr>Touvlo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HealthSpot Presentation</dc:title>
  <dc:description>Presentation - HealthSpot Presentation</dc:description>
  <cp:lastModifiedBy>GURKIRAT SINGH</cp:lastModifiedBy>
  <cp:revision>2</cp:revision>
  <dcterms:created xsi:type="dcterms:W3CDTF">2006-08-16T00:00:00Z</dcterms:created>
  <dcterms:modified xsi:type="dcterms:W3CDTF">2025-10-03T20:34:19Z</dcterms:modified>
  <dc:identifier>DAG0xCuVtcU</dc:identifier>
</cp:coreProperties>
</file>