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754"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750" b="0" i="0">
                <a:solidFill>
                  <a:srgbClr val="332C2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750" b="0" i="0">
                <a:solidFill>
                  <a:srgbClr val="332C2C"/>
                </a:solidFill>
                <a:latin typeface="Times New Roman"/>
                <a:cs typeface="Times New Roman"/>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750" b="0" i="0">
                <a:solidFill>
                  <a:srgbClr val="332C2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0" y="10286997"/>
                </a:moveTo>
                <a:lnTo>
                  <a:pt x="18287999" y="10286997"/>
                </a:lnTo>
                <a:lnTo>
                  <a:pt x="18287999" y="0"/>
                </a:lnTo>
                <a:lnTo>
                  <a:pt x="0" y="0"/>
                </a:lnTo>
                <a:lnTo>
                  <a:pt x="0" y="10286997"/>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1526372" y="2677020"/>
            <a:ext cx="15247955" cy="3610610"/>
          </a:xfrm>
          <a:prstGeom prst="rect">
            <a:avLst/>
          </a:prstGeom>
        </p:spPr>
        <p:txBody>
          <a:bodyPr wrap="square" lIns="0" tIns="0" rIns="0" bIns="0">
            <a:spAutoFit/>
          </a:bodyPr>
          <a:lstStyle>
            <a:lvl1pPr>
              <a:defRPr sz="11750" b="0" i="0">
                <a:solidFill>
                  <a:srgbClr val="332C2C"/>
                </a:solidFill>
                <a:latin typeface="Times New Roman"/>
                <a:cs typeface="Times New Roman"/>
              </a:defRPr>
            </a:lvl1pPr>
          </a:lstStyle>
          <a:p>
            <a:endParaRPr/>
          </a:p>
        </p:txBody>
      </p:sp>
      <p:sp>
        <p:nvSpPr>
          <p:cNvPr id="3" name="Holder 3"/>
          <p:cNvSpPr>
            <a:spLocks noGrp="1"/>
          </p:cNvSpPr>
          <p:nvPr>
            <p:ph type="body" idx="1"/>
          </p:nvPr>
        </p:nvSpPr>
        <p:spPr>
          <a:xfrm>
            <a:off x="2385301" y="3414751"/>
            <a:ext cx="13530097" cy="215074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3/20/2024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6372" y="2677020"/>
            <a:ext cx="15247955" cy="1124026"/>
          </a:xfrm>
          <a:prstGeom prst="rect">
            <a:avLst/>
          </a:prstGeom>
        </p:spPr>
        <p:txBody>
          <a:bodyPr vert="horz" wrap="square" lIns="0" tIns="15875" rIns="0" bIns="0" rtlCol="0">
            <a:spAutoFit/>
          </a:bodyPr>
          <a:lstStyle/>
          <a:p>
            <a:pPr marL="17780" marR="5080" indent="83185">
              <a:lnSpc>
                <a:spcPct val="100000"/>
              </a:lnSpc>
              <a:spcBef>
                <a:spcPts val="125"/>
              </a:spcBef>
            </a:pPr>
            <a:r>
              <a:rPr lang="en-IN" sz="7200" b="1" i="0" dirty="0">
                <a:solidFill>
                  <a:srgbClr val="1F1F1F"/>
                </a:solidFill>
                <a:effectLst/>
                <a:latin typeface="Google Sans"/>
              </a:rPr>
              <a:t>Student Result Management System</a:t>
            </a:r>
            <a:endParaRPr sz="7200" b="1" spc="125" dirty="0"/>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5220"/>
          </a:xfrm>
          <a:custGeom>
            <a:avLst/>
            <a:gdLst/>
            <a:ahLst/>
            <a:cxnLst/>
            <a:rect l="l" t="t" r="r" b="b"/>
            <a:pathLst>
              <a:path w="18288000" h="2395220">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6271" y="2395169"/>
                </a:lnTo>
                <a:lnTo>
                  <a:pt x="14490573" y="2395169"/>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
        <p:nvSpPr>
          <p:cNvPr id="5" name="TextBox 4">
            <a:extLst>
              <a:ext uri="{FF2B5EF4-FFF2-40B4-BE49-F238E27FC236}">
                <a16:creationId xmlns:a16="http://schemas.microsoft.com/office/drawing/2014/main" id="{CA5B2442-28EE-3279-13BD-FD328DCB1454}"/>
              </a:ext>
            </a:extLst>
          </p:cNvPr>
          <p:cNvSpPr txBox="1"/>
          <p:nvPr/>
        </p:nvSpPr>
        <p:spPr>
          <a:xfrm>
            <a:off x="1527959" y="4442496"/>
            <a:ext cx="10972800" cy="1523494"/>
          </a:xfrm>
          <a:prstGeom prst="rect">
            <a:avLst/>
          </a:prstGeom>
          <a:noFill/>
        </p:spPr>
        <p:txBody>
          <a:bodyPr wrap="square" rtlCol="0">
            <a:spAutoFit/>
          </a:bodyPr>
          <a:lstStyle/>
          <a:p>
            <a:r>
              <a:rPr lang="en-IN" sz="2500" dirty="0"/>
              <a:t>Project creator :</a:t>
            </a:r>
          </a:p>
          <a:p>
            <a:r>
              <a:rPr lang="en-IN" sz="2500" dirty="0"/>
              <a:t>GURKIRAT SINGH(2210990339)</a:t>
            </a:r>
          </a:p>
          <a:p>
            <a:endParaRPr lang="en-IN" sz="2500" dirty="0"/>
          </a:p>
          <a:p>
            <a:endParaRPr lang="en-IN" dirty="0"/>
          </a:p>
        </p:txBody>
      </p:sp>
      <p:sp>
        <p:nvSpPr>
          <p:cNvPr id="6" name="TextBox 5">
            <a:extLst>
              <a:ext uri="{FF2B5EF4-FFF2-40B4-BE49-F238E27FC236}">
                <a16:creationId xmlns:a16="http://schemas.microsoft.com/office/drawing/2014/main" id="{A85E5066-0380-0911-BF7B-982C6C1C1E55}"/>
              </a:ext>
            </a:extLst>
          </p:cNvPr>
          <p:cNvSpPr txBox="1"/>
          <p:nvPr/>
        </p:nvSpPr>
        <p:spPr>
          <a:xfrm>
            <a:off x="5645150" y="5378450"/>
            <a:ext cx="9144000" cy="3539430"/>
          </a:xfrm>
          <a:prstGeom prst="rect">
            <a:avLst/>
          </a:prstGeom>
          <a:noFill/>
        </p:spPr>
        <p:txBody>
          <a:bodyPr wrap="square" rtlCol="0">
            <a:spAutoFit/>
          </a:bodyPr>
          <a:lstStyle/>
          <a:p>
            <a:r>
              <a:rPr lang="en-US" sz="3200" b="0" i="0" dirty="0">
                <a:solidFill>
                  <a:srgbClr val="1F1F1F"/>
                </a:solidFill>
                <a:effectLst/>
                <a:latin typeface="Google Sans"/>
              </a:rPr>
              <a:t>In this presentation, we will explore how to create a student result management system using Python. This system will help educational institutions efficiently manage student data, calculate grades, and generate reports. We will cover the functionalities, implementation using Python, and the benefits of using such a system.</a:t>
            </a:r>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0" name="object 10"/>
          <p:cNvSpPr txBox="1">
            <a:spLocks noGrp="1"/>
          </p:cNvSpPr>
          <p:nvPr>
            <p:ph type="title"/>
          </p:nvPr>
        </p:nvSpPr>
        <p:spPr>
          <a:xfrm>
            <a:off x="8376459" y="1429499"/>
            <a:ext cx="4043679" cy="939800"/>
          </a:xfrm>
          <a:prstGeom prst="rect">
            <a:avLst/>
          </a:prstGeom>
        </p:spPr>
        <p:txBody>
          <a:bodyPr vert="horz" wrap="square" lIns="0" tIns="12700" rIns="0" bIns="0" rtlCol="0">
            <a:spAutoFit/>
          </a:bodyPr>
          <a:lstStyle/>
          <a:p>
            <a:pPr marL="12700">
              <a:lnSpc>
                <a:spcPct val="100000"/>
              </a:lnSpc>
              <a:spcBef>
                <a:spcPts val="100"/>
              </a:spcBef>
            </a:pPr>
            <a:r>
              <a:rPr lang="en-IN" sz="6000" b="1" spc="160" dirty="0">
                <a:latin typeface="Google Sans"/>
              </a:rPr>
              <a:t>Problem</a:t>
            </a:r>
            <a:endParaRPr sz="6000" b="1" dirty="0">
              <a:latin typeface="Google Sans"/>
            </a:endParaRPr>
          </a:p>
        </p:txBody>
      </p:sp>
      <p:sp>
        <p:nvSpPr>
          <p:cNvPr id="11" name="TextBox 10">
            <a:extLst>
              <a:ext uri="{FF2B5EF4-FFF2-40B4-BE49-F238E27FC236}">
                <a16:creationId xmlns:a16="http://schemas.microsoft.com/office/drawing/2014/main" id="{25B26887-E9CC-6336-C9B8-BBD48D3F8E68}"/>
              </a:ext>
            </a:extLst>
          </p:cNvPr>
          <p:cNvSpPr txBox="1"/>
          <p:nvPr/>
        </p:nvSpPr>
        <p:spPr>
          <a:xfrm>
            <a:off x="7169150" y="2940050"/>
            <a:ext cx="7558485" cy="6555641"/>
          </a:xfrm>
          <a:prstGeom prst="rect">
            <a:avLst/>
          </a:prstGeom>
          <a:noFill/>
        </p:spPr>
        <p:txBody>
          <a:bodyPr wrap="square">
            <a:spAutoFit/>
          </a:bodyPr>
          <a:lstStyle/>
          <a:p>
            <a:pPr algn="l">
              <a:buFont typeface="Arial" panose="020B0604020202020204" pitchFamily="34" charset="0"/>
              <a:buChar char="•"/>
            </a:pPr>
            <a:r>
              <a:rPr lang="en-US" sz="2800" b="0" i="0" dirty="0">
                <a:solidFill>
                  <a:srgbClr val="1F1F1F"/>
                </a:solidFill>
                <a:effectLst/>
                <a:latin typeface="Google Sans"/>
              </a:rPr>
              <a:t>Manually managing student data can be time-consuming and prone to errors.</a:t>
            </a:r>
          </a:p>
          <a:p>
            <a:pPr algn="l">
              <a:buFont typeface="Arial" panose="020B0604020202020204" pitchFamily="34" charset="0"/>
              <a:buChar char="•"/>
            </a:pPr>
            <a:r>
              <a:rPr lang="en-US" sz="2800" b="0" i="0" dirty="0">
                <a:solidFill>
                  <a:srgbClr val="1F1F1F"/>
                </a:solidFill>
                <a:effectLst/>
                <a:latin typeface="Google Sans"/>
              </a:rPr>
              <a:t>Calculating grades and generating reports for large numbers of students is tedious.</a:t>
            </a:r>
          </a:p>
          <a:p>
            <a:pPr algn="l">
              <a:buFont typeface="Arial" panose="020B0604020202020204" pitchFamily="34" charset="0"/>
              <a:buChar char="•"/>
            </a:pPr>
            <a:r>
              <a:rPr lang="en-US" sz="2800" b="0" i="0" dirty="0">
                <a:solidFill>
                  <a:srgbClr val="1F1F1F"/>
                </a:solidFill>
                <a:effectLst/>
                <a:latin typeface="Google Sans"/>
              </a:rPr>
              <a:t>Traditional methods lack data security and organization.</a:t>
            </a:r>
          </a:p>
          <a:p>
            <a:pPr algn="l"/>
            <a:r>
              <a:rPr lang="en-US" sz="2800" b="0" i="1" dirty="0">
                <a:solidFill>
                  <a:srgbClr val="1F1F1F"/>
                </a:solidFill>
                <a:effectLst/>
                <a:latin typeface="Google Sans"/>
              </a:rPr>
              <a:t>Speaker Notes</a:t>
            </a:r>
            <a:r>
              <a:rPr lang="en-US" sz="2800" b="0" i="0" dirty="0">
                <a:solidFill>
                  <a:srgbClr val="1F1F1F"/>
                </a:solidFill>
                <a:effectLst/>
                <a:latin typeface="Google Sans"/>
              </a:rPr>
              <a:t> Traditionally, managing student results involves manual processes like maintaining paper records, calculating grades by hand, and creating reports in spreadsheets. This approach is inefficient, error-prone, and lacks data security. A student result management system automates these tasks, saves time and resources, and ensures data accuracy.</a:t>
            </a:r>
          </a:p>
          <a:p>
            <a:endParaRPr lang="en-IN" sz="2800" dirty="0"/>
          </a:p>
        </p:txBody>
      </p:sp>
      <p:pic>
        <p:nvPicPr>
          <p:cNvPr id="13" name="Picture 12">
            <a:extLst>
              <a:ext uri="{FF2B5EF4-FFF2-40B4-BE49-F238E27FC236}">
                <a16:creationId xmlns:a16="http://schemas.microsoft.com/office/drawing/2014/main" id="{84DDC72F-4852-E00E-AA6B-FE2B9C5BB4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7950" y="2940051"/>
            <a:ext cx="4572000" cy="58197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9" name="object 9"/>
          <p:cNvSpPr txBox="1">
            <a:spLocks noGrp="1"/>
          </p:cNvSpPr>
          <p:nvPr>
            <p:ph type="title"/>
          </p:nvPr>
        </p:nvSpPr>
        <p:spPr>
          <a:xfrm>
            <a:off x="1464627" y="1002330"/>
            <a:ext cx="18129250" cy="1674817"/>
          </a:xfrm>
          <a:prstGeom prst="rect">
            <a:avLst/>
          </a:prstGeom>
        </p:spPr>
        <p:txBody>
          <a:bodyPr vert="horz" wrap="square" lIns="0" tIns="12700" rIns="0" bIns="0" rtlCol="0">
            <a:spAutoFit/>
          </a:bodyPr>
          <a:lstStyle/>
          <a:p>
            <a:pPr marL="12700">
              <a:lnSpc>
                <a:spcPct val="100000"/>
              </a:lnSpc>
              <a:spcBef>
                <a:spcPts val="100"/>
              </a:spcBef>
            </a:pPr>
            <a:r>
              <a:rPr lang="en-IN" sz="6000" b="1" i="0" dirty="0">
                <a:solidFill>
                  <a:srgbClr val="1F1F1F"/>
                </a:solidFill>
                <a:effectLst/>
                <a:latin typeface="Google Sans"/>
              </a:rPr>
              <a:t>Solution: </a:t>
            </a:r>
            <a:br>
              <a:rPr lang="en-IN" sz="6000" b="1" i="0" dirty="0">
                <a:solidFill>
                  <a:srgbClr val="1F1F1F"/>
                </a:solidFill>
                <a:effectLst/>
                <a:latin typeface="Google Sans"/>
              </a:rPr>
            </a:br>
            <a:r>
              <a:rPr lang="en-IN" sz="4800" b="1" i="0" dirty="0">
                <a:solidFill>
                  <a:srgbClr val="1F1F1F"/>
                </a:solidFill>
                <a:effectLst/>
                <a:latin typeface="Google Sans"/>
              </a:rPr>
              <a:t>                Python for Student Result Management System</a:t>
            </a:r>
            <a:endParaRPr lang="en-IN" sz="4800" dirty="0"/>
          </a:p>
        </p:txBody>
      </p:sp>
      <p:sp>
        <p:nvSpPr>
          <p:cNvPr id="19" name="object 2">
            <a:extLst>
              <a:ext uri="{FF2B5EF4-FFF2-40B4-BE49-F238E27FC236}">
                <a16:creationId xmlns:a16="http://schemas.microsoft.com/office/drawing/2014/main" id="{20C37786-6A6B-FB53-6D45-EB4DE2195153}"/>
              </a:ext>
            </a:extLst>
          </p:cNvPr>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sp>
        <p:nvSpPr>
          <p:cNvPr id="22" name="TextBox 21">
            <a:extLst>
              <a:ext uri="{FF2B5EF4-FFF2-40B4-BE49-F238E27FC236}">
                <a16:creationId xmlns:a16="http://schemas.microsoft.com/office/drawing/2014/main" id="{7A53C91E-4194-40AB-61A1-8D5C35AAD688}"/>
              </a:ext>
            </a:extLst>
          </p:cNvPr>
          <p:cNvSpPr txBox="1"/>
          <p:nvPr/>
        </p:nvSpPr>
        <p:spPr>
          <a:xfrm>
            <a:off x="1584148" y="2776615"/>
            <a:ext cx="9157648" cy="6078587"/>
          </a:xfrm>
          <a:prstGeom prst="rect">
            <a:avLst/>
          </a:prstGeom>
          <a:noFill/>
        </p:spPr>
        <p:txBody>
          <a:bodyPr wrap="square">
            <a:spAutoFit/>
          </a:bodyPr>
          <a:lstStyle/>
          <a:p>
            <a:pPr algn="l">
              <a:buFont typeface="Arial" panose="020B0604020202020204" pitchFamily="34" charset="0"/>
              <a:buChar char="•"/>
            </a:pPr>
            <a:r>
              <a:rPr lang="en-US" sz="2800" b="0" i="0" dirty="0">
                <a:solidFill>
                  <a:srgbClr val="1F1F1F"/>
                </a:solidFill>
                <a:effectLst/>
                <a:latin typeface="Google Sans"/>
              </a:rPr>
              <a:t>Python is a versatile programming language well-suited for building student result management systems.</a:t>
            </a:r>
          </a:p>
          <a:p>
            <a:pPr algn="l">
              <a:buFont typeface="Arial" panose="020B0604020202020204" pitchFamily="34" charset="0"/>
              <a:buChar char="•"/>
            </a:pPr>
            <a:r>
              <a:rPr lang="en-US" sz="2800" b="0" i="0" dirty="0">
                <a:solidFill>
                  <a:srgbClr val="1F1F1F"/>
                </a:solidFill>
                <a:effectLst/>
                <a:latin typeface="Google Sans"/>
              </a:rPr>
              <a:t>It's easy to learn and use, with a large community and extensive libraries for data manipulation.</a:t>
            </a:r>
          </a:p>
          <a:p>
            <a:pPr algn="l">
              <a:buFont typeface="Arial" panose="020B0604020202020204" pitchFamily="34" charset="0"/>
              <a:buChar char="•"/>
            </a:pPr>
            <a:r>
              <a:rPr lang="en-US" sz="2800" b="0" i="0" dirty="0">
                <a:solidFill>
                  <a:srgbClr val="1F1F1F"/>
                </a:solidFill>
                <a:effectLst/>
                <a:latin typeface="Google Sans"/>
              </a:rPr>
              <a:t>We can use libraries like pandas for data analysis and manipulation.</a:t>
            </a:r>
          </a:p>
          <a:p>
            <a:pPr algn="l"/>
            <a:r>
              <a:rPr lang="en-US" sz="2800" b="0" i="1" dirty="0">
                <a:solidFill>
                  <a:srgbClr val="1F1F1F"/>
                </a:solidFill>
                <a:effectLst/>
                <a:latin typeface="Google Sans"/>
              </a:rPr>
              <a:t>Speaker Notes</a:t>
            </a:r>
            <a:r>
              <a:rPr lang="en-US" sz="2800" b="0" i="0" dirty="0">
                <a:solidFill>
                  <a:srgbClr val="1F1F1F"/>
                </a:solidFill>
                <a:effectLst/>
                <a:latin typeface="Google Sans"/>
              </a:rPr>
              <a:t> Python is a powerful and user-friendly language for developing various applications, including student result management systems. Its simplicity allows for clear and maintainable code. Additionally, Python offers rich libraries like pandas, specifically designed for data handling and analysis, making it an ideal choice for managing student result data.</a:t>
            </a:r>
          </a:p>
          <a:p>
            <a:endParaRPr lang="en-IN" sz="2500" dirty="0"/>
          </a:p>
        </p:txBody>
      </p:sp>
      <p:pic>
        <p:nvPicPr>
          <p:cNvPr id="8" name="Picture 7">
            <a:extLst>
              <a:ext uri="{FF2B5EF4-FFF2-40B4-BE49-F238E27FC236}">
                <a16:creationId xmlns:a16="http://schemas.microsoft.com/office/drawing/2014/main" id="{182798E1-8C10-2D66-D85A-526A0E7F92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69750" y="2940051"/>
            <a:ext cx="5181600" cy="51625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8" name="object 8"/>
          <p:cNvSpPr txBox="1">
            <a:spLocks noGrp="1"/>
          </p:cNvSpPr>
          <p:nvPr>
            <p:ph type="title"/>
          </p:nvPr>
        </p:nvSpPr>
        <p:spPr>
          <a:xfrm>
            <a:off x="2292350" y="1399807"/>
            <a:ext cx="16356965" cy="593431"/>
          </a:xfrm>
          <a:prstGeom prst="rect">
            <a:avLst/>
          </a:prstGeom>
        </p:spPr>
        <p:txBody>
          <a:bodyPr vert="horz" wrap="square" lIns="0" tIns="62229" rIns="0" bIns="0" rtlCol="0">
            <a:spAutoFit/>
          </a:bodyPr>
          <a:lstStyle/>
          <a:p>
            <a:pPr marL="12700" marR="5080" algn="just">
              <a:lnSpc>
                <a:spcPts val="3450"/>
              </a:lnSpc>
              <a:spcBef>
                <a:spcPts val="489"/>
              </a:spcBef>
            </a:pPr>
            <a:r>
              <a:rPr lang="en-IN" sz="6000" b="1" i="0" dirty="0">
                <a:solidFill>
                  <a:srgbClr val="1F1F1F"/>
                </a:solidFill>
                <a:effectLst/>
                <a:latin typeface="Google Sans"/>
              </a:rPr>
              <a:t>Functionalities of the System</a:t>
            </a:r>
            <a:endParaRPr sz="6000" b="1" dirty="0">
              <a:latin typeface="Verdana"/>
              <a:cs typeface="Verdana"/>
            </a:endParaRPr>
          </a:p>
        </p:txBody>
      </p:sp>
      <p:sp>
        <p:nvSpPr>
          <p:cNvPr id="9" name="TextBox 8">
            <a:extLst>
              <a:ext uri="{FF2B5EF4-FFF2-40B4-BE49-F238E27FC236}">
                <a16:creationId xmlns:a16="http://schemas.microsoft.com/office/drawing/2014/main" id="{B767D696-BA9F-754C-703D-E5A11184F880}"/>
              </a:ext>
            </a:extLst>
          </p:cNvPr>
          <p:cNvSpPr txBox="1"/>
          <p:nvPr/>
        </p:nvSpPr>
        <p:spPr>
          <a:xfrm>
            <a:off x="2216150" y="2525312"/>
            <a:ext cx="7848600" cy="6894195"/>
          </a:xfrm>
          <a:prstGeom prst="rect">
            <a:avLst/>
          </a:prstGeom>
          <a:noFill/>
        </p:spPr>
        <p:txBody>
          <a:bodyPr wrap="square">
            <a:spAutoFit/>
          </a:bodyPr>
          <a:lstStyle/>
          <a:p>
            <a:pPr algn="l">
              <a:buFont typeface="Arial" panose="020B0604020202020204" pitchFamily="34" charset="0"/>
              <a:buChar char="•"/>
            </a:pPr>
            <a:r>
              <a:rPr lang="en-US" sz="2600" b="0" i="0" dirty="0">
                <a:solidFill>
                  <a:srgbClr val="1F1F1F"/>
                </a:solidFill>
                <a:effectLst/>
                <a:latin typeface="Google Sans"/>
              </a:rPr>
              <a:t>Add, edit, and delete student information (name, roll number, etc.).</a:t>
            </a:r>
          </a:p>
          <a:p>
            <a:pPr algn="l">
              <a:buFont typeface="Arial" panose="020B0604020202020204" pitchFamily="34" charset="0"/>
              <a:buChar char="•"/>
            </a:pPr>
            <a:r>
              <a:rPr lang="en-US" sz="2600" b="0" i="0" dirty="0">
                <a:solidFill>
                  <a:srgbClr val="1F1F1F"/>
                </a:solidFill>
                <a:effectLst/>
                <a:latin typeface="Google Sans"/>
              </a:rPr>
              <a:t>Add, edit, and delete course information (course name, credits, etc.).</a:t>
            </a:r>
          </a:p>
          <a:p>
            <a:pPr algn="l">
              <a:buFont typeface="Arial" panose="020B0604020202020204" pitchFamily="34" charset="0"/>
              <a:buChar char="•"/>
            </a:pPr>
            <a:r>
              <a:rPr lang="en-US" sz="2600" b="0" i="0" dirty="0">
                <a:solidFill>
                  <a:srgbClr val="1F1F1F"/>
                </a:solidFill>
                <a:effectLst/>
                <a:latin typeface="Google Sans"/>
              </a:rPr>
              <a:t>Enter student marks for each course.</a:t>
            </a:r>
          </a:p>
          <a:p>
            <a:pPr algn="l">
              <a:buFont typeface="Arial" panose="020B0604020202020204" pitchFamily="34" charset="0"/>
              <a:buChar char="•"/>
            </a:pPr>
            <a:r>
              <a:rPr lang="en-US" sz="2600" b="0" i="0" dirty="0">
                <a:solidFill>
                  <a:srgbClr val="1F1F1F"/>
                </a:solidFill>
                <a:effectLst/>
                <a:latin typeface="Google Sans"/>
              </a:rPr>
              <a:t>Calculate grades based on pre-defined criteria.</a:t>
            </a:r>
          </a:p>
          <a:p>
            <a:pPr algn="l">
              <a:buFont typeface="Arial" panose="020B0604020202020204" pitchFamily="34" charset="0"/>
              <a:buChar char="•"/>
            </a:pPr>
            <a:r>
              <a:rPr lang="en-US" sz="2600" b="0" i="0" dirty="0">
                <a:solidFill>
                  <a:srgbClr val="1F1F1F"/>
                </a:solidFill>
                <a:effectLst/>
                <a:latin typeface="Google Sans"/>
              </a:rPr>
              <a:t>Generate reports like individual student reports, class reports, and merit lists.</a:t>
            </a:r>
          </a:p>
          <a:p>
            <a:pPr algn="l"/>
            <a:r>
              <a:rPr lang="en-US" sz="2600" b="0" i="1" dirty="0">
                <a:solidFill>
                  <a:srgbClr val="1F1F1F"/>
                </a:solidFill>
                <a:effectLst/>
                <a:latin typeface="Google Sans"/>
              </a:rPr>
              <a:t>Speaker Notes</a:t>
            </a:r>
            <a:r>
              <a:rPr lang="en-US" sz="2600" b="0" i="0" dirty="0">
                <a:solidFill>
                  <a:srgbClr val="1F1F1F"/>
                </a:solidFill>
                <a:effectLst/>
                <a:latin typeface="Google Sans"/>
              </a:rPr>
              <a:t> The student result management system will offer various functionalities. It will allow adding, editing, and deleting student and course information. Users can enter student marks for each course. The system will calculate grades based on set criteria and generate reports like individual student performance reports, class reports highlighting overall performance, and merit lists recognizing top performers.</a:t>
            </a:r>
          </a:p>
          <a:p>
            <a:endParaRPr lang="en-IN" sz="2600" dirty="0"/>
          </a:p>
        </p:txBody>
      </p:sp>
      <p:sp>
        <p:nvSpPr>
          <p:cNvPr id="12"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3" name="object 2">
            <a:extLst>
              <a:ext uri="{FF2B5EF4-FFF2-40B4-BE49-F238E27FC236}">
                <a16:creationId xmlns:a16="http://schemas.microsoft.com/office/drawing/2014/main" id="{58CEFC8A-1A26-C396-F798-54B9E7EF89C0}"/>
              </a:ext>
            </a:extLst>
          </p:cNvPr>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pic>
        <p:nvPicPr>
          <p:cNvPr id="3" name="Picture 2">
            <a:extLst>
              <a:ext uri="{FF2B5EF4-FFF2-40B4-BE49-F238E27FC236}">
                <a16:creationId xmlns:a16="http://schemas.microsoft.com/office/drawing/2014/main" id="{6FF5AC4B-34DC-B446-EC12-703389203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7437" y="2525312"/>
            <a:ext cx="5638800" cy="63993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136538" y="738842"/>
            <a:ext cx="13722587" cy="936154"/>
          </a:xfrm>
          <a:prstGeom prst="rect">
            <a:avLst/>
          </a:prstGeom>
        </p:spPr>
        <p:txBody>
          <a:bodyPr vert="horz" wrap="square" lIns="0" tIns="12700" rIns="0" bIns="0" rtlCol="0">
            <a:spAutoFit/>
          </a:bodyPr>
          <a:lstStyle/>
          <a:p>
            <a:pPr marL="12700">
              <a:lnSpc>
                <a:spcPct val="100000"/>
              </a:lnSpc>
              <a:spcBef>
                <a:spcPts val="100"/>
              </a:spcBef>
            </a:pPr>
            <a:r>
              <a:rPr lang="en-US" sz="6000" b="1" i="0" dirty="0">
                <a:solidFill>
                  <a:srgbClr val="1F1F1F"/>
                </a:solidFill>
                <a:effectLst/>
                <a:latin typeface="Google Sans"/>
              </a:rPr>
              <a:t>Benefits of using a Python-based System</a:t>
            </a:r>
            <a:endParaRPr sz="6000" dirty="0"/>
          </a:p>
        </p:txBody>
      </p:sp>
      <p:sp>
        <p:nvSpPr>
          <p:cNvPr id="9" name="TextBox 8">
            <a:extLst>
              <a:ext uri="{FF2B5EF4-FFF2-40B4-BE49-F238E27FC236}">
                <a16:creationId xmlns:a16="http://schemas.microsoft.com/office/drawing/2014/main" id="{39FDD613-D67B-7460-5901-AC599A8D98C4}"/>
              </a:ext>
            </a:extLst>
          </p:cNvPr>
          <p:cNvSpPr txBox="1"/>
          <p:nvPr/>
        </p:nvSpPr>
        <p:spPr>
          <a:xfrm>
            <a:off x="2136538" y="1861675"/>
            <a:ext cx="9150824" cy="7694414"/>
          </a:xfrm>
          <a:prstGeom prst="rect">
            <a:avLst/>
          </a:prstGeom>
          <a:noFill/>
        </p:spPr>
        <p:txBody>
          <a:bodyPr wrap="square">
            <a:spAutoFit/>
          </a:bodyPr>
          <a:lstStyle/>
          <a:p>
            <a:pPr algn="l">
              <a:buFont typeface="Arial" panose="020B0604020202020204" pitchFamily="34" charset="0"/>
              <a:buChar char="•"/>
            </a:pPr>
            <a:r>
              <a:rPr lang="en-US" sz="2600" b="0" i="0" dirty="0">
                <a:solidFill>
                  <a:srgbClr val="1F1F1F"/>
                </a:solidFill>
                <a:effectLst/>
                <a:latin typeface="Google Sans"/>
              </a:rPr>
              <a:t>Improved Efficiency: Automates tasks, saving time and minimizing errors.</a:t>
            </a:r>
          </a:p>
          <a:p>
            <a:pPr algn="l">
              <a:buFont typeface="Arial" panose="020B0604020202020204" pitchFamily="34" charset="0"/>
              <a:buChar char="•"/>
            </a:pPr>
            <a:r>
              <a:rPr lang="en-US" sz="2600" b="0" i="0" dirty="0">
                <a:solidFill>
                  <a:srgbClr val="1F1F1F"/>
                </a:solidFill>
                <a:effectLst/>
                <a:latin typeface="Google Sans"/>
              </a:rPr>
              <a:t>Enhanced Data Accuracy: Reduces manual data entry errors and ensures data consistency.</a:t>
            </a:r>
          </a:p>
          <a:p>
            <a:pPr algn="l">
              <a:buFont typeface="Arial" panose="020B0604020202020204" pitchFamily="34" charset="0"/>
              <a:buChar char="•"/>
            </a:pPr>
            <a:r>
              <a:rPr lang="en-US" sz="2600" b="0" i="0" dirty="0">
                <a:solidFill>
                  <a:srgbClr val="1F1F1F"/>
                </a:solidFill>
                <a:effectLst/>
                <a:latin typeface="Google Sans"/>
              </a:rPr>
              <a:t>Easier Reporting: Generates reports quickly and efficiently in various formats.</a:t>
            </a:r>
          </a:p>
          <a:p>
            <a:pPr algn="l">
              <a:buFont typeface="Arial" panose="020B0604020202020204" pitchFamily="34" charset="0"/>
              <a:buChar char="•"/>
            </a:pPr>
            <a:r>
              <a:rPr lang="en-US" sz="2600" b="0" i="0" dirty="0">
                <a:solidFill>
                  <a:srgbClr val="1F1F1F"/>
                </a:solidFill>
                <a:effectLst/>
                <a:latin typeface="Google Sans"/>
              </a:rPr>
              <a:t>Scalability: Can be easily adapted to accommodate growing student numbers.</a:t>
            </a:r>
          </a:p>
          <a:p>
            <a:pPr algn="l">
              <a:buFont typeface="Arial" panose="020B0604020202020204" pitchFamily="34" charset="0"/>
              <a:buChar char="•"/>
            </a:pPr>
            <a:r>
              <a:rPr lang="en-US" sz="2600" b="0" i="0" dirty="0">
                <a:solidFill>
                  <a:srgbClr val="1F1F1F"/>
                </a:solidFill>
                <a:effectLst/>
                <a:latin typeface="Google Sans"/>
              </a:rPr>
              <a:t>Cost-Effective: Python is a free and open-source language.</a:t>
            </a:r>
          </a:p>
          <a:p>
            <a:pPr algn="l"/>
            <a:r>
              <a:rPr lang="en-US" sz="2600" b="0" i="1" dirty="0">
                <a:solidFill>
                  <a:srgbClr val="1F1F1F"/>
                </a:solidFill>
                <a:effectLst/>
                <a:latin typeface="Google Sans"/>
              </a:rPr>
              <a:t>Speaker Notes</a:t>
            </a:r>
            <a:r>
              <a:rPr lang="en-US" sz="2600" b="0" i="0" dirty="0">
                <a:solidFill>
                  <a:srgbClr val="1F1F1F"/>
                </a:solidFill>
                <a:effectLst/>
                <a:latin typeface="Google Sans"/>
              </a:rPr>
              <a:t> A Python-based student result management system offers several benefits. It automates tasks like data entry and grade calculation, leading to improved efficiency and reduced errors. The system ensures data accuracy by minimizing manual intervention. Report generation becomes faster and easier, allowing for better analysis of student performance. The system is scalable and can be adapted to accommodate a growing number of students. Additionally, using Python as the development language makes it a cost-effective solution.</a:t>
            </a:r>
          </a:p>
          <a:p>
            <a:endParaRPr lang="en-IN" sz="2600" dirty="0"/>
          </a:p>
        </p:txBody>
      </p:sp>
      <p:sp>
        <p:nvSpPr>
          <p:cNvPr id="12" name="object 5">
            <a:extLst>
              <a:ext uri="{FF2B5EF4-FFF2-40B4-BE49-F238E27FC236}">
                <a16:creationId xmlns:a16="http://schemas.microsoft.com/office/drawing/2014/main" id="{CFF92244-9059-4A7B-5ADC-45598998DCC9}"/>
              </a:ext>
            </a:extLst>
          </p:cNvPr>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5" name="object 6">
            <a:extLst>
              <a:ext uri="{FF2B5EF4-FFF2-40B4-BE49-F238E27FC236}">
                <a16:creationId xmlns:a16="http://schemas.microsoft.com/office/drawing/2014/main" id="{213B38D9-4C78-4542-32BF-0E9CA9453FB2}"/>
              </a:ext>
            </a:extLst>
          </p:cNvPr>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6" name="object 2">
            <a:extLst>
              <a:ext uri="{FF2B5EF4-FFF2-40B4-BE49-F238E27FC236}">
                <a16:creationId xmlns:a16="http://schemas.microsoft.com/office/drawing/2014/main" id="{BAE146FB-B614-0E06-B5D0-869C2A9670BC}"/>
              </a:ext>
            </a:extLst>
          </p:cNvPr>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pic>
        <p:nvPicPr>
          <p:cNvPr id="3" name="Picture 2">
            <a:extLst>
              <a:ext uri="{FF2B5EF4-FFF2-40B4-BE49-F238E27FC236}">
                <a16:creationId xmlns:a16="http://schemas.microsoft.com/office/drawing/2014/main" id="{2DE46EA8-988A-87CA-BE2D-620A2671D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5950" y="1968521"/>
            <a:ext cx="5712062" cy="66103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0" y="548830"/>
            <a:ext cx="18288000" cy="9251950"/>
            <a:chOff x="0" y="548830"/>
            <a:chExt cx="18288000" cy="9251950"/>
          </a:xfrm>
        </p:grpSpPr>
        <p:pic>
          <p:nvPicPr>
            <p:cNvPr id="4" name="object 4"/>
            <p:cNvPicPr/>
            <p:nvPr/>
          </p:nvPicPr>
          <p:blipFill>
            <a:blip r:embed="rId2" cstate="print"/>
            <a:stretch>
              <a:fillRect/>
            </a:stretch>
          </p:blipFill>
          <p:spPr>
            <a:xfrm>
              <a:off x="10826750" y="2369388"/>
              <a:ext cx="6546849" cy="4718885"/>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7" name="object 7"/>
          <p:cNvSpPr txBox="1">
            <a:spLocks noGrp="1"/>
          </p:cNvSpPr>
          <p:nvPr>
            <p:ph type="title"/>
          </p:nvPr>
        </p:nvSpPr>
        <p:spPr>
          <a:xfrm>
            <a:off x="1585340" y="1429588"/>
            <a:ext cx="3575685" cy="939800"/>
          </a:xfrm>
          <a:prstGeom prst="rect">
            <a:avLst/>
          </a:prstGeom>
        </p:spPr>
        <p:txBody>
          <a:bodyPr vert="horz" wrap="square" lIns="0" tIns="12700" rIns="0" bIns="0" rtlCol="0">
            <a:spAutoFit/>
          </a:bodyPr>
          <a:lstStyle/>
          <a:p>
            <a:pPr marL="12700">
              <a:lnSpc>
                <a:spcPct val="100000"/>
              </a:lnSpc>
              <a:spcBef>
                <a:spcPts val="100"/>
              </a:spcBef>
            </a:pPr>
            <a:r>
              <a:rPr sz="6000" spc="60" dirty="0"/>
              <a:t>Conclusion</a:t>
            </a:r>
            <a:endParaRPr sz="6000"/>
          </a:p>
        </p:txBody>
      </p:sp>
      <p:sp>
        <p:nvSpPr>
          <p:cNvPr id="9" name="TextBox 8">
            <a:extLst>
              <a:ext uri="{FF2B5EF4-FFF2-40B4-BE49-F238E27FC236}">
                <a16:creationId xmlns:a16="http://schemas.microsoft.com/office/drawing/2014/main" id="{0DA26436-22F9-EE41-EAA4-409A2FDDC901}"/>
              </a:ext>
            </a:extLst>
          </p:cNvPr>
          <p:cNvSpPr txBox="1"/>
          <p:nvPr/>
        </p:nvSpPr>
        <p:spPr>
          <a:xfrm>
            <a:off x="1464627" y="3870545"/>
            <a:ext cx="9157648" cy="1769715"/>
          </a:xfrm>
          <a:prstGeom prst="rect">
            <a:avLst/>
          </a:prstGeom>
          <a:noFill/>
        </p:spPr>
        <p:txBody>
          <a:bodyPr wrap="square">
            <a:spAutoFit/>
          </a:bodyPr>
          <a:lstStyle/>
          <a:p>
            <a:pPr algn="l">
              <a:buFont typeface="Arial" panose="020B0604020202020204" pitchFamily="34" charset="0"/>
              <a:buChar char="•"/>
            </a:pPr>
            <a:r>
              <a:rPr lang="en-US" sz="2800" b="0" i="0" dirty="0">
                <a:solidFill>
                  <a:srgbClr val="1F1F1F"/>
                </a:solidFill>
                <a:effectLst/>
                <a:latin typeface="Google Sans"/>
              </a:rPr>
              <a:t>Python provides a powerful and flexible platform for building student result management systems.</a:t>
            </a:r>
          </a:p>
          <a:p>
            <a:pPr algn="l">
              <a:buFont typeface="Arial" panose="020B0604020202020204" pitchFamily="34" charset="0"/>
              <a:buChar char="•"/>
            </a:pPr>
            <a:r>
              <a:rPr lang="en-US" sz="2800" b="0" i="0" dirty="0">
                <a:solidFill>
                  <a:srgbClr val="1F1F1F"/>
                </a:solidFill>
                <a:effectLst/>
                <a:latin typeface="Google Sans"/>
              </a:rPr>
              <a:t>The system improves efficiency, data accuracy</a:t>
            </a:r>
          </a:p>
          <a:p>
            <a:endParaRPr lang="en-IN" sz="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88"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5"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39"/>
                </a:lnTo>
                <a:lnTo>
                  <a:pt x="1944803" y="499776"/>
                </a:lnTo>
                <a:lnTo>
                  <a:pt x="1909673" y="528909"/>
                </a:lnTo>
                <a:lnTo>
                  <a:pt x="1874956" y="558519"/>
                </a:lnTo>
                <a:lnTo>
                  <a:pt x="1840634" y="588585"/>
                </a:lnTo>
                <a:lnTo>
                  <a:pt x="1806688" y="619087"/>
                </a:lnTo>
                <a:lnTo>
                  <a:pt x="1773102" y="650002"/>
                </a:lnTo>
                <a:lnTo>
                  <a:pt x="1739856" y="681312"/>
                </a:lnTo>
                <a:lnTo>
                  <a:pt x="1706933" y="712995"/>
                </a:lnTo>
                <a:lnTo>
                  <a:pt x="1674316" y="745029"/>
                </a:lnTo>
                <a:lnTo>
                  <a:pt x="1641985" y="777396"/>
                </a:lnTo>
                <a:lnTo>
                  <a:pt x="1609924" y="810073"/>
                </a:lnTo>
                <a:lnTo>
                  <a:pt x="1578113" y="843040"/>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20" y="1667417"/>
                </a:lnTo>
                <a:lnTo>
                  <a:pt x="811954" y="1700903"/>
                </a:lnTo>
                <a:lnTo>
                  <a:pt x="780373" y="1734139"/>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1"/>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27"/>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7086541" y="3244850"/>
            <a:ext cx="4137660" cy="1525905"/>
          </a:xfrm>
          <a:prstGeom prst="rect">
            <a:avLst/>
          </a:prstGeom>
        </p:spPr>
        <p:txBody>
          <a:bodyPr vert="horz" wrap="square" lIns="0" tIns="11430" rIns="0" bIns="0" rtlCol="0">
            <a:spAutoFit/>
          </a:bodyPr>
          <a:lstStyle/>
          <a:p>
            <a:pPr marL="12700">
              <a:lnSpc>
                <a:spcPct val="100000"/>
              </a:lnSpc>
              <a:spcBef>
                <a:spcPts val="90"/>
              </a:spcBef>
            </a:pPr>
            <a:r>
              <a:rPr sz="9850" spc="-545" dirty="0"/>
              <a:t>T</a:t>
            </a:r>
            <a:r>
              <a:rPr sz="9850" spc="535" dirty="0"/>
              <a:t>h</a:t>
            </a:r>
            <a:r>
              <a:rPr sz="9850" spc="275" dirty="0"/>
              <a:t>a</a:t>
            </a:r>
            <a:r>
              <a:rPr sz="9850" spc="515" dirty="0"/>
              <a:t>n</a:t>
            </a:r>
            <a:r>
              <a:rPr sz="9850" spc="-80" dirty="0"/>
              <a:t>k</a:t>
            </a:r>
            <a:r>
              <a:rPr sz="9850" spc="40" dirty="0"/>
              <a:t>s</a:t>
            </a:r>
            <a:r>
              <a:rPr sz="9850" spc="-685" dirty="0"/>
              <a:t>!</a:t>
            </a:r>
            <a:endParaRPr sz="9850" dirty="0"/>
          </a:p>
        </p:txBody>
      </p:sp>
      <p:sp>
        <p:nvSpPr>
          <p:cNvPr id="9" name="object 9"/>
          <p:cNvSpPr/>
          <p:nvPr/>
        </p:nvSpPr>
        <p:spPr>
          <a:xfrm>
            <a:off x="7083603" y="7196467"/>
            <a:ext cx="1095375" cy="1095375"/>
          </a:xfrm>
          <a:custGeom>
            <a:avLst/>
            <a:gdLst/>
            <a:ahLst/>
            <a:cxnLst/>
            <a:rect l="l" t="t" r="r" b="b"/>
            <a:pathLst>
              <a:path w="1095375" h="1095375">
                <a:moveTo>
                  <a:pt x="831100" y="546455"/>
                </a:moveTo>
                <a:lnTo>
                  <a:pt x="714832" y="546455"/>
                </a:lnTo>
                <a:lnTo>
                  <a:pt x="702246" y="543915"/>
                </a:lnTo>
                <a:lnTo>
                  <a:pt x="691959" y="536994"/>
                </a:lnTo>
                <a:lnTo>
                  <a:pt x="685038" y="526707"/>
                </a:lnTo>
                <a:lnTo>
                  <a:pt x="682498" y="514108"/>
                </a:lnTo>
                <a:lnTo>
                  <a:pt x="682498" y="383197"/>
                </a:lnTo>
                <a:lnTo>
                  <a:pt x="685355" y="369036"/>
                </a:lnTo>
                <a:lnTo>
                  <a:pt x="693166" y="357466"/>
                </a:lnTo>
                <a:lnTo>
                  <a:pt x="704748" y="349643"/>
                </a:lnTo>
                <a:lnTo>
                  <a:pt x="718908" y="346773"/>
                </a:lnTo>
                <a:lnTo>
                  <a:pt x="831088" y="346773"/>
                </a:lnTo>
                <a:lnTo>
                  <a:pt x="831088" y="254711"/>
                </a:lnTo>
                <a:lnTo>
                  <a:pt x="718908" y="254711"/>
                </a:lnTo>
                <a:lnTo>
                  <a:pt x="668947" y="264833"/>
                </a:lnTo>
                <a:lnTo>
                  <a:pt x="628091" y="292392"/>
                </a:lnTo>
                <a:lnTo>
                  <a:pt x="600532" y="333235"/>
                </a:lnTo>
                <a:lnTo>
                  <a:pt x="590423" y="383197"/>
                </a:lnTo>
                <a:lnTo>
                  <a:pt x="590423" y="514108"/>
                </a:lnTo>
                <a:lnTo>
                  <a:pt x="587870" y="526707"/>
                </a:lnTo>
                <a:lnTo>
                  <a:pt x="580948" y="536994"/>
                </a:lnTo>
                <a:lnTo>
                  <a:pt x="570661" y="543915"/>
                </a:lnTo>
                <a:lnTo>
                  <a:pt x="558076" y="546455"/>
                </a:lnTo>
                <a:lnTo>
                  <a:pt x="441833" y="546455"/>
                </a:lnTo>
                <a:lnTo>
                  <a:pt x="441833" y="638517"/>
                </a:lnTo>
                <a:lnTo>
                  <a:pt x="558088" y="638517"/>
                </a:lnTo>
                <a:lnTo>
                  <a:pt x="570661" y="641070"/>
                </a:lnTo>
                <a:lnTo>
                  <a:pt x="580948" y="647992"/>
                </a:lnTo>
                <a:lnTo>
                  <a:pt x="587870" y="658279"/>
                </a:lnTo>
                <a:lnTo>
                  <a:pt x="590423" y="670864"/>
                </a:lnTo>
                <a:lnTo>
                  <a:pt x="590423" y="1095375"/>
                </a:lnTo>
                <a:lnTo>
                  <a:pt x="682498" y="1095375"/>
                </a:lnTo>
                <a:lnTo>
                  <a:pt x="682498" y="670864"/>
                </a:lnTo>
                <a:lnTo>
                  <a:pt x="685038" y="658279"/>
                </a:lnTo>
                <a:lnTo>
                  <a:pt x="691959" y="647992"/>
                </a:lnTo>
                <a:lnTo>
                  <a:pt x="702246" y="641070"/>
                </a:lnTo>
                <a:lnTo>
                  <a:pt x="714832" y="638517"/>
                </a:lnTo>
                <a:lnTo>
                  <a:pt x="831100" y="638517"/>
                </a:lnTo>
                <a:lnTo>
                  <a:pt x="831100" y="546455"/>
                </a:lnTo>
                <a:close/>
              </a:path>
              <a:path w="1095375" h="1095375">
                <a:moveTo>
                  <a:pt x="1095375" y="133413"/>
                </a:moveTo>
                <a:lnTo>
                  <a:pt x="1088555" y="91300"/>
                </a:lnTo>
                <a:lnTo>
                  <a:pt x="1069594" y="54686"/>
                </a:lnTo>
                <a:lnTo>
                  <a:pt x="1040701" y="25781"/>
                </a:lnTo>
                <a:lnTo>
                  <a:pt x="1004087" y="6819"/>
                </a:lnTo>
                <a:lnTo>
                  <a:pt x="961961" y="0"/>
                </a:lnTo>
                <a:lnTo>
                  <a:pt x="133400" y="0"/>
                </a:lnTo>
                <a:lnTo>
                  <a:pt x="91274" y="6819"/>
                </a:lnTo>
                <a:lnTo>
                  <a:pt x="54660" y="25781"/>
                </a:lnTo>
                <a:lnTo>
                  <a:pt x="25768" y="54686"/>
                </a:lnTo>
                <a:lnTo>
                  <a:pt x="6807" y="91300"/>
                </a:lnTo>
                <a:lnTo>
                  <a:pt x="0" y="133413"/>
                </a:lnTo>
                <a:lnTo>
                  <a:pt x="0" y="961974"/>
                </a:lnTo>
                <a:lnTo>
                  <a:pt x="6807" y="1004100"/>
                </a:lnTo>
                <a:lnTo>
                  <a:pt x="25768" y="1040714"/>
                </a:lnTo>
                <a:lnTo>
                  <a:pt x="54660" y="1069606"/>
                </a:lnTo>
                <a:lnTo>
                  <a:pt x="91274" y="1088567"/>
                </a:lnTo>
                <a:lnTo>
                  <a:pt x="133400" y="1095375"/>
                </a:lnTo>
                <a:lnTo>
                  <a:pt x="525741" y="1095375"/>
                </a:lnTo>
                <a:lnTo>
                  <a:pt x="525741" y="703199"/>
                </a:lnTo>
                <a:lnTo>
                  <a:pt x="409486" y="703199"/>
                </a:lnTo>
                <a:lnTo>
                  <a:pt x="396887" y="700659"/>
                </a:lnTo>
                <a:lnTo>
                  <a:pt x="386600" y="693737"/>
                </a:lnTo>
                <a:lnTo>
                  <a:pt x="379679" y="683450"/>
                </a:lnTo>
                <a:lnTo>
                  <a:pt x="377139" y="670864"/>
                </a:lnTo>
                <a:lnTo>
                  <a:pt x="377139" y="514108"/>
                </a:lnTo>
                <a:lnTo>
                  <a:pt x="379679" y="501523"/>
                </a:lnTo>
                <a:lnTo>
                  <a:pt x="386600" y="491248"/>
                </a:lnTo>
                <a:lnTo>
                  <a:pt x="396887" y="484314"/>
                </a:lnTo>
                <a:lnTo>
                  <a:pt x="409486" y="481761"/>
                </a:lnTo>
                <a:lnTo>
                  <a:pt x="525741" y="481761"/>
                </a:lnTo>
                <a:lnTo>
                  <a:pt x="525741" y="383197"/>
                </a:lnTo>
                <a:lnTo>
                  <a:pt x="530847" y="338963"/>
                </a:lnTo>
                <a:lnTo>
                  <a:pt x="545401" y="298323"/>
                </a:lnTo>
                <a:lnTo>
                  <a:pt x="568223" y="262458"/>
                </a:lnTo>
                <a:lnTo>
                  <a:pt x="598157" y="232524"/>
                </a:lnTo>
                <a:lnTo>
                  <a:pt x="634022" y="209702"/>
                </a:lnTo>
                <a:lnTo>
                  <a:pt x="674662" y="195148"/>
                </a:lnTo>
                <a:lnTo>
                  <a:pt x="718908" y="190030"/>
                </a:lnTo>
                <a:lnTo>
                  <a:pt x="863434" y="190030"/>
                </a:lnTo>
                <a:lnTo>
                  <a:pt x="876020" y="192582"/>
                </a:lnTo>
                <a:lnTo>
                  <a:pt x="886294" y="199504"/>
                </a:lnTo>
                <a:lnTo>
                  <a:pt x="893229" y="209791"/>
                </a:lnTo>
                <a:lnTo>
                  <a:pt x="895781" y="222364"/>
                </a:lnTo>
                <a:lnTo>
                  <a:pt x="895781" y="379120"/>
                </a:lnTo>
                <a:lnTo>
                  <a:pt x="893229" y="391706"/>
                </a:lnTo>
                <a:lnTo>
                  <a:pt x="886294" y="401993"/>
                </a:lnTo>
                <a:lnTo>
                  <a:pt x="876020" y="408914"/>
                </a:lnTo>
                <a:lnTo>
                  <a:pt x="863422" y="411454"/>
                </a:lnTo>
                <a:lnTo>
                  <a:pt x="747179" y="411454"/>
                </a:lnTo>
                <a:lnTo>
                  <a:pt x="747179" y="481761"/>
                </a:lnTo>
                <a:lnTo>
                  <a:pt x="863434" y="481761"/>
                </a:lnTo>
                <a:lnTo>
                  <a:pt x="876020" y="484314"/>
                </a:lnTo>
                <a:lnTo>
                  <a:pt x="886294" y="491248"/>
                </a:lnTo>
                <a:lnTo>
                  <a:pt x="893229" y="501523"/>
                </a:lnTo>
                <a:lnTo>
                  <a:pt x="895781" y="514108"/>
                </a:lnTo>
                <a:lnTo>
                  <a:pt x="895781" y="670864"/>
                </a:lnTo>
                <a:lnTo>
                  <a:pt x="893229" y="683450"/>
                </a:lnTo>
                <a:lnTo>
                  <a:pt x="886294" y="693737"/>
                </a:lnTo>
                <a:lnTo>
                  <a:pt x="876020" y="700659"/>
                </a:lnTo>
                <a:lnTo>
                  <a:pt x="863422" y="703199"/>
                </a:lnTo>
                <a:lnTo>
                  <a:pt x="747179" y="703199"/>
                </a:lnTo>
                <a:lnTo>
                  <a:pt x="747179" y="1095375"/>
                </a:lnTo>
                <a:lnTo>
                  <a:pt x="961961" y="1095375"/>
                </a:lnTo>
                <a:lnTo>
                  <a:pt x="1004087" y="1088567"/>
                </a:lnTo>
                <a:lnTo>
                  <a:pt x="1040701" y="1069606"/>
                </a:lnTo>
                <a:lnTo>
                  <a:pt x="1069594" y="1040714"/>
                </a:lnTo>
                <a:lnTo>
                  <a:pt x="1088555" y="1004100"/>
                </a:lnTo>
                <a:lnTo>
                  <a:pt x="1095375" y="961974"/>
                </a:lnTo>
                <a:lnTo>
                  <a:pt x="1095375" y="133413"/>
                </a:lnTo>
                <a:close/>
              </a:path>
            </a:pathLst>
          </a:custGeom>
          <a:solidFill>
            <a:srgbClr val="332C2C"/>
          </a:solidFill>
        </p:spPr>
        <p:txBody>
          <a:bodyPr wrap="square" lIns="0" tIns="0" rIns="0" bIns="0" rtlCol="0"/>
          <a:lstStyle/>
          <a:p>
            <a:endParaRPr/>
          </a:p>
        </p:txBody>
      </p:sp>
      <p:sp>
        <p:nvSpPr>
          <p:cNvPr id="10" name="object 10"/>
          <p:cNvSpPr/>
          <p:nvPr/>
        </p:nvSpPr>
        <p:spPr>
          <a:xfrm>
            <a:off x="8594649" y="7200024"/>
            <a:ext cx="1095375" cy="1095375"/>
          </a:xfrm>
          <a:custGeom>
            <a:avLst/>
            <a:gdLst/>
            <a:ahLst/>
            <a:cxnLst/>
            <a:rect l="l" t="t" r="r" b="b"/>
            <a:pathLst>
              <a:path w="1095375" h="1095375">
                <a:moveTo>
                  <a:pt x="708152" y="547687"/>
                </a:moveTo>
                <a:lnTo>
                  <a:pt x="699947" y="497039"/>
                </a:lnTo>
                <a:lnTo>
                  <a:pt x="677138" y="452996"/>
                </a:lnTo>
                <a:lnTo>
                  <a:pt x="642378" y="418236"/>
                </a:lnTo>
                <a:lnTo>
                  <a:pt x="598335" y="395427"/>
                </a:lnTo>
                <a:lnTo>
                  <a:pt x="547687" y="387223"/>
                </a:lnTo>
                <a:lnTo>
                  <a:pt x="497027" y="395427"/>
                </a:lnTo>
                <a:lnTo>
                  <a:pt x="452983" y="418236"/>
                </a:lnTo>
                <a:lnTo>
                  <a:pt x="418223" y="452996"/>
                </a:lnTo>
                <a:lnTo>
                  <a:pt x="395427" y="497039"/>
                </a:lnTo>
                <a:lnTo>
                  <a:pt x="387235" y="547687"/>
                </a:lnTo>
                <a:lnTo>
                  <a:pt x="395427" y="598347"/>
                </a:lnTo>
                <a:lnTo>
                  <a:pt x="418223" y="642391"/>
                </a:lnTo>
                <a:lnTo>
                  <a:pt x="452983" y="677151"/>
                </a:lnTo>
                <a:lnTo>
                  <a:pt x="497027" y="699947"/>
                </a:lnTo>
                <a:lnTo>
                  <a:pt x="547687" y="708139"/>
                </a:lnTo>
                <a:lnTo>
                  <a:pt x="598335" y="699947"/>
                </a:lnTo>
                <a:lnTo>
                  <a:pt x="642378" y="677151"/>
                </a:lnTo>
                <a:lnTo>
                  <a:pt x="677138" y="642391"/>
                </a:lnTo>
                <a:lnTo>
                  <a:pt x="699947" y="598347"/>
                </a:lnTo>
                <a:lnTo>
                  <a:pt x="708152" y="547687"/>
                </a:lnTo>
                <a:close/>
              </a:path>
              <a:path w="1095375" h="1095375">
                <a:moveTo>
                  <a:pt x="900684" y="290957"/>
                </a:moveTo>
                <a:lnTo>
                  <a:pt x="894181" y="258864"/>
                </a:lnTo>
                <a:lnTo>
                  <a:pt x="893102" y="253530"/>
                </a:lnTo>
                <a:lnTo>
                  <a:pt x="872451" y="222910"/>
                </a:lnTo>
                <a:lnTo>
                  <a:pt x="841844" y="202260"/>
                </a:lnTo>
                <a:lnTo>
                  <a:pt x="836510" y="201180"/>
                </a:lnTo>
                <a:lnTo>
                  <a:pt x="836510" y="323049"/>
                </a:lnTo>
                <a:lnTo>
                  <a:pt x="831456" y="348005"/>
                </a:lnTo>
                <a:lnTo>
                  <a:pt x="817676" y="368414"/>
                </a:lnTo>
                <a:lnTo>
                  <a:pt x="797280" y="382181"/>
                </a:lnTo>
                <a:lnTo>
                  <a:pt x="772325" y="387223"/>
                </a:lnTo>
                <a:lnTo>
                  <a:pt x="772325" y="547687"/>
                </a:lnTo>
                <a:lnTo>
                  <a:pt x="767740" y="592899"/>
                </a:lnTo>
                <a:lnTo>
                  <a:pt x="754634" y="635038"/>
                </a:lnTo>
                <a:lnTo>
                  <a:pt x="733894" y="673201"/>
                </a:lnTo>
                <a:lnTo>
                  <a:pt x="706450" y="706450"/>
                </a:lnTo>
                <a:lnTo>
                  <a:pt x="673188" y="733907"/>
                </a:lnTo>
                <a:lnTo>
                  <a:pt x="635025" y="754646"/>
                </a:lnTo>
                <a:lnTo>
                  <a:pt x="592886" y="767753"/>
                </a:lnTo>
                <a:lnTo>
                  <a:pt x="547687" y="772325"/>
                </a:lnTo>
                <a:lnTo>
                  <a:pt x="502475" y="767753"/>
                </a:lnTo>
                <a:lnTo>
                  <a:pt x="460336" y="754646"/>
                </a:lnTo>
                <a:lnTo>
                  <a:pt x="422173" y="733907"/>
                </a:lnTo>
                <a:lnTo>
                  <a:pt x="388924" y="706450"/>
                </a:lnTo>
                <a:lnTo>
                  <a:pt x="361467" y="673201"/>
                </a:lnTo>
                <a:lnTo>
                  <a:pt x="340728" y="635038"/>
                </a:lnTo>
                <a:lnTo>
                  <a:pt x="327621" y="592899"/>
                </a:lnTo>
                <a:lnTo>
                  <a:pt x="323049" y="547687"/>
                </a:lnTo>
                <a:lnTo>
                  <a:pt x="327621" y="502488"/>
                </a:lnTo>
                <a:lnTo>
                  <a:pt x="340728" y="460349"/>
                </a:lnTo>
                <a:lnTo>
                  <a:pt x="361467" y="422186"/>
                </a:lnTo>
                <a:lnTo>
                  <a:pt x="388924" y="388924"/>
                </a:lnTo>
                <a:lnTo>
                  <a:pt x="422173" y="361480"/>
                </a:lnTo>
                <a:lnTo>
                  <a:pt x="460336" y="340741"/>
                </a:lnTo>
                <a:lnTo>
                  <a:pt x="502475" y="327634"/>
                </a:lnTo>
                <a:lnTo>
                  <a:pt x="547687" y="323049"/>
                </a:lnTo>
                <a:lnTo>
                  <a:pt x="592886" y="327634"/>
                </a:lnTo>
                <a:lnTo>
                  <a:pt x="635025" y="340741"/>
                </a:lnTo>
                <a:lnTo>
                  <a:pt x="673188" y="361480"/>
                </a:lnTo>
                <a:lnTo>
                  <a:pt x="706450" y="388924"/>
                </a:lnTo>
                <a:lnTo>
                  <a:pt x="733894" y="422186"/>
                </a:lnTo>
                <a:lnTo>
                  <a:pt x="754634" y="460349"/>
                </a:lnTo>
                <a:lnTo>
                  <a:pt x="767740" y="502488"/>
                </a:lnTo>
                <a:lnTo>
                  <a:pt x="772325" y="547687"/>
                </a:lnTo>
                <a:lnTo>
                  <a:pt x="772325" y="387223"/>
                </a:lnTo>
                <a:lnTo>
                  <a:pt x="747369" y="382181"/>
                </a:lnTo>
                <a:lnTo>
                  <a:pt x="726960" y="368414"/>
                </a:lnTo>
                <a:lnTo>
                  <a:pt x="713193" y="348005"/>
                </a:lnTo>
                <a:lnTo>
                  <a:pt x="708152" y="323049"/>
                </a:lnTo>
                <a:lnTo>
                  <a:pt x="713193" y="298094"/>
                </a:lnTo>
                <a:lnTo>
                  <a:pt x="726960" y="277685"/>
                </a:lnTo>
                <a:lnTo>
                  <a:pt x="747369" y="263918"/>
                </a:lnTo>
                <a:lnTo>
                  <a:pt x="772325" y="258864"/>
                </a:lnTo>
                <a:lnTo>
                  <a:pt x="797280" y="263918"/>
                </a:lnTo>
                <a:lnTo>
                  <a:pt x="817676" y="277685"/>
                </a:lnTo>
                <a:lnTo>
                  <a:pt x="831456" y="298094"/>
                </a:lnTo>
                <a:lnTo>
                  <a:pt x="836510" y="323049"/>
                </a:lnTo>
                <a:lnTo>
                  <a:pt x="836510" y="201180"/>
                </a:lnTo>
                <a:lnTo>
                  <a:pt x="804418" y="194678"/>
                </a:lnTo>
                <a:lnTo>
                  <a:pt x="290957" y="194678"/>
                </a:lnTo>
                <a:lnTo>
                  <a:pt x="253517" y="202260"/>
                </a:lnTo>
                <a:lnTo>
                  <a:pt x="222910" y="222910"/>
                </a:lnTo>
                <a:lnTo>
                  <a:pt x="202260" y="253530"/>
                </a:lnTo>
                <a:lnTo>
                  <a:pt x="194691" y="290957"/>
                </a:lnTo>
                <a:lnTo>
                  <a:pt x="194691" y="804418"/>
                </a:lnTo>
                <a:lnTo>
                  <a:pt x="202260" y="841857"/>
                </a:lnTo>
                <a:lnTo>
                  <a:pt x="222910" y="872464"/>
                </a:lnTo>
                <a:lnTo>
                  <a:pt x="253517" y="893114"/>
                </a:lnTo>
                <a:lnTo>
                  <a:pt x="290957" y="900684"/>
                </a:lnTo>
                <a:lnTo>
                  <a:pt x="804418" y="900684"/>
                </a:lnTo>
                <a:lnTo>
                  <a:pt x="841844" y="893114"/>
                </a:lnTo>
                <a:lnTo>
                  <a:pt x="872451" y="872464"/>
                </a:lnTo>
                <a:lnTo>
                  <a:pt x="893102" y="841857"/>
                </a:lnTo>
                <a:lnTo>
                  <a:pt x="900684" y="804418"/>
                </a:lnTo>
                <a:lnTo>
                  <a:pt x="900684" y="772325"/>
                </a:lnTo>
                <a:lnTo>
                  <a:pt x="900684" y="387223"/>
                </a:lnTo>
                <a:lnTo>
                  <a:pt x="900684" y="290957"/>
                </a:lnTo>
                <a:close/>
              </a:path>
              <a:path w="1095375" h="1095375">
                <a:moveTo>
                  <a:pt x="1095375" y="162585"/>
                </a:moveTo>
                <a:lnTo>
                  <a:pt x="1090942" y="130492"/>
                </a:lnTo>
                <a:lnTo>
                  <a:pt x="1089469" y="119824"/>
                </a:lnTo>
                <a:lnTo>
                  <a:pt x="1072870" y="81114"/>
                </a:lnTo>
                <a:lnTo>
                  <a:pt x="1047242" y="48120"/>
                </a:lnTo>
                <a:lnTo>
                  <a:pt x="1014247" y="22504"/>
                </a:lnTo>
                <a:lnTo>
                  <a:pt x="975537" y="5905"/>
                </a:lnTo>
                <a:lnTo>
                  <a:pt x="964869" y="4432"/>
                </a:lnTo>
                <a:lnTo>
                  <a:pt x="964869" y="290957"/>
                </a:lnTo>
                <a:lnTo>
                  <a:pt x="964869" y="804418"/>
                </a:lnTo>
                <a:lnTo>
                  <a:pt x="956665" y="855078"/>
                </a:lnTo>
                <a:lnTo>
                  <a:pt x="933869" y="899121"/>
                </a:lnTo>
                <a:lnTo>
                  <a:pt x="899109" y="933881"/>
                </a:lnTo>
                <a:lnTo>
                  <a:pt x="855065" y="956678"/>
                </a:lnTo>
                <a:lnTo>
                  <a:pt x="804418" y="964869"/>
                </a:lnTo>
                <a:lnTo>
                  <a:pt x="290957" y="964869"/>
                </a:lnTo>
                <a:lnTo>
                  <a:pt x="240296" y="956678"/>
                </a:lnTo>
                <a:lnTo>
                  <a:pt x="196253" y="933881"/>
                </a:lnTo>
                <a:lnTo>
                  <a:pt x="161493" y="899121"/>
                </a:lnTo>
                <a:lnTo>
                  <a:pt x="138696" y="855078"/>
                </a:lnTo>
                <a:lnTo>
                  <a:pt x="130505" y="804418"/>
                </a:lnTo>
                <a:lnTo>
                  <a:pt x="130505" y="290957"/>
                </a:lnTo>
                <a:lnTo>
                  <a:pt x="138696" y="240309"/>
                </a:lnTo>
                <a:lnTo>
                  <a:pt x="161493" y="196265"/>
                </a:lnTo>
                <a:lnTo>
                  <a:pt x="196253" y="161505"/>
                </a:lnTo>
                <a:lnTo>
                  <a:pt x="240296" y="138696"/>
                </a:lnTo>
                <a:lnTo>
                  <a:pt x="290957" y="130492"/>
                </a:lnTo>
                <a:lnTo>
                  <a:pt x="804418" y="130492"/>
                </a:lnTo>
                <a:lnTo>
                  <a:pt x="855065" y="138696"/>
                </a:lnTo>
                <a:lnTo>
                  <a:pt x="899109" y="161505"/>
                </a:lnTo>
                <a:lnTo>
                  <a:pt x="933869" y="196265"/>
                </a:lnTo>
                <a:lnTo>
                  <a:pt x="956665" y="240309"/>
                </a:lnTo>
                <a:lnTo>
                  <a:pt x="964869" y="290957"/>
                </a:lnTo>
                <a:lnTo>
                  <a:pt x="964869" y="4432"/>
                </a:lnTo>
                <a:lnTo>
                  <a:pt x="932776" y="0"/>
                </a:lnTo>
                <a:lnTo>
                  <a:pt x="162598" y="0"/>
                </a:lnTo>
                <a:lnTo>
                  <a:pt x="119824" y="5905"/>
                </a:lnTo>
                <a:lnTo>
                  <a:pt x="81114" y="22504"/>
                </a:lnTo>
                <a:lnTo>
                  <a:pt x="48120" y="48120"/>
                </a:lnTo>
                <a:lnTo>
                  <a:pt x="22491" y="81114"/>
                </a:lnTo>
                <a:lnTo>
                  <a:pt x="5892" y="119824"/>
                </a:lnTo>
                <a:lnTo>
                  <a:pt x="0" y="162585"/>
                </a:lnTo>
                <a:lnTo>
                  <a:pt x="0" y="932776"/>
                </a:lnTo>
                <a:lnTo>
                  <a:pt x="5892" y="975550"/>
                </a:lnTo>
                <a:lnTo>
                  <a:pt x="22491" y="1014260"/>
                </a:lnTo>
                <a:lnTo>
                  <a:pt x="48120" y="1047254"/>
                </a:lnTo>
                <a:lnTo>
                  <a:pt x="81114" y="1072883"/>
                </a:lnTo>
                <a:lnTo>
                  <a:pt x="119824" y="1089482"/>
                </a:lnTo>
                <a:lnTo>
                  <a:pt x="162598" y="1095375"/>
                </a:lnTo>
                <a:lnTo>
                  <a:pt x="932776" y="1095375"/>
                </a:lnTo>
                <a:lnTo>
                  <a:pt x="975537" y="1089482"/>
                </a:lnTo>
                <a:lnTo>
                  <a:pt x="1014247" y="1072883"/>
                </a:lnTo>
                <a:lnTo>
                  <a:pt x="1047242" y="1047254"/>
                </a:lnTo>
                <a:lnTo>
                  <a:pt x="1072870" y="1014260"/>
                </a:lnTo>
                <a:lnTo>
                  <a:pt x="1089469" y="975550"/>
                </a:lnTo>
                <a:lnTo>
                  <a:pt x="1090942" y="964869"/>
                </a:lnTo>
                <a:lnTo>
                  <a:pt x="1095375" y="932776"/>
                </a:lnTo>
                <a:lnTo>
                  <a:pt x="1095375" y="162585"/>
                </a:lnTo>
                <a:close/>
              </a:path>
            </a:pathLst>
          </a:custGeom>
          <a:solidFill>
            <a:srgbClr val="332C2C"/>
          </a:solidFill>
        </p:spPr>
        <p:txBody>
          <a:bodyPr wrap="square" lIns="0" tIns="0" rIns="0" bIns="0" rtlCol="0"/>
          <a:lstStyle/>
          <a:p>
            <a:endParaRPr/>
          </a:p>
        </p:txBody>
      </p:sp>
      <p:grpSp>
        <p:nvGrpSpPr>
          <p:cNvPr id="11" name="object 11"/>
          <p:cNvGrpSpPr/>
          <p:nvPr/>
        </p:nvGrpSpPr>
        <p:grpSpPr>
          <a:xfrm>
            <a:off x="10105453" y="7200303"/>
            <a:ext cx="1095375" cy="1095375"/>
            <a:chOff x="10105453" y="7200303"/>
            <a:chExt cx="1095375" cy="1095375"/>
          </a:xfrm>
        </p:grpSpPr>
        <p:pic>
          <p:nvPicPr>
            <p:cNvPr id="12" name="object 12"/>
            <p:cNvPicPr/>
            <p:nvPr/>
          </p:nvPicPr>
          <p:blipFill>
            <a:blip r:embed="rId2" cstate="print"/>
            <a:stretch>
              <a:fillRect/>
            </a:stretch>
          </p:blipFill>
          <p:spPr>
            <a:xfrm>
              <a:off x="10332224" y="7394981"/>
              <a:ext cx="64185" cy="64185"/>
            </a:xfrm>
            <a:prstGeom prst="rect">
              <a:avLst/>
            </a:prstGeom>
          </p:spPr>
        </p:pic>
        <p:sp>
          <p:nvSpPr>
            <p:cNvPr id="13" name="object 13"/>
            <p:cNvSpPr/>
            <p:nvPr/>
          </p:nvSpPr>
          <p:spPr>
            <a:xfrm>
              <a:off x="10105453" y="7200303"/>
              <a:ext cx="1095375" cy="1095375"/>
            </a:xfrm>
            <a:custGeom>
              <a:avLst/>
              <a:gdLst/>
              <a:ahLst/>
              <a:cxnLst/>
              <a:rect l="l" t="t" r="r" b="b"/>
              <a:pathLst>
                <a:path w="1095375" h="1095375">
                  <a:moveTo>
                    <a:pt x="290944" y="451408"/>
                  </a:moveTo>
                  <a:lnTo>
                    <a:pt x="226771" y="451408"/>
                  </a:lnTo>
                  <a:lnTo>
                    <a:pt x="226771" y="900684"/>
                  </a:lnTo>
                  <a:lnTo>
                    <a:pt x="290944" y="900684"/>
                  </a:lnTo>
                  <a:lnTo>
                    <a:pt x="290944" y="451408"/>
                  </a:lnTo>
                  <a:close/>
                </a:path>
                <a:path w="1095375" h="1095375">
                  <a:moveTo>
                    <a:pt x="868591" y="587362"/>
                  </a:moveTo>
                  <a:lnTo>
                    <a:pt x="860513" y="540905"/>
                  </a:lnTo>
                  <a:lnTo>
                    <a:pt x="837209" y="500367"/>
                  </a:lnTo>
                  <a:lnTo>
                    <a:pt x="800087" y="469646"/>
                  </a:lnTo>
                  <a:lnTo>
                    <a:pt x="750544" y="452577"/>
                  </a:lnTo>
                  <a:lnTo>
                    <a:pt x="713333" y="450723"/>
                  </a:lnTo>
                  <a:lnTo>
                    <a:pt x="677278" y="456996"/>
                  </a:lnTo>
                  <a:lnTo>
                    <a:pt x="644575" y="470725"/>
                  </a:lnTo>
                  <a:lnTo>
                    <a:pt x="617423" y="491210"/>
                  </a:lnTo>
                  <a:lnTo>
                    <a:pt x="605840" y="502856"/>
                  </a:lnTo>
                  <a:lnTo>
                    <a:pt x="594652" y="511784"/>
                  </a:lnTo>
                  <a:lnTo>
                    <a:pt x="582371" y="515924"/>
                  </a:lnTo>
                  <a:lnTo>
                    <a:pt x="567486" y="513143"/>
                  </a:lnTo>
                  <a:lnTo>
                    <a:pt x="559320" y="508254"/>
                  </a:lnTo>
                  <a:lnTo>
                    <a:pt x="553085" y="501332"/>
                  </a:lnTo>
                  <a:lnTo>
                    <a:pt x="549084" y="492912"/>
                  </a:lnTo>
                  <a:lnTo>
                    <a:pt x="547674" y="483501"/>
                  </a:lnTo>
                  <a:lnTo>
                    <a:pt x="547674" y="451408"/>
                  </a:lnTo>
                  <a:lnTo>
                    <a:pt x="483501" y="451408"/>
                  </a:lnTo>
                  <a:lnTo>
                    <a:pt x="483501" y="900684"/>
                  </a:lnTo>
                  <a:lnTo>
                    <a:pt x="547674" y="900684"/>
                  </a:lnTo>
                  <a:lnTo>
                    <a:pt x="547674" y="643953"/>
                  </a:lnTo>
                  <a:lnTo>
                    <a:pt x="557784" y="594042"/>
                  </a:lnTo>
                  <a:lnTo>
                    <a:pt x="585317" y="553237"/>
                  </a:lnTo>
                  <a:lnTo>
                    <a:pt x="626122" y="525703"/>
                  </a:lnTo>
                  <a:lnTo>
                    <a:pt x="676046" y="515594"/>
                  </a:lnTo>
                  <a:lnTo>
                    <a:pt x="725957" y="525703"/>
                  </a:lnTo>
                  <a:lnTo>
                    <a:pt x="766775" y="553237"/>
                  </a:lnTo>
                  <a:lnTo>
                    <a:pt x="794308" y="594042"/>
                  </a:lnTo>
                  <a:lnTo>
                    <a:pt x="804418" y="643953"/>
                  </a:lnTo>
                  <a:lnTo>
                    <a:pt x="804418" y="900684"/>
                  </a:lnTo>
                  <a:lnTo>
                    <a:pt x="868591" y="900684"/>
                  </a:lnTo>
                  <a:lnTo>
                    <a:pt x="868591" y="587362"/>
                  </a:lnTo>
                  <a:close/>
                </a:path>
                <a:path w="1095375" h="1095375">
                  <a:moveTo>
                    <a:pt x="1095375" y="162585"/>
                  </a:moveTo>
                  <a:lnTo>
                    <a:pt x="1090942" y="130492"/>
                  </a:lnTo>
                  <a:lnTo>
                    <a:pt x="1089469" y="119824"/>
                  </a:lnTo>
                  <a:lnTo>
                    <a:pt x="1072870" y="81114"/>
                  </a:lnTo>
                  <a:lnTo>
                    <a:pt x="1047242" y="48120"/>
                  </a:lnTo>
                  <a:lnTo>
                    <a:pt x="1014247" y="22504"/>
                  </a:lnTo>
                  <a:lnTo>
                    <a:pt x="975537" y="5905"/>
                  </a:lnTo>
                  <a:lnTo>
                    <a:pt x="932776" y="0"/>
                  </a:lnTo>
                  <a:lnTo>
                    <a:pt x="932776" y="587362"/>
                  </a:lnTo>
                  <a:lnTo>
                    <a:pt x="932776" y="932776"/>
                  </a:lnTo>
                  <a:lnTo>
                    <a:pt x="930249" y="945273"/>
                  </a:lnTo>
                  <a:lnTo>
                    <a:pt x="923378" y="955471"/>
                  </a:lnTo>
                  <a:lnTo>
                    <a:pt x="913168" y="962342"/>
                  </a:lnTo>
                  <a:lnTo>
                    <a:pt x="900684" y="964857"/>
                  </a:lnTo>
                  <a:lnTo>
                    <a:pt x="772325" y="964857"/>
                  </a:lnTo>
                  <a:lnTo>
                    <a:pt x="759815" y="962342"/>
                  </a:lnTo>
                  <a:lnTo>
                    <a:pt x="749617" y="955471"/>
                  </a:lnTo>
                  <a:lnTo>
                    <a:pt x="742746" y="945273"/>
                  </a:lnTo>
                  <a:lnTo>
                    <a:pt x="740232" y="932776"/>
                  </a:lnTo>
                  <a:lnTo>
                    <a:pt x="740232" y="643953"/>
                  </a:lnTo>
                  <a:lnTo>
                    <a:pt x="735177" y="618998"/>
                  </a:lnTo>
                  <a:lnTo>
                    <a:pt x="721398" y="598601"/>
                  </a:lnTo>
                  <a:lnTo>
                    <a:pt x="701001" y="584822"/>
                  </a:lnTo>
                  <a:lnTo>
                    <a:pt x="676046" y="579767"/>
                  </a:lnTo>
                  <a:lnTo>
                    <a:pt x="651078" y="584822"/>
                  </a:lnTo>
                  <a:lnTo>
                    <a:pt x="630682" y="598601"/>
                  </a:lnTo>
                  <a:lnTo>
                    <a:pt x="616902" y="618998"/>
                  </a:lnTo>
                  <a:lnTo>
                    <a:pt x="611860" y="643953"/>
                  </a:lnTo>
                  <a:lnTo>
                    <a:pt x="611860" y="932776"/>
                  </a:lnTo>
                  <a:lnTo>
                    <a:pt x="609333" y="945273"/>
                  </a:lnTo>
                  <a:lnTo>
                    <a:pt x="602462" y="955471"/>
                  </a:lnTo>
                  <a:lnTo>
                    <a:pt x="592264" y="962342"/>
                  </a:lnTo>
                  <a:lnTo>
                    <a:pt x="579780" y="964857"/>
                  </a:lnTo>
                  <a:lnTo>
                    <a:pt x="451408" y="964857"/>
                  </a:lnTo>
                  <a:lnTo>
                    <a:pt x="438912" y="962342"/>
                  </a:lnTo>
                  <a:lnTo>
                    <a:pt x="428713" y="955471"/>
                  </a:lnTo>
                  <a:lnTo>
                    <a:pt x="421830" y="945273"/>
                  </a:lnTo>
                  <a:lnTo>
                    <a:pt x="419315" y="932776"/>
                  </a:lnTo>
                  <a:lnTo>
                    <a:pt x="419315" y="419315"/>
                  </a:lnTo>
                  <a:lnTo>
                    <a:pt x="421830" y="406831"/>
                  </a:lnTo>
                  <a:lnTo>
                    <a:pt x="428713" y="396621"/>
                  </a:lnTo>
                  <a:lnTo>
                    <a:pt x="438912" y="389750"/>
                  </a:lnTo>
                  <a:lnTo>
                    <a:pt x="451408" y="387223"/>
                  </a:lnTo>
                  <a:lnTo>
                    <a:pt x="579780" y="387223"/>
                  </a:lnTo>
                  <a:lnTo>
                    <a:pt x="591426" y="389420"/>
                  </a:lnTo>
                  <a:lnTo>
                    <a:pt x="601179" y="395427"/>
                  </a:lnTo>
                  <a:lnTo>
                    <a:pt x="608190" y="404431"/>
                  </a:lnTo>
                  <a:lnTo>
                    <a:pt x="611644" y="415582"/>
                  </a:lnTo>
                  <a:lnTo>
                    <a:pt x="645807" y="399745"/>
                  </a:lnTo>
                  <a:lnTo>
                    <a:pt x="682815" y="389839"/>
                  </a:lnTo>
                  <a:lnTo>
                    <a:pt x="710742" y="387223"/>
                  </a:lnTo>
                  <a:lnTo>
                    <a:pt x="721525" y="386219"/>
                  </a:lnTo>
                  <a:lnTo>
                    <a:pt x="760818" y="389191"/>
                  </a:lnTo>
                  <a:lnTo>
                    <a:pt x="809790" y="403110"/>
                  </a:lnTo>
                  <a:lnTo>
                    <a:pt x="851776" y="426821"/>
                  </a:lnTo>
                  <a:lnTo>
                    <a:pt x="885926" y="458736"/>
                  </a:lnTo>
                  <a:lnTo>
                    <a:pt x="911377" y="497217"/>
                  </a:lnTo>
                  <a:lnTo>
                    <a:pt x="927277" y="540626"/>
                  </a:lnTo>
                  <a:lnTo>
                    <a:pt x="932776" y="587362"/>
                  </a:lnTo>
                  <a:lnTo>
                    <a:pt x="932776" y="0"/>
                  </a:lnTo>
                  <a:lnTo>
                    <a:pt x="355130" y="0"/>
                  </a:lnTo>
                  <a:lnTo>
                    <a:pt x="355130" y="226771"/>
                  </a:lnTo>
                  <a:lnTo>
                    <a:pt x="355130" y="419315"/>
                  </a:lnTo>
                  <a:lnTo>
                    <a:pt x="355130" y="932776"/>
                  </a:lnTo>
                  <a:lnTo>
                    <a:pt x="352602" y="945273"/>
                  </a:lnTo>
                  <a:lnTo>
                    <a:pt x="345732" y="955471"/>
                  </a:lnTo>
                  <a:lnTo>
                    <a:pt x="335534" y="962342"/>
                  </a:lnTo>
                  <a:lnTo>
                    <a:pt x="323049" y="964857"/>
                  </a:lnTo>
                  <a:lnTo>
                    <a:pt x="194678" y="964857"/>
                  </a:lnTo>
                  <a:lnTo>
                    <a:pt x="182181" y="962342"/>
                  </a:lnTo>
                  <a:lnTo>
                    <a:pt x="171983" y="955471"/>
                  </a:lnTo>
                  <a:lnTo>
                    <a:pt x="165100" y="945273"/>
                  </a:lnTo>
                  <a:lnTo>
                    <a:pt x="162585" y="932776"/>
                  </a:lnTo>
                  <a:lnTo>
                    <a:pt x="162585" y="419315"/>
                  </a:lnTo>
                  <a:lnTo>
                    <a:pt x="165100" y="406831"/>
                  </a:lnTo>
                  <a:lnTo>
                    <a:pt x="171983" y="396621"/>
                  </a:lnTo>
                  <a:lnTo>
                    <a:pt x="182181" y="389750"/>
                  </a:lnTo>
                  <a:lnTo>
                    <a:pt x="194678" y="387223"/>
                  </a:lnTo>
                  <a:lnTo>
                    <a:pt x="323049" y="387223"/>
                  </a:lnTo>
                  <a:lnTo>
                    <a:pt x="335534" y="389750"/>
                  </a:lnTo>
                  <a:lnTo>
                    <a:pt x="345732" y="396621"/>
                  </a:lnTo>
                  <a:lnTo>
                    <a:pt x="352602" y="406831"/>
                  </a:lnTo>
                  <a:lnTo>
                    <a:pt x="355130" y="419315"/>
                  </a:lnTo>
                  <a:lnTo>
                    <a:pt x="355130" y="226771"/>
                  </a:lnTo>
                  <a:lnTo>
                    <a:pt x="347548" y="264210"/>
                  </a:lnTo>
                  <a:lnTo>
                    <a:pt x="326898" y="294817"/>
                  </a:lnTo>
                  <a:lnTo>
                    <a:pt x="296291" y="315468"/>
                  </a:lnTo>
                  <a:lnTo>
                    <a:pt x="258864" y="323037"/>
                  </a:lnTo>
                  <a:lnTo>
                    <a:pt x="221424" y="315468"/>
                  </a:lnTo>
                  <a:lnTo>
                    <a:pt x="190817" y="294817"/>
                  </a:lnTo>
                  <a:lnTo>
                    <a:pt x="170154" y="264210"/>
                  </a:lnTo>
                  <a:lnTo>
                    <a:pt x="162585" y="226771"/>
                  </a:lnTo>
                  <a:lnTo>
                    <a:pt x="170154" y="189344"/>
                  </a:lnTo>
                  <a:lnTo>
                    <a:pt x="190817" y="158724"/>
                  </a:lnTo>
                  <a:lnTo>
                    <a:pt x="221424" y="138074"/>
                  </a:lnTo>
                  <a:lnTo>
                    <a:pt x="258864" y="130492"/>
                  </a:lnTo>
                  <a:lnTo>
                    <a:pt x="296291" y="138074"/>
                  </a:lnTo>
                  <a:lnTo>
                    <a:pt x="326898" y="158724"/>
                  </a:lnTo>
                  <a:lnTo>
                    <a:pt x="347548" y="189344"/>
                  </a:lnTo>
                  <a:lnTo>
                    <a:pt x="355130" y="226771"/>
                  </a:lnTo>
                  <a:lnTo>
                    <a:pt x="355130" y="0"/>
                  </a:lnTo>
                  <a:lnTo>
                    <a:pt x="162585" y="0"/>
                  </a:lnTo>
                  <a:lnTo>
                    <a:pt x="119811" y="5905"/>
                  </a:lnTo>
                  <a:lnTo>
                    <a:pt x="81102" y="22504"/>
                  </a:lnTo>
                  <a:lnTo>
                    <a:pt x="48107" y="48120"/>
                  </a:lnTo>
                  <a:lnTo>
                    <a:pt x="22491" y="81114"/>
                  </a:lnTo>
                  <a:lnTo>
                    <a:pt x="5892" y="119824"/>
                  </a:lnTo>
                  <a:lnTo>
                    <a:pt x="0" y="162585"/>
                  </a:lnTo>
                  <a:lnTo>
                    <a:pt x="0" y="932776"/>
                  </a:lnTo>
                  <a:lnTo>
                    <a:pt x="5892" y="975537"/>
                  </a:lnTo>
                  <a:lnTo>
                    <a:pt x="22491" y="1014247"/>
                  </a:lnTo>
                  <a:lnTo>
                    <a:pt x="48107" y="1047254"/>
                  </a:lnTo>
                  <a:lnTo>
                    <a:pt x="81102" y="1072883"/>
                  </a:lnTo>
                  <a:lnTo>
                    <a:pt x="119811" y="1089482"/>
                  </a:lnTo>
                  <a:lnTo>
                    <a:pt x="162585" y="1095375"/>
                  </a:lnTo>
                  <a:lnTo>
                    <a:pt x="932776" y="1095375"/>
                  </a:lnTo>
                  <a:lnTo>
                    <a:pt x="975537" y="1089482"/>
                  </a:lnTo>
                  <a:lnTo>
                    <a:pt x="1014247" y="1072883"/>
                  </a:lnTo>
                  <a:lnTo>
                    <a:pt x="1047242" y="1047254"/>
                  </a:lnTo>
                  <a:lnTo>
                    <a:pt x="1072870" y="1014247"/>
                  </a:lnTo>
                  <a:lnTo>
                    <a:pt x="1089469" y="975537"/>
                  </a:lnTo>
                  <a:lnTo>
                    <a:pt x="1090942" y="964857"/>
                  </a:lnTo>
                  <a:lnTo>
                    <a:pt x="1095375" y="932776"/>
                  </a:lnTo>
                  <a:lnTo>
                    <a:pt x="1095375" y="386219"/>
                  </a:lnTo>
                  <a:lnTo>
                    <a:pt x="1095375" y="323037"/>
                  </a:lnTo>
                  <a:lnTo>
                    <a:pt x="1095375" y="162585"/>
                  </a:lnTo>
                  <a:close/>
                </a:path>
              </a:pathLst>
            </a:custGeom>
            <a:solidFill>
              <a:srgbClr val="332C2C"/>
            </a:solidFill>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TotalTime>
  <Words>574</Words>
  <Application>Microsoft Office PowerPoint</Application>
  <PresentationFormat>Custom</PresentationFormat>
  <Paragraphs>32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Google Sans</vt:lpstr>
      <vt:lpstr>Times New Roman</vt:lpstr>
      <vt:lpstr>Verdana</vt:lpstr>
      <vt:lpstr>Office Theme</vt:lpstr>
      <vt:lpstr>Student Result Management System</vt:lpstr>
      <vt:lpstr>Problem</vt:lpstr>
      <vt:lpstr>Solution:                  Python for Student Result Management System</vt:lpstr>
      <vt:lpstr>Functionalities of the System</vt:lpstr>
      <vt:lpstr>Benefits of using a Python-based System</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the Innovative  Features of Tickertape.in</dc:title>
  <dc:creator>GURINDER SINGH</dc:creator>
  <cp:lastModifiedBy>dell</cp:lastModifiedBy>
  <cp:revision>3</cp:revision>
  <dcterms:created xsi:type="dcterms:W3CDTF">2024-03-11T09:28:31Z</dcterms:created>
  <dcterms:modified xsi:type="dcterms:W3CDTF">2024-03-20T11:58:29Z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2024-03-11T00:00:00Z</vt:filetime>
  </property>
  <property fmtid="{D5CDD505-2E9C-101B-9397-08002B2CF9AE}" pid="3" name="Creator">
    <vt:lpwstr>Chromium</vt:lpwstr>
  </property>
  <property fmtid="{D5CDD505-2E9C-101B-9397-08002B2CF9AE}" pid="4" name="LastSaved">
    <vt:filetime>2024-03-11T00:00:00Z</vt:filetime>
  </property>
</Properties>
</file>