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6" r:id="rId5"/>
    <p:sldId id="259" r:id="rId6"/>
    <p:sldId id="260" r:id="rId7"/>
    <p:sldId id="261" r:id="rId8"/>
    <p:sldId id="262" r:id="rId9"/>
    <p:sldId id="271" r:id="rId10"/>
    <p:sldId id="263" r:id="rId11"/>
    <p:sldId id="265" r:id="rId12"/>
    <p:sldId id="269" r:id="rId13"/>
    <p:sldId id="27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B0198-F250-8058-8DC4-E9B303192AC8}" v="84" dt="2024-12-18T01:04:33.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1/12/2025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14640596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1/12/2025</a:t>
            </a:fld>
            <a:endParaRPr lang="en-US" dirty="0"/>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1986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1/12/2025</a:t>
            </a:fld>
            <a:endParaRPr lang="en-US" dirty="0"/>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91669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1/12/2025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63456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dirty="0"/>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1/12/2025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30099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1/12/2025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27613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1/12/2025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91539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1/12/2025</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589879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1/12/2025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78644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1/12/2025</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60391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1/12/2025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96179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1/12/2025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dirty="0"/>
          </a:p>
        </p:txBody>
      </p:sp>
    </p:spTree>
    <p:extLst>
      <p:ext uri="{BB962C8B-B14F-4D97-AF65-F5344CB8AC3E}">
        <p14:creationId xmlns:p14="http://schemas.microsoft.com/office/powerpoint/2010/main" val="95650155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CUSTOMER PERFORMANCE DASHBOARD</a:t>
            </a:r>
          </a:p>
        </p:txBody>
      </p:sp>
      <p:sp>
        <p:nvSpPr>
          <p:cNvPr id="3" name="Subtitle 2"/>
          <p:cNvSpPr>
            <a:spLocks noGrp="1"/>
          </p:cNvSpPr>
          <p:nvPr>
            <p:ph type="subTitle" idx="1"/>
          </p:nvPr>
        </p:nvSpPr>
        <p:spPr>
          <a:xfrm>
            <a:off x="1524000" y="5321686"/>
            <a:ext cx="9144000" cy="770195"/>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C8B4-4F34-CBD6-D7A2-CCEAAE9CECDC}"/>
              </a:ext>
            </a:extLst>
          </p:cNvPr>
          <p:cNvSpPr>
            <a:spLocks noGrp="1"/>
          </p:cNvSpPr>
          <p:nvPr>
            <p:ph type="title"/>
          </p:nvPr>
        </p:nvSpPr>
        <p:spPr/>
        <p:txBody>
          <a:bodyPr/>
          <a:lstStyle/>
          <a:p>
            <a:r>
              <a:rPr lang="en-US" dirty="0"/>
              <a:t>FUTURE SCOPE OF THE PROJECT </a:t>
            </a:r>
          </a:p>
        </p:txBody>
      </p:sp>
      <p:sp>
        <p:nvSpPr>
          <p:cNvPr id="3" name="Content Placeholder 2">
            <a:extLst>
              <a:ext uri="{FF2B5EF4-FFF2-40B4-BE49-F238E27FC236}">
                <a16:creationId xmlns:a16="http://schemas.microsoft.com/office/drawing/2014/main" id="{08711C6A-AE5D-9164-B646-2C0782942FAE}"/>
              </a:ext>
            </a:extLst>
          </p:cNvPr>
          <p:cNvSpPr>
            <a:spLocks noGrp="1"/>
          </p:cNvSpPr>
          <p:nvPr>
            <p:ph idx="1"/>
          </p:nvPr>
        </p:nvSpPr>
        <p:spPr/>
        <p:txBody>
          <a:bodyPr vert="horz" lIns="91440" tIns="45720" rIns="91440" bIns="45720" rtlCol="0" anchor="t">
            <a:normAutofit/>
          </a:bodyPr>
          <a:lstStyle/>
          <a:p>
            <a:r>
              <a:rPr lang="en-US" sz="2000" dirty="0">
                <a:ea typeface="+mn-lt"/>
                <a:cs typeface="+mn-lt"/>
              </a:rPr>
              <a:t>The system can be further enhanced by:</a:t>
            </a:r>
            <a:endParaRPr lang="en-US" sz="2000" dirty="0"/>
          </a:p>
          <a:p>
            <a:r>
              <a:rPr lang="en-US" sz="2000">
                <a:ea typeface="+mn-lt"/>
                <a:cs typeface="+mn-lt"/>
              </a:rPr>
              <a:t>Incorporating predictive analytics using AI/ML models to forecast sales.</a:t>
            </a:r>
            <a:endParaRPr lang="en-US" sz="2000"/>
          </a:p>
          <a:p>
            <a:r>
              <a:rPr lang="en-US" sz="2000">
                <a:ea typeface="+mn-lt"/>
                <a:cs typeface="+mn-lt"/>
              </a:rPr>
              <a:t>Adding mobile accessibility through Power BI mobile apps.</a:t>
            </a:r>
            <a:endParaRPr lang="en-US" sz="2000"/>
          </a:p>
          <a:p>
            <a:r>
              <a:rPr lang="en-US" sz="2000">
                <a:ea typeface="+mn-lt"/>
                <a:cs typeface="+mn-lt"/>
              </a:rPr>
              <a:t>Expanding data sources to include market trends and competitor analysis.</a:t>
            </a:r>
            <a:endParaRPr lang="en-US" sz="2000"/>
          </a:p>
          <a:p>
            <a:r>
              <a:rPr lang="en-US" sz="2000">
                <a:ea typeface="+mn-lt"/>
                <a:cs typeface="+mn-lt"/>
              </a:rPr>
              <a:t>Automating data refresh processes for real-time updates.</a:t>
            </a:r>
            <a:endParaRPr lang="en-US" sz="2000"/>
          </a:p>
          <a:p>
            <a:r>
              <a:rPr lang="en-US" sz="2000">
                <a:ea typeface="+mn-lt"/>
                <a:cs typeface="+mn-lt"/>
              </a:rPr>
              <a:t>Providing customized reports for different user roles in the organization.</a:t>
            </a:r>
            <a:endParaRPr lang="en-US" sz="2000"/>
          </a:p>
          <a:p>
            <a:endParaRPr lang="en-US" dirty="0"/>
          </a:p>
        </p:txBody>
      </p:sp>
    </p:spTree>
    <p:extLst>
      <p:ext uri="{BB962C8B-B14F-4D97-AF65-F5344CB8AC3E}">
        <p14:creationId xmlns:p14="http://schemas.microsoft.com/office/powerpoint/2010/main" val="243424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99DF-084F-F6ED-54DE-DFAB14CD26C5}"/>
              </a:ext>
            </a:extLst>
          </p:cNvPr>
          <p:cNvSpPr>
            <a:spLocks noGrp="1"/>
          </p:cNvSpPr>
          <p:nvPr>
            <p:ph type="title"/>
          </p:nvPr>
        </p:nvSpPr>
        <p:spPr/>
        <p:txBody>
          <a:bodyPr>
            <a:normAutofit fontScale="90000"/>
          </a:bodyPr>
          <a:lstStyle/>
          <a:p>
            <a:r>
              <a:rPr lang="en-US" dirty="0"/>
              <a:t>DIAGRAM</a:t>
            </a:r>
            <a:br>
              <a:rPr lang="en-US" dirty="0"/>
            </a:br>
            <a:br>
              <a:rPr lang="en-US" dirty="0"/>
            </a:br>
            <a:r>
              <a:rPr lang="en-US" sz="2000" dirty="0"/>
              <a:t>Database Schema</a:t>
            </a:r>
          </a:p>
        </p:txBody>
      </p:sp>
      <p:pic>
        <p:nvPicPr>
          <p:cNvPr id="4" name="Content Placeholder 3" descr="A screenshot of a computer">
            <a:extLst>
              <a:ext uri="{FF2B5EF4-FFF2-40B4-BE49-F238E27FC236}">
                <a16:creationId xmlns:a16="http://schemas.microsoft.com/office/drawing/2014/main" id="{CFC79B04-0D4F-30B0-D7D1-C4128CE34D51}"/>
              </a:ext>
            </a:extLst>
          </p:cNvPr>
          <p:cNvPicPr>
            <a:picLocks noGrp="1" noChangeAspect="1"/>
          </p:cNvPicPr>
          <p:nvPr>
            <p:ph idx="1"/>
          </p:nvPr>
        </p:nvPicPr>
        <p:blipFill>
          <a:blip r:embed="rId2"/>
          <a:stretch>
            <a:fillRect/>
          </a:stretch>
        </p:blipFill>
        <p:spPr>
          <a:xfrm>
            <a:off x="1369017" y="2067857"/>
            <a:ext cx="8575963" cy="3951411"/>
          </a:xfrm>
        </p:spPr>
      </p:pic>
    </p:spTree>
    <p:extLst>
      <p:ext uri="{BB962C8B-B14F-4D97-AF65-F5344CB8AC3E}">
        <p14:creationId xmlns:p14="http://schemas.microsoft.com/office/powerpoint/2010/main" val="11145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F61B-C0C3-78A6-ABB7-CB70F7602F93}"/>
              </a:ext>
            </a:extLst>
          </p:cNvPr>
          <p:cNvSpPr>
            <a:spLocks noGrp="1"/>
          </p:cNvSpPr>
          <p:nvPr>
            <p:ph type="title"/>
          </p:nvPr>
        </p:nvSpPr>
        <p:spPr>
          <a:xfrm>
            <a:off x="612648" y="548640"/>
            <a:ext cx="10653578" cy="1132258"/>
          </a:xfrm>
        </p:spPr>
        <p:txBody>
          <a:bodyPr anchor="t">
            <a:normAutofit/>
          </a:bodyPr>
          <a:lstStyle/>
          <a:p>
            <a:r>
              <a:rPr lang="en-US" dirty="0"/>
              <a:t>Input Screen</a:t>
            </a:r>
          </a:p>
        </p:txBody>
      </p:sp>
      <p:pic>
        <p:nvPicPr>
          <p:cNvPr id="7" name="Content Placeholder 6" descr="A screenshot of a computer&#10;&#10;Description automatically generated">
            <a:extLst>
              <a:ext uri="{FF2B5EF4-FFF2-40B4-BE49-F238E27FC236}">
                <a16:creationId xmlns:a16="http://schemas.microsoft.com/office/drawing/2014/main" id="{44DD1D37-EFFB-CD53-E71C-7B9D13903D33}"/>
              </a:ext>
            </a:extLst>
          </p:cNvPr>
          <p:cNvPicPr>
            <a:picLocks noGrp="1" noChangeAspect="1"/>
          </p:cNvPicPr>
          <p:nvPr>
            <p:ph idx="1"/>
          </p:nvPr>
        </p:nvPicPr>
        <p:blipFill>
          <a:blip r:embed="rId2"/>
          <a:stretch>
            <a:fillRect/>
          </a:stretch>
        </p:blipFill>
        <p:spPr>
          <a:xfrm>
            <a:off x="1322524" y="1715532"/>
            <a:ext cx="9233825" cy="4593828"/>
          </a:xfrm>
          <a:noFill/>
        </p:spPr>
      </p:pic>
      <p:sp>
        <p:nvSpPr>
          <p:cNvPr id="4" name="Date Placeholder 3">
            <a:extLst>
              <a:ext uri="{FF2B5EF4-FFF2-40B4-BE49-F238E27FC236}">
                <a16:creationId xmlns:a16="http://schemas.microsoft.com/office/drawing/2014/main" id="{59C5EF6F-8D29-3309-221F-C98C20538E4A}"/>
              </a:ext>
            </a:extLst>
          </p:cNvPr>
          <p:cNvSpPr>
            <a:spLocks noGrp="1"/>
          </p:cNvSpPr>
          <p:nvPr>
            <p:ph type="dt" sz="half" idx="10"/>
          </p:nvPr>
        </p:nvSpPr>
        <p:spPr>
          <a:xfrm>
            <a:off x="137160" y="6453002"/>
            <a:ext cx="3494314" cy="365125"/>
          </a:xfrm>
        </p:spPr>
        <p:txBody>
          <a:bodyPr anchor="ctr">
            <a:normAutofit/>
          </a:bodyPr>
          <a:lstStyle/>
          <a:p>
            <a:pPr>
              <a:spcAft>
                <a:spcPts val="600"/>
              </a:spcAft>
            </a:pPr>
            <a:fld id="{F1805255-675E-4A29-BAB0-DC966E1FEAA8}" type="datetime1">
              <a:rPr lang="en-US"/>
              <a:pPr>
                <a:spcAft>
                  <a:spcPts val="600"/>
                </a:spcAft>
              </a:pPr>
              <a:t>1/12/2025</a:t>
            </a:fld>
            <a:endParaRPr lang="en-US"/>
          </a:p>
        </p:txBody>
      </p:sp>
      <p:sp>
        <p:nvSpPr>
          <p:cNvPr id="5" name="Footer Placeholder 4">
            <a:extLst>
              <a:ext uri="{FF2B5EF4-FFF2-40B4-BE49-F238E27FC236}">
                <a16:creationId xmlns:a16="http://schemas.microsoft.com/office/drawing/2014/main" id="{C16BF0C8-D6C4-9551-FEF4-4BC9C8B9CAC3}"/>
              </a:ext>
            </a:extLst>
          </p:cNvPr>
          <p:cNvSpPr>
            <a:spLocks noGrp="1"/>
          </p:cNvSpPr>
          <p:nvPr>
            <p:ph type="ftr" sz="quarter" idx="11"/>
          </p:nvPr>
        </p:nvSpPr>
        <p:spPr>
          <a:xfrm>
            <a:off x="8876521" y="6453002"/>
            <a:ext cx="2805405"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0983CE6D-4E91-924A-CDBB-8C4B7DE15077}"/>
              </a:ext>
            </a:extLst>
          </p:cNvPr>
          <p:cNvSpPr>
            <a:spLocks noGrp="1"/>
          </p:cNvSpPr>
          <p:nvPr>
            <p:ph type="sldNum" sz="quarter" idx="12"/>
          </p:nvPr>
        </p:nvSpPr>
        <p:spPr>
          <a:xfrm>
            <a:off x="11632162" y="6453002"/>
            <a:ext cx="429207" cy="365125"/>
          </a:xfrm>
        </p:spPr>
        <p:txBody>
          <a:bodyPr anchor="ctr">
            <a:normAutofit/>
          </a:bodyPr>
          <a:lstStyle/>
          <a:p>
            <a:pPr>
              <a:spcAft>
                <a:spcPts val="600"/>
              </a:spcAft>
            </a:pPr>
            <a:fld id="{CC057153-B650-4DEB-B370-79DDCFDCE934}" type="slidenum">
              <a:rPr lang="en-US" dirty="0"/>
              <a:pPr>
                <a:spcAft>
                  <a:spcPts val="600"/>
                </a:spcAft>
              </a:pPr>
              <a:t>12</a:t>
            </a:fld>
            <a:endParaRPr lang="en-US"/>
          </a:p>
        </p:txBody>
      </p:sp>
    </p:spTree>
    <p:extLst>
      <p:ext uri="{BB962C8B-B14F-4D97-AF65-F5344CB8AC3E}">
        <p14:creationId xmlns:p14="http://schemas.microsoft.com/office/powerpoint/2010/main" val="107259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83839-ED0D-F497-BD30-C35427347C4D}"/>
              </a:ext>
            </a:extLst>
          </p:cNvPr>
          <p:cNvSpPr>
            <a:spLocks noGrp="1"/>
          </p:cNvSpPr>
          <p:nvPr>
            <p:ph type="dt" sz="half" idx="10"/>
          </p:nvPr>
        </p:nvSpPr>
        <p:spPr/>
        <p:txBody>
          <a:bodyPr/>
          <a:lstStyle/>
          <a:p>
            <a:fld id="{AA84C4DD-8D3D-4939-89F9-0093DA26AA50}" type="datetime1">
              <a:t>1/12/2025</a:t>
            </a:fld>
            <a:endParaRPr lang="en-US" dirty="0"/>
          </a:p>
        </p:txBody>
      </p:sp>
      <p:sp>
        <p:nvSpPr>
          <p:cNvPr id="3" name="Footer Placeholder 2">
            <a:extLst>
              <a:ext uri="{FF2B5EF4-FFF2-40B4-BE49-F238E27FC236}">
                <a16:creationId xmlns:a16="http://schemas.microsoft.com/office/drawing/2014/main" id="{B9244EAA-9D75-4B6D-06B8-39B81D0F7485}"/>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D78D1FFA-CE69-E4FB-D74B-96CD3796AA8E}"/>
              </a:ext>
            </a:extLst>
          </p:cNvPr>
          <p:cNvSpPr>
            <a:spLocks noGrp="1"/>
          </p:cNvSpPr>
          <p:nvPr>
            <p:ph type="sldNum" sz="quarter" idx="12"/>
          </p:nvPr>
        </p:nvSpPr>
        <p:spPr/>
        <p:txBody>
          <a:bodyPr/>
          <a:lstStyle/>
          <a:p>
            <a:fld id="{CC057153-B650-4DEB-B370-79DDCFDCE934}" type="slidenum">
              <a:rPr lang="en-US" dirty="0"/>
              <a:t>13</a:t>
            </a:fld>
            <a:endParaRPr lang="en-US" dirty="0"/>
          </a:p>
        </p:txBody>
      </p:sp>
      <p:pic>
        <p:nvPicPr>
          <p:cNvPr id="5" name="Picture 4" descr="A screenshot of a computer&#10;&#10;Description automatically generated">
            <a:extLst>
              <a:ext uri="{FF2B5EF4-FFF2-40B4-BE49-F238E27FC236}">
                <a16:creationId xmlns:a16="http://schemas.microsoft.com/office/drawing/2014/main" id="{EEF7B16A-019E-2CD3-B0FE-933EBA52470A}"/>
              </a:ext>
            </a:extLst>
          </p:cNvPr>
          <p:cNvPicPr>
            <a:picLocks noChangeAspect="1"/>
          </p:cNvPicPr>
          <p:nvPr/>
        </p:nvPicPr>
        <p:blipFill>
          <a:blip r:embed="rId2"/>
          <a:stretch>
            <a:fillRect/>
          </a:stretch>
        </p:blipFill>
        <p:spPr>
          <a:xfrm>
            <a:off x="937055" y="1183726"/>
            <a:ext cx="9452917" cy="4727386"/>
          </a:xfrm>
          <a:prstGeom prst="rect">
            <a:avLst/>
          </a:prstGeom>
        </p:spPr>
      </p:pic>
    </p:spTree>
    <p:extLst>
      <p:ext uri="{BB962C8B-B14F-4D97-AF65-F5344CB8AC3E}">
        <p14:creationId xmlns:p14="http://schemas.microsoft.com/office/powerpoint/2010/main" val="364827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DD01-1FD1-F80A-572E-6C395854890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676E32A-E879-7C65-4798-F2EBEE79DB62}"/>
              </a:ext>
            </a:extLst>
          </p:cNvPr>
          <p:cNvSpPr>
            <a:spLocks noGrp="1"/>
          </p:cNvSpPr>
          <p:nvPr>
            <p:ph idx="1"/>
          </p:nvPr>
        </p:nvSpPr>
        <p:spPr/>
        <p:txBody>
          <a:bodyPr vert="horz" lIns="91440" tIns="45720" rIns="91440" bIns="45720" rtlCol="0" anchor="t">
            <a:normAutofit/>
          </a:bodyPr>
          <a:lstStyle/>
          <a:p>
            <a:r>
              <a:rPr lang="en-US" sz="1600" b="1" dirty="0">
                <a:ea typeface="+mn-lt"/>
                <a:cs typeface="+mn-lt"/>
              </a:rPr>
              <a:t>Enhanced Understanding</a:t>
            </a:r>
            <a:r>
              <a:rPr lang="en-US" sz="1600" dirty="0">
                <a:ea typeface="+mn-lt"/>
                <a:cs typeface="+mn-lt"/>
              </a:rPr>
              <a:t>: The dashboard effectively consolidates and visualizes key metrics such as average customer age, total customers, revenue segmentation by age, customer profiling, and earnings based on gender. This enhances the understanding of customer demographics and behavior.</a:t>
            </a:r>
            <a:endParaRPr lang="en-US" sz="1600"/>
          </a:p>
          <a:p>
            <a:r>
              <a:rPr lang="en-US" sz="1600" b="1" dirty="0">
                <a:ea typeface="+mn-lt"/>
                <a:cs typeface="+mn-lt"/>
              </a:rPr>
              <a:t>Improved Decision-Making</a:t>
            </a:r>
            <a:r>
              <a:rPr lang="en-US" sz="1600" dirty="0">
                <a:ea typeface="+mn-lt"/>
                <a:cs typeface="+mn-lt"/>
              </a:rPr>
              <a:t>: The insights derived from the dashboard support data-driven decision-making, allowing businesses to tailor their strategies and improve customer engagement.</a:t>
            </a:r>
            <a:endParaRPr lang="en-US" sz="1600" dirty="0"/>
          </a:p>
          <a:p>
            <a:r>
              <a:rPr lang="en-US" sz="1600" b="1" dirty="0">
                <a:ea typeface="+mn-lt"/>
                <a:cs typeface="+mn-lt"/>
              </a:rPr>
              <a:t>Efficiency and Usability</a:t>
            </a:r>
            <a:r>
              <a:rPr lang="en-US" sz="1600" dirty="0">
                <a:ea typeface="+mn-lt"/>
                <a:cs typeface="+mn-lt"/>
              </a:rPr>
              <a:t>: The system's dynamic and interactive nature, combined with user-friendly filtering options and interactive visuals, ensures that users can efficiently navigate and analyze data.</a:t>
            </a:r>
            <a:endParaRPr lang="en-US" sz="1600" dirty="0"/>
          </a:p>
          <a:p>
            <a:r>
              <a:rPr lang="en-US" sz="1600" b="1" dirty="0">
                <a:ea typeface="+mn-lt"/>
                <a:cs typeface="+mn-lt"/>
              </a:rPr>
              <a:t>Future Potential</a:t>
            </a:r>
            <a:r>
              <a:rPr lang="en-US" sz="1600" dirty="0">
                <a:ea typeface="+mn-lt"/>
                <a:cs typeface="+mn-lt"/>
              </a:rPr>
              <a:t>: The project also highlights potential future enhancements such as integration with CRM and ERP systems, advanced analytics with machine learning, mobile accessibility, and more advanced visualizations.</a:t>
            </a:r>
            <a:endParaRPr lang="en-US" sz="1600" dirty="0"/>
          </a:p>
          <a:p>
            <a:endParaRPr lang="en-US" dirty="0"/>
          </a:p>
        </p:txBody>
      </p:sp>
    </p:spTree>
    <p:extLst>
      <p:ext uri="{BB962C8B-B14F-4D97-AF65-F5344CB8AC3E}">
        <p14:creationId xmlns:p14="http://schemas.microsoft.com/office/powerpoint/2010/main" val="359721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409D-8A40-2E8F-E002-171E9371E2E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D238635-607B-C698-6004-1902B8EEB0A4}"/>
              </a:ext>
            </a:extLst>
          </p:cNvPr>
          <p:cNvSpPr>
            <a:spLocks noGrp="1"/>
          </p:cNvSpPr>
          <p:nvPr>
            <p:ph idx="1"/>
          </p:nvPr>
        </p:nvSpPr>
        <p:spPr/>
        <p:txBody>
          <a:bodyPr vert="horz" lIns="91440" tIns="45720" rIns="91440" bIns="45720" rtlCol="0" anchor="t">
            <a:normAutofit/>
          </a:bodyPr>
          <a:lstStyle/>
          <a:p>
            <a:r>
              <a:rPr lang="en-US" sz="1600" dirty="0">
                <a:ea typeface="+mn-lt"/>
                <a:cs typeface="+mn-lt"/>
              </a:rPr>
              <a:t>This project focuses on creating a comprehensive Customer Performance Dashboard using Power BI. The dashboard provides insights into customer demographics, revenue segmentation, and profiling, drawing from a dataset that includes customers from various countries. Key metrics and visualizations help in understanding the customer base better and making data-driven business decisions.</a:t>
            </a:r>
            <a:endParaRPr lang="en-US" sz="1600" dirty="0"/>
          </a:p>
          <a:p>
            <a:r>
              <a:rPr lang="en-US" sz="1600" dirty="0"/>
              <a:t>Importance of Data Visualization in Decision-Making</a:t>
            </a:r>
          </a:p>
          <a:p>
            <a:r>
              <a:rPr lang="en-US" sz="1600" dirty="0">
                <a:ea typeface="+mn-lt"/>
                <a:cs typeface="+mn-lt"/>
              </a:rPr>
              <a:t>Data visualization plays a critical role in modern business environments by transforming complex data sets into visual representations like charts, graphs, and dashboards. This approach aids in:</a:t>
            </a:r>
            <a:endParaRPr lang="en-US" sz="1600" dirty="0"/>
          </a:p>
          <a:p>
            <a:r>
              <a:rPr lang="en-US" sz="1600" b="1" dirty="0">
                <a:ea typeface="+mn-lt"/>
                <a:cs typeface="+mn-lt"/>
              </a:rPr>
              <a:t>Improved Understanding</a:t>
            </a:r>
            <a:r>
              <a:rPr lang="en-US" sz="1600" dirty="0">
                <a:ea typeface="+mn-lt"/>
                <a:cs typeface="+mn-lt"/>
              </a:rPr>
              <a:t>: Makes it easier to comprehend large amounts of data quickly.</a:t>
            </a:r>
            <a:endParaRPr lang="en-US" sz="1600" dirty="0"/>
          </a:p>
          <a:p>
            <a:r>
              <a:rPr lang="en-US" sz="1600" b="1" dirty="0">
                <a:ea typeface="+mn-lt"/>
                <a:cs typeface="+mn-lt"/>
              </a:rPr>
              <a:t>Better Communication</a:t>
            </a:r>
            <a:r>
              <a:rPr lang="en-US" sz="1600" dirty="0">
                <a:ea typeface="+mn-lt"/>
                <a:cs typeface="+mn-lt"/>
              </a:rPr>
              <a:t>: Visuals are effective in communicating insights to stakeholders.</a:t>
            </a:r>
            <a:endParaRPr lang="en-US" sz="1600" dirty="0"/>
          </a:p>
          <a:p>
            <a:r>
              <a:rPr lang="en-US" sz="1600" b="1" dirty="0">
                <a:ea typeface="+mn-lt"/>
                <a:cs typeface="+mn-lt"/>
              </a:rPr>
              <a:t>Trend Identification</a:t>
            </a:r>
            <a:r>
              <a:rPr lang="en-US" sz="1600" dirty="0">
                <a:ea typeface="+mn-lt"/>
                <a:cs typeface="+mn-lt"/>
              </a:rPr>
              <a:t>: Helps in identifying patterns and trends that might not be obvious in raw data.</a:t>
            </a:r>
            <a:endParaRPr lang="en-US" sz="1600" dirty="0"/>
          </a:p>
          <a:p>
            <a:r>
              <a:rPr lang="en-US" sz="1600" b="1" dirty="0">
                <a:ea typeface="+mn-lt"/>
                <a:cs typeface="+mn-lt"/>
              </a:rPr>
              <a:t>Faster Decisions</a:t>
            </a:r>
            <a:r>
              <a:rPr lang="en-US" sz="1600" dirty="0">
                <a:ea typeface="+mn-lt"/>
                <a:cs typeface="+mn-lt"/>
              </a:rPr>
              <a:t>: Visuals enable quicker data analysis, leading to timely decision-making.</a:t>
            </a:r>
            <a:endParaRPr lang="en-US" sz="1600" dirty="0"/>
          </a:p>
          <a:p>
            <a:r>
              <a:rPr lang="en-US" sz="1600" b="1" dirty="0">
                <a:ea typeface="+mn-lt"/>
                <a:cs typeface="+mn-lt"/>
              </a:rPr>
              <a:t>Strategic Planning</a:t>
            </a:r>
            <a:r>
              <a:rPr lang="en-US" sz="1600" dirty="0">
                <a:ea typeface="+mn-lt"/>
                <a:cs typeface="+mn-lt"/>
              </a:rPr>
              <a:t>: Facilitates strategic planning based on actionable insights derived from data.</a:t>
            </a:r>
            <a:endParaRPr lang="en-US" sz="1600" dirty="0"/>
          </a:p>
          <a:p>
            <a:pPr marL="0" indent="0">
              <a:buNone/>
            </a:pPr>
            <a:endParaRPr lang="en-US" sz="1400" dirty="0"/>
          </a:p>
        </p:txBody>
      </p:sp>
    </p:spTree>
    <p:extLst>
      <p:ext uri="{BB962C8B-B14F-4D97-AF65-F5344CB8AC3E}">
        <p14:creationId xmlns:p14="http://schemas.microsoft.com/office/powerpoint/2010/main" val="50068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DFFF-6027-E56F-9A69-94DC79424311}"/>
              </a:ext>
            </a:extLst>
          </p:cNvPr>
          <p:cNvSpPr>
            <a:spLocks noGrp="1"/>
          </p:cNvSpPr>
          <p:nvPr>
            <p:ph type="title"/>
          </p:nvPr>
        </p:nvSpPr>
        <p:spPr/>
        <p:txBody>
          <a:bodyPr/>
          <a:lstStyle/>
          <a:p>
            <a:r>
              <a:rPr lang="en-US" dirty="0"/>
              <a:t>PURPOSE OF THE SYSTEM</a:t>
            </a:r>
          </a:p>
        </p:txBody>
      </p:sp>
      <p:sp>
        <p:nvSpPr>
          <p:cNvPr id="3" name="Content Placeholder 2">
            <a:extLst>
              <a:ext uri="{FF2B5EF4-FFF2-40B4-BE49-F238E27FC236}">
                <a16:creationId xmlns:a16="http://schemas.microsoft.com/office/drawing/2014/main" id="{B26BA8AE-34EA-E478-98CB-181E7C254519}"/>
              </a:ext>
            </a:extLst>
          </p:cNvPr>
          <p:cNvSpPr>
            <a:spLocks noGrp="1"/>
          </p:cNvSpPr>
          <p:nvPr>
            <p:ph idx="1"/>
          </p:nvPr>
        </p:nvSpPr>
        <p:spPr/>
        <p:txBody>
          <a:bodyPr vert="horz" lIns="91440" tIns="45720" rIns="91440" bIns="45720" rtlCol="0" anchor="t">
            <a:normAutofit/>
          </a:bodyPr>
          <a:lstStyle/>
          <a:p>
            <a:r>
              <a:rPr lang="en-US" sz="2000" b="1" dirty="0"/>
              <a:t>Analyze and Visualize Customer Data -</a:t>
            </a:r>
          </a:p>
          <a:p>
            <a:pPr marL="0" indent="0">
              <a:buNone/>
            </a:pPr>
            <a:r>
              <a:rPr lang="en-US" sz="2000" dirty="0">
                <a:ea typeface="+mn-lt"/>
                <a:cs typeface="+mn-lt"/>
              </a:rPr>
              <a:t>The system aims to consolidate customer data and visualize it effectively. This involves transforming raw data into interactive and easy-to-understand visual formats.</a:t>
            </a:r>
            <a:endParaRPr lang="en-US" sz="2000" dirty="0"/>
          </a:p>
          <a:p>
            <a:r>
              <a:rPr lang="en-US" sz="2000" b="1" dirty="0"/>
              <a:t>Gain Insights into Customer Demographics, Behavior, and Revenue -</a:t>
            </a:r>
          </a:p>
          <a:p>
            <a:pPr marL="0" indent="0">
              <a:buNone/>
            </a:pPr>
            <a:r>
              <a:rPr lang="en-US" sz="2000" dirty="0">
                <a:ea typeface="+mn-lt"/>
                <a:cs typeface="+mn-lt"/>
              </a:rPr>
              <a:t>By analyzing various aspects of customer data, the system provides insights into customer demographics (age, gender, etc.), behavior (purchasing patterns), and revenue (income generated from different segments).</a:t>
            </a:r>
            <a:endParaRPr lang="en-US" sz="2000" dirty="0"/>
          </a:p>
          <a:p>
            <a:r>
              <a:rPr lang="en-US" sz="2000" b="1" dirty="0"/>
              <a:t>Support Data-Driven Decision-Making for Businesses -</a:t>
            </a:r>
          </a:p>
          <a:p>
            <a:pPr marL="0" indent="0">
              <a:buNone/>
            </a:pPr>
            <a:r>
              <a:rPr lang="en-US" sz="2000" dirty="0">
                <a:ea typeface="+mn-lt"/>
                <a:cs typeface="+mn-lt"/>
              </a:rPr>
              <a:t>The primary goal of the system is to support businesses in making informed decisions based on data. The insights gained from the dashboard enable businesses to tailor their strategies, improve customer engagement, and enhance overall performance.</a:t>
            </a:r>
            <a:endParaRPr lang="en-US" sz="2000" dirty="0"/>
          </a:p>
          <a:p>
            <a:pPr marL="0" indent="0">
              <a:buNone/>
            </a:pPr>
            <a:endParaRPr lang="en-US" sz="2000" dirty="0"/>
          </a:p>
        </p:txBody>
      </p:sp>
    </p:spTree>
    <p:extLst>
      <p:ext uri="{BB962C8B-B14F-4D97-AF65-F5344CB8AC3E}">
        <p14:creationId xmlns:p14="http://schemas.microsoft.com/office/powerpoint/2010/main" val="28256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B867-610B-DC9B-B770-3A86862902E5}"/>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1C9F6605-A700-44A7-E273-8687EF9745FC}"/>
              </a:ext>
            </a:extLst>
          </p:cNvPr>
          <p:cNvSpPr>
            <a:spLocks noGrp="1"/>
          </p:cNvSpPr>
          <p:nvPr>
            <p:ph idx="1"/>
          </p:nvPr>
        </p:nvSpPr>
        <p:spPr/>
        <p:txBody>
          <a:bodyPr vert="horz" lIns="91440" tIns="45720" rIns="91440" bIns="45720" rtlCol="0" anchor="t">
            <a:normAutofit/>
          </a:bodyPr>
          <a:lstStyle/>
          <a:p>
            <a:pPr marL="0" marR="0">
              <a:lnSpc>
                <a:spcPct val="150000"/>
              </a:lnSpc>
              <a:spcAft>
                <a:spcPts val="600"/>
              </a:spcAft>
              <a:tabLst>
                <a:tab pos="5943600" algn="r"/>
              </a:tabLst>
            </a:pPr>
            <a:r>
              <a:rPr lang="en-US" sz="18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The proposed system will cover the following aspects: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Aft>
                <a:spcPts val="600"/>
              </a:spcAft>
              <a:buSzPts val="1000"/>
              <a:buFont typeface="Symbol" panose="05050102010706020507" pitchFamily="18" charset="2"/>
              <a:buChar char=""/>
              <a:tabLst>
                <a:tab pos="457200" algn="l"/>
                <a:tab pos="5943600" algn="r"/>
              </a:tabLst>
            </a:pPr>
            <a:r>
              <a:rPr lang="en-US"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Customer Demographics</a:t>
            </a:r>
            <a:r>
              <a:rPr lang="en-US" sz="18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 Analyze average customer age and total customer count.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Aft>
                <a:spcPts val="600"/>
              </a:spcAft>
              <a:buSzPts val="1000"/>
              <a:buFont typeface="Symbol" panose="05050102010706020507" pitchFamily="18" charset="2"/>
              <a:buChar char=""/>
              <a:tabLst>
                <a:tab pos="457200" algn="l"/>
                <a:tab pos="5943600" algn="r"/>
              </a:tabLst>
            </a:pPr>
            <a:r>
              <a:rPr lang="en-US"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Revenue Segmentation by Age Bracket</a:t>
            </a:r>
            <a:r>
              <a:rPr lang="en-US" sz="18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 Visualize revenue distribution across different age groups.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Aft>
                <a:spcPts val="600"/>
              </a:spcAft>
              <a:buSzPts val="1000"/>
              <a:buFont typeface="Symbol" panose="05050102010706020507" pitchFamily="18" charset="2"/>
              <a:buChar char=""/>
              <a:tabLst>
                <a:tab pos="457200" algn="l"/>
                <a:tab pos="5943600" algn="r"/>
              </a:tabLst>
            </a:pPr>
            <a:r>
              <a:rPr lang="en-US"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Customer Profiling</a:t>
            </a:r>
            <a:r>
              <a:rPr lang="en-US" sz="18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 Categorize customers into loyal, periodic buyers, and VIP customers.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Aft>
                <a:spcPts val="600"/>
              </a:spcAft>
              <a:buSzPts val="1000"/>
              <a:buFont typeface="Symbol" panose="05050102010706020507" pitchFamily="18" charset="2"/>
              <a:buChar char=""/>
              <a:tabLst>
                <a:tab pos="457200" algn="l"/>
                <a:tab pos="5943600" algn="r"/>
              </a:tabLst>
            </a:pPr>
            <a:r>
              <a:rPr lang="en-US"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Earnings Based on Gender</a:t>
            </a:r>
            <a:r>
              <a:rPr lang="en-US" sz="18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 Compare earnings generated by male and female customers.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Aft>
                <a:spcPts val="600"/>
              </a:spcAft>
              <a:buSzPts val="1000"/>
              <a:buFont typeface="Symbol" panose="05050102010706020507" pitchFamily="18" charset="2"/>
              <a:buChar char=""/>
              <a:tabLst>
                <a:tab pos="457200" algn="l"/>
                <a:tab pos="5943600" algn="r"/>
              </a:tabLst>
            </a:pPr>
            <a:r>
              <a:rPr lang="en-US"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Identification of Top-Ranking Customers</a:t>
            </a:r>
            <a:r>
              <a:rPr lang="en-US" sz="18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 Highlight key customers contributing significantly to revenue.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97015DDA-3744-118D-9D10-01FC48BFF26B}"/>
              </a:ext>
            </a:extLst>
          </p:cNvPr>
          <p:cNvSpPr>
            <a:spLocks noGrp="1"/>
          </p:cNvSpPr>
          <p:nvPr>
            <p:ph type="dt" sz="half" idx="10"/>
          </p:nvPr>
        </p:nvSpPr>
        <p:spPr/>
        <p:txBody>
          <a:bodyPr/>
          <a:lstStyle/>
          <a:p>
            <a:fld id="{653DA4D4-C933-4DF0-A304-81693C3A618D}" type="datetime1">
              <a:rPr lang="en-US"/>
              <a:t>1/12/2025</a:t>
            </a:fld>
            <a:endParaRPr lang="en-US" dirty="0"/>
          </a:p>
        </p:txBody>
      </p:sp>
      <p:sp>
        <p:nvSpPr>
          <p:cNvPr id="5" name="Footer Placeholder 4">
            <a:extLst>
              <a:ext uri="{FF2B5EF4-FFF2-40B4-BE49-F238E27FC236}">
                <a16:creationId xmlns:a16="http://schemas.microsoft.com/office/drawing/2014/main" id="{95B79F11-88AA-47B3-14C8-B67BB61F514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6C5E1C1-FA75-1493-4FAB-5F1B25B4AA72}"/>
              </a:ext>
            </a:extLst>
          </p:cNvPr>
          <p:cNvSpPr>
            <a:spLocks noGrp="1"/>
          </p:cNvSpPr>
          <p:nvPr>
            <p:ph type="sldNum" sz="quarter" idx="12"/>
          </p:nvPr>
        </p:nvSpPr>
        <p:spPr/>
        <p:txBody>
          <a:bodyPr/>
          <a:lstStyle/>
          <a:p>
            <a:fld id="{CC057153-B650-4DEB-B370-79DDCFDCE934}" type="slidenum">
              <a:rPr lang="en-US" dirty="0"/>
              <a:t>4</a:t>
            </a:fld>
            <a:endParaRPr lang="en-US" dirty="0"/>
          </a:p>
        </p:txBody>
      </p:sp>
    </p:spTree>
    <p:extLst>
      <p:ext uri="{BB962C8B-B14F-4D97-AF65-F5344CB8AC3E}">
        <p14:creationId xmlns:p14="http://schemas.microsoft.com/office/powerpoint/2010/main" val="178383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B66-76B1-C23B-1709-8B59F2A365E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863B1B32-146F-0CB0-FFB9-736FDA680A76}"/>
              </a:ext>
            </a:extLst>
          </p:cNvPr>
          <p:cNvSpPr>
            <a:spLocks noGrp="1"/>
          </p:cNvSpPr>
          <p:nvPr>
            <p:ph idx="1"/>
          </p:nvPr>
        </p:nvSpPr>
        <p:spPr/>
        <p:txBody>
          <a:bodyPr vert="horz" lIns="91440" tIns="45720" rIns="91440" bIns="45720" rtlCol="0" anchor="t">
            <a:normAutofit/>
          </a:bodyPr>
          <a:lstStyle/>
          <a:p>
            <a:r>
              <a:rPr lang="en-US" sz="2000" b="1" dirty="0"/>
              <a:t>Dynamic and Interactive Power BI Dashboard -</a:t>
            </a:r>
          </a:p>
          <a:p>
            <a:pPr marL="0" indent="0">
              <a:buNone/>
            </a:pPr>
            <a:r>
              <a:rPr lang="en-US" sz="2000">
                <a:ea typeface="+mn-lt"/>
                <a:cs typeface="+mn-lt"/>
              </a:rPr>
              <a:t>The proposed system is a dynamic and interactive dashboard created using Power BI. It allows users to interact with the data, apply filters, and explore various metrics.</a:t>
            </a:r>
            <a:endParaRPr lang="en-US" sz="2000" dirty="0"/>
          </a:p>
          <a:p>
            <a:r>
              <a:rPr lang="en-US" sz="2000" b="1" dirty="0"/>
              <a:t>Consolidation of Various Customer-Related Metrics -</a:t>
            </a:r>
            <a:endParaRPr lang="en-US" sz="2000" dirty="0"/>
          </a:p>
          <a:p>
            <a:pPr marL="0" indent="0">
              <a:buNone/>
            </a:pPr>
            <a:r>
              <a:rPr lang="en-US" sz="2000" dirty="0">
                <a:ea typeface="+mn-lt"/>
                <a:cs typeface="+mn-lt"/>
              </a:rPr>
              <a:t>The dashboard consolidates multiple customer-related metrics, providing a comprehensive view of customer performance. This includes demographic information, revenue segmentation, and profiling.</a:t>
            </a:r>
            <a:endParaRPr lang="en-US" sz="2000" dirty="0"/>
          </a:p>
          <a:p>
            <a:r>
              <a:rPr lang="en-US" sz="2000" b="1" dirty="0"/>
              <a:t>Filtering Options Based on Country and Other Criteria -</a:t>
            </a:r>
          </a:p>
          <a:p>
            <a:pPr marL="0" indent="0">
              <a:buNone/>
            </a:pPr>
            <a:r>
              <a:rPr lang="en-US" sz="2000">
                <a:ea typeface="+mn-lt"/>
                <a:cs typeface="+mn-lt"/>
              </a:rPr>
              <a:t>The system includes filtering options that allow users to view data based on specific criteria such as country, age group, and customer segment. This enhances the ability to analyze data from different perspectives.</a:t>
            </a:r>
            <a:endParaRPr lang="en-US" sz="2000" dirty="0"/>
          </a:p>
          <a:p>
            <a:endParaRPr lang="en-US" sz="2000" dirty="0"/>
          </a:p>
        </p:txBody>
      </p:sp>
    </p:spTree>
    <p:extLst>
      <p:ext uri="{BB962C8B-B14F-4D97-AF65-F5344CB8AC3E}">
        <p14:creationId xmlns:p14="http://schemas.microsoft.com/office/powerpoint/2010/main" val="421205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8013-56C9-B8D2-119F-A3A9AEDE6AA3}"/>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8EFDE530-8E86-0946-947D-7D9136A24452}"/>
              </a:ext>
            </a:extLst>
          </p:cNvPr>
          <p:cNvSpPr>
            <a:spLocks noGrp="1"/>
          </p:cNvSpPr>
          <p:nvPr>
            <p:ph idx="1"/>
          </p:nvPr>
        </p:nvSpPr>
        <p:spPr/>
        <p:txBody>
          <a:bodyPr vert="horz" lIns="91440" tIns="45720" rIns="91440" bIns="45720" rtlCol="0" anchor="t">
            <a:normAutofit/>
          </a:bodyPr>
          <a:lstStyle/>
          <a:p>
            <a:r>
              <a:rPr lang="en-US" sz="2000" dirty="0">
                <a:ea typeface="+mn-lt"/>
                <a:cs typeface="+mn-lt"/>
              </a:rPr>
              <a:t>Integration of raw sales data from multiple sources into Power BI.</a:t>
            </a:r>
            <a:endParaRPr lang="en-US" sz="2000"/>
          </a:p>
          <a:p>
            <a:r>
              <a:rPr lang="en-US" sz="2000" dirty="0">
                <a:ea typeface="+mn-lt"/>
                <a:cs typeface="+mn-lt"/>
              </a:rPr>
              <a:t>Visualization of sales metrics like total revenue, profit margin, and product performance.</a:t>
            </a:r>
            <a:endParaRPr lang="en-US" sz="2000"/>
          </a:p>
          <a:p>
            <a:r>
              <a:rPr lang="en-US" sz="2000" dirty="0">
                <a:ea typeface="+mn-lt"/>
                <a:cs typeface="+mn-lt"/>
              </a:rPr>
              <a:t>Real-time interactivity and filtering options for users.</a:t>
            </a:r>
            <a:endParaRPr lang="en-US" sz="2000"/>
          </a:p>
          <a:p>
            <a:r>
              <a:rPr lang="en-US" sz="2000" dirty="0">
                <a:ea typeface="+mn-lt"/>
                <a:cs typeface="+mn-lt"/>
              </a:rPr>
              <a:t>Drill-down capabilities for detailed analysis.</a:t>
            </a:r>
            <a:endParaRPr lang="en-US" sz="2000"/>
          </a:p>
          <a:p>
            <a:endParaRPr lang="en-US" dirty="0"/>
          </a:p>
        </p:txBody>
      </p:sp>
    </p:spTree>
    <p:extLst>
      <p:ext uri="{BB962C8B-B14F-4D97-AF65-F5344CB8AC3E}">
        <p14:creationId xmlns:p14="http://schemas.microsoft.com/office/powerpoint/2010/main" val="272401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67B8-8157-9222-4BD8-833A09349A60}"/>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6FEBD80A-C198-83D2-F71A-DE8C8176EE2C}"/>
              </a:ext>
            </a:extLst>
          </p:cNvPr>
          <p:cNvSpPr>
            <a:spLocks noGrp="1"/>
          </p:cNvSpPr>
          <p:nvPr>
            <p:ph idx="1"/>
          </p:nvPr>
        </p:nvSpPr>
        <p:spPr/>
        <p:txBody>
          <a:bodyPr vert="horz" lIns="91440" tIns="45720" rIns="91440" bIns="45720" rtlCol="0" anchor="t">
            <a:normAutofit/>
          </a:bodyPr>
          <a:lstStyle/>
          <a:p>
            <a:r>
              <a:rPr lang="en-US" sz="2000">
                <a:ea typeface="+mn-lt"/>
                <a:cs typeface="+mn-lt"/>
              </a:rPr>
              <a:t>User-friendly and intuitive interface.</a:t>
            </a:r>
            <a:endParaRPr lang="en-US" sz="2000" dirty="0"/>
          </a:p>
          <a:p>
            <a:r>
              <a:rPr lang="en-US" sz="2000">
                <a:ea typeface="+mn-lt"/>
                <a:cs typeface="+mn-lt"/>
              </a:rPr>
              <a:t>High performance with fast data loading and rendering.</a:t>
            </a:r>
            <a:endParaRPr lang="en-US" sz="2000" dirty="0"/>
          </a:p>
          <a:p>
            <a:r>
              <a:rPr lang="en-US" sz="2000">
                <a:ea typeface="+mn-lt"/>
                <a:cs typeface="+mn-lt"/>
              </a:rPr>
              <a:t>Scalability to accommodate growing datasets.</a:t>
            </a:r>
            <a:endParaRPr lang="en-US" sz="2000" dirty="0"/>
          </a:p>
          <a:p>
            <a:r>
              <a:rPr lang="en-US" sz="2000">
                <a:ea typeface="+mn-lt"/>
                <a:cs typeface="+mn-lt"/>
              </a:rPr>
              <a:t>Data security to protect sensitive business information.</a:t>
            </a:r>
            <a:endParaRPr lang="en-US" sz="2000" dirty="0"/>
          </a:p>
          <a:p>
            <a:endParaRPr lang="en-US" sz="2000" dirty="0"/>
          </a:p>
        </p:txBody>
      </p:sp>
    </p:spTree>
    <p:extLst>
      <p:ext uri="{BB962C8B-B14F-4D97-AF65-F5344CB8AC3E}">
        <p14:creationId xmlns:p14="http://schemas.microsoft.com/office/powerpoint/2010/main" val="157257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8EEB-E352-E81E-1BC2-D7021FFB9CB5}"/>
              </a:ext>
            </a:extLst>
          </p:cNvPr>
          <p:cNvSpPr>
            <a:spLocks noGrp="1"/>
          </p:cNvSpPr>
          <p:nvPr>
            <p:ph type="title"/>
          </p:nvPr>
        </p:nvSpPr>
        <p:spPr/>
        <p:txBody>
          <a:bodyPr/>
          <a:lstStyle/>
          <a:p>
            <a:r>
              <a:rPr lang="en-US" dirty="0"/>
              <a:t>HARDWARE AND SOFTWARE REQUIREMENTS</a:t>
            </a:r>
          </a:p>
        </p:txBody>
      </p:sp>
      <p:sp>
        <p:nvSpPr>
          <p:cNvPr id="3" name="Content Placeholder 2">
            <a:extLst>
              <a:ext uri="{FF2B5EF4-FFF2-40B4-BE49-F238E27FC236}">
                <a16:creationId xmlns:a16="http://schemas.microsoft.com/office/drawing/2014/main" id="{A0D16B13-3BB9-93D7-2445-2B13D246B766}"/>
              </a:ext>
            </a:extLst>
          </p:cNvPr>
          <p:cNvSpPr>
            <a:spLocks noGrp="1"/>
          </p:cNvSpPr>
          <p:nvPr>
            <p:ph idx="1"/>
          </p:nvPr>
        </p:nvSpPr>
        <p:spPr/>
        <p:txBody>
          <a:bodyPr vert="horz" lIns="91440" tIns="45720" rIns="91440" bIns="45720" rtlCol="0" anchor="t">
            <a:normAutofit/>
          </a:bodyPr>
          <a:lstStyle/>
          <a:p>
            <a:r>
              <a:rPr lang="en-US" sz="2000" b="1" dirty="0">
                <a:ea typeface="+mn-lt"/>
                <a:cs typeface="+mn-lt"/>
              </a:rPr>
              <a:t>Hardware Requirements</a:t>
            </a:r>
            <a:r>
              <a:rPr lang="en-US" sz="2000" dirty="0">
                <a:ea typeface="+mn-lt"/>
                <a:cs typeface="+mn-lt"/>
              </a:rPr>
              <a:t>:</a:t>
            </a:r>
            <a:endParaRPr lang="en-US" sz="2000" dirty="0"/>
          </a:p>
          <a:p>
            <a:r>
              <a:rPr lang="en-US" sz="2000" dirty="0">
                <a:ea typeface="+mn-lt"/>
                <a:cs typeface="+mn-lt"/>
              </a:rPr>
              <a:t>Processor: Intel i5 or above</a:t>
            </a:r>
            <a:endParaRPr lang="en-US" sz="2000" dirty="0"/>
          </a:p>
          <a:p>
            <a:r>
              <a:rPr lang="en-US" sz="2000" dirty="0">
                <a:ea typeface="+mn-lt"/>
                <a:cs typeface="+mn-lt"/>
              </a:rPr>
              <a:t>RAM: 8 GB or more</a:t>
            </a:r>
            <a:endParaRPr lang="en-US" sz="2000" dirty="0"/>
          </a:p>
          <a:p>
            <a:r>
              <a:rPr lang="en-US" sz="2000" dirty="0">
                <a:ea typeface="+mn-lt"/>
                <a:cs typeface="+mn-lt"/>
              </a:rPr>
              <a:t>Storage: Minimum 500 GB HDD or SSD</a:t>
            </a:r>
            <a:endParaRPr lang="en-US" sz="2000" dirty="0"/>
          </a:p>
          <a:p>
            <a:r>
              <a:rPr lang="en-US" sz="2000" b="1" dirty="0">
                <a:ea typeface="+mn-lt"/>
                <a:cs typeface="+mn-lt"/>
              </a:rPr>
              <a:t>Software Requirements</a:t>
            </a:r>
            <a:r>
              <a:rPr lang="en-US" sz="2000" dirty="0">
                <a:ea typeface="+mn-lt"/>
                <a:cs typeface="+mn-lt"/>
              </a:rPr>
              <a:t>:</a:t>
            </a:r>
            <a:endParaRPr lang="en-US" sz="2000" dirty="0"/>
          </a:p>
          <a:p>
            <a:r>
              <a:rPr lang="en-US" sz="2000" dirty="0">
                <a:ea typeface="+mn-lt"/>
                <a:cs typeface="+mn-lt"/>
              </a:rPr>
              <a:t>Power BI Desktop for dashboard creation.</a:t>
            </a:r>
            <a:endParaRPr lang="en-US" sz="2000" dirty="0"/>
          </a:p>
          <a:p>
            <a:r>
              <a:rPr lang="en-US" sz="2000" dirty="0">
                <a:ea typeface="+mn-lt"/>
                <a:cs typeface="+mn-lt"/>
              </a:rPr>
              <a:t>Excel </a:t>
            </a:r>
            <a:r>
              <a:rPr lang="en-US" sz="2000">
                <a:ea typeface="+mn-lt"/>
                <a:cs typeface="+mn-lt"/>
              </a:rPr>
              <a:t>or </a:t>
            </a:r>
            <a:r>
              <a:rPr lang="en-US">
                <a:ea typeface="+mn-lt"/>
                <a:cs typeface="+mn-lt"/>
              </a:rPr>
              <a:t>csv </a:t>
            </a:r>
            <a:r>
              <a:rPr lang="en-US" sz="2000">
                <a:ea typeface="+mn-lt"/>
                <a:cs typeface="+mn-lt"/>
              </a:rPr>
              <a:t>for </a:t>
            </a:r>
            <a:r>
              <a:rPr lang="en-US" sz="2000" dirty="0">
                <a:ea typeface="+mn-lt"/>
                <a:cs typeface="+mn-lt"/>
              </a:rPr>
              <a:t>data storage.</a:t>
            </a:r>
            <a:endParaRPr lang="en-US" sz="2000" dirty="0"/>
          </a:p>
          <a:p>
            <a:r>
              <a:rPr lang="en-US" sz="2000" dirty="0">
                <a:ea typeface="+mn-lt"/>
                <a:cs typeface="+mn-lt"/>
              </a:rPr>
              <a:t>Operating System: Windows 10 or above.</a:t>
            </a:r>
            <a:endParaRPr lang="en-US" sz="2000" dirty="0"/>
          </a:p>
          <a:p>
            <a:endParaRPr lang="en-US" sz="2000" dirty="0"/>
          </a:p>
        </p:txBody>
      </p:sp>
    </p:spTree>
    <p:extLst>
      <p:ext uri="{BB962C8B-B14F-4D97-AF65-F5344CB8AC3E}">
        <p14:creationId xmlns:p14="http://schemas.microsoft.com/office/powerpoint/2010/main" val="36293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DE39-4337-5F51-75C5-3886822EBFC3}"/>
              </a:ext>
            </a:extLst>
          </p:cNvPr>
          <p:cNvSpPr>
            <a:spLocks noGrp="1"/>
          </p:cNvSpPr>
          <p:nvPr>
            <p:ph type="title"/>
          </p:nvPr>
        </p:nvSpPr>
        <p:spPr/>
        <p:txBody>
          <a:bodyPr>
            <a:normAutofit/>
          </a:bodyPr>
          <a:lstStyle/>
          <a:p>
            <a:r>
              <a:rPr lang="en-US" sz="3200" b="1" i="0" u="none" strike="noStrike" dirty="0">
                <a:solidFill>
                  <a:srgbClr val="000000"/>
                </a:solidFill>
                <a:effectLst/>
                <a:latin typeface="Neue Haas Grotesk Text Pro" panose="020B0504020202020204" pitchFamily="34" charset="0"/>
              </a:rPr>
              <a:t>LIMITATION OF EXISTING SYSTEM</a:t>
            </a:r>
            <a:r>
              <a:rPr lang="en-US" sz="3200" b="0" i="0" dirty="0">
                <a:solidFill>
                  <a:srgbClr val="000000"/>
                </a:solidFill>
                <a:effectLst/>
                <a:latin typeface="Neue Haas Grotesk Text Pro" panose="020B0504020202020204" pitchFamily="34" charset="0"/>
              </a:rPr>
              <a:t>​</a:t>
            </a:r>
            <a:endParaRPr lang="en-US" sz="3200" dirty="0"/>
          </a:p>
        </p:txBody>
      </p:sp>
      <p:sp>
        <p:nvSpPr>
          <p:cNvPr id="3" name="Content Placeholder 2">
            <a:extLst>
              <a:ext uri="{FF2B5EF4-FFF2-40B4-BE49-F238E27FC236}">
                <a16:creationId xmlns:a16="http://schemas.microsoft.com/office/drawing/2014/main" id="{C47EF431-99DD-D432-31E9-7F8D5498DF5A}"/>
              </a:ext>
            </a:extLst>
          </p:cNvPr>
          <p:cNvSpPr>
            <a:spLocks noGrp="1"/>
          </p:cNvSpPr>
          <p:nvPr>
            <p:ph idx="1"/>
          </p:nvPr>
        </p:nvSpPr>
        <p:spPr/>
        <p:txBody>
          <a:bodyPr/>
          <a:lstStyle/>
          <a:p>
            <a:pPr marL="342900" marR="0" lvl="0" indent="-342900">
              <a:lnSpc>
                <a:spcPct val="150000"/>
              </a:lnSpc>
              <a:spcAft>
                <a:spcPts val="600"/>
              </a:spcAft>
              <a:buSzPts val="1000"/>
              <a:buFont typeface="Symbol" panose="05050102010706020507" pitchFamily="18" charset="2"/>
              <a:buChar char=""/>
              <a:tabLst>
                <a:tab pos="457200" algn="l"/>
                <a:tab pos="5943600" algn="r"/>
              </a:tabLst>
            </a:pPr>
            <a:r>
              <a:rPr lang="en-US"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Manual Data Entry and Analysis</a:t>
            </a:r>
            <a:r>
              <a:rPr lang="en-US" sz="18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 Time-consuming and susceptible to human error.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Aft>
                <a:spcPts val="600"/>
              </a:spcAft>
              <a:buSzPts val="1000"/>
              <a:buFont typeface="Symbol" panose="05050102010706020507" pitchFamily="18" charset="2"/>
              <a:buChar char=""/>
              <a:tabLst>
                <a:tab pos="457200" algn="l"/>
                <a:tab pos="5943600" algn="r"/>
              </a:tabLst>
            </a:pPr>
            <a:r>
              <a:rPr lang="en-US"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Lack of Real-Time Data Updates</a:t>
            </a:r>
            <a:r>
              <a:rPr lang="en-US" sz="18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 Inability to provide up-to-date insights for immediate decision-making.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Aft>
                <a:spcPts val="600"/>
              </a:spcAft>
              <a:buSzPts val="1000"/>
              <a:buFont typeface="Symbol" panose="05050102010706020507" pitchFamily="18" charset="2"/>
              <a:buChar char=""/>
              <a:tabLst>
                <a:tab pos="457200" algn="l"/>
                <a:tab pos="5943600" algn="r"/>
              </a:tabLst>
            </a:pPr>
            <a:r>
              <a:rPr lang="en-US"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Limited Data Visualization Capabilities</a:t>
            </a:r>
            <a:r>
              <a:rPr lang="en-US" sz="18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 Basic reporting tools fail to capture and present data in an easily interpretable format.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Aft>
                <a:spcPts val="600"/>
              </a:spcAft>
              <a:buSzPts val="1000"/>
              <a:buFont typeface="Symbol" panose="05050102010706020507" pitchFamily="18" charset="2"/>
              <a:buChar char=""/>
              <a:tabLst>
                <a:tab pos="457200" algn="l"/>
                <a:tab pos="5943600" algn="r"/>
              </a:tabLst>
            </a:pPr>
            <a:r>
              <a:rPr lang="en-US"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Difficulty in Identifying Trends and Patterns</a:t>
            </a:r>
            <a:r>
              <a:rPr lang="en-US" sz="18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 Manual analysis makes it challenging to quickly spot trends and patterns in customer data.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BB99E9FA-1A59-CBD2-A174-885B0305C9A1}"/>
              </a:ext>
            </a:extLst>
          </p:cNvPr>
          <p:cNvSpPr>
            <a:spLocks noGrp="1"/>
          </p:cNvSpPr>
          <p:nvPr>
            <p:ph type="dt" sz="half" idx="10"/>
          </p:nvPr>
        </p:nvSpPr>
        <p:spPr/>
        <p:txBody>
          <a:bodyPr/>
          <a:lstStyle/>
          <a:p>
            <a:fld id="{20AAAC45-B9EE-4BA4-B020-53A93D0A2BE0}" type="datetime1">
              <a:rPr lang="en-US" smtClean="0"/>
              <a:t>1/12/2025</a:t>
            </a:fld>
            <a:endParaRPr lang="en-US" dirty="0"/>
          </a:p>
        </p:txBody>
      </p:sp>
      <p:sp>
        <p:nvSpPr>
          <p:cNvPr id="5" name="Footer Placeholder 4">
            <a:extLst>
              <a:ext uri="{FF2B5EF4-FFF2-40B4-BE49-F238E27FC236}">
                <a16:creationId xmlns:a16="http://schemas.microsoft.com/office/drawing/2014/main" id="{A97FB40F-3013-1440-9634-D7CBCB9526D8}"/>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09C1D35-391C-2F86-288D-07D03AB27F34}"/>
              </a:ext>
            </a:extLst>
          </p:cNvPr>
          <p:cNvSpPr>
            <a:spLocks noGrp="1"/>
          </p:cNvSpPr>
          <p:nvPr>
            <p:ph type="sldNum" sz="quarter" idx="12"/>
          </p:nvPr>
        </p:nvSpPr>
        <p:spPr/>
        <p:txBody>
          <a:bodyPr/>
          <a:lstStyle/>
          <a:p>
            <a:fld id="{CC057153-B650-4DEB-B370-79DDCFDCE934}" type="slidenum">
              <a:rPr lang="en-US" smtClean="0"/>
              <a:t>9</a:t>
            </a:fld>
            <a:endParaRPr lang="en-US" dirty="0"/>
          </a:p>
        </p:txBody>
      </p:sp>
    </p:spTree>
    <p:extLst>
      <p:ext uri="{BB962C8B-B14F-4D97-AF65-F5344CB8AC3E}">
        <p14:creationId xmlns:p14="http://schemas.microsoft.com/office/powerpoint/2010/main" val="2829061458"/>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911</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Neue Haas Grotesk Text Pro</vt:lpstr>
      <vt:lpstr>Symbol</vt:lpstr>
      <vt:lpstr>Times New Roman</vt:lpstr>
      <vt:lpstr>VanillaVTI</vt:lpstr>
      <vt:lpstr>CUSTOMER PERFORMANCE DASHBOARD</vt:lpstr>
      <vt:lpstr>INTRODUCTION</vt:lpstr>
      <vt:lpstr>PURPOSE OF THE SYSTEM</vt:lpstr>
      <vt:lpstr>SCOPE</vt:lpstr>
      <vt:lpstr>PROPOSED SYSTEM</vt:lpstr>
      <vt:lpstr>FUNCTIONAL REQUIREMENTS</vt:lpstr>
      <vt:lpstr>NON-FUNCTIONAL REQUIREMENTS</vt:lpstr>
      <vt:lpstr>HARDWARE AND SOFTWARE REQUIREMENTS</vt:lpstr>
      <vt:lpstr>LIMITATION OF EXISTING SYSTEM​</vt:lpstr>
      <vt:lpstr>FUTURE SCOPE OF THE PROJECT </vt:lpstr>
      <vt:lpstr>DIAGRAM  Database Schema</vt:lpstr>
      <vt:lpstr>Input Screen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Gurleen Kaur</cp:lastModifiedBy>
  <cp:revision>169</cp:revision>
  <dcterms:created xsi:type="dcterms:W3CDTF">2024-11-30T08:52:12Z</dcterms:created>
  <dcterms:modified xsi:type="dcterms:W3CDTF">2025-01-12T14:38:53Z</dcterms:modified>
</cp:coreProperties>
</file>