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D7200-1A7F-412A-B63E-570332455AF0}" v="18" dt="2023-10-28T09:54:05.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49686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52252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72300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9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82813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FC0076-3EE4-497A-B041-C2F4A3E9F084}"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68591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FC0076-3EE4-497A-B041-C2F4A3E9F084}"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538050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40836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02194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38202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90221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30528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C0076-3EE4-497A-B041-C2F4A3E9F084}"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86354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C0076-3EE4-497A-B041-C2F4A3E9F084}"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47502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0076-3EE4-497A-B041-C2F4A3E9F084}"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90157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46120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26998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3FC0076-3EE4-497A-B041-C2F4A3E9F084}" type="datetimeFigureOut">
              <a:rPr lang="en-IN" smtClean="0"/>
              <a:t>28-10-2023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8CB39D-988E-4414-BDF1-C4CAD9EC83D9}" type="slidenum">
              <a:rPr lang="en-IN" smtClean="0"/>
              <a:t>‹#›</a:t>
            </a:fld>
            <a:endParaRPr lang="en-IN"/>
          </a:p>
        </p:txBody>
      </p:sp>
    </p:spTree>
    <p:extLst>
      <p:ext uri="{BB962C8B-B14F-4D97-AF65-F5344CB8AC3E}">
        <p14:creationId xmlns:p14="http://schemas.microsoft.com/office/powerpoint/2010/main" val="3812663939"/>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FCBC4-6E9A-E12B-2997-CFEC529688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458407"/>
            <a:ext cx="2284749" cy="1399593"/>
          </a:xfrm>
          <a:prstGeom prst="rect">
            <a:avLst/>
          </a:prstGeom>
          <a:noFill/>
          <a:ln>
            <a:noFill/>
          </a:ln>
        </p:spPr>
      </p:pic>
      <p:sp>
        <p:nvSpPr>
          <p:cNvPr id="6" name="TextBox 5">
            <a:extLst>
              <a:ext uri="{FF2B5EF4-FFF2-40B4-BE49-F238E27FC236}">
                <a16:creationId xmlns:a16="http://schemas.microsoft.com/office/drawing/2014/main" id="{C15CA1AB-F268-526F-0129-3867C92DFA9B}"/>
              </a:ext>
            </a:extLst>
          </p:cNvPr>
          <p:cNvSpPr txBox="1"/>
          <p:nvPr/>
        </p:nvSpPr>
        <p:spPr>
          <a:xfrm>
            <a:off x="615820" y="324469"/>
            <a:ext cx="11094098" cy="993926"/>
          </a:xfrm>
          <a:prstGeom prst="rect">
            <a:avLst/>
          </a:prstGeom>
          <a:noFill/>
        </p:spPr>
        <p:txBody>
          <a:bodyPr wrap="square">
            <a:spAutoFit/>
          </a:bodyPr>
          <a:lstStyle/>
          <a:p>
            <a:pPr algn="ctr">
              <a:lnSpc>
                <a:spcPct val="107000"/>
              </a:lnSpc>
              <a:spcAft>
                <a:spcPts val="800"/>
              </a:spcAft>
            </a:pPr>
            <a:r>
              <a:rPr lang="en-IN" sz="2800" b="1" i="1" u="sng" kern="100" dirty="0">
                <a:solidFill>
                  <a:srgbClr val="FFFF00"/>
                </a:solidFill>
                <a:effectLst/>
                <a:latin typeface="Arial Black" panose="020B0A04020102020204" pitchFamily="34" charset="0"/>
                <a:ea typeface="Calibri" panose="020F0502020204030204" pitchFamily="34" charset="0"/>
                <a:cs typeface="Times New Roman" panose="02020603050405020304" pitchFamily="18" charset="0"/>
              </a:rPr>
              <a:t>Experimental Learning Activity (B. Tech. – 3rd                 Semester)</a:t>
            </a:r>
            <a:endParaRPr lang="en-IN" sz="2800" b="1" i="1"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F5A7F23-FB3A-8ECA-5283-3F601BF4EFCB}"/>
              </a:ext>
            </a:extLst>
          </p:cNvPr>
          <p:cNvSpPr txBox="1"/>
          <p:nvPr/>
        </p:nvSpPr>
        <p:spPr>
          <a:xfrm>
            <a:off x="2593909" y="2306192"/>
            <a:ext cx="8838423" cy="1122808"/>
          </a:xfrm>
          <a:prstGeom prst="rect">
            <a:avLst/>
          </a:prstGeom>
          <a:noFill/>
        </p:spPr>
        <p:txBody>
          <a:bodyPr wrap="square">
            <a:spAutoFit/>
          </a:bodyPr>
          <a:lstStyle/>
          <a:p>
            <a:pPr algn="ctr">
              <a:lnSpc>
                <a:spcPct val="107000"/>
              </a:lnSpc>
              <a:spcAft>
                <a:spcPts val="800"/>
              </a:spcAft>
            </a:pPr>
            <a:r>
              <a:rPr lang="en-IN" sz="3200" b="1" i="1" u="sng" kern="0" dirty="0">
                <a:effectLst/>
                <a:latin typeface="Arial Black" panose="020B0A04020102020204" pitchFamily="34" charset="0"/>
                <a:ea typeface="Times New Roman" panose="02020603050405020304" pitchFamily="18" charset="0"/>
                <a:cs typeface="Poppins" panose="00000500000000000000" pitchFamily="2" charset="0"/>
              </a:rPr>
              <a:t>Real-time applications on Computer Vision using MATLAB and Python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E0D06A3-81C0-2EB6-C8A1-71A5D4325AA4}"/>
              </a:ext>
            </a:extLst>
          </p:cNvPr>
          <p:cNvSpPr txBox="1"/>
          <p:nvPr/>
        </p:nvSpPr>
        <p:spPr>
          <a:xfrm>
            <a:off x="8128518" y="5799834"/>
            <a:ext cx="6097554" cy="1173335"/>
          </a:xfrm>
          <a:prstGeom prst="rect">
            <a:avLst/>
          </a:prstGeom>
          <a:noFill/>
        </p:spPr>
        <p:txBody>
          <a:bodyPr wrap="square">
            <a:spAutoFit/>
          </a:bodyPr>
          <a:lstStyle/>
          <a:p>
            <a:pPr>
              <a:lnSpc>
                <a:spcPct val="107000"/>
              </a:lnSpc>
              <a:spcAft>
                <a:spcPts val="800"/>
              </a:spcAft>
            </a:pPr>
            <a:r>
              <a:rPr lang="en-IN" sz="1800" b="1" i="1" kern="100" dirty="0">
                <a:effectLst/>
                <a:latin typeface="Arial Black" panose="020B0A04020102020204" pitchFamily="34" charset="0"/>
                <a:ea typeface="Calibri" panose="020F0502020204030204" pitchFamily="34" charset="0"/>
                <a:cs typeface="Times New Roman" panose="02020603050405020304" pitchFamily="18" charset="0"/>
              </a:rPr>
              <a:t>Name: Gurleen Kaur</a:t>
            </a:r>
            <a:endParaRPr lang="en-IN" b="1" i="1" kern="1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i="1" kern="100" dirty="0">
                <a:latin typeface="Arial Black" panose="020B0A04020102020204" pitchFamily="34" charset="0"/>
                <a:ea typeface="Calibri" panose="020F0502020204030204" pitchFamily="34" charset="0"/>
                <a:cs typeface="Times New Roman" panose="02020603050405020304" pitchFamily="18" charset="0"/>
              </a:rPr>
              <a:t>Roll no: 102217115</a:t>
            </a:r>
            <a:endParaRPr lang="en-IN" sz="1800" b="1" i="1" kern="1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b="1" i="1" kern="1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392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5617C-F0EA-9FE8-B25C-F1DB0A70F1A7}"/>
              </a:ext>
            </a:extLst>
          </p:cNvPr>
          <p:cNvSpPr txBox="1"/>
          <p:nvPr/>
        </p:nvSpPr>
        <p:spPr>
          <a:xfrm>
            <a:off x="2899487" y="1688250"/>
            <a:ext cx="8493190" cy="3847207"/>
          </a:xfrm>
          <a:prstGeom prst="rect">
            <a:avLst/>
          </a:prstGeom>
          <a:noFill/>
        </p:spPr>
        <p:txBody>
          <a:bodyPr wrap="square">
            <a:spAutoFit/>
          </a:bodyPr>
          <a:lstStyle/>
          <a:p>
            <a:pPr algn="l"/>
            <a:endParaRPr lang="en-IN" sz="2000" b="0" i="0" u="none" strike="noStrike" baseline="0" dirty="0">
              <a:latin typeface="Georgia" panose="02040502050405020303" pitchFamily="18" charset="0"/>
            </a:endParaRPr>
          </a:p>
          <a:p>
            <a:r>
              <a:rPr lang="en-US" sz="2400" b="0" i="0" u="none" strike="noStrike" baseline="0" dirty="0">
                <a:latin typeface="Arial Black" panose="020B0A04020102020204" pitchFamily="34" charset="0"/>
              </a:rPr>
              <a:t> </a:t>
            </a:r>
            <a:r>
              <a:rPr lang="en-US" sz="2800" b="0" i="0" u="none" strike="noStrike" baseline="0" dirty="0">
                <a:latin typeface="Arial Black" panose="020B0A04020102020204" pitchFamily="34" charset="0"/>
              </a:rPr>
              <a:t>This ELC activity is aimed to provide knowledge about Computer vision for transformation of images for imparting different drawing effects in real-time. The student must be able to apply the various concepts of computer-vision to solve and develop the applications of real-life issues. </a:t>
            </a:r>
            <a:endParaRPr lang="en-IN" sz="2800" dirty="0">
              <a:latin typeface="Arial Black" panose="020B0A04020102020204" pitchFamily="34" charset="0"/>
            </a:endParaRPr>
          </a:p>
        </p:txBody>
      </p:sp>
      <p:sp>
        <p:nvSpPr>
          <p:cNvPr id="2" name="TextBox 1">
            <a:extLst>
              <a:ext uri="{FF2B5EF4-FFF2-40B4-BE49-F238E27FC236}">
                <a16:creationId xmlns:a16="http://schemas.microsoft.com/office/drawing/2014/main" id="{E617F5C1-286B-468C-2B9D-A1AF90A53079}"/>
              </a:ext>
            </a:extLst>
          </p:cNvPr>
          <p:cNvSpPr txBox="1"/>
          <p:nvPr/>
        </p:nvSpPr>
        <p:spPr>
          <a:xfrm>
            <a:off x="4175449" y="587828"/>
            <a:ext cx="4539342" cy="646331"/>
          </a:xfrm>
          <a:prstGeom prst="rect">
            <a:avLst/>
          </a:prstGeom>
          <a:noFill/>
        </p:spPr>
        <p:txBody>
          <a:bodyPr wrap="square" rtlCol="0">
            <a:spAutoFit/>
          </a:bodyPr>
          <a:lstStyle/>
          <a:p>
            <a:r>
              <a:rPr lang="en-IN" sz="3600" b="1" i="1" u="sng" dirty="0">
                <a:solidFill>
                  <a:srgbClr val="FFFF00"/>
                </a:solidFill>
                <a:latin typeface="Arial Black" panose="020B0A04020102020204" pitchFamily="34" charset="0"/>
              </a:rPr>
              <a:t>INTRODUCTION</a:t>
            </a:r>
          </a:p>
        </p:txBody>
      </p:sp>
    </p:spTree>
    <p:extLst>
      <p:ext uri="{BB962C8B-B14F-4D97-AF65-F5344CB8AC3E}">
        <p14:creationId xmlns:p14="http://schemas.microsoft.com/office/powerpoint/2010/main" val="364448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6BE29-CAB1-703B-E5AC-E6B104F10F61}"/>
              </a:ext>
            </a:extLst>
          </p:cNvPr>
          <p:cNvSpPr txBox="1"/>
          <p:nvPr/>
        </p:nvSpPr>
        <p:spPr>
          <a:xfrm>
            <a:off x="2151483" y="756295"/>
            <a:ext cx="8597381" cy="5355312"/>
          </a:xfrm>
          <a:prstGeom prst="rect">
            <a:avLst/>
          </a:prstGeom>
          <a:noFill/>
        </p:spPr>
        <p:txBody>
          <a:bodyPr wrap="square">
            <a:spAutoFit/>
          </a:bodyPr>
          <a:lstStyle/>
          <a:p>
            <a:pPr algn="ctr"/>
            <a:r>
              <a:rPr lang="en-IN" sz="3600" b="1" i="1" u="sng" strike="noStrike" baseline="0" dirty="0">
                <a:solidFill>
                  <a:srgbClr val="FFFF00"/>
                </a:solidFill>
                <a:latin typeface="Arial Black" panose="020B0A04020102020204" pitchFamily="34" charset="0"/>
              </a:rPr>
              <a:t>Brief Description: </a:t>
            </a:r>
          </a:p>
          <a:p>
            <a:pPr algn="ctr"/>
            <a:endParaRPr lang="en-IN" sz="3600" b="1" i="1" u="sng" strike="noStrike" baseline="0" dirty="0">
              <a:solidFill>
                <a:srgbClr val="002060"/>
              </a:solidFill>
              <a:latin typeface="Arial Black" panose="020B0A04020102020204" pitchFamily="34" charset="0"/>
            </a:endParaRPr>
          </a:p>
          <a:p>
            <a:r>
              <a:rPr lang="en-US" sz="1800" b="0" i="0" u="none" strike="noStrike" baseline="0" dirty="0">
                <a:latin typeface="Arial Black" panose="020B0A04020102020204" pitchFamily="34" charset="0"/>
              </a:rPr>
              <a:t>Real-time applications in Computer Vision using MATLAB and Python have emerged as powerful solutions that enable rapid and accurate analysis of visual data. Leveraging advanced algorithms and libraries, these programming languages offer a wide array of tools for tasks such as object detection, image segmentation, facial recognition, and gesture tracking. MATLAB's intuitive graphical interface facilitates quick prototyping and model deployment, while Python's extensive libraries like OpenCV and TensorFlow ensure flexibility and scalability. The combination of these two languages empowers developers to build real-time applications that efficiently process live video streams, making it invaluable in various fields like surveillance, autonomous vehicles, medical imaging, and augmented reality, revolutionizing the way we interact with visual information in our increasingly connected world</a:t>
            </a:r>
            <a:r>
              <a:rPr lang="en-US" sz="1800" b="0" i="0" u="none" strike="noStrike" baseline="0" dirty="0">
                <a:solidFill>
                  <a:srgbClr val="2D287E"/>
                </a:solidFill>
                <a:latin typeface="Arial Black" panose="020B0A04020102020204" pitchFamily="34" charset="0"/>
              </a:rPr>
              <a:t>. </a:t>
            </a:r>
            <a:r>
              <a:rPr lang="en-US" sz="1800" b="0" i="0" u="none" strike="noStrike" baseline="0" dirty="0">
                <a:solidFill>
                  <a:srgbClr val="000000"/>
                </a:solidFill>
                <a:latin typeface="Arial Black" panose="020B0A04020102020204" pitchFamily="34" charset="0"/>
              </a:rPr>
              <a:t>	</a:t>
            </a:r>
          </a:p>
        </p:txBody>
      </p:sp>
    </p:spTree>
    <p:extLst>
      <p:ext uri="{BB962C8B-B14F-4D97-AF65-F5344CB8AC3E}">
        <p14:creationId xmlns:p14="http://schemas.microsoft.com/office/powerpoint/2010/main" val="99993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64086-B6F6-5F19-EA4E-2D0C7776BBD2}"/>
              </a:ext>
            </a:extLst>
          </p:cNvPr>
          <p:cNvSpPr txBox="1"/>
          <p:nvPr/>
        </p:nvSpPr>
        <p:spPr>
          <a:xfrm>
            <a:off x="2838064" y="517583"/>
            <a:ext cx="6097554" cy="3647089"/>
          </a:xfrm>
          <a:prstGeom prst="rect">
            <a:avLst/>
          </a:prstGeom>
          <a:noFill/>
        </p:spPr>
        <p:txBody>
          <a:bodyPr wrap="square">
            <a:spAutoFit/>
          </a:bodyPr>
          <a:lstStyle/>
          <a:p>
            <a:pPr lvl="0" algn="ctr">
              <a:lnSpc>
                <a:spcPct val="107000"/>
              </a:lnSpc>
              <a:spcAft>
                <a:spcPts val="800"/>
              </a:spcAft>
            </a:pPr>
            <a:r>
              <a:rPr lang="en-IN" sz="3600" kern="100" dirty="0">
                <a:solidFill>
                  <a:srgbClr val="FFFF00"/>
                </a:solidFill>
                <a:effectLst/>
                <a:latin typeface="Arial Black" panose="020B0A04020102020204" pitchFamily="34" charset="0"/>
                <a:ea typeface="Calibri" panose="020F0502020204030204" pitchFamily="34" charset="0"/>
                <a:cs typeface="Times New Roman" panose="02020603050405020304" pitchFamily="18" charset="0"/>
              </a:rPr>
              <a:t>Problem statement :   Face Detection</a:t>
            </a:r>
          </a:p>
          <a:p>
            <a:pPr algn="just">
              <a:lnSpc>
                <a:spcPct val="107000"/>
              </a:lnSpc>
              <a:spcAft>
                <a:spcPts val="800"/>
              </a:spcAft>
            </a:pPr>
            <a:endParaRPr lang="en-IN" sz="1800"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Black" panose="020B0A04020102020204" pitchFamily="34" charset="0"/>
                <a:ea typeface="Calibri" panose="020F0502020204030204" pitchFamily="34" charset="0"/>
                <a:cs typeface="Times New Roman" panose="02020603050405020304" pitchFamily="18" charset="0"/>
              </a:rPr>
              <a:t>Face detection is a technique to find the location of the human faces in an image. Computers use various types of algorithms to detect if the shape in the image resembles a face or not.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58F6912-6B64-03C7-2297-CEDDEBC0D730}"/>
              </a:ext>
            </a:extLst>
          </p:cNvPr>
          <p:cNvPicPr>
            <a:picLocks noChangeAspect="1"/>
          </p:cNvPicPr>
          <p:nvPr/>
        </p:nvPicPr>
        <p:blipFill>
          <a:blip r:embed="rId2"/>
          <a:stretch>
            <a:fillRect/>
          </a:stretch>
        </p:blipFill>
        <p:spPr>
          <a:xfrm>
            <a:off x="4051321" y="4474295"/>
            <a:ext cx="4313294" cy="2080440"/>
          </a:xfrm>
          <a:prstGeom prst="rect">
            <a:avLst/>
          </a:prstGeom>
        </p:spPr>
      </p:pic>
    </p:spTree>
    <p:extLst>
      <p:ext uri="{BB962C8B-B14F-4D97-AF65-F5344CB8AC3E}">
        <p14:creationId xmlns:p14="http://schemas.microsoft.com/office/powerpoint/2010/main" val="16654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EAF8AD-ADE9-8C23-8563-7FE9507ECB33}"/>
              </a:ext>
            </a:extLst>
          </p:cNvPr>
          <p:cNvSpPr/>
          <p:nvPr/>
        </p:nvSpPr>
        <p:spPr>
          <a:xfrm>
            <a:off x="3390274" y="2715409"/>
            <a:ext cx="5567113"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398218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21</TotalTime>
  <Words>256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 Black</vt:lpstr>
      <vt:lpstr>Calibri</vt:lpstr>
      <vt:lpstr>Calisto MT</vt:lpstr>
      <vt:lpstr>Georgia</vt:lpstr>
      <vt:lpstr>Wingdings 2</vt:lpstr>
      <vt:lpstr>Slate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Deora</dc:creator>
  <cp:lastModifiedBy>Gurleen Kaur</cp:lastModifiedBy>
  <cp:revision>3</cp:revision>
  <dcterms:created xsi:type="dcterms:W3CDTF">2023-10-15T17:11:39Z</dcterms:created>
  <dcterms:modified xsi:type="dcterms:W3CDTF">2023-10-28T09:54:19Z</dcterms:modified>
</cp:coreProperties>
</file>