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8"/>
  </p:notesMasterIdLst>
  <p:sldIdLst>
    <p:sldId id="256" r:id="rId2"/>
    <p:sldId id="268" r:id="rId3"/>
    <p:sldId id="257" r:id="rId4"/>
    <p:sldId id="261" r:id="rId5"/>
    <p:sldId id="260" r:id="rId6"/>
    <p:sldId id="277" r:id="rId7"/>
    <p:sldId id="262" r:id="rId8"/>
    <p:sldId id="263" r:id="rId9"/>
    <p:sldId id="278" r:id="rId10"/>
    <p:sldId id="279" r:id="rId11"/>
    <p:sldId id="265" r:id="rId12"/>
    <p:sldId id="267" r:id="rId13"/>
    <p:sldId id="280" r:id="rId14"/>
    <p:sldId id="281" r:id="rId15"/>
    <p:sldId id="271"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rateji Pc" initials="SP" lastIdx="1" clrIdx="0">
    <p:extLst>
      <p:ext uri="{19B8F6BF-5375-455C-9EA6-DF929625EA0E}">
        <p15:presenceInfo xmlns:p15="http://schemas.microsoft.com/office/powerpoint/2012/main" userId="Strateji Pc" providerId="None"/>
      </p:ext>
    </p:extLst>
  </p:cmAuthor>
  <p:cmAuthor id="2" name="İsmail Gürler" initials="İG" lastIdx="1" clrIdx="1">
    <p:extLst>
      <p:ext uri="{19B8F6BF-5375-455C-9EA6-DF929625EA0E}">
        <p15:presenceInfo xmlns:p15="http://schemas.microsoft.com/office/powerpoint/2012/main" userId="abb087ac053553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varScale="1">
        <p:scale>
          <a:sx n="81" d="100"/>
          <a:sy n="81"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4C4E6-1AC9-4215-AE19-1AB8E8C4033E}" type="datetimeFigureOut">
              <a:rPr lang="tr-TR" smtClean="0"/>
              <a:t>4.01.2023</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4AA1DC-8BD8-44BF-A4C9-C082364104FD}" type="slidenum">
              <a:rPr lang="tr-TR" smtClean="0"/>
              <a:t>‹#›</a:t>
            </a:fld>
            <a:endParaRPr lang="tr-TR"/>
          </a:p>
        </p:txBody>
      </p:sp>
    </p:spTree>
    <p:extLst>
      <p:ext uri="{BB962C8B-B14F-4D97-AF65-F5344CB8AC3E}">
        <p14:creationId xmlns:p14="http://schemas.microsoft.com/office/powerpoint/2010/main" val="2592033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E0725D6B-A070-4950-8AB6-B927120BFA34}" type="datetime1">
              <a:rPr lang="en-US" smtClean="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6339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D49D919F-A106-41D7-9E14-7ACB6CC76ED1}" type="datetime1">
              <a:rPr lang="en-US" smtClean="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2004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E9C188B-3057-43F6-ABCC-BCF05254DF74}" type="datetime1">
              <a:rPr lang="en-US" smtClean="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3720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a:t>
            </a:r>
          </a:p>
        </p:txBody>
      </p:sp>
      <p:sp>
        <p:nvSpPr>
          <p:cNvPr id="5" name="Date Placeholder 4"/>
          <p:cNvSpPr>
            <a:spLocks noGrp="1"/>
          </p:cNvSpPr>
          <p:nvPr>
            <p:ph type="dt" sz="half" idx="10"/>
          </p:nvPr>
        </p:nvSpPr>
        <p:spPr/>
        <p:txBody>
          <a:bodyPr/>
          <a:lstStyle/>
          <a:p>
            <a:fld id="{496A9C2A-E567-4117-BF9A-4C820D37EF90}" type="datetime1">
              <a:rPr lang="en-US" smtClean="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566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a:t>
            </a:r>
          </a:p>
        </p:txBody>
      </p:sp>
      <p:sp>
        <p:nvSpPr>
          <p:cNvPr id="5" name="Date Placeholder 4"/>
          <p:cNvSpPr>
            <a:spLocks noGrp="1"/>
          </p:cNvSpPr>
          <p:nvPr>
            <p:ph type="dt" sz="half" idx="10"/>
          </p:nvPr>
        </p:nvSpPr>
        <p:spPr/>
        <p:txBody>
          <a:bodyPr/>
          <a:lstStyle/>
          <a:p>
            <a:fld id="{43B2A567-32BD-47C8-9688-3268F204E66A}" type="datetime1">
              <a:rPr lang="en-US" smtClean="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4963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a:t>
            </a:r>
          </a:p>
        </p:txBody>
      </p:sp>
      <p:sp>
        <p:nvSpPr>
          <p:cNvPr id="5" name="Date Placeholder 4"/>
          <p:cNvSpPr>
            <a:spLocks noGrp="1"/>
          </p:cNvSpPr>
          <p:nvPr>
            <p:ph type="dt" sz="half" idx="10"/>
          </p:nvPr>
        </p:nvSpPr>
        <p:spPr/>
        <p:txBody>
          <a:bodyPr/>
          <a:lstStyle/>
          <a:p>
            <a:fld id="{C480EBA7-B0B1-4915-92F0-D298FE1B5663}" type="datetime1">
              <a:rPr lang="en-US" smtClean="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9424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D43F412-6383-4276-BF5D-089145DF1818}" type="datetime1">
              <a:rPr lang="en-US" smtClean="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0987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CA04D1E-1017-4366-89D9-C714CB8358A9}" type="datetime1">
              <a:rPr lang="en-US" smtClean="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7088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CC94AD7-7409-4CEF-9813-9149D89B596F}" type="datetime1">
              <a:rPr lang="en-US" smtClean="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7862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B25683C-B562-4D5A-A906-20AA2F06E9A3}" type="datetime1">
              <a:rPr lang="en-US" smtClean="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6687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D5DDA02-924A-4D20-8843-35CF9997A938}" type="datetime1">
              <a:rPr lang="en-US" smtClean="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49814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021FEC5-757F-4B31-8C09-55EA5785C4E1}" type="datetime1">
              <a:rPr lang="en-US" smtClean="0"/>
              <a:t>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4659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B1708616-3522-4FE6-BC89-0FA42FEB38B4}" type="datetime1">
              <a:rPr lang="en-US" smtClean="0"/>
              <a:t>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6340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274A3E-05E9-4371-AC7B-183F30454CD6}" type="datetime1">
              <a:rPr lang="en-US" smtClean="0"/>
              <a:t>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6832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D27F30BF-4A77-4355-8459-615F013D91DE}" type="datetime1">
              <a:rPr lang="en-US" smtClean="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2147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31C50B2F-33AC-41ED-A5A2-065CE9BA1E20}" type="datetime1">
              <a:rPr lang="en-US" smtClean="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3989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7BE7948-8E7E-4162-BC0E-698DFE03A075}" type="datetime1">
              <a:rPr lang="en-US" smtClean="0"/>
              <a:t>1/4/2023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655685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jlQCcIPQKlA&amp;t=23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1707615" y="3601972"/>
            <a:ext cx="9796998" cy="3109913"/>
          </a:xfrm>
        </p:spPr>
        <p:txBody>
          <a:bodyPr>
            <a:normAutofit fontScale="92500" lnSpcReduction="20000"/>
          </a:bodyPr>
          <a:lstStyle/>
          <a:p>
            <a:pPr algn="ctr">
              <a:defRPr/>
            </a:pPr>
            <a:r>
              <a:rPr lang="tr-TR" altLang="tr-TR" sz="2900" b="1" dirty="0">
                <a:solidFill>
                  <a:schemeClr val="accent3">
                    <a:lumMod val="50000"/>
                  </a:schemeClr>
                </a:solidFill>
              </a:rPr>
              <a:t>DÖNEM PROJESİ</a:t>
            </a:r>
          </a:p>
          <a:p>
            <a:pPr algn="ctr">
              <a:defRPr/>
            </a:pPr>
            <a:r>
              <a:rPr lang="tr-TR" sz="2900" b="1" dirty="0">
                <a:solidFill>
                  <a:schemeClr val="accent3">
                    <a:lumMod val="50000"/>
                  </a:schemeClr>
                </a:solidFill>
              </a:rPr>
              <a:t>MAKİNE ÖĞRENMESİ METHODLARI ile </a:t>
            </a:r>
          </a:p>
          <a:p>
            <a:pPr algn="ctr">
              <a:defRPr/>
            </a:pPr>
            <a:r>
              <a:rPr lang="tr-TR" sz="2900" b="1" dirty="0">
                <a:solidFill>
                  <a:schemeClr val="accent3">
                    <a:lumMod val="50000"/>
                  </a:schemeClr>
                </a:solidFill>
              </a:rPr>
              <a:t>MÜŞTERİ MEMNUNİYETİNİ ANLAMA</a:t>
            </a:r>
            <a:endParaRPr lang="tr-TR" altLang="tr-TR" sz="3300" b="1" dirty="0">
              <a:solidFill>
                <a:schemeClr val="accent3">
                  <a:lumMod val="50000"/>
                </a:schemeClr>
              </a:solidFill>
            </a:endParaRPr>
          </a:p>
          <a:p>
            <a:pPr algn="ctr">
              <a:spcBef>
                <a:spcPts val="0"/>
              </a:spcBef>
              <a:defRPr/>
            </a:pPr>
            <a:endParaRPr lang="tr-TR" sz="1000" b="1" dirty="0">
              <a:solidFill>
                <a:schemeClr val="accent3">
                  <a:lumMod val="50000"/>
                </a:schemeClr>
              </a:solidFill>
            </a:endParaRPr>
          </a:p>
          <a:p>
            <a:pPr algn="ctr">
              <a:spcBef>
                <a:spcPts val="0"/>
              </a:spcBef>
              <a:defRPr/>
            </a:pPr>
            <a:endParaRPr lang="tr-TR" sz="1000" b="1" dirty="0">
              <a:solidFill>
                <a:schemeClr val="accent3">
                  <a:lumMod val="50000"/>
                </a:schemeClr>
              </a:solidFill>
            </a:endParaRPr>
          </a:p>
          <a:p>
            <a:pPr algn="ctr">
              <a:spcBef>
                <a:spcPts val="500"/>
              </a:spcBef>
              <a:defRPr/>
            </a:pPr>
            <a:r>
              <a:rPr lang="tr-TR" sz="2600" b="1" dirty="0">
                <a:solidFill>
                  <a:schemeClr val="accent3">
                    <a:lumMod val="50000"/>
                  </a:schemeClr>
                </a:solidFill>
              </a:rPr>
              <a:t>GAZİ ÜNİVERSİTESİ </a:t>
            </a:r>
          </a:p>
          <a:p>
            <a:pPr algn="ctr">
              <a:spcBef>
                <a:spcPts val="500"/>
              </a:spcBef>
              <a:defRPr/>
            </a:pPr>
            <a:r>
              <a:rPr lang="tr-TR" sz="2600" b="1" dirty="0">
                <a:solidFill>
                  <a:schemeClr val="accent3">
                    <a:lumMod val="50000"/>
                  </a:schemeClr>
                </a:solidFill>
              </a:rPr>
              <a:t>BİLİŞİM ENSTİTÜSÜ</a:t>
            </a:r>
          </a:p>
          <a:p>
            <a:pPr algn="ctr">
              <a:spcBef>
                <a:spcPts val="500"/>
              </a:spcBef>
              <a:defRPr/>
            </a:pPr>
            <a:r>
              <a:rPr lang="tr-TR" sz="2000" b="1" dirty="0">
                <a:solidFill>
                  <a:schemeClr val="accent3">
                    <a:lumMod val="50000"/>
                  </a:schemeClr>
                </a:solidFill>
              </a:rPr>
              <a:t>İsmail GÜRLER – 21805004017</a:t>
            </a:r>
          </a:p>
          <a:p>
            <a:pPr algn="ctr">
              <a:spcBef>
                <a:spcPts val="500"/>
              </a:spcBef>
              <a:defRPr/>
            </a:pPr>
            <a:r>
              <a:rPr lang="tr-TR" sz="2000" b="1" dirty="0">
                <a:solidFill>
                  <a:schemeClr val="accent3">
                    <a:lumMod val="50000"/>
                  </a:schemeClr>
                </a:solidFill>
              </a:rPr>
              <a:t>DANIŞMAN: Prof. Dr. Cevriye GENCER</a:t>
            </a:r>
          </a:p>
        </p:txBody>
      </p:sp>
      <p:pic>
        <p:nvPicPr>
          <p:cNvPr id="4" name="Resim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1915" y="319087"/>
            <a:ext cx="3308398"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6125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10</a:t>
            </a:fld>
            <a:endParaRPr lang="en-US" sz="1900" dirty="0"/>
          </a:p>
        </p:txBody>
      </p:sp>
      <p:sp>
        <p:nvSpPr>
          <p:cNvPr id="6" name="İçerik Yer Tutucusu 2">
            <a:extLst>
              <a:ext uri="{FF2B5EF4-FFF2-40B4-BE49-F238E27FC236}">
                <a16:creationId xmlns:a16="http://schemas.microsoft.com/office/drawing/2014/main" id="{87942052-24AF-C630-37F8-58E9C3F76C39}"/>
              </a:ext>
            </a:extLst>
          </p:cNvPr>
          <p:cNvSpPr>
            <a:spLocks noGrp="1"/>
          </p:cNvSpPr>
          <p:nvPr>
            <p:ph idx="1"/>
          </p:nvPr>
        </p:nvSpPr>
        <p:spPr>
          <a:xfrm>
            <a:off x="1669798" y="552112"/>
            <a:ext cx="9755489" cy="1603660"/>
          </a:xfrm>
        </p:spPr>
        <p:txBody>
          <a:bodyPr>
            <a:normAutofit lnSpcReduction="10000"/>
          </a:bodyPr>
          <a:lstStyle/>
          <a:p>
            <a:pPr marL="0" lvl="1" indent="0">
              <a:lnSpc>
                <a:spcPct val="90000"/>
              </a:lnSpc>
              <a:buClr>
                <a:srgbClr val="FDB49A"/>
              </a:buClr>
              <a:buNone/>
            </a:pPr>
            <a:r>
              <a:rPr lang="tr-TR" sz="1700" b="1" u="sng" dirty="0">
                <a:solidFill>
                  <a:srgbClr val="C00000"/>
                </a:solidFill>
                <a:latin typeface="Calibri" panose="020F0502020204030204" pitchFamily="34" charset="0"/>
                <a:cs typeface="Calibri" panose="020F0502020204030204" pitchFamily="34" charset="0"/>
              </a:rPr>
              <a:t>Veri setinin görselleştirilmesi</a:t>
            </a:r>
          </a:p>
          <a:p>
            <a:pPr marL="0" indent="0" algn="just" fontAlgn="base">
              <a:spcAft>
                <a:spcPts val="1800"/>
              </a:spcAft>
              <a:buNone/>
            </a:pPr>
            <a:r>
              <a:rPr lang="tr-TR" sz="1600" b="1" dirty="0">
                <a:solidFill>
                  <a:srgbClr val="000000"/>
                </a:solidFill>
                <a:latin typeface="Calibri" panose="020F0502020204030204" pitchFamily="34" charset="0"/>
                <a:cs typeface="Calibri" panose="020F0502020204030204" pitchFamily="34" charset="0"/>
              </a:rPr>
              <a:t>Veri görselleştirme, bilgi ve verilerin görsel veya grafiksel temsilidir. Veri görselleştirme araçları; çizelgeler, grafikler ve haritalar gibi görsel unsurları kullanarak verilerdeki eğilimleri, aykırı değerleri ve kalıpları görmek ve anlamak için erişilebilir bir yol sağlar. Ayrıca, çalışanların veya işletme sahiplerinin verileri teknik olmayan kitlelere kafa karışıklığı olmadan sunmaları için mükemmel bir yol sağlar.</a:t>
            </a:r>
          </a:p>
          <a:p>
            <a:pPr algn="just" fontAlgn="base">
              <a:spcAft>
                <a:spcPts val="1800"/>
              </a:spcAft>
            </a:pPr>
            <a:endParaRPr lang="tr-TR" sz="1600" b="1" dirty="0">
              <a:solidFill>
                <a:srgbClr val="000000"/>
              </a:solidFill>
              <a:latin typeface="Calibri" panose="020F0502020204030204" pitchFamily="34" charset="0"/>
              <a:cs typeface="Calibri" panose="020F0502020204030204" pitchFamily="34" charset="0"/>
            </a:endParaRPr>
          </a:p>
          <a:p>
            <a:pPr marL="0" indent="0">
              <a:spcAft>
                <a:spcPts val="1800"/>
              </a:spcAft>
              <a:buClr>
                <a:srgbClr val="FD9F09"/>
              </a:buClr>
              <a:buNone/>
            </a:pPr>
            <a:endParaRPr lang="tr-TR" sz="1600" b="1" dirty="0">
              <a:solidFill>
                <a:srgbClr val="000000"/>
              </a:solidFill>
              <a:latin typeface="Calibri" panose="020F0502020204030204" pitchFamily="34" charset="0"/>
              <a:cs typeface="Calibri" panose="020F0502020204030204" pitchFamily="34" charset="0"/>
            </a:endParaRPr>
          </a:p>
        </p:txBody>
      </p:sp>
      <p:pic>
        <p:nvPicPr>
          <p:cNvPr id="4" name="Picture 3" descr="Chart, pie chart&#10;&#10;Description automatically generated">
            <a:extLst>
              <a:ext uri="{FF2B5EF4-FFF2-40B4-BE49-F238E27FC236}">
                <a16:creationId xmlns:a16="http://schemas.microsoft.com/office/drawing/2014/main" id="{CFF56477-F03B-FBDB-B7BA-A966071E3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798" y="2155772"/>
            <a:ext cx="3387887" cy="3627387"/>
          </a:xfrm>
          <a:prstGeom prst="rect">
            <a:avLst/>
          </a:prstGeom>
        </p:spPr>
      </p:pic>
      <p:pic>
        <p:nvPicPr>
          <p:cNvPr id="5" name="Picture 4" descr="Chart, bar chart, treemap chart&#10;&#10;Description automatically generated">
            <a:extLst>
              <a:ext uri="{FF2B5EF4-FFF2-40B4-BE49-F238E27FC236}">
                <a16:creationId xmlns:a16="http://schemas.microsoft.com/office/drawing/2014/main" id="{482E5207-3835-3AA8-77C6-975CF4A22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5904" y="2159281"/>
            <a:ext cx="5485430" cy="3623878"/>
          </a:xfrm>
          <a:prstGeom prst="rect">
            <a:avLst/>
          </a:prstGeom>
        </p:spPr>
      </p:pic>
    </p:spTree>
    <p:extLst>
      <p:ext uri="{BB962C8B-B14F-4D97-AF65-F5344CB8AC3E}">
        <p14:creationId xmlns:p14="http://schemas.microsoft.com/office/powerpoint/2010/main" val="2150036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31812" y="1338607"/>
            <a:ext cx="6038670" cy="2630078"/>
          </a:xfrm>
        </p:spPr>
        <p:txBody>
          <a:bodyPr>
            <a:normAutofit/>
          </a:bodyPr>
          <a:lstStyle/>
          <a:p>
            <a:pPr marL="0" indent="0">
              <a:buNone/>
            </a:pPr>
            <a:r>
              <a:rPr lang="tr-TR" sz="2500" b="1" u="sng" dirty="0">
                <a:solidFill>
                  <a:srgbClr val="C00000"/>
                </a:solidFill>
                <a:latin typeface="Calibri" panose="020F0502020204030204" pitchFamily="34" charset="0"/>
                <a:cs typeface="Calibri" panose="020F0502020204030204" pitchFamily="34" charset="0"/>
              </a:rPr>
              <a:t>Modellerin Oluşturulması</a:t>
            </a:r>
            <a:endParaRPr lang="tr-TR" sz="600" b="1" u="sng" dirty="0">
              <a:solidFill>
                <a:schemeClr val="accent3">
                  <a:lumMod val="50000"/>
                </a:schemeClr>
              </a:solidFill>
              <a:latin typeface="Calibri" panose="020F0502020204030204" pitchFamily="34" charset="0"/>
              <a:cs typeface="Calibri" panose="020F0502020204030204" pitchFamily="34" charset="0"/>
            </a:endParaRPr>
          </a:p>
          <a:p>
            <a:pPr marL="0" indent="0">
              <a:buNone/>
            </a:pPr>
            <a:r>
              <a:rPr lang="tr-TR" b="1" dirty="0">
                <a:solidFill>
                  <a:srgbClr val="002060"/>
                </a:solidFill>
                <a:latin typeface="Calibri" panose="020F0502020204030204" pitchFamily="34" charset="0"/>
                <a:cs typeface="Calibri" panose="020F0502020204030204" pitchFamily="34" charset="0"/>
              </a:rPr>
              <a:t>Modelin oluşturulması için veri setinin “X” ve “y” olmak üzere ayrılması gerekmektedir. </a:t>
            </a:r>
            <a:r>
              <a:rPr lang="tr-TR" b="1" dirty="0" err="1">
                <a:solidFill>
                  <a:srgbClr val="002060"/>
                </a:solidFill>
                <a:latin typeface="Calibri" panose="020F0502020204030204" pitchFamily="34" charset="0"/>
                <a:cs typeface="Calibri" panose="020F0502020204030204" pitchFamily="34" charset="0"/>
              </a:rPr>
              <a:t>Şekil’de</a:t>
            </a:r>
            <a:r>
              <a:rPr lang="tr-TR" b="1" dirty="0">
                <a:solidFill>
                  <a:srgbClr val="002060"/>
                </a:solidFill>
                <a:latin typeface="Calibri" panose="020F0502020204030204" pitchFamily="34" charset="0"/>
                <a:cs typeface="Calibri" panose="020F0502020204030204" pitchFamily="34" charset="0"/>
              </a:rPr>
              <a:t> bulunan X değişkeninin tuttuğu değerler “</a:t>
            </a:r>
            <a:r>
              <a:rPr lang="tr-TR" b="1" dirty="0" err="1">
                <a:solidFill>
                  <a:srgbClr val="002060"/>
                </a:solidFill>
                <a:latin typeface="Calibri" panose="020F0502020204030204" pitchFamily="34" charset="0"/>
                <a:cs typeface="Calibri" panose="020F0502020204030204" pitchFamily="34" charset="0"/>
              </a:rPr>
              <a:t>satisfaction</a:t>
            </a:r>
            <a:r>
              <a:rPr lang="tr-TR" b="1" dirty="0">
                <a:solidFill>
                  <a:srgbClr val="002060"/>
                </a:solidFill>
                <a:latin typeface="Calibri" panose="020F0502020204030204" pitchFamily="34" charset="0"/>
                <a:cs typeface="Calibri" panose="020F0502020204030204" pitchFamily="34" charset="0"/>
              </a:rPr>
              <a:t>(memnuniyet)” özniteliği hariç diğer tüm öznitelik verileridir. Y değişkeni ise hedef sütunu yani memnuniyet değerlerini tutacak olan veri kümesidir. Aslında burada yapılan özniteliklerin hedef öznitelik ve diğerleri şeklinde ayrılması ve değişkenlere atanmasıdır. </a:t>
            </a:r>
          </a:p>
        </p:txBody>
      </p:sp>
      <p:sp>
        <p:nvSpPr>
          <p:cNvPr id="2" name="Slayt Numarası Yer Tutucusu 1"/>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47061A9A-CBFF-F293-8B0B-7C3D23848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3869705"/>
            <a:ext cx="6038670" cy="961682"/>
          </a:xfrm>
          <a:prstGeom prst="rect">
            <a:avLst/>
          </a:prstGeom>
        </p:spPr>
      </p:pic>
      <p:sp>
        <p:nvSpPr>
          <p:cNvPr id="6" name="TextBox 5">
            <a:extLst>
              <a:ext uri="{FF2B5EF4-FFF2-40B4-BE49-F238E27FC236}">
                <a16:creationId xmlns:a16="http://schemas.microsoft.com/office/drawing/2014/main" id="{DB5723F2-348D-956C-6BDE-3E33D7F33D75}"/>
              </a:ext>
            </a:extLst>
          </p:cNvPr>
          <p:cNvSpPr txBox="1"/>
          <p:nvPr/>
        </p:nvSpPr>
        <p:spPr>
          <a:xfrm>
            <a:off x="461914" y="4831387"/>
            <a:ext cx="6108568" cy="1855893"/>
          </a:xfrm>
          <a:prstGeom prst="rect">
            <a:avLst/>
          </a:prstGeom>
          <a:noFill/>
        </p:spPr>
        <p:txBody>
          <a:bodyPr wrap="square">
            <a:spAutoFit/>
          </a:bodyPr>
          <a:lstStyle/>
          <a:p>
            <a:pPr algn="just">
              <a:lnSpc>
                <a:spcPct val="107000"/>
              </a:lnSpc>
              <a:spcAft>
                <a:spcPts val="1800"/>
              </a:spcAft>
            </a:pPr>
            <a:r>
              <a:rPr lang="tr-TR" b="1" dirty="0">
                <a:solidFill>
                  <a:srgbClr val="002060"/>
                </a:solidFill>
                <a:latin typeface="Calibri" panose="020F0502020204030204" pitchFamily="34" charset="0"/>
                <a:cs typeface="Calibri" panose="020F0502020204030204" pitchFamily="34" charset="0"/>
              </a:rPr>
              <a:t>Daha sonrasında X ve y veri setleri de eğitim verisi ve validasyon verisi olarak ayrılması gerekmektedir. Yine aynı </a:t>
            </a:r>
            <a:r>
              <a:rPr lang="tr-TR" b="1" dirty="0" err="1">
                <a:solidFill>
                  <a:srgbClr val="002060"/>
                </a:solidFill>
                <a:latin typeface="Calibri" panose="020F0502020204030204" pitchFamily="34" charset="0"/>
                <a:cs typeface="Calibri" panose="020F0502020204030204" pitchFamily="34" charset="0"/>
              </a:rPr>
              <a:t>Şekil’de</a:t>
            </a:r>
            <a:r>
              <a:rPr lang="tr-TR" b="1" dirty="0">
                <a:solidFill>
                  <a:srgbClr val="002060"/>
                </a:solidFill>
                <a:latin typeface="Calibri" panose="020F0502020204030204" pitchFamily="34" charset="0"/>
                <a:cs typeface="Calibri" panose="020F0502020204030204" pitchFamily="34" charset="0"/>
              </a:rPr>
              <a:t> görüldüğü gibi bu ayırma işlemi %80 olarak tanımlanmıştır. Yani verilerin yüzde 80’i eğitim verileri ve %20’si ise validasyon yani doğrulama ya da test verisi olacaktır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17FFA2F0-6F0A-0511-EE74-A0C83718ED9B}"/>
              </a:ext>
            </a:extLst>
          </p:cNvPr>
          <p:cNvSpPr txBox="1"/>
          <p:nvPr/>
        </p:nvSpPr>
        <p:spPr>
          <a:xfrm>
            <a:off x="6853288" y="2512125"/>
            <a:ext cx="5052766" cy="1200329"/>
          </a:xfrm>
          <a:prstGeom prst="rect">
            <a:avLst/>
          </a:prstGeom>
          <a:noFill/>
        </p:spPr>
        <p:txBody>
          <a:bodyPr wrap="square">
            <a:spAutoFit/>
          </a:bodyPr>
          <a:lstStyle/>
          <a:p>
            <a:r>
              <a:rPr lang="tr-TR" b="1" dirty="0">
                <a:solidFill>
                  <a:srgbClr val="002060"/>
                </a:solidFill>
                <a:latin typeface="Calibri" panose="020F0502020204030204" pitchFamily="34" charset="0"/>
                <a:cs typeface="Calibri" panose="020F0502020204030204" pitchFamily="34" charset="0"/>
              </a:rPr>
              <a:t>Aşağıda bulunan kod dizisi ile önceden </a:t>
            </a:r>
            <a:r>
              <a:rPr lang="tr-TR" b="1" dirty="0" err="1">
                <a:solidFill>
                  <a:srgbClr val="002060"/>
                </a:solidFill>
                <a:latin typeface="Calibri" panose="020F0502020204030204" pitchFamily="34" charset="0"/>
                <a:cs typeface="Calibri" panose="020F0502020204030204" pitchFamily="34" charset="0"/>
              </a:rPr>
              <a:t>Scikit-Learn</a:t>
            </a:r>
            <a:r>
              <a:rPr lang="tr-TR" b="1" dirty="0">
                <a:solidFill>
                  <a:srgbClr val="002060"/>
                </a:solidFill>
                <a:latin typeface="Calibri" panose="020F0502020204030204" pitchFamily="34" charset="0"/>
                <a:cs typeface="Calibri" panose="020F0502020204030204" pitchFamily="34" charset="0"/>
              </a:rPr>
              <a:t> kütüphanesinden çağrılan algoritmalar daha sonra kullanılmak üzere bir değişkene liste olarak atanmışlardır.</a:t>
            </a:r>
          </a:p>
        </p:txBody>
      </p:sp>
      <p:pic>
        <p:nvPicPr>
          <p:cNvPr id="9" name="Picture 8" descr="Graphical user interface, text&#10;&#10;Description automatically generated">
            <a:extLst>
              <a:ext uri="{FF2B5EF4-FFF2-40B4-BE49-F238E27FC236}">
                <a16:creationId xmlns:a16="http://schemas.microsoft.com/office/drawing/2014/main" id="{520D627F-8C68-9CE5-DECC-19E3CAB6F4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5434" y="3869705"/>
            <a:ext cx="4960620" cy="1163955"/>
          </a:xfrm>
          <a:prstGeom prst="rect">
            <a:avLst/>
          </a:prstGeom>
        </p:spPr>
      </p:pic>
    </p:spTree>
    <p:extLst>
      <p:ext uri="{BB962C8B-B14F-4D97-AF65-F5344CB8AC3E}">
        <p14:creationId xmlns:p14="http://schemas.microsoft.com/office/powerpoint/2010/main" val="4176399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Slayt Numarası Yer Tutucusu 1"/>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12</a:t>
            </a:fld>
            <a:endParaRPr lang="en-US" sz="1900"/>
          </a:p>
        </p:txBody>
      </p:sp>
      <p:sp>
        <p:nvSpPr>
          <p:cNvPr id="3" name="İçerik Yer Tutucusu 2"/>
          <p:cNvSpPr>
            <a:spLocks noGrp="1"/>
          </p:cNvSpPr>
          <p:nvPr>
            <p:ph idx="1"/>
          </p:nvPr>
        </p:nvSpPr>
        <p:spPr>
          <a:xfrm>
            <a:off x="644373" y="1209367"/>
            <a:ext cx="5864582" cy="2703872"/>
          </a:xfrm>
        </p:spPr>
        <p:txBody>
          <a:bodyPr>
            <a:normAutofit fontScale="92500"/>
          </a:bodyPr>
          <a:lstStyle/>
          <a:p>
            <a:pPr marL="0" indent="0">
              <a:buNone/>
            </a:pPr>
            <a:r>
              <a:rPr lang="tr-TR" sz="2500" b="1" u="sng" dirty="0">
                <a:solidFill>
                  <a:srgbClr val="C00000"/>
                </a:solidFill>
                <a:latin typeface="Calibri" panose="020F0502020204030204" pitchFamily="34" charset="0"/>
                <a:cs typeface="Calibri" panose="020F0502020204030204" pitchFamily="34" charset="0"/>
              </a:rPr>
              <a:t>Modellerin Çalıştırılması</a:t>
            </a:r>
            <a:endParaRPr lang="tr-TR" sz="600" b="1" u="sng" dirty="0">
              <a:solidFill>
                <a:schemeClr val="accent3">
                  <a:lumMod val="50000"/>
                </a:schemeClr>
              </a:solidFill>
              <a:latin typeface="Calibri" panose="020F0502020204030204" pitchFamily="34" charset="0"/>
              <a:cs typeface="Calibri" panose="020F0502020204030204" pitchFamily="34" charset="0"/>
            </a:endParaRPr>
          </a:p>
          <a:p>
            <a:pPr marL="0" indent="0">
              <a:buNone/>
            </a:pPr>
            <a:r>
              <a:rPr lang="tr-TR" b="1" dirty="0">
                <a:solidFill>
                  <a:srgbClr val="002060"/>
                </a:solidFill>
                <a:latin typeface="Calibri" panose="020F0502020204030204" pitchFamily="34" charset="0"/>
                <a:cs typeface="Calibri" panose="020F0502020204030204" pitchFamily="34" charset="0"/>
              </a:rPr>
              <a:t>Listeye alınan algoritmalar aşağıdaki fonksiyon ile çalıştırılmaktadır. Her biri tek tek daha öncesinde %80 olarak ayrılan eğitim verisiyle eğitilmektedir. Ve sonrasında farklı algoritmalar ile oluşan her bir modelin tahminleri, </a:t>
            </a:r>
            <a:r>
              <a:rPr lang="tr-TR" b="1" dirty="0" err="1">
                <a:solidFill>
                  <a:srgbClr val="002060"/>
                </a:solidFill>
                <a:latin typeface="Calibri" panose="020F0502020204030204" pitchFamily="34" charset="0"/>
                <a:cs typeface="Calibri" panose="020F0502020204030204" pitchFamily="34" charset="0"/>
              </a:rPr>
              <a:t>accuracy</a:t>
            </a:r>
            <a:r>
              <a:rPr lang="tr-TR" b="1" dirty="0">
                <a:solidFill>
                  <a:srgbClr val="002060"/>
                </a:solidFill>
                <a:latin typeface="Calibri" panose="020F0502020204030204" pitchFamily="34" charset="0"/>
                <a:cs typeface="Calibri" panose="020F0502020204030204" pitchFamily="34" charset="0"/>
              </a:rPr>
              <a:t> (doğruluk) adlı fonksiyon ve %20 olarak ayrılan test verisiyle kontrol edilmektedir. Bulunan sonuç skorları ile en iyi sonucu veren algoritmanın CART (</a:t>
            </a:r>
            <a:r>
              <a:rPr lang="tr-TR" b="1" dirty="0" err="1">
                <a:solidFill>
                  <a:srgbClr val="002060"/>
                </a:solidFill>
                <a:latin typeface="Calibri" panose="020F0502020204030204" pitchFamily="34" charset="0"/>
                <a:cs typeface="Calibri" panose="020F0502020204030204" pitchFamily="34" charset="0"/>
              </a:rPr>
              <a:t>DecisionTreeClassifier</a:t>
            </a:r>
            <a:r>
              <a:rPr lang="tr-TR" b="1" dirty="0">
                <a:solidFill>
                  <a:srgbClr val="002060"/>
                </a:solidFill>
                <a:latin typeface="Calibri" panose="020F0502020204030204" pitchFamily="34" charset="0"/>
                <a:cs typeface="Calibri" panose="020F0502020204030204" pitchFamily="34" charset="0"/>
              </a:rPr>
              <a:t>) yani karar ağacı olduğu anlaşılmaktadır.</a:t>
            </a:r>
          </a:p>
        </p:txBody>
      </p:sp>
      <p:pic>
        <p:nvPicPr>
          <p:cNvPr id="5" name="Picture 4" descr="Graphical user interface, text, application, email&#10;&#10;Description automatically generated">
            <a:extLst>
              <a:ext uri="{FF2B5EF4-FFF2-40B4-BE49-F238E27FC236}">
                <a16:creationId xmlns:a16="http://schemas.microsoft.com/office/drawing/2014/main" id="{300C7D0C-8C3D-40D3-36B9-7C09112501D7}"/>
              </a:ext>
            </a:extLst>
          </p:cNvPr>
          <p:cNvPicPr>
            <a:picLocks noChangeAspect="1"/>
          </p:cNvPicPr>
          <p:nvPr/>
        </p:nvPicPr>
        <p:blipFill>
          <a:blip r:embed="rId2"/>
          <a:stretch>
            <a:fillRect/>
          </a:stretch>
        </p:blipFill>
        <p:spPr>
          <a:xfrm>
            <a:off x="644373" y="3969699"/>
            <a:ext cx="5599111" cy="2322946"/>
          </a:xfrm>
          <a:prstGeom prst="rect">
            <a:avLst/>
          </a:prstGeom>
        </p:spPr>
      </p:pic>
      <p:sp>
        <p:nvSpPr>
          <p:cNvPr id="7" name="TextBox 6">
            <a:extLst>
              <a:ext uri="{FF2B5EF4-FFF2-40B4-BE49-F238E27FC236}">
                <a16:creationId xmlns:a16="http://schemas.microsoft.com/office/drawing/2014/main" id="{7379F838-81EE-6B81-0F69-B85F2E73D694}"/>
              </a:ext>
            </a:extLst>
          </p:cNvPr>
          <p:cNvSpPr txBox="1"/>
          <p:nvPr/>
        </p:nvSpPr>
        <p:spPr>
          <a:xfrm>
            <a:off x="6862484" y="1649570"/>
            <a:ext cx="5024614" cy="615553"/>
          </a:xfrm>
          <a:prstGeom prst="rect">
            <a:avLst/>
          </a:prstGeom>
          <a:noFill/>
        </p:spPr>
        <p:txBody>
          <a:bodyPr wrap="square">
            <a:spAutoFit/>
          </a:bodyPr>
          <a:lstStyle/>
          <a:p>
            <a:r>
              <a:rPr lang="tr-TR" sz="1700" b="1" dirty="0">
                <a:solidFill>
                  <a:srgbClr val="002060"/>
                </a:solidFill>
                <a:latin typeface="Calibri" panose="020F0502020204030204" pitchFamily="34" charset="0"/>
                <a:cs typeface="Calibri" panose="020F0502020204030204" pitchFamily="34" charset="0"/>
              </a:rPr>
              <a:t>Çıkan sonuçları daha iyi anlamak için kutu diyagramı ile görselleştirilmesi yapılmıştır.</a:t>
            </a:r>
          </a:p>
        </p:txBody>
      </p:sp>
      <p:pic>
        <p:nvPicPr>
          <p:cNvPr id="8" name="Picture 7" descr="Chart&#10;&#10;Description automatically generated">
            <a:extLst>
              <a:ext uri="{FF2B5EF4-FFF2-40B4-BE49-F238E27FC236}">
                <a16:creationId xmlns:a16="http://schemas.microsoft.com/office/drawing/2014/main" id="{90A45F16-9ED3-76A1-EEA2-63C1F6E49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7308" y="2681304"/>
            <a:ext cx="4734966" cy="3611341"/>
          </a:xfrm>
          <a:prstGeom prst="rect">
            <a:avLst/>
          </a:prstGeom>
        </p:spPr>
      </p:pic>
    </p:spTree>
    <p:extLst>
      <p:ext uri="{BB962C8B-B14F-4D97-AF65-F5344CB8AC3E}">
        <p14:creationId xmlns:p14="http://schemas.microsoft.com/office/powerpoint/2010/main" val="2642231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13</a:t>
            </a:fld>
            <a:endParaRPr lang="en-US" sz="1900"/>
          </a:p>
        </p:txBody>
      </p:sp>
      <p:sp>
        <p:nvSpPr>
          <p:cNvPr id="3" name="İçerik Yer Tutucusu 2"/>
          <p:cNvSpPr>
            <a:spLocks noGrp="1"/>
          </p:cNvSpPr>
          <p:nvPr>
            <p:ph idx="1"/>
          </p:nvPr>
        </p:nvSpPr>
        <p:spPr>
          <a:xfrm>
            <a:off x="644373" y="1209367"/>
            <a:ext cx="5864582" cy="2703872"/>
          </a:xfrm>
        </p:spPr>
        <p:txBody>
          <a:bodyPr>
            <a:normAutofit fontScale="70000" lnSpcReduction="20000"/>
          </a:bodyPr>
          <a:lstStyle/>
          <a:p>
            <a:pPr marL="0" indent="0">
              <a:buNone/>
            </a:pPr>
            <a:r>
              <a:rPr lang="tr-TR" sz="2500" b="1" u="sng" dirty="0">
                <a:solidFill>
                  <a:srgbClr val="C00000"/>
                </a:solidFill>
                <a:latin typeface="Calibri" panose="020F0502020204030204" pitchFamily="34" charset="0"/>
                <a:cs typeface="Calibri" panose="020F0502020204030204" pitchFamily="34" charset="0"/>
              </a:rPr>
              <a:t>En İyi Modelin Değerlendirilmesi</a:t>
            </a:r>
          </a:p>
          <a:p>
            <a:pPr marL="0" indent="0">
              <a:buNone/>
            </a:pPr>
            <a:endParaRPr lang="tr-TR" sz="600" b="1" u="sng" dirty="0">
              <a:solidFill>
                <a:schemeClr val="accent3">
                  <a:lumMod val="50000"/>
                </a:schemeClr>
              </a:solidFill>
              <a:latin typeface="Calibri" panose="020F0502020204030204" pitchFamily="34" charset="0"/>
              <a:cs typeface="Calibri" panose="020F0502020204030204" pitchFamily="34" charset="0"/>
            </a:endParaRPr>
          </a:p>
          <a:p>
            <a:pPr marL="0" indent="0">
              <a:buNone/>
            </a:pPr>
            <a:r>
              <a:rPr lang="tr-TR" sz="2000" b="1" dirty="0">
                <a:solidFill>
                  <a:srgbClr val="002060"/>
                </a:solidFill>
                <a:latin typeface="Calibri" panose="020F0502020204030204" pitchFamily="34" charset="0"/>
                <a:cs typeface="Calibri" panose="020F0502020204030204" pitchFamily="34" charset="0"/>
              </a:rPr>
              <a:t>En iyi algoritma seçildikten sonra tekrar karar ağacı algoritması ile model oluşturulup bu model bir değişkene atanmıştır. Daha sonra bu model kullanılarak X validasyon verilerinden tahminler üretilmiştir. X validasyon, veri setinden %20 olarak ayırdığımız test verisidir ve bu veri setinde “</a:t>
            </a:r>
            <a:r>
              <a:rPr lang="tr-TR" sz="2000" b="1" dirty="0" err="1">
                <a:solidFill>
                  <a:srgbClr val="002060"/>
                </a:solidFill>
                <a:latin typeface="Calibri" panose="020F0502020204030204" pitchFamily="34" charset="0"/>
                <a:cs typeface="Calibri" panose="020F0502020204030204" pitchFamily="34" charset="0"/>
              </a:rPr>
              <a:t>satisfaction</a:t>
            </a:r>
            <a:r>
              <a:rPr lang="tr-TR" sz="2000" b="1" dirty="0">
                <a:solidFill>
                  <a:srgbClr val="002060"/>
                </a:solidFill>
                <a:latin typeface="Calibri" panose="020F0502020204030204" pitchFamily="34" charset="0"/>
                <a:cs typeface="Calibri" panose="020F0502020204030204" pitchFamily="34" charset="0"/>
              </a:rPr>
              <a:t>” (memnuniyet) hedef sütunu bulunmamaktadır. Oluşturulan model ile X validasyon veri setinden bir memnuniyet sonucunun tahminlerini oluşturması sağlanmış ve çıkan tahminler </a:t>
            </a:r>
            <a:r>
              <a:rPr lang="tr-TR" sz="2000" b="1" dirty="0" err="1">
                <a:solidFill>
                  <a:srgbClr val="002060"/>
                </a:solidFill>
                <a:latin typeface="Calibri" panose="020F0502020204030204" pitchFamily="34" charset="0"/>
                <a:cs typeface="Calibri" panose="020F0502020204030204" pitchFamily="34" charset="0"/>
              </a:rPr>
              <a:t>y_tahmin</a:t>
            </a:r>
            <a:r>
              <a:rPr lang="tr-TR" sz="2000" b="1" dirty="0">
                <a:solidFill>
                  <a:srgbClr val="002060"/>
                </a:solidFill>
                <a:latin typeface="Calibri" panose="020F0502020204030204" pitchFamily="34" charset="0"/>
                <a:cs typeface="Calibri" panose="020F0502020204030204" pitchFamily="34" charset="0"/>
              </a:rPr>
              <a:t> değişkenine atanmıştır. Ve sonrasında X validasyon veri setinden üretilen </a:t>
            </a:r>
            <a:r>
              <a:rPr lang="tr-TR" sz="2000" b="1" dirty="0" err="1">
                <a:solidFill>
                  <a:srgbClr val="002060"/>
                </a:solidFill>
                <a:latin typeface="Calibri" panose="020F0502020204030204" pitchFamily="34" charset="0"/>
                <a:cs typeface="Calibri" panose="020F0502020204030204" pitchFamily="34" charset="0"/>
              </a:rPr>
              <a:t>y_tahmin</a:t>
            </a:r>
            <a:r>
              <a:rPr lang="tr-TR" sz="2000" b="1" dirty="0">
                <a:solidFill>
                  <a:srgbClr val="002060"/>
                </a:solidFill>
                <a:latin typeface="Calibri" panose="020F0502020204030204" pitchFamily="34" charset="0"/>
                <a:cs typeface="Calibri" panose="020F0502020204030204" pitchFamily="34" charset="0"/>
              </a:rPr>
              <a:t> verisi ile gerçek memnuniyet değerlerini saklayan y validasyon değerleri karşılaştırılmıştır. Modelin tahminleri ile gerçek değerlerin %94 oranında uyuştuğu sonucu ortaya çıkmıştır</a:t>
            </a:r>
          </a:p>
        </p:txBody>
      </p:sp>
      <p:pic>
        <p:nvPicPr>
          <p:cNvPr id="4" name="Picture 3" descr="Graphical user interface, text, application, email&#10;&#10;Description automatically generated">
            <a:extLst>
              <a:ext uri="{FF2B5EF4-FFF2-40B4-BE49-F238E27FC236}">
                <a16:creationId xmlns:a16="http://schemas.microsoft.com/office/drawing/2014/main" id="{128FB5CA-EDCC-CC94-2A71-A44348732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695" y="3706920"/>
            <a:ext cx="4882714" cy="2740969"/>
          </a:xfrm>
          <a:prstGeom prst="rect">
            <a:avLst/>
          </a:prstGeom>
        </p:spPr>
      </p:pic>
      <p:sp>
        <p:nvSpPr>
          <p:cNvPr id="9" name="TextBox 8">
            <a:extLst>
              <a:ext uri="{FF2B5EF4-FFF2-40B4-BE49-F238E27FC236}">
                <a16:creationId xmlns:a16="http://schemas.microsoft.com/office/drawing/2014/main" id="{1680521F-4CE5-D41B-3D39-17D204FB3F35}"/>
              </a:ext>
            </a:extLst>
          </p:cNvPr>
          <p:cNvSpPr txBox="1"/>
          <p:nvPr/>
        </p:nvSpPr>
        <p:spPr>
          <a:xfrm>
            <a:off x="6508955" y="1678085"/>
            <a:ext cx="5038672" cy="773673"/>
          </a:xfrm>
          <a:prstGeom prst="rect">
            <a:avLst/>
          </a:prstGeom>
          <a:noFill/>
        </p:spPr>
        <p:txBody>
          <a:bodyPr wrap="square">
            <a:spAutoFit/>
          </a:bodyPr>
          <a:lstStyle/>
          <a:p>
            <a:pPr algn="just">
              <a:lnSpc>
                <a:spcPct val="107000"/>
              </a:lnSpc>
              <a:spcAft>
                <a:spcPts val="1800"/>
              </a:spcAft>
            </a:pPr>
            <a:r>
              <a:rPr lang="tr-TR" sz="1400" b="1" dirty="0" err="1">
                <a:solidFill>
                  <a:srgbClr val="002060"/>
                </a:solidFill>
                <a:latin typeface="Calibri" panose="020F0502020204030204" pitchFamily="34" charset="0"/>
                <a:cs typeface="Calibri" panose="020F0502020204030204" pitchFamily="34" charset="0"/>
              </a:rPr>
              <a:t>Accuracy</a:t>
            </a:r>
            <a:r>
              <a:rPr lang="tr-TR" sz="1400" b="1" dirty="0">
                <a:solidFill>
                  <a:srgbClr val="002060"/>
                </a:solidFill>
                <a:latin typeface="Calibri" panose="020F0502020204030204" pitchFamily="34" charset="0"/>
                <a:cs typeface="Calibri" panose="020F0502020204030204" pitchFamily="34" charset="0"/>
              </a:rPr>
              <a:t> </a:t>
            </a:r>
            <a:r>
              <a:rPr lang="tr-TR" sz="1400" b="1" dirty="0" err="1">
                <a:solidFill>
                  <a:srgbClr val="002060"/>
                </a:solidFill>
                <a:latin typeface="Calibri" panose="020F0502020204030204" pitchFamily="34" charset="0"/>
                <a:cs typeface="Calibri" panose="020F0502020204030204" pitchFamily="34" charset="0"/>
              </a:rPr>
              <a:t>score</a:t>
            </a:r>
            <a:r>
              <a:rPr lang="tr-TR" sz="1400" b="1" dirty="0">
                <a:solidFill>
                  <a:srgbClr val="002060"/>
                </a:solidFill>
                <a:latin typeface="Calibri" panose="020F0502020204030204" pitchFamily="34" charset="0"/>
                <a:cs typeface="Calibri" panose="020F0502020204030204" pitchFamily="34" charset="0"/>
              </a:rPr>
              <a:t> ile </a:t>
            </a:r>
            <a:r>
              <a:rPr lang="tr-TR" sz="1400" b="1" dirty="0" err="1">
                <a:solidFill>
                  <a:srgbClr val="002060"/>
                </a:solidFill>
                <a:latin typeface="Calibri" panose="020F0502020204030204" pitchFamily="34" charset="0"/>
                <a:cs typeface="Calibri" panose="020F0502020204030204" pitchFamily="34" charset="0"/>
              </a:rPr>
              <a:t>Confusion</a:t>
            </a:r>
            <a:r>
              <a:rPr lang="tr-TR" sz="1400" b="1" dirty="0">
                <a:solidFill>
                  <a:srgbClr val="002060"/>
                </a:solidFill>
                <a:latin typeface="Calibri" panose="020F0502020204030204" pitchFamily="34" charset="0"/>
                <a:cs typeface="Calibri" panose="020F0502020204030204" pitchFamily="34" charset="0"/>
              </a:rPr>
              <a:t> </a:t>
            </a:r>
            <a:r>
              <a:rPr lang="tr-TR" sz="1400" b="1" dirty="0" err="1">
                <a:solidFill>
                  <a:srgbClr val="002060"/>
                </a:solidFill>
                <a:latin typeface="Calibri" panose="020F0502020204030204" pitchFamily="34" charset="0"/>
                <a:cs typeface="Calibri" panose="020F0502020204030204" pitchFamily="34" charset="0"/>
              </a:rPr>
              <a:t>matrix</a:t>
            </a:r>
            <a:r>
              <a:rPr lang="tr-TR" sz="1400" b="1" dirty="0">
                <a:solidFill>
                  <a:srgbClr val="002060"/>
                </a:solidFill>
                <a:latin typeface="Calibri" panose="020F0502020204030204" pitchFamily="34" charset="0"/>
                <a:cs typeface="Calibri" panose="020F0502020204030204" pitchFamily="34" charset="0"/>
              </a:rPr>
              <a:t> ve </a:t>
            </a:r>
            <a:r>
              <a:rPr lang="tr-TR" sz="1400" b="1" dirty="0" err="1">
                <a:solidFill>
                  <a:srgbClr val="002060"/>
                </a:solidFill>
                <a:latin typeface="Calibri" panose="020F0502020204030204" pitchFamily="34" charset="0"/>
                <a:cs typeface="Calibri" panose="020F0502020204030204" pitchFamily="34" charset="0"/>
              </a:rPr>
              <a:t>Classification</a:t>
            </a:r>
            <a:r>
              <a:rPr lang="tr-TR" sz="1400" b="1" dirty="0">
                <a:solidFill>
                  <a:srgbClr val="002060"/>
                </a:solidFill>
                <a:latin typeface="Calibri" panose="020F0502020204030204" pitchFamily="34" charset="0"/>
                <a:cs typeface="Calibri" panose="020F0502020204030204" pitchFamily="34" charset="0"/>
              </a:rPr>
              <a:t> Report fonksiyonları da modelin durumu hakkında bilgi verilmek üzere kullanılmıştır.</a:t>
            </a:r>
          </a:p>
        </p:txBody>
      </p:sp>
      <p:pic>
        <p:nvPicPr>
          <p:cNvPr id="10" name="Picture 9" descr="Table&#10;&#10;Description automatically generated">
            <a:extLst>
              <a:ext uri="{FF2B5EF4-FFF2-40B4-BE49-F238E27FC236}">
                <a16:creationId xmlns:a16="http://schemas.microsoft.com/office/drawing/2014/main" id="{AC38A816-6580-F2AE-0D99-32AC54DFD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788" y="2682271"/>
            <a:ext cx="4179562" cy="3915890"/>
          </a:xfrm>
          <a:prstGeom prst="rect">
            <a:avLst/>
          </a:prstGeom>
        </p:spPr>
      </p:pic>
    </p:spTree>
    <p:extLst>
      <p:ext uri="{BB962C8B-B14F-4D97-AF65-F5344CB8AC3E}">
        <p14:creationId xmlns:p14="http://schemas.microsoft.com/office/powerpoint/2010/main" val="1687724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14</a:t>
            </a:fld>
            <a:endParaRPr lang="en-US" sz="1900"/>
          </a:p>
        </p:txBody>
      </p:sp>
      <p:sp>
        <p:nvSpPr>
          <p:cNvPr id="3" name="İçerik Yer Tutucusu 2"/>
          <p:cNvSpPr>
            <a:spLocks noGrp="1"/>
          </p:cNvSpPr>
          <p:nvPr>
            <p:ph idx="1"/>
          </p:nvPr>
        </p:nvSpPr>
        <p:spPr>
          <a:xfrm>
            <a:off x="1464505" y="970344"/>
            <a:ext cx="6519998" cy="5502519"/>
          </a:xfrm>
        </p:spPr>
        <p:txBody>
          <a:bodyPr>
            <a:normAutofit fontScale="92500" lnSpcReduction="10000"/>
          </a:bodyPr>
          <a:lstStyle/>
          <a:p>
            <a:pPr marL="0" indent="0">
              <a:buNone/>
            </a:pPr>
            <a:r>
              <a:rPr lang="tr-TR" sz="2500" b="1" u="sng" dirty="0">
                <a:solidFill>
                  <a:srgbClr val="C00000"/>
                </a:solidFill>
                <a:latin typeface="Calibri" panose="020F0502020204030204" pitchFamily="34" charset="0"/>
                <a:cs typeface="Calibri" panose="020F0502020204030204" pitchFamily="34" charset="0"/>
              </a:rPr>
              <a:t>En İyi Modelin Değerlendirilmesi</a:t>
            </a:r>
          </a:p>
          <a:p>
            <a:pPr marL="0" indent="0">
              <a:buNone/>
            </a:pPr>
            <a:endParaRPr lang="tr-TR" sz="600" b="1" u="sng" dirty="0">
              <a:solidFill>
                <a:schemeClr val="accent3">
                  <a:lumMod val="50000"/>
                </a:schemeClr>
              </a:solidFill>
              <a:latin typeface="Calibri" panose="020F0502020204030204" pitchFamily="34" charset="0"/>
              <a:cs typeface="Calibri" panose="020F0502020204030204" pitchFamily="34" charset="0"/>
            </a:endParaRPr>
          </a:p>
          <a:p>
            <a:r>
              <a:rPr lang="tr-TR" sz="1600" b="1" dirty="0" err="1">
                <a:solidFill>
                  <a:srgbClr val="002060"/>
                </a:solidFill>
                <a:latin typeface="Calibri" panose="020F0502020204030204" pitchFamily="34" charset="0"/>
                <a:cs typeface="Calibri" panose="020F0502020204030204" pitchFamily="34" charset="0"/>
              </a:rPr>
              <a:t>Accuracy</a:t>
            </a:r>
            <a:r>
              <a:rPr lang="tr-TR" sz="1600" b="1" dirty="0">
                <a:solidFill>
                  <a:srgbClr val="002060"/>
                </a:solidFill>
                <a:latin typeface="Calibri" panose="020F0502020204030204" pitchFamily="34" charset="0"/>
                <a:cs typeface="Calibri" panose="020F0502020204030204" pitchFamily="34" charset="0"/>
              </a:rPr>
              <a:t> </a:t>
            </a:r>
            <a:r>
              <a:rPr lang="tr-TR" sz="1600" b="1" dirty="0" err="1">
                <a:solidFill>
                  <a:srgbClr val="002060"/>
                </a:solidFill>
                <a:latin typeface="Calibri" panose="020F0502020204030204" pitchFamily="34" charset="0"/>
                <a:cs typeface="Calibri" panose="020F0502020204030204" pitchFamily="34" charset="0"/>
              </a:rPr>
              <a:t>score</a:t>
            </a:r>
            <a:r>
              <a:rPr lang="tr-TR" sz="1600" b="1" dirty="0">
                <a:solidFill>
                  <a:srgbClr val="002060"/>
                </a:solidFill>
                <a:latin typeface="Calibri" panose="020F0502020204030204" pitchFamily="34" charset="0"/>
                <a:cs typeface="Calibri" panose="020F0502020204030204" pitchFamily="34" charset="0"/>
              </a:rPr>
              <a:t> (doğruluk skoru) değeri %94 olarak çıkmıştır. </a:t>
            </a:r>
          </a:p>
          <a:p>
            <a:r>
              <a:rPr lang="tr-TR" sz="1600" b="1" dirty="0">
                <a:solidFill>
                  <a:srgbClr val="002060"/>
                </a:solidFill>
                <a:latin typeface="Calibri" panose="020F0502020204030204" pitchFamily="34" charset="0"/>
                <a:cs typeface="Calibri" panose="020F0502020204030204" pitchFamily="34" charset="0"/>
              </a:rPr>
              <a:t>Hata matrisi, veri setindeki var olan durum ile sınıflandırma modelinin doğru ve yanlış tahminlerinin sayısını tablo olarak göstermektedir. Hata matrisi, kaç kişi memnunken model memnun yani doğru değeri verdiğini ya da kaç kişi memnun değil yani yanlış değeri verdiğini detaylı olarak göstermektedir. hata matrisinin ilk satırı incelendiğinde toplamda (11254 +621) 11875 kişinin memnun olmadığı ya da nötr olduğu görülmektedir. Ayrıca model 11875 kişiden 11254’ünün memnun olmadığını ve kalan 621 kişinin memnun olduğunu göstermektedir. Buradan çıkarılacak sonuç, model memnun olmayan 621 kişi için doğru değeri bulamamış ve memnun olarak göstermiştir.</a:t>
            </a:r>
          </a:p>
          <a:p>
            <a:r>
              <a:rPr lang="tr-TR" sz="1600" b="1" dirty="0">
                <a:solidFill>
                  <a:srgbClr val="002060"/>
                </a:solidFill>
                <a:latin typeface="Calibri" panose="020F0502020204030204" pitchFamily="34" charset="0"/>
                <a:cs typeface="Calibri" panose="020F0502020204030204" pitchFamily="34" charset="0"/>
              </a:rPr>
              <a:t>F1-skoru, bir sınıflandırıcının Kesinlik (Precision) ve Duyarlılık (</a:t>
            </a:r>
            <a:r>
              <a:rPr lang="tr-TR" sz="1600" b="1" dirty="0" err="1">
                <a:solidFill>
                  <a:srgbClr val="002060"/>
                </a:solidFill>
                <a:latin typeface="Calibri" panose="020F0502020204030204" pitchFamily="34" charset="0"/>
                <a:cs typeface="Calibri" panose="020F0502020204030204" pitchFamily="34" charset="0"/>
              </a:rPr>
              <a:t>Recall</a:t>
            </a:r>
            <a:r>
              <a:rPr lang="tr-TR" sz="1600" b="1" dirty="0">
                <a:solidFill>
                  <a:srgbClr val="002060"/>
                </a:solidFill>
                <a:latin typeface="Calibri" panose="020F0502020204030204" pitchFamily="34" charset="0"/>
                <a:cs typeface="Calibri" panose="020F0502020204030204" pitchFamily="34" charset="0"/>
              </a:rPr>
              <a:t>) değerlerini harmonik ortalamalarını alarak tek bir metrikte birleştirmektedir. İki sınıflandırıcının performansını karşılaştırmak için kullanılmaktadır. </a:t>
            </a:r>
            <a:r>
              <a:rPr lang="tr-TR" sz="1600" b="1" dirty="0" err="1">
                <a:solidFill>
                  <a:srgbClr val="002060"/>
                </a:solidFill>
                <a:latin typeface="Calibri" panose="020F0502020204030204" pitchFamily="34" charset="0"/>
                <a:cs typeface="Calibri" panose="020F0502020204030204" pitchFamily="34" charset="0"/>
              </a:rPr>
              <a:t>Classification</a:t>
            </a:r>
            <a:r>
              <a:rPr lang="tr-TR" sz="1600" b="1" dirty="0">
                <a:solidFill>
                  <a:srgbClr val="002060"/>
                </a:solidFill>
                <a:latin typeface="Calibri" panose="020F0502020204030204" pitchFamily="34" charset="0"/>
                <a:cs typeface="Calibri" panose="020F0502020204030204" pitchFamily="34" charset="0"/>
              </a:rPr>
              <a:t> </a:t>
            </a:r>
            <a:r>
              <a:rPr lang="tr-TR" sz="1600" b="1" dirty="0" err="1">
                <a:solidFill>
                  <a:srgbClr val="002060"/>
                </a:solidFill>
                <a:latin typeface="Calibri" panose="020F0502020204030204" pitchFamily="34" charset="0"/>
                <a:cs typeface="Calibri" panose="020F0502020204030204" pitchFamily="34" charset="0"/>
              </a:rPr>
              <a:t>report</a:t>
            </a:r>
            <a:r>
              <a:rPr lang="tr-TR" sz="1600" b="1" dirty="0">
                <a:solidFill>
                  <a:srgbClr val="002060"/>
                </a:solidFill>
                <a:latin typeface="Calibri" panose="020F0502020204030204" pitchFamily="34" charset="0"/>
                <a:cs typeface="Calibri" panose="020F0502020204030204" pitchFamily="34" charset="0"/>
              </a:rPr>
              <a:t> (sınıflandırma raporu) fonksiyonun çıktısı olarak hem memnun değil ya da nötr hem de memnun olma ikili karar durumları için f1 skorları üretilmiştir. Model memnun değil ya da nötr kişiler için %95 oranında doğru karar üretebilirken memnun olan kişiler için %94 oranında doğru karar verebilmiştir. Model memnun olmayan ya da nötr kişiler için memnun olan kişilere göre daha doğru tahmin modeli oluşturmuştur</a:t>
            </a:r>
            <a:r>
              <a:rPr lang="tr-TR" sz="1800" dirty="0">
                <a:effectLst/>
                <a:latin typeface="Times New Roman" panose="02020603050405020304" pitchFamily="18" charset="0"/>
                <a:ea typeface="Calibri" panose="020F0502020204030204" pitchFamily="34" charset="0"/>
              </a:rPr>
              <a:t>.</a:t>
            </a:r>
            <a:endParaRPr lang="tr-TR" sz="2000" b="1" dirty="0">
              <a:solidFill>
                <a:srgbClr val="002060"/>
              </a:solidFill>
              <a:latin typeface="Calibri" panose="020F0502020204030204" pitchFamily="34" charset="0"/>
              <a:cs typeface="Calibri" panose="020F0502020204030204" pitchFamily="34" charset="0"/>
            </a:endParaRPr>
          </a:p>
        </p:txBody>
      </p:sp>
      <p:pic>
        <p:nvPicPr>
          <p:cNvPr id="5" name="Picture 4" descr="Diagram, table&#10;&#10;Description automatically generated">
            <a:extLst>
              <a:ext uri="{FF2B5EF4-FFF2-40B4-BE49-F238E27FC236}">
                <a16:creationId xmlns:a16="http://schemas.microsoft.com/office/drawing/2014/main" id="{DC4DE38C-BC19-0B57-52BA-9A5209503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4503" y="1866311"/>
            <a:ext cx="3717290" cy="1409700"/>
          </a:xfrm>
          <a:prstGeom prst="rect">
            <a:avLst/>
          </a:prstGeom>
        </p:spPr>
      </p:pic>
      <p:pic>
        <p:nvPicPr>
          <p:cNvPr id="6" name="Picture 5" descr="Table&#10;&#10;Description automatically generated">
            <a:extLst>
              <a:ext uri="{FF2B5EF4-FFF2-40B4-BE49-F238E27FC236}">
                <a16:creationId xmlns:a16="http://schemas.microsoft.com/office/drawing/2014/main" id="{ED97EFBA-766E-C0AC-4B74-4F3327DA8F0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64769" y="4250636"/>
            <a:ext cx="2603500" cy="883920"/>
          </a:xfrm>
          <a:prstGeom prst="rect">
            <a:avLst/>
          </a:prstGeom>
          <a:noFill/>
          <a:ln>
            <a:noFill/>
          </a:ln>
        </p:spPr>
      </p:pic>
    </p:spTree>
    <p:extLst>
      <p:ext uri="{BB962C8B-B14F-4D97-AF65-F5344CB8AC3E}">
        <p14:creationId xmlns:p14="http://schemas.microsoft.com/office/powerpoint/2010/main" val="3418922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29679" y="1479992"/>
            <a:ext cx="10093949" cy="4949087"/>
          </a:xfrm>
        </p:spPr>
        <p:txBody>
          <a:bodyPr>
            <a:normAutofit lnSpcReduction="10000"/>
          </a:bodyPr>
          <a:lstStyle/>
          <a:p>
            <a:pPr marL="0" indent="0">
              <a:lnSpc>
                <a:spcPct val="87000"/>
              </a:lnSpc>
              <a:spcBef>
                <a:spcPct val="0"/>
              </a:spcBef>
              <a:buNone/>
            </a:pPr>
            <a:r>
              <a:rPr lang="tr-TR" sz="2800" b="1" dirty="0">
                <a:solidFill>
                  <a:srgbClr val="C00000"/>
                </a:solidFill>
                <a:latin typeface="Calibri" panose="020F0502020204030204" pitchFamily="34" charset="0"/>
                <a:ea typeface="+mj-ea"/>
                <a:cs typeface="Calibri" panose="020F0502020204030204" pitchFamily="34" charset="0"/>
              </a:rPr>
              <a:t>Sonuç ve Öneriler</a:t>
            </a:r>
          </a:p>
          <a:p>
            <a:pPr marL="0" indent="0" algn="just">
              <a:lnSpc>
                <a:spcPct val="107000"/>
              </a:lnSpc>
              <a:spcAft>
                <a:spcPts val="1200"/>
              </a:spcAft>
              <a:buNone/>
            </a:pPr>
            <a:r>
              <a:rPr lang="tr-TR" sz="1600" b="1" dirty="0">
                <a:solidFill>
                  <a:srgbClr val="002060"/>
                </a:solidFill>
                <a:latin typeface="Calibri" panose="020F0502020204030204" pitchFamily="34" charset="0"/>
                <a:cs typeface="Calibri" panose="020F0502020204030204" pitchFamily="34" charset="0"/>
              </a:rPr>
              <a:t>Bu çalışmada, makine öğrenimi algoritmalarını ve bu algoritmalar ile verinin doğasını daha derinlemesine incelenmiştir. Sınıflandırma modelleri için birçok algoritma kullanılmaktadır ama her veri seti için en iyi sonucu veren ve en iyi tahmin üretebilen algoritmanın da bulunması gerektiği vurgulanmıştır.</a:t>
            </a:r>
          </a:p>
          <a:p>
            <a:pPr marL="0" indent="0" algn="just">
              <a:lnSpc>
                <a:spcPct val="107000"/>
              </a:lnSpc>
              <a:spcAft>
                <a:spcPts val="1200"/>
              </a:spcAft>
              <a:buNone/>
            </a:pPr>
            <a:r>
              <a:rPr lang="tr-TR" sz="1600" b="1" dirty="0">
                <a:solidFill>
                  <a:srgbClr val="002060"/>
                </a:solidFill>
                <a:latin typeface="Calibri" panose="020F0502020204030204" pitchFamily="34" charset="0"/>
                <a:cs typeface="Calibri" panose="020F0502020204030204" pitchFamily="34" charset="0"/>
              </a:rPr>
              <a:t>Bu çalışma da denetimli ve denetimsiz makine öğrenimi konularından bahsedilmiştir. Detaylı olarak denetimli makine öğrenmesi algoritmalarından sınıflandırma algoritmaları incelenmiştir. Bununla ilgili bir havayolu şirketi anketinin veri seti kullanılarak 5 farklı makine öğrenmesi algoritmaları ile model oluşturulmuş ve modellerin sonuçları analiz edilmiştir. En iyi sonucu veren algoritma ile eğitim veri seti kullanılarak tahminler üretilmiş;  bu tahminleri test veri setiyle kıyaslanarak doğruluk skoru, hata matrisi ve f1 skorları bulunmuş ve bu skorlar ile modelin hangi hedef öznitelik için daha doğru çalışıp çalışmadığı belirlenmiştir.</a:t>
            </a:r>
          </a:p>
          <a:p>
            <a:pPr marL="0" indent="0" algn="just">
              <a:lnSpc>
                <a:spcPct val="107000"/>
              </a:lnSpc>
              <a:spcAft>
                <a:spcPts val="1200"/>
              </a:spcAft>
              <a:buNone/>
            </a:pPr>
            <a:r>
              <a:rPr lang="tr-TR" sz="1600" b="1" dirty="0">
                <a:solidFill>
                  <a:srgbClr val="002060"/>
                </a:solidFill>
                <a:latin typeface="Calibri" panose="020F0502020204030204" pitchFamily="34" charset="0"/>
                <a:cs typeface="Calibri" panose="020F0502020204030204" pitchFamily="34" charset="0"/>
              </a:rPr>
              <a:t>Doğru bir model kurulumu için veri setinin ön işlemesi yapılarak verinin hazırlığının yapılması gerekliliği vurgulanmıştır. Veri setinin ve özniteliklerin daha iyi anlaşılması için veri setiyle çeşitli görselleştirmeler yapılması tavsiye edilmiştir.</a:t>
            </a:r>
          </a:p>
          <a:p>
            <a:pPr marL="0" indent="0" algn="just">
              <a:lnSpc>
                <a:spcPct val="107000"/>
              </a:lnSpc>
              <a:spcAft>
                <a:spcPts val="1200"/>
              </a:spcAft>
              <a:buNone/>
            </a:pPr>
            <a:r>
              <a:rPr lang="tr-TR" sz="1600" b="1" dirty="0">
                <a:solidFill>
                  <a:srgbClr val="002060"/>
                </a:solidFill>
                <a:latin typeface="Calibri" panose="020F0502020204030204" pitchFamily="34" charset="0"/>
                <a:cs typeface="Calibri" panose="020F0502020204030204" pitchFamily="34" charset="0"/>
              </a:rPr>
              <a:t>Bu çalışma ile makine öğreniminin farklı bir alanda kullanımı ve kullanılmak istenen veri setiyle en iyi algoritma ve tahmin modelini bulmayı ve bu model ile en iyi oranda tahmin üretilebileceği gösterilmiştir.</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129911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181588" y="1263076"/>
            <a:ext cx="9121718" cy="4593062"/>
          </a:xfrm>
        </p:spPr>
        <p:txBody>
          <a:bodyPr>
            <a:normAutofit/>
          </a:bodyPr>
          <a:lstStyle/>
          <a:p>
            <a:pPr marL="0" indent="0" algn="ctr">
              <a:buNone/>
            </a:pPr>
            <a:endParaRPr lang="tr-TR" sz="2500" b="1" dirty="0">
              <a:solidFill>
                <a:schemeClr val="accent3">
                  <a:lumMod val="50000"/>
                </a:schemeClr>
              </a:solidFill>
              <a:latin typeface="Calibri" panose="020F0502020204030204" pitchFamily="34" charset="0"/>
              <a:cs typeface="Calibri" panose="020F0502020204030204" pitchFamily="34" charset="0"/>
            </a:endParaRPr>
          </a:p>
          <a:p>
            <a:pPr marL="0" indent="0" algn="ctr">
              <a:buNone/>
            </a:pPr>
            <a:endParaRPr lang="tr-TR" sz="2500" b="1" dirty="0">
              <a:solidFill>
                <a:schemeClr val="accent3">
                  <a:lumMod val="50000"/>
                </a:schemeClr>
              </a:solidFill>
              <a:latin typeface="Calibri" panose="020F0502020204030204" pitchFamily="34" charset="0"/>
              <a:cs typeface="Calibri" panose="020F0502020204030204" pitchFamily="34" charset="0"/>
            </a:endParaRPr>
          </a:p>
          <a:p>
            <a:pPr marL="0" indent="0" algn="ctr">
              <a:buNone/>
            </a:pPr>
            <a:endParaRPr lang="tr-TR" sz="2000" b="1" dirty="0">
              <a:solidFill>
                <a:schemeClr val="accent3">
                  <a:lumMod val="50000"/>
                </a:schemeClr>
              </a:solidFill>
              <a:latin typeface="Calibri" panose="020F0502020204030204" pitchFamily="34" charset="0"/>
              <a:cs typeface="Calibri" panose="020F0502020204030204" pitchFamily="34" charset="0"/>
            </a:endParaRPr>
          </a:p>
          <a:p>
            <a:pPr marL="0" indent="0" algn="ctr">
              <a:buNone/>
            </a:pPr>
            <a:r>
              <a:rPr lang="tr-TR" sz="4500" b="1" dirty="0">
                <a:solidFill>
                  <a:schemeClr val="accent3">
                    <a:lumMod val="50000"/>
                  </a:schemeClr>
                </a:solidFill>
                <a:latin typeface="Calibri" panose="020F0502020204030204" pitchFamily="34" charset="0"/>
                <a:cs typeface="Calibri" panose="020F0502020204030204" pitchFamily="34" charset="0"/>
              </a:rPr>
              <a:t>DİNLEDİĞİNİZ İÇİN TEŞEKKÜR EDERİM…</a:t>
            </a:r>
          </a:p>
          <a:p>
            <a:pPr marL="0" indent="0" algn="ctr">
              <a:buNone/>
            </a:pPr>
            <a:endParaRPr lang="tr-TR" sz="800" b="1" dirty="0">
              <a:solidFill>
                <a:schemeClr val="accent3">
                  <a:lumMod val="50000"/>
                </a:schemeClr>
              </a:solidFill>
              <a:latin typeface="Calibri" panose="020F0502020204030204" pitchFamily="34" charset="0"/>
              <a:cs typeface="Calibri" panose="020F0502020204030204" pitchFamily="34" charset="0"/>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189436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90006" y="787782"/>
            <a:ext cx="9279205" cy="697914"/>
          </a:xfrm>
        </p:spPr>
        <p:txBody>
          <a:bodyPr>
            <a:normAutofit/>
          </a:bodyPr>
          <a:lstStyle/>
          <a:p>
            <a:r>
              <a:rPr lang="tr-TR" sz="3200" b="1" dirty="0">
                <a:solidFill>
                  <a:srgbClr val="C00000"/>
                </a:solidFill>
                <a:latin typeface="Calibri" panose="020F0502020204030204" pitchFamily="34" charset="0"/>
                <a:cs typeface="Calibri" panose="020F0502020204030204" pitchFamily="34" charset="0"/>
              </a:rPr>
              <a:t>Giriş</a:t>
            </a:r>
            <a:endParaRPr lang="tr-TR" sz="2800" b="1" dirty="0">
              <a:solidFill>
                <a:srgbClr val="C00000"/>
              </a:solidFill>
              <a:latin typeface="Calibri" panose="020F0502020204030204" pitchFamily="34" charset="0"/>
              <a:cs typeface="Calibri" panose="020F0502020204030204" pitchFamily="34" charset="0"/>
            </a:endParaRPr>
          </a:p>
        </p:txBody>
      </p:sp>
      <p:sp>
        <p:nvSpPr>
          <p:cNvPr id="3" name="İçerik Yer Tutucusu 2"/>
          <p:cNvSpPr>
            <a:spLocks noGrp="1"/>
          </p:cNvSpPr>
          <p:nvPr>
            <p:ph idx="1"/>
          </p:nvPr>
        </p:nvSpPr>
        <p:spPr>
          <a:xfrm>
            <a:off x="1799813" y="1344294"/>
            <a:ext cx="9370950" cy="4981092"/>
          </a:xfrm>
        </p:spPr>
        <p:txBody>
          <a:bodyPr>
            <a:normAutofit lnSpcReduction="10000"/>
          </a:bodyPr>
          <a:lstStyle/>
          <a:p>
            <a:pPr marL="0" indent="0">
              <a:lnSpc>
                <a:spcPct val="110000"/>
              </a:lnSpc>
              <a:buNone/>
            </a:pPr>
            <a:r>
              <a:rPr lang="tr-TR" b="1" dirty="0">
                <a:solidFill>
                  <a:srgbClr val="002060"/>
                </a:solidFill>
                <a:latin typeface="Calibri" panose="020F0502020204030204" pitchFamily="34" charset="0"/>
                <a:cs typeface="Calibri" panose="020F0502020204030204" pitchFamily="34" charset="0"/>
              </a:rPr>
              <a:t>Makine öğrenimi algoritmaları, geçmiş deneyimlerden öğrenmek ve büyük, yapılandırılmamış ve karmaşık veri kümelerinden faydalı çıkarımlar yapmak ve veri desenlerini tespit etmek için çeşitli istatistiksel, matematiksel ve optimizasyon yöntemleri kullanır. Bu algoritmalar, otomatik metin kategorizasyonu ve çevirisi, ağ saldırı tespiti, spam e-posta tespiti, kredi kartı dolandırıcılığının tespiti, müşteri davranışlarının tespiti ve duygu analizi, üretim sürecinin optimizasyonu ve hastalık teşhisi gibi geniş bir uygulama alanına sahiptir. Bu uygulamaların çoğu makine öğrenimi algoritmalarının denetimli (</a:t>
            </a:r>
            <a:r>
              <a:rPr lang="tr-TR" b="1" dirty="0" err="1">
                <a:solidFill>
                  <a:srgbClr val="002060"/>
                </a:solidFill>
                <a:latin typeface="Calibri" panose="020F0502020204030204" pitchFamily="34" charset="0"/>
                <a:cs typeface="Calibri" panose="020F0502020204030204" pitchFamily="34" charset="0"/>
              </a:rPr>
              <a:t>supervised</a:t>
            </a:r>
            <a:r>
              <a:rPr lang="tr-TR" b="1" dirty="0">
                <a:solidFill>
                  <a:srgbClr val="002060"/>
                </a:solidFill>
                <a:latin typeface="Calibri" panose="020F0502020204030204" pitchFamily="34" charset="0"/>
                <a:cs typeface="Calibri" panose="020F0502020204030204" pitchFamily="34" charset="0"/>
              </a:rPr>
              <a:t>) varyantları kullanılarak gerçekleştirilmiştir. Denetimli öğrenme varyantlarında, etiketin belli olduğu bir veri kümesi öğrenilerek bir tahmin modeli geliştirilir ve buna göre etiketsiz örneklerin sonucu tahmin edilebilir.</a:t>
            </a:r>
          </a:p>
          <a:p>
            <a:pPr marL="0" indent="0">
              <a:lnSpc>
                <a:spcPct val="110000"/>
              </a:lnSpc>
              <a:buNone/>
            </a:pPr>
            <a:r>
              <a:rPr lang="tr-TR" b="1" dirty="0">
                <a:solidFill>
                  <a:srgbClr val="002060"/>
                </a:solidFill>
                <a:latin typeface="Calibri" panose="020F0502020204030204" pitchFamily="34" charset="0"/>
                <a:cs typeface="Calibri" panose="020F0502020204030204" pitchFamily="34" charset="0"/>
              </a:rPr>
              <a:t>Bu çalışmada, makine öğrenimi algoritmaları kullanılarak veri bilimi tahmin çalışması yapılması hedeflenmiştir. Online bir veri kaynağından </a:t>
            </a:r>
            <a:r>
              <a:rPr lang="tr-TR" b="1" dirty="0" err="1">
                <a:solidFill>
                  <a:srgbClr val="002060"/>
                </a:solidFill>
                <a:latin typeface="Calibri" panose="020F0502020204030204" pitchFamily="34" charset="0"/>
                <a:cs typeface="Calibri" panose="020F0502020204030204" pitchFamily="34" charset="0"/>
              </a:rPr>
              <a:t>python</a:t>
            </a:r>
            <a:r>
              <a:rPr lang="tr-TR" b="1" dirty="0">
                <a:solidFill>
                  <a:srgbClr val="002060"/>
                </a:solidFill>
                <a:latin typeface="Calibri" panose="020F0502020204030204" pitchFamily="34" charset="0"/>
                <a:cs typeface="Calibri" panose="020F0502020204030204" pitchFamily="34" charset="0"/>
              </a:rPr>
              <a:t> arayüzü olan </a:t>
            </a:r>
            <a:r>
              <a:rPr lang="tr-TR" b="1" dirty="0" err="1">
                <a:solidFill>
                  <a:srgbClr val="002060"/>
                </a:solidFill>
                <a:latin typeface="Calibri" panose="020F0502020204030204" pitchFamily="34" charset="0"/>
                <a:cs typeface="Calibri" panose="020F0502020204030204" pitchFamily="34" charset="0"/>
              </a:rPr>
              <a:t>jupyter</a:t>
            </a:r>
            <a:r>
              <a:rPr lang="tr-TR" b="1" dirty="0">
                <a:solidFill>
                  <a:srgbClr val="002060"/>
                </a:solidFill>
                <a:latin typeface="Calibri" panose="020F0502020204030204" pitchFamily="34" charset="0"/>
                <a:cs typeface="Calibri" panose="020F0502020204030204" pitchFamily="34" charset="0"/>
              </a:rPr>
              <a:t> </a:t>
            </a:r>
            <a:r>
              <a:rPr lang="tr-TR" b="1" dirty="0" err="1">
                <a:solidFill>
                  <a:srgbClr val="002060"/>
                </a:solidFill>
                <a:latin typeface="Calibri" panose="020F0502020204030204" pitchFamily="34" charset="0"/>
                <a:cs typeface="Calibri" panose="020F0502020204030204" pitchFamily="34" charset="0"/>
              </a:rPr>
              <a:t>lab</a:t>
            </a:r>
            <a:r>
              <a:rPr lang="tr-TR" b="1" dirty="0">
                <a:solidFill>
                  <a:srgbClr val="002060"/>
                </a:solidFill>
                <a:latin typeface="Calibri" panose="020F0502020204030204" pitchFamily="34" charset="0"/>
                <a:cs typeface="Calibri" panose="020F0502020204030204" pitchFamily="34" charset="0"/>
              </a:rPr>
              <a:t> programı ile havayolları anket verileri çekilip veri kümesi oluşturulmuş; bu ham verinin analizinin yapılıp kullanılabilmesi için veri önişleme yapılmış ve sonrasında denetimli (</a:t>
            </a:r>
            <a:r>
              <a:rPr lang="tr-TR" b="1" dirty="0" err="1">
                <a:solidFill>
                  <a:srgbClr val="002060"/>
                </a:solidFill>
                <a:latin typeface="Calibri" panose="020F0502020204030204" pitchFamily="34" charset="0"/>
                <a:cs typeface="Calibri" panose="020F0502020204030204" pitchFamily="34" charset="0"/>
              </a:rPr>
              <a:t>supervised</a:t>
            </a:r>
            <a:r>
              <a:rPr lang="tr-TR" b="1" dirty="0">
                <a:solidFill>
                  <a:srgbClr val="002060"/>
                </a:solidFill>
                <a:latin typeface="Calibri" panose="020F0502020204030204" pitchFamily="34" charset="0"/>
                <a:cs typeface="Calibri" panose="020F0502020204030204" pitchFamily="34" charset="0"/>
              </a:rPr>
              <a:t>) makine öğrenmesi algoritmaları ile model oluşturup veriler eğitilmiştir. Veriler eğitilip model oluşturulurken Lojistik regresyon (</a:t>
            </a:r>
            <a:r>
              <a:rPr lang="tr-TR" b="1" dirty="0" err="1">
                <a:solidFill>
                  <a:srgbClr val="002060"/>
                </a:solidFill>
                <a:latin typeface="Calibri" panose="020F0502020204030204" pitchFamily="34" charset="0"/>
                <a:cs typeface="Calibri" panose="020F0502020204030204" pitchFamily="34" charset="0"/>
              </a:rPr>
              <a:t>logistic</a:t>
            </a:r>
            <a:r>
              <a:rPr lang="tr-TR" b="1" dirty="0">
                <a:solidFill>
                  <a:srgbClr val="002060"/>
                </a:solidFill>
                <a:latin typeface="Calibri" panose="020F0502020204030204" pitchFamily="34" charset="0"/>
                <a:cs typeface="Calibri" panose="020F0502020204030204" pitchFamily="34" charset="0"/>
              </a:rPr>
              <a:t> </a:t>
            </a:r>
            <a:r>
              <a:rPr lang="tr-TR" b="1" dirty="0" err="1">
                <a:solidFill>
                  <a:srgbClr val="002060"/>
                </a:solidFill>
                <a:latin typeface="Calibri" panose="020F0502020204030204" pitchFamily="34" charset="0"/>
                <a:cs typeface="Calibri" panose="020F0502020204030204" pitchFamily="34" charset="0"/>
              </a:rPr>
              <a:t>regression</a:t>
            </a:r>
            <a:r>
              <a:rPr lang="tr-TR" b="1" dirty="0">
                <a:solidFill>
                  <a:srgbClr val="002060"/>
                </a:solidFill>
                <a:latin typeface="Calibri" panose="020F0502020204030204" pitchFamily="34" charset="0"/>
                <a:cs typeface="Calibri" panose="020F0502020204030204" pitchFamily="34" charset="0"/>
              </a:rPr>
              <a:t>), karar ağaçları (</a:t>
            </a:r>
            <a:r>
              <a:rPr lang="tr-TR" b="1" dirty="0" err="1">
                <a:solidFill>
                  <a:srgbClr val="002060"/>
                </a:solidFill>
                <a:latin typeface="Calibri" panose="020F0502020204030204" pitchFamily="34" charset="0"/>
                <a:cs typeface="Calibri" panose="020F0502020204030204" pitchFamily="34" charset="0"/>
              </a:rPr>
              <a:t>decision</a:t>
            </a:r>
            <a:r>
              <a:rPr lang="tr-TR" b="1" dirty="0">
                <a:solidFill>
                  <a:srgbClr val="002060"/>
                </a:solidFill>
                <a:latin typeface="Calibri" panose="020F0502020204030204" pitchFamily="34" charset="0"/>
                <a:cs typeface="Calibri" panose="020F0502020204030204" pitchFamily="34" charset="0"/>
              </a:rPr>
              <a:t> </a:t>
            </a:r>
            <a:r>
              <a:rPr lang="tr-TR" b="1" dirty="0" err="1">
                <a:solidFill>
                  <a:srgbClr val="002060"/>
                </a:solidFill>
                <a:latin typeface="Calibri" panose="020F0502020204030204" pitchFamily="34" charset="0"/>
                <a:cs typeface="Calibri" panose="020F0502020204030204" pitchFamily="34" charset="0"/>
              </a:rPr>
              <a:t>tree</a:t>
            </a:r>
            <a:r>
              <a:rPr lang="tr-TR" b="1" dirty="0">
                <a:solidFill>
                  <a:srgbClr val="002060"/>
                </a:solidFill>
                <a:latin typeface="Calibri" panose="020F0502020204030204" pitchFamily="34" charset="0"/>
                <a:cs typeface="Calibri" panose="020F0502020204030204" pitchFamily="34" charset="0"/>
              </a:rPr>
              <a:t>), K en yakın komşu (K </a:t>
            </a:r>
            <a:r>
              <a:rPr lang="tr-TR" b="1" dirty="0" err="1">
                <a:solidFill>
                  <a:srgbClr val="002060"/>
                </a:solidFill>
                <a:latin typeface="Calibri" panose="020F0502020204030204" pitchFamily="34" charset="0"/>
                <a:cs typeface="Calibri" panose="020F0502020204030204" pitchFamily="34" charset="0"/>
              </a:rPr>
              <a:t>nearest</a:t>
            </a:r>
            <a:r>
              <a:rPr lang="tr-TR" b="1" dirty="0">
                <a:solidFill>
                  <a:srgbClr val="002060"/>
                </a:solidFill>
                <a:latin typeface="Calibri" panose="020F0502020204030204" pitchFamily="34" charset="0"/>
                <a:cs typeface="Calibri" panose="020F0502020204030204" pitchFamily="34" charset="0"/>
              </a:rPr>
              <a:t> </a:t>
            </a:r>
            <a:r>
              <a:rPr lang="tr-TR" b="1" dirty="0" err="1">
                <a:solidFill>
                  <a:srgbClr val="002060"/>
                </a:solidFill>
                <a:latin typeface="Calibri" panose="020F0502020204030204" pitchFamily="34" charset="0"/>
                <a:cs typeface="Calibri" panose="020F0502020204030204" pitchFamily="34" charset="0"/>
              </a:rPr>
              <a:t>Neighbour</a:t>
            </a:r>
            <a:r>
              <a:rPr lang="tr-TR" b="1" dirty="0">
                <a:solidFill>
                  <a:srgbClr val="002060"/>
                </a:solidFill>
                <a:latin typeface="Calibri" panose="020F0502020204030204" pitchFamily="34" charset="0"/>
                <a:cs typeface="Calibri" panose="020F0502020204030204" pitchFamily="34" charset="0"/>
              </a:rPr>
              <a:t>), </a:t>
            </a:r>
            <a:r>
              <a:rPr lang="tr-TR" b="1" dirty="0" err="1">
                <a:solidFill>
                  <a:srgbClr val="002060"/>
                </a:solidFill>
                <a:latin typeface="Calibri" panose="020F0502020204030204" pitchFamily="34" charset="0"/>
                <a:cs typeface="Calibri" panose="020F0502020204030204" pitchFamily="34" charset="0"/>
              </a:rPr>
              <a:t>gaussian</a:t>
            </a:r>
            <a:r>
              <a:rPr lang="tr-TR" b="1" dirty="0">
                <a:solidFill>
                  <a:srgbClr val="002060"/>
                </a:solidFill>
                <a:latin typeface="Calibri" panose="020F0502020204030204" pitchFamily="34" charset="0"/>
                <a:cs typeface="Calibri" panose="020F0502020204030204" pitchFamily="34" charset="0"/>
              </a:rPr>
              <a:t> </a:t>
            </a:r>
            <a:r>
              <a:rPr lang="tr-TR" b="1" dirty="0" err="1">
                <a:solidFill>
                  <a:srgbClr val="002060"/>
                </a:solidFill>
                <a:latin typeface="Calibri" panose="020F0502020204030204" pitchFamily="34" charset="0"/>
                <a:cs typeface="Calibri" panose="020F0502020204030204" pitchFamily="34" charset="0"/>
              </a:rPr>
              <a:t>naive</a:t>
            </a:r>
            <a:r>
              <a:rPr lang="tr-TR" b="1" dirty="0">
                <a:solidFill>
                  <a:srgbClr val="002060"/>
                </a:solidFill>
                <a:latin typeface="Calibri" panose="020F0502020204030204" pitchFamily="34" charset="0"/>
                <a:cs typeface="Calibri" panose="020F0502020204030204" pitchFamily="34" charset="0"/>
              </a:rPr>
              <a:t> </a:t>
            </a:r>
            <a:r>
              <a:rPr lang="tr-TR" b="1" dirty="0" err="1">
                <a:solidFill>
                  <a:srgbClr val="002060"/>
                </a:solidFill>
                <a:latin typeface="Calibri" panose="020F0502020204030204" pitchFamily="34" charset="0"/>
                <a:cs typeface="Calibri" panose="020F0502020204030204" pitchFamily="34" charset="0"/>
              </a:rPr>
              <a:t>bayes</a:t>
            </a:r>
            <a:r>
              <a:rPr lang="tr-TR" b="1" dirty="0">
                <a:solidFill>
                  <a:srgbClr val="002060"/>
                </a:solidFill>
                <a:latin typeface="Calibri" panose="020F0502020204030204" pitchFamily="34" charset="0"/>
                <a:cs typeface="Calibri" panose="020F0502020204030204" pitchFamily="34" charset="0"/>
              </a:rPr>
              <a:t>, ve doğrusal ayrımcılık analizi (</a:t>
            </a:r>
            <a:r>
              <a:rPr lang="tr-TR" b="1" dirty="0" err="1">
                <a:solidFill>
                  <a:srgbClr val="002060"/>
                </a:solidFill>
                <a:latin typeface="Calibri" panose="020F0502020204030204" pitchFamily="34" charset="0"/>
                <a:cs typeface="Calibri" panose="020F0502020204030204" pitchFamily="34" charset="0"/>
              </a:rPr>
              <a:t>Linear</a:t>
            </a:r>
            <a:r>
              <a:rPr lang="tr-TR" b="1" dirty="0">
                <a:solidFill>
                  <a:srgbClr val="002060"/>
                </a:solidFill>
                <a:latin typeface="Calibri" panose="020F0502020204030204" pitchFamily="34" charset="0"/>
                <a:cs typeface="Calibri" panose="020F0502020204030204" pitchFamily="34" charset="0"/>
              </a:rPr>
              <a:t> </a:t>
            </a:r>
            <a:r>
              <a:rPr lang="tr-TR" b="1" dirty="0" err="1">
                <a:solidFill>
                  <a:srgbClr val="002060"/>
                </a:solidFill>
                <a:latin typeface="Calibri" panose="020F0502020204030204" pitchFamily="34" charset="0"/>
                <a:cs typeface="Calibri" panose="020F0502020204030204" pitchFamily="34" charset="0"/>
              </a:rPr>
              <a:t>Discriminant</a:t>
            </a:r>
            <a:r>
              <a:rPr lang="tr-TR" b="1" dirty="0">
                <a:solidFill>
                  <a:srgbClr val="002060"/>
                </a:solidFill>
                <a:latin typeface="Calibri" panose="020F0502020204030204" pitchFamily="34" charset="0"/>
                <a:cs typeface="Calibri" panose="020F0502020204030204" pitchFamily="34" charset="0"/>
              </a:rPr>
              <a:t> Analysis) algoritmaları kullanılmıştır.</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631072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6190" name="Rectangle 6189">
            <a:extLst>
              <a:ext uri="{FF2B5EF4-FFF2-40B4-BE49-F238E27FC236}">
                <a16:creationId xmlns:a16="http://schemas.microsoft.com/office/drawing/2014/main" id="{5F305C72-8769-4E0F-B31D-F4B1C9DC9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192" name="Group 6191">
            <a:extLst>
              <a:ext uri="{FF2B5EF4-FFF2-40B4-BE49-F238E27FC236}">
                <a16:creationId xmlns:a16="http://schemas.microsoft.com/office/drawing/2014/main" id="{72583CFC-05A3-4743-9A2E-7C2095B8D4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6193" name="Freeform 11">
              <a:extLst>
                <a:ext uri="{FF2B5EF4-FFF2-40B4-BE49-F238E27FC236}">
                  <a16:creationId xmlns:a16="http://schemas.microsoft.com/office/drawing/2014/main" id="{9A751892-92F2-4CB4-BCAB-6D0AAF8F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194" name="Freeform 12">
              <a:extLst>
                <a:ext uri="{FF2B5EF4-FFF2-40B4-BE49-F238E27FC236}">
                  <a16:creationId xmlns:a16="http://schemas.microsoft.com/office/drawing/2014/main" id="{5934046E-4D7C-4AA6-8633-29944553F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195" name="Freeform 13">
              <a:extLst>
                <a:ext uri="{FF2B5EF4-FFF2-40B4-BE49-F238E27FC236}">
                  <a16:creationId xmlns:a16="http://schemas.microsoft.com/office/drawing/2014/main" id="{421462AB-19D6-42DB-A850-F35B82C7B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196" name="Freeform 14">
              <a:extLst>
                <a:ext uri="{FF2B5EF4-FFF2-40B4-BE49-F238E27FC236}">
                  <a16:creationId xmlns:a16="http://schemas.microsoft.com/office/drawing/2014/main" id="{208D8C07-9637-45D3-9E40-7C5C40077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197" name="Freeform 15">
              <a:extLst>
                <a:ext uri="{FF2B5EF4-FFF2-40B4-BE49-F238E27FC236}">
                  <a16:creationId xmlns:a16="http://schemas.microsoft.com/office/drawing/2014/main" id="{883C90A1-D75A-4818-9F01-B4BF19D74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198" name="Freeform 16">
              <a:extLst>
                <a:ext uri="{FF2B5EF4-FFF2-40B4-BE49-F238E27FC236}">
                  <a16:creationId xmlns:a16="http://schemas.microsoft.com/office/drawing/2014/main" id="{8808F87B-C4B8-4084-BD89-E41A1A44E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199" name="Freeform 17">
              <a:extLst>
                <a:ext uri="{FF2B5EF4-FFF2-40B4-BE49-F238E27FC236}">
                  <a16:creationId xmlns:a16="http://schemas.microsoft.com/office/drawing/2014/main" id="{E7FC0B23-1372-4455-98CE-E0FC7FF99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200" name="Freeform 18">
              <a:extLst>
                <a:ext uri="{FF2B5EF4-FFF2-40B4-BE49-F238E27FC236}">
                  <a16:creationId xmlns:a16="http://schemas.microsoft.com/office/drawing/2014/main" id="{D14B79DD-45AC-487C-B361-0312B3C85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201" name="Freeform 19">
              <a:extLst>
                <a:ext uri="{FF2B5EF4-FFF2-40B4-BE49-F238E27FC236}">
                  <a16:creationId xmlns:a16="http://schemas.microsoft.com/office/drawing/2014/main" id="{CDA09C7F-7AF3-4B6C-BC42-92780A682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202" name="Freeform 20">
              <a:extLst>
                <a:ext uri="{FF2B5EF4-FFF2-40B4-BE49-F238E27FC236}">
                  <a16:creationId xmlns:a16="http://schemas.microsoft.com/office/drawing/2014/main" id="{FF7EBDD4-71BF-4FAF-B00B-444F9AE20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203" name="Freeform 21">
              <a:extLst>
                <a:ext uri="{FF2B5EF4-FFF2-40B4-BE49-F238E27FC236}">
                  <a16:creationId xmlns:a16="http://schemas.microsoft.com/office/drawing/2014/main" id="{AF5E4290-F8B0-440E-A418-613A1552D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204" name="Freeform 22">
              <a:extLst>
                <a:ext uri="{FF2B5EF4-FFF2-40B4-BE49-F238E27FC236}">
                  <a16:creationId xmlns:a16="http://schemas.microsoft.com/office/drawing/2014/main" id="{FF0BF04A-FCC8-42BF-AD17-10F0ACB44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206" name="Group 6205">
            <a:extLst>
              <a:ext uri="{FF2B5EF4-FFF2-40B4-BE49-F238E27FC236}">
                <a16:creationId xmlns:a16="http://schemas.microsoft.com/office/drawing/2014/main" id="{506F0A57-55BB-457C-9C8C-3DEE71009A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6207" name="Freeform 27">
              <a:extLst>
                <a:ext uri="{FF2B5EF4-FFF2-40B4-BE49-F238E27FC236}">
                  <a16:creationId xmlns:a16="http://schemas.microsoft.com/office/drawing/2014/main" id="{60DB408E-A426-4658-B39D-0BBF09463E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208" name="Freeform 28">
              <a:extLst>
                <a:ext uri="{FF2B5EF4-FFF2-40B4-BE49-F238E27FC236}">
                  <a16:creationId xmlns:a16="http://schemas.microsoft.com/office/drawing/2014/main" id="{BEFFABCA-CAA4-45E4-A7D4-DB3D2C864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209" name="Freeform 29">
              <a:extLst>
                <a:ext uri="{FF2B5EF4-FFF2-40B4-BE49-F238E27FC236}">
                  <a16:creationId xmlns:a16="http://schemas.microsoft.com/office/drawing/2014/main" id="{99494AF8-97E4-4473-AA6E-B4AB127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210" name="Freeform 30">
              <a:extLst>
                <a:ext uri="{FF2B5EF4-FFF2-40B4-BE49-F238E27FC236}">
                  <a16:creationId xmlns:a16="http://schemas.microsoft.com/office/drawing/2014/main" id="{D05C67DC-0E54-4C69-90BE-8374C7E97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11" name="Freeform 31">
              <a:extLst>
                <a:ext uri="{FF2B5EF4-FFF2-40B4-BE49-F238E27FC236}">
                  <a16:creationId xmlns:a16="http://schemas.microsoft.com/office/drawing/2014/main" id="{B2B38B94-E895-4324-B699-EEF28E052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212" name="Freeform 32">
              <a:extLst>
                <a:ext uri="{FF2B5EF4-FFF2-40B4-BE49-F238E27FC236}">
                  <a16:creationId xmlns:a16="http://schemas.microsoft.com/office/drawing/2014/main" id="{41E77CC3-723C-4C87-A1BA-D8E35B801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213" name="Freeform 33">
              <a:extLst>
                <a:ext uri="{FF2B5EF4-FFF2-40B4-BE49-F238E27FC236}">
                  <a16:creationId xmlns:a16="http://schemas.microsoft.com/office/drawing/2014/main" id="{CC5757E8-4CBE-4EA3-98AF-96361C918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214" name="Freeform 34">
              <a:extLst>
                <a:ext uri="{FF2B5EF4-FFF2-40B4-BE49-F238E27FC236}">
                  <a16:creationId xmlns:a16="http://schemas.microsoft.com/office/drawing/2014/main" id="{51E4772B-9FB7-4AC7-B352-C44489167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215" name="Freeform 35">
              <a:extLst>
                <a:ext uri="{FF2B5EF4-FFF2-40B4-BE49-F238E27FC236}">
                  <a16:creationId xmlns:a16="http://schemas.microsoft.com/office/drawing/2014/main" id="{7F853444-696F-4B42-8C91-1F6EDD53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216" name="Freeform 36">
              <a:extLst>
                <a:ext uri="{FF2B5EF4-FFF2-40B4-BE49-F238E27FC236}">
                  <a16:creationId xmlns:a16="http://schemas.microsoft.com/office/drawing/2014/main" id="{CD1A3085-30B0-496B-B9D3-55280769A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217" name="Freeform 37">
              <a:extLst>
                <a:ext uri="{FF2B5EF4-FFF2-40B4-BE49-F238E27FC236}">
                  <a16:creationId xmlns:a16="http://schemas.microsoft.com/office/drawing/2014/main" id="{1B2519D7-F51F-4583-9B50-41B493C14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218" name="Freeform 38">
              <a:extLst>
                <a:ext uri="{FF2B5EF4-FFF2-40B4-BE49-F238E27FC236}">
                  <a16:creationId xmlns:a16="http://schemas.microsoft.com/office/drawing/2014/main" id="{6E1141E0-4F4D-4B40-BDB5-B2DD0FAEB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20" name="Rectangle 6219">
            <a:extLst>
              <a:ext uri="{FF2B5EF4-FFF2-40B4-BE49-F238E27FC236}">
                <a16:creationId xmlns:a16="http://schemas.microsoft.com/office/drawing/2014/main" id="{C5E0C91A-3F1D-43D7-9AB4-5D0A17D5C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222" name="Freeform 11">
            <a:extLst>
              <a:ext uri="{FF2B5EF4-FFF2-40B4-BE49-F238E27FC236}">
                <a16:creationId xmlns:a16="http://schemas.microsoft.com/office/drawing/2014/main" id="{3A6C27A1-A438-4EC6-93BF-EC26F29BB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6" descr="7 Adımda Makine Öğrenmesi - Supervised ML | Siber Saldırılar">
            <a:extLst>
              <a:ext uri="{FF2B5EF4-FFF2-40B4-BE49-F238E27FC236}">
                <a16:creationId xmlns:a16="http://schemas.microsoft.com/office/drawing/2014/main" id="{8A693539-6209-8705-FDA6-DB09F91EB6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154" r="27379" b="2"/>
          <a:stretch/>
        </p:blipFill>
        <p:spPr bwMode="auto">
          <a:xfrm>
            <a:off x="-1554" y="1731"/>
            <a:ext cx="46558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layt Numarası Yer Tutucusu 1"/>
          <p:cNvSpPr>
            <a:spLocks noGrp="1"/>
          </p:cNvSpPr>
          <p:nvPr>
            <p:ph type="sldNum" sz="quarter" idx="12"/>
          </p:nvPr>
        </p:nvSpPr>
        <p:spPr>
          <a:xfrm>
            <a:off x="5181705"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3</a:t>
            </a:fld>
            <a:endParaRPr lang="en-US" sz="1900"/>
          </a:p>
        </p:txBody>
      </p:sp>
      <p:sp>
        <p:nvSpPr>
          <p:cNvPr id="3" name="İçerik Yer Tutucusu 2"/>
          <p:cNvSpPr>
            <a:spLocks noGrp="1"/>
          </p:cNvSpPr>
          <p:nvPr>
            <p:ph idx="1"/>
          </p:nvPr>
        </p:nvSpPr>
        <p:spPr>
          <a:xfrm>
            <a:off x="5668964" y="1208433"/>
            <a:ext cx="6315455" cy="5134251"/>
          </a:xfrm>
        </p:spPr>
        <p:txBody>
          <a:bodyPr>
            <a:normAutofit fontScale="77500" lnSpcReduction="20000"/>
          </a:bodyPr>
          <a:lstStyle/>
          <a:p>
            <a:pPr marL="363538" indent="0">
              <a:lnSpc>
                <a:spcPct val="90000"/>
              </a:lnSpc>
              <a:spcBef>
                <a:spcPct val="0"/>
              </a:spcBef>
              <a:buNone/>
            </a:pPr>
            <a:r>
              <a:rPr lang="tr-TR" sz="3200" b="1" dirty="0">
                <a:solidFill>
                  <a:srgbClr val="C00000"/>
                </a:solidFill>
                <a:latin typeface="Calibri" panose="020F0502020204030204" pitchFamily="34" charset="0"/>
                <a:ea typeface="+mj-ea"/>
                <a:cs typeface="Calibri" panose="020F0502020204030204" pitchFamily="34" charset="0"/>
              </a:rPr>
              <a:t>MAKİNE ÖĞRENİMİ</a:t>
            </a:r>
          </a:p>
          <a:p>
            <a:pPr marL="0" indent="0">
              <a:lnSpc>
                <a:spcPct val="120000"/>
              </a:lnSpc>
              <a:buNone/>
              <a:tabLst>
                <a:tab pos="892175" algn="l"/>
                <a:tab pos="1079500" algn="l"/>
              </a:tabLst>
            </a:pPr>
            <a:r>
              <a:rPr lang="tr-TR" b="1" dirty="0">
                <a:solidFill>
                  <a:srgbClr val="002060"/>
                </a:solidFill>
                <a:latin typeface="Calibri" panose="020F0502020204030204" pitchFamily="34" charset="0"/>
                <a:cs typeface="Calibri" panose="020F0502020204030204" pitchFamily="34" charset="0"/>
              </a:rPr>
              <a:t>Makine öğrenimi (ML), bilgisayar sistemlerinin belirli bir görevi yerine getirmek için kullandıkları algoritmaların ve istatistiksel modellerin programlandığı bilimsel çalışmadır. Makine öğrenimi algoritmaları günlük hayatta kullandığımız birçok uygulamada kendine yer edinmiştir. Google gibi bir web arama motoru internette arama yapmak için her kullanıldığında, bu kadar iyi çalışmasının nedenlerinden biri, web sayfalarını nasıl sıralayacağını öğrenen bir öğrenme algoritması olmasıdır. Makine öğrenimini kullanmanın temel avantajı, bir algoritmanın verilerle eğitildikten sonra işini kendi yapabilmesidir.</a:t>
            </a:r>
          </a:p>
          <a:p>
            <a:pPr marL="0" indent="0">
              <a:lnSpc>
                <a:spcPct val="120000"/>
              </a:lnSpc>
              <a:buNone/>
              <a:tabLst>
                <a:tab pos="892175" algn="l"/>
                <a:tab pos="1079500" algn="l"/>
              </a:tabLst>
            </a:pPr>
            <a:r>
              <a:rPr lang="tr-TR" b="1" dirty="0">
                <a:solidFill>
                  <a:srgbClr val="002060"/>
                </a:solidFill>
                <a:latin typeface="Calibri" panose="020F0502020204030204" pitchFamily="34" charset="0"/>
                <a:cs typeface="Calibri" panose="020F0502020204030204" pitchFamily="34" charset="0"/>
              </a:rPr>
              <a:t>Makine öğrenimi, makinelere verileri nasıl daha verimli kullanacaklarını öğretmek için kullanılır. Halihazırda çok fazla veri üretmemiz ile makine öğreniminin kullanım alanı artmaktadır. Birçok endüstri, ilgili verileri çıkarmak, analiz etmek ve kullanmak için makine öğrenimini uygulamaktadır. Birçok matematikçi ve programcı, büyük veri setlerine sahip olan problemlerin en doğru ve sürekli çözümünü bulmak için çeşitli makine öğrenimi yaklaşımları uygulamaktadır.</a:t>
            </a:r>
          </a:p>
          <a:p>
            <a:pPr marL="0" indent="0">
              <a:lnSpc>
                <a:spcPct val="120000"/>
              </a:lnSpc>
              <a:buNone/>
              <a:tabLst>
                <a:tab pos="892175" algn="l"/>
                <a:tab pos="1079500" algn="l"/>
              </a:tabLst>
            </a:pPr>
            <a:r>
              <a:rPr lang="tr-TR" b="1" dirty="0">
                <a:solidFill>
                  <a:srgbClr val="002060"/>
                </a:solidFill>
                <a:latin typeface="Calibri" panose="020F0502020204030204" pitchFamily="34" charset="0"/>
                <a:cs typeface="Calibri" panose="020F0502020204030204" pitchFamily="34" charset="0"/>
              </a:rPr>
              <a:t>Makine Öğrenimi, veri problemlerini çözmek ve çözerken en iyi sonucu almak için farklı algoritmaları kullanmayı ya da en iyi algoritmayı bulmayı gerektirir. Kullanılan algoritma türü, çözmek istenilen sorunun türüne, değişken sayısına, veri tipine ve buna en uygun model türüne bağlıdır. Genel olarak, 3 ana Makine Öğrenimi Algoritması türü vardır. Bunlar denetimli öğrenme, denetimsiz öğrenme ve pekiştirmeli öğrenmedir.</a:t>
            </a:r>
          </a:p>
        </p:txBody>
      </p:sp>
    </p:spTree>
    <p:extLst>
      <p:ext uri="{BB962C8B-B14F-4D97-AF65-F5344CB8AC3E}">
        <p14:creationId xmlns:p14="http://schemas.microsoft.com/office/powerpoint/2010/main" val="2929420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Slayt Numarası Yer Tutucusu 1"/>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4</a:t>
            </a:fld>
            <a:endParaRPr lang="en-US" sz="1900"/>
          </a:p>
        </p:txBody>
      </p:sp>
      <p:sp>
        <p:nvSpPr>
          <p:cNvPr id="3" name="İçerik Yer Tutucusu 2"/>
          <p:cNvSpPr>
            <a:spLocks noGrp="1"/>
          </p:cNvSpPr>
          <p:nvPr>
            <p:ph idx="1"/>
          </p:nvPr>
        </p:nvSpPr>
        <p:spPr>
          <a:xfrm>
            <a:off x="659876" y="1252340"/>
            <a:ext cx="5436124" cy="1109604"/>
          </a:xfrm>
        </p:spPr>
        <p:txBody>
          <a:bodyPr>
            <a:normAutofit fontScale="92500"/>
          </a:bodyPr>
          <a:lstStyle/>
          <a:p>
            <a:pPr marL="363538" indent="0">
              <a:lnSpc>
                <a:spcPct val="70000"/>
              </a:lnSpc>
              <a:spcBef>
                <a:spcPct val="0"/>
              </a:spcBef>
              <a:buNone/>
            </a:pPr>
            <a:r>
              <a:rPr lang="tr-TR" sz="1500" b="1" dirty="0">
                <a:solidFill>
                  <a:srgbClr val="000000"/>
                </a:solidFill>
                <a:latin typeface="Calibri" panose="020F0502020204030204" pitchFamily="34" charset="0"/>
                <a:cs typeface="Calibri" panose="020F0502020204030204" pitchFamily="34" charset="0"/>
              </a:rPr>
              <a:t>	</a:t>
            </a:r>
            <a:r>
              <a:rPr lang="tr-TR" sz="2200" b="1" dirty="0">
                <a:solidFill>
                  <a:srgbClr val="C00000"/>
                </a:solidFill>
                <a:latin typeface="Calibri" panose="020F0502020204030204" pitchFamily="34" charset="0"/>
                <a:ea typeface="+mj-ea"/>
                <a:cs typeface="Calibri" panose="020F0502020204030204" pitchFamily="34" charset="0"/>
              </a:rPr>
              <a:t>MAKİNE ÖĞRENİMİ VE ALGORİTMALAR</a:t>
            </a:r>
          </a:p>
          <a:p>
            <a:pPr marL="0" indent="0">
              <a:buNone/>
            </a:pPr>
            <a:r>
              <a:rPr lang="tr-TR" sz="1800" b="1" dirty="0" err="1">
                <a:solidFill>
                  <a:srgbClr val="002060"/>
                </a:solidFill>
                <a:latin typeface="Calibri" panose="020F0502020204030204" pitchFamily="34" charset="0"/>
                <a:cs typeface="Calibri" panose="020F0502020204030204" pitchFamily="34" charset="0"/>
              </a:rPr>
              <a:t>Şekil’de</a:t>
            </a:r>
            <a:r>
              <a:rPr lang="tr-TR" sz="1800" b="1" dirty="0">
                <a:solidFill>
                  <a:srgbClr val="002060"/>
                </a:solidFill>
                <a:latin typeface="Calibri" panose="020F0502020204030204" pitchFamily="34" charset="0"/>
                <a:cs typeface="Calibri" panose="020F0502020204030204" pitchFamily="34" charset="0"/>
              </a:rPr>
              <a:t> değişken türlerine göre kullanılabilecek denetimli </a:t>
            </a:r>
            <a:r>
              <a:rPr lang="tr-TR" b="1" dirty="0">
                <a:solidFill>
                  <a:srgbClr val="002060"/>
                </a:solidFill>
                <a:latin typeface="Calibri" panose="020F0502020204030204" pitchFamily="34" charset="0"/>
                <a:cs typeface="Calibri" panose="020F0502020204030204" pitchFamily="34" charset="0"/>
              </a:rPr>
              <a:t>ve denetimsiz öğrenme </a:t>
            </a:r>
            <a:r>
              <a:rPr lang="tr-TR" sz="1800" b="1" dirty="0">
                <a:solidFill>
                  <a:srgbClr val="002060"/>
                </a:solidFill>
                <a:latin typeface="Calibri" panose="020F0502020204030204" pitchFamily="34" charset="0"/>
                <a:cs typeface="Calibri" panose="020F0502020204030204" pitchFamily="34" charset="0"/>
              </a:rPr>
              <a:t>modelleri aktarılmıştır. </a:t>
            </a:r>
            <a:endParaRPr lang="tr-TR" sz="1700" b="1" dirty="0">
              <a:solidFill>
                <a:srgbClr val="002060"/>
              </a:solidFill>
              <a:latin typeface="Calibri" panose="020F0502020204030204" pitchFamily="34" charset="0"/>
              <a:cs typeface="Calibri" panose="020F0502020204030204" pitchFamily="34" charset="0"/>
            </a:endParaRPr>
          </a:p>
        </p:txBody>
      </p:sp>
      <p:sp>
        <p:nvSpPr>
          <p:cNvPr id="10" name="İçerik Yer Tutucusu 2">
            <a:extLst>
              <a:ext uri="{FF2B5EF4-FFF2-40B4-BE49-F238E27FC236}">
                <a16:creationId xmlns:a16="http://schemas.microsoft.com/office/drawing/2014/main" id="{C507DF24-02D9-79DC-C1D7-7D878AEF4B30}"/>
              </a:ext>
            </a:extLst>
          </p:cNvPr>
          <p:cNvSpPr txBox="1">
            <a:spLocks/>
          </p:cNvSpPr>
          <p:nvPr/>
        </p:nvSpPr>
        <p:spPr>
          <a:xfrm>
            <a:off x="6096000" y="1152908"/>
            <a:ext cx="6037264" cy="5474136"/>
          </a:xfrm>
          <a:prstGeom prst="rect">
            <a:avLst/>
          </a:prstGeom>
        </p:spPr>
        <p:txBody>
          <a:bodyPr vert="horz" lIns="91440" tIns="45720" rIns="91440" bIns="45720" rtlCol="0">
            <a:normAutofit fontScale="3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15963" indent="-352425">
              <a:lnSpc>
                <a:spcPct val="90000"/>
              </a:lnSpc>
              <a:buNone/>
            </a:pPr>
            <a:r>
              <a:rPr lang="tr-TR" sz="4300" b="1" u="sng" dirty="0">
                <a:solidFill>
                  <a:srgbClr val="C00000"/>
                </a:solidFill>
                <a:latin typeface="Calibri" panose="020F0502020204030204" pitchFamily="34" charset="0"/>
                <a:cs typeface="Calibri" panose="020F0502020204030204" pitchFamily="34" charset="0"/>
              </a:rPr>
              <a:t>1. Denetimli Öğrenme (</a:t>
            </a:r>
            <a:r>
              <a:rPr lang="tr-TR" sz="4300" b="1" u="sng" dirty="0" err="1">
                <a:solidFill>
                  <a:srgbClr val="C00000"/>
                </a:solidFill>
                <a:latin typeface="Calibri" panose="020F0502020204030204" pitchFamily="34" charset="0"/>
                <a:cs typeface="Calibri" panose="020F0502020204030204" pitchFamily="34" charset="0"/>
              </a:rPr>
              <a:t>Supervised</a:t>
            </a:r>
            <a:r>
              <a:rPr lang="tr-TR" sz="4300" b="1" u="sng" dirty="0">
                <a:solidFill>
                  <a:srgbClr val="C00000"/>
                </a:solidFill>
                <a:latin typeface="Calibri" panose="020F0502020204030204" pitchFamily="34" charset="0"/>
                <a:cs typeface="Calibri" panose="020F0502020204030204" pitchFamily="34" charset="0"/>
              </a:rPr>
              <a:t> Learning)</a:t>
            </a:r>
          </a:p>
          <a:p>
            <a:pPr marL="0" indent="0">
              <a:lnSpc>
                <a:spcPct val="110000"/>
              </a:lnSpc>
              <a:buFont typeface="Wingdings 3" charset="2"/>
              <a:buNone/>
            </a:pPr>
            <a:r>
              <a:rPr lang="tr-TR" sz="4300" b="1" dirty="0">
                <a:solidFill>
                  <a:srgbClr val="002060"/>
                </a:solidFill>
                <a:latin typeface="Calibri" panose="020F0502020204030204" pitchFamily="34" charset="0"/>
                <a:cs typeface="Calibri" panose="020F0502020204030204" pitchFamily="34" charset="0"/>
              </a:rPr>
              <a:t>Denetimli öğrenme, örnek girdi-çıktı değerlerine dayalı olarak girdiyi çıktıya eşleyen bir işlevi öğrenip model oluşturmaya yönelik makine öğrenimi görevidir. Etiketli bir dizi eğitim verisinden bir metot oluşturur. Denetimli makine öğrenimi algoritmaları, harici yardıma ihtiyaç duyan algoritmalardır. Sahip olunan veri kümesi, eğitim ve test veri kümelerine ayrılır. Eğitim veri kümesi, tahmin edilmesi veya sınıflandırılması gereken girdi ve çıktı değişkenine sahiptir. Tüm algoritmalar eğitim veri kümesinden öğrenerek bir model oluşturur ve modelden ürettiği çıktılarını test veya doğrulama için test veri kümesine uygular.</a:t>
            </a:r>
          </a:p>
          <a:p>
            <a:pPr marL="715963" indent="-352425">
              <a:lnSpc>
                <a:spcPct val="90000"/>
              </a:lnSpc>
              <a:buNone/>
            </a:pPr>
            <a:r>
              <a:rPr lang="tr-TR" sz="4300" b="1" u="sng" dirty="0">
                <a:solidFill>
                  <a:srgbClr val="C00000"/>
                </a:solidFill>
                <a:latin typeface="Calibri" panose="020F0502020204030204" pitchFamily="34" charset="0"/>
                <a:cs typeface="Calibri" panose="020F0502020204030204" pitchFamily="34" charset="0"/>
              </a:rPr>
              <a:t>2. Denetimsiz Öğrenme (</a:t>
            </a:r>
            <a:r>
              <a:rPr lang="tr-TR" sz="4300" b="1" u="sng" dirty="0" err="1">
                <a:solidFill>
                  <a:srgbClr val="C00000"/>
                </a:solidFill>
                <a:latin typeface="Calibri" panose="020F0502020204030204" pitchFamily="34" charset="0"/>
                <a:cs typeface="Calibri" panose="020F0502020204030204" pitchFamily="34" charset="0"/>
              </a:rPr>
              <a:t>Unsupervised</a:t>
            </a:r>
            <a:r>
              <a:rPr lang="tr-TR" sz="4300" b="1" u="sng" dirty="0">
                <a:solidFill>
                  <a:srgbClr val="C00000"/>
                </a:solidFill>
                <a:latin typeface="Calibri" panose="020F0502020204030204" pitchFamily="34" charset="0"/>
                <a:cs typeface="Calibri" panose="020F0502020204030204" pitchFamily="34" charset="0"/>
              </a:rPr>
              <a:t> Learning)</a:t>
            </a:r>
          </a:p>
          <a:p>
            <a:pPr marL="0" indent="0" algn="just">
              <a:lnSpc>
                <a:spcPct val="107000"/>
              </a:lnSpc>
              <a:spcAft>
                <a:spcPts val="1800"/>
              </a:spcAft>
              <a:buNone/>
            </a:pPr>
            <a:r>
              <a:rPr lang="tr-TR" sz="4300" b="1" dirty="0">
                <a:solidFill>
                  <a:srgbClr val="002060"/>
                </a:solidFill>
                <a:latin typeface="Calibri" panose="020F0502020204030204" pitchFamily="34" charset="0"/>
                <a:cs typeface="Calibri" panose="020F0502020204030204" pitchFamily="34" charset="0"/>
              </a:rPr>
              <a:t>Denetimsiz öğrenme metodu, verilerden kurallar üretmek için tanımlanmamış mevcut örüntüleri tanımlamayı sağlamaktadır. Bu teknik, veri kategorilerinin bilinmediği ve verilerin etiketlerin olmadığı durumlarda kullanılmaktadır. Burada eğitim verileri etiketlenmemiştir. Denetimsiz öğrenme, öğrenme için istatistik tabanlı bir yaklaşım olarak kabul edilir ve bu nedenle etiketsiz verilerdeki gizli yapıyı bulma problemini ifade eder.</a:t>
            </a:r>
          </a:p>
          <a:p>
            <a:pPr marL="715963" indent="-352425">
              <a:lnSpc>
                <a:spcPct val="90000"/>
              </a:lnSpc>
              <a:buNone/>
            </a:pPr>
            <a:r>
              <a:rPr lang="tr-TR" sz="4300" b="1" u="sng" dirty="0">
                <a:solidFill>
                  <a:srgbClr val="C00000"/>
                </a:solidFill>
                <a:latin typeface="Calibri" panose="020F0502020204030204" pitchFamily="34" charset="0"/>
                <a:cs typeface="Calibri" panose="020F0502020204030204" pitchFamily="34" charset="0"/>
              </a:rPr>
              <a:t>2. Pekiştirmeli Öğrenme (</a:t>
            </a:r>
            <a:r>
              <a:rPr lang="tr-TR" sz="4300" b="1" u="sng" dirty="0" err="1">
                <a:solidFill>
                  <a:srgbClr val="C00000"/>
                </a:solidFill>
                <a:latin typeface="Calibri" panose="020F0502020204030204" pitchFamily="34" charset="0"/>
                <a:cs typeface="Calibri" panose="020F0502020204030204" pitchFamily="34" charset="0"/>
              </a:rPr>
              <a:t>Reinforcement</a:t>
            </a:r>
            <a:r>
              <a:rPr lang="tr-TR" sz="4300" b="1" u="sng" dirty="0">
                <a:solidFill>
                  <a:srgbClr val="C00000"/>
                </a:solidFill>
                <a:latin typeface="Calibri" panose="020F0502020204030204" pitchFamily="34" charset="0"/>
                <a:cs typeface="Calibri" panose="020F0502020204030204" pitchFamily="34" charset="0"/>
              </a:rPr>
              <a:t> Learning)</a:t>
            </a:r>
          </a:p>
          <a:p>
            <a:pPr marL="0" indent="0" algn="just">
              <a:lnSpc>
                <a:spcPct val="107000"/>
              </a:lnSpc>
              <a:spcAft>
                <a:spcPts val="1800"/>
              </a:spcAft>
              <a:buNone/>
            </a:pPr>
            <a:r>
              <a:rPr lang="tr-TR" sz="4300" b="1" dirty="0">
                <a:solidFill>
                  <a:srgbClr val="002060"/>
                </a:solidFill>
                <a:latin typeface="Calibri" panose="020F0502020204030204" pitchFamily="34" charset="0"/>
                <a:cs typeface="Calibri" panose="020F0502020204030204" pitchFamily="34" charset="0"/>
              </a:rPr>
              <a:t>Bu algoritma kullanılarak makine belirli kararlar vermek üzere eğitilir. Makine, ceza ödül sistemini kullanarak kendini sürekli eğittiği bir ortama maruz bırakılır. Bu makine geçmiş deneyimlerden öğrenir ve doğru iş kararları vermek için mümkün olan en iyi bilgiyi yakalamaya çalışır.</a:t>
            </a:r>
          </a:p>
        </p:txBody>
      </p:sp>
      <p:pic>
        <p:nvPicPr>
          <p:cNvPr id="5" name="Picture 4" descr="Diagram&#10;&#10;Description automatically generated">
            <a:extLst>
              <a:ext uri="{FF2B5EF4-FFF2-40B4-BE49-F238E27FC236}">
                <a16:creationId xmlns:a16="http://schemas.microsoft.com/office/drawing/2014/main" id="{082D0149-16A0-928D-B83B-2CF44ED9B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2461376"/>
            <a:ext cx="5406701" cy="2964200"/>
          </a:xfrm>
          <a:prstGeom prst="rect">
            <a:avLst/>
          </a:prstGeom>
        </p:spPr>
      </p:pic>
    </p:spTree>
    <p:extLst>
      <p:ext uri="{BB962C8B-B14F-4D97-AF65-F5344CB8AC3E}">
        <p14:creationId xmlns:p14="http://schemas.microsoft.com/office/powerpoint/2010/main" val="1528394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İçerik Yer Tutucusu 2">
            <a:extLst>
              <a:ext uri="{FF2B5EF4-FFF2-40B4-BE49-F238E27FC236}">
                <a16:creationId xmlns:a16="http://schemas.microsoft.com/office/drawing/2014/main" id="{2853BA83-3551-8CC0-1FBD-3F0962CEA9B7}"/>
              </a:ext>
            </a:extLst>
          </p:cNvPr>
          <p:cNvSpPr txBox="1">
            <a:spLocks/>
          </p:cNvSpPr>
          <p:nvPr/>
        </p:nvSpPr>
        <p:spPr>
          <a:xfrm>
            <a:off x="392783" y="821420"/>
            <a:ext cx="11701807" cy="552281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15963" indent="-352425" algn="ctr">
              <a:lnSpc>
                <a:spcPct val="90000"/>
              </a:lnSpc>
              <a:buNone/>
            </a:pPr>
            <a:r>
              <a:rPr lang="tr-TR" sz="2000" b="1" u="sng" dirty="0">
                <a:solidFill>
                  <a:srgbClr val="C00000"/>
                </a:solidFill>
                <a:latin typeface="Calibri" panose="020F0502020204030204" pitchFamily="34" charset="0"/>
                <a:cs typeface="Calibri" panose="020F0502020204030204" pitchFamily="34" charset="0"/>
              </a:rPr>
              <a:t>Denetimli Öğrenme (</a:t>
            </a:r>
            <a:r>
              <a:rPr lang="tr-TR" sz="2000" b="1" u="sng" dirty="0" err="1">
                <a:solidFill>
                  <a:srgbClr val="C00000"/>
                </a:solidFill>
                <a:latin typeface="Calibri" panose="020F0502020204030204" pitchFamily="34" charset="0"/>
                <a:cs typeface="Calibri" panose="020F0502020204030204" pitchFamily="34" charset="0"/>
              </a:rPr>
              <a:t>Supervised</a:t>
            </a:r>
            <a:r>
              <a:rPr lang="tr-TR" sz="2000" b="1" u="sng" dirty="0">
                <a:solidFill>
                  <a:srgbClr val="C00000"/>
                </a:solidFill>
                <a:latin typeface="Calibri" panose="020F0502020204030204" pitchFamily="34" charset="0"/>
                <a:cs typeface="Calibri" panose="020F0502020204030204" pitchFamily="34" charset="0"/>
              </a:rPr>
              <a:t> Learning)</a:t>
            </a:r>
          </a:p>
          <a:p>
            <a:pPr marL="0" indent="0" algn="just">
              <a:lnSpc>
                <a:spcPct val="107000"/>
              </a:lnSpc>
              <a:spcAft>
                <a:spcPts val="800"/>
              </a:spcAft>
              <a:buNone/>
            </a:pPr>
            <a:r>
              <a:rPr lang="tr-TR" sz="2100" b="1" dirty="0">
                <a:solidFill>
                  <a:srgbClr val="002060"/>
                </a:solidFill>
                <a:latin typeface="Calibri" panose="020F0502020204030204" pitchFamily="34" charset="0"/>
                <a:cs typeface="Calibri" panose="020F0502020204030204" pitchFamily="34" charset="0"/>
              </a:rPr>
              <a:t>Denetimli Öğrenme Algoritmaları: Lojistik Regresyon, Karar Ağacı, Rastgele Orman, KNN, </a:t>
            </a:r>
            <a:r>
              <a:rPr lang="tr-TR" sz="2100" b="1" dirty="0" err="1">
                <a:solidFill>
                  <a:srgbClr val="002060"/>
                </a:solidFill>
                <a:latin typeface="Calibri" panose="020F0502020204030204" pitchFamily="34" charset="0"/>
                <a:cs typeface="Calibri" panose="020F0502020204030204" pitchFamily="34" charset="0"/>
              </a:rPr>
              <a:t>Linear</a:t>
            </a:r>
            <a:r>
              <a:rPr lang="tr-TR" sz="2100" b="1" dirty="0">
                <a:solidFill>
                  <a:srgbClr val="002060"/>
                </a:solidFill>
                <a:latin typeface="Calibri" panose="020F0502020204030204" pitchFamily="34" charset="0"/>
                <a:cs typeface="Calibri" panose="020F0502020204030204" pitchFamily="34" charset="0"/>
              </a:rPr>
              <a:t> Ayrımcılık Analizi</a:t>
            </a:r>
            <a:r>
              <a:rPr lang="tr-TR" sz="2000" b="1" dirty="0">
                <a:solidFill>
                  <a:srgbClr val="002060"/>
                </a:solidFill>
                <a:latin typeface="Calibri" panose="020F0502020204030204" pitchFamily="34" charset="0"/>
                <a:cs typeface="Calibri" panose="020F0502020204030204" pitchFamily="34" charset="0"/>
              </a:rPr>
              <a:t>: </a:t>
            </a:r>
          </a:p>
          <a:p>
            <a:pPr marL="795338">
              <a:buClr>
                <a:srgbClr val="C00000"/>
              </a:buClr>
              <a:buFont typeface="Wingdings" panose="05000000000000000000" pitchFamily="2" charset="2"/>
              <a:buChar char="Ø"/>
            </a:pPr>
            <a:r>
              <a:rPr lang="tr-TR" sz="2100" b="1" u="sng" dirty="0">
                <a:solidFill>
                  <a:srgbClr val="002060"/>
                </a:solidFill>
                <a:latin typeface="Calibri" panose="020F0502020204030204" pitchFamily="34" charset="0"/>
                <a:cs typeface="Calibri" panose="020F0502020204030204" pitchFamily="34" charset="0"/>
              </a:rPr>
              <a:t>Karar Ağacı</a:t>
            </a:r>
            <a:r>
              <a:rPr lang="tr-TR" sz="2100" b="1" dirty="0">
                <a:solidFill>
                  <a:srgbClr val="002060"/>
                </a:solidFill>
                <a:latin typeface="Calibri" panose="020F0502020204030204" pitchFamily="34" charset="0"/>
                <a:cs typeface="Calibri" panose="020F0502020204030204" pitchFamily="34" charset="0"/>
              </a:rPr>
              <a:t>: </a:t>
            </a:r>
            <a:r>
              <a:rPr lang="tr-TR" sz="2000" b="1" dirty="0">
                <a:solidFill>
                  <a:srgbClr val="002060"/>
                </a:solidFill>
                <a:latin typeface="Calibri" panose="020F0502020204030204" pitchFamily="34" charset="0"/>
                <a:cs typeface="Calibri" panose="020F0502020204030204" pitchFamily="34" charset="0"/>
              </a:rPr>
              <a:t>Veri kümelerini ağaç benzeri bir yapıda sınıflandırmak için karar adımlarını, yani testleri ve karşılık gelen sonuçları modeller. Bir karar ağacının düğümleri, ilk veya en üst düğüm olan kök düğümle bu kök düğümünün bir veya daha fazla seviyede dallanarak ayrıldığı yavru düğümlerden oluşmaktadır. Test sonucuna bağlı olarak, sınıflandırma algoritması uygun alt düğüme doğru dallanır ve burada test ve dallanma süreci yaprak düğüme ulaşana kadar tekrar eder. Yaprak düğümler karar sonuçlarına karşılık gelir. </a:t>
            </a:r>
            <a:r>
              <a:rPr lang="tr-TR" sz="2000" b="1" dirty="0" err="1">
                <a:solidFill>
                  <a:srgbClr val="002060"/>
                </a:solidFill>
                <a:latin typeface="Calibri" panose="020F0502020204030204" pitchFamily="34" charset="0"/>
                <a:cs typeface="Calibri" panose="020F0502020204030204" pitchFamily="34" charset="0"/>
              </a:rPr>
              <a:t>KA’ların</a:t>
            </a:r>
            <a:r>
              <a:rPr lang="tr-TR" sz="2000" b="1" dirty="0">
                <a:solidFill>
                  <a:srgbClr val="002060"/>
                </a:solidFill>
                <a:latin typeface="Calibri" panose="020F0502020204030204" pitchFamily="34" charset="0"/>
                <a:cs typeface="Calibri" panose="020F0502020204030204" pitchFamily="34" charset="0"/>
              </a:rPr>
              <a:t> yorumlanması kolay ve öğrenilmesi hızlı bulunduğu için birçok sınıflandırma alanlarında kullanılmıştır.</a:t>
            </a:r>
          </a:p>
          <a:p>
            <a:pPr marL="795338">
              <a:buClr>
                <a:srgbClr val="C00000"/>
              </a:buClr>
              <a:buFont typeface="Wingdings" panose="05000000000000000000" pitchFamily="2" charset="2"/>
              <a:buChar char="Ø"/>
            </a:pPr>
            <a:r>
              <a:rPr lang="tr-TR" sz="2100" b="1" u="sng" dirty="0">
                <a:solidFill>
                  <a:srgbClr val="002060"/>
                </a:solidFill>
                <a:latin typeface="Calibri" panose="020F0502020204030204" pitchFamily="34" charset="0"/>
                <a:cs typeface="Calibri" panose="020F0502020204030204" pitchFamily="34" charset="0"/>
              </a:rPr>
              <a:t>Lojistik Regresyon:</a:t>
            </a:r>
            <a:r>
              <a:rPr lang="tr-TR" sz="2000" b="1" dirty="0">
                <a:solidFill>
                  <a:srgbClr val="002060"/>
                </a:solidFill>
                <a:latin typeface="Calibri" panose="020F0502020204030204" pitchFamily="34" charset="0"/>
                <a:cs typeface="Calibri" panose="020F0502020204030204" pitchFamily="34" charset="0"/>
              </a:rPr>
              <a:t> Bu algoritma bir regresyon değil sınıflandırmadır. Belirli bir bağımsız değişkenler kümesine dayalı olarak ayrık değerleri (0/1, evet/hayır gibi ikili değerler) tahmin etmek için kullanılır. Olasılığı tahmin ettiğinden, çıktı değeri genellikle 0 ile 1 arasında yer alır.</a:t>
            </a:r>
            <a:r>
              <a:rPr lang="tr-TR" sz="2100" b="1" dirty="0">
                <a:solidFill>
                  <a:srgbClr val="002060"/>
                </a:solidFill>
                <a:latin typeface="Calibri" panose="020F0502020204030204" pitchFamily="34" charset="0"/>
                <a:cs typeface="Calibri" panose="020F0502020204030204" pitchFamily="34" charset="0"/>
              </a:rPr>
              <a:t> Lojistik regresyon, sınıflar arasındaki sınırların belirlenmesini sağlar. Veri seti daha büyük olduğunda uç noktalara yani doğru karara daha hızlı ulaşır. Lojistik regresyonu bir sınıflandırıcıdan daha fazlası yapan olasılık değerleriyle çalışmasıdır</a:t>
            </a:r>
          </a:p>
          <a:p>
            <a:pPr marL="795338">
              <a:buClr>
                <a:srgbClr val="C00000"/>
              </a:buClr>
              <a:buFont typeface="Wingdings" panose="05000000000000000000" pitchFamily="2" charset="2"/>
              <a:buChar char="Ø"/>
            </a:pPr>
            <a:r>
              <a:rPr lang="tr-TR" sz="2100" b="1" u="sng" dirty="0">
                <a:solidFill>
                  <a:srgbClr val="002060"/>
                </a:solidFill>
                <a:latin typeface="Calibri" panose="020F0502020204030204" pitchFamily="34" charset="0"/>
                <a:cs typeface="Calibri" panose="020F0502020204030204" pitchFamily="34" charset="0"/>
              </a:rPr>
              <a:t>Doğrusal ayrımcılık analizi:</a:t>
            </a:r>
            <a:r>
              <a:rPr lang="tr-TR" sz="2100" b="1" dirty="0">
                <a:solidFill>
                  <a:srgbClr val="002060"/>
                </a:solidFill>
                <a:latin typeface="Calibri" panose="020F0502020204030204" pitchFamily="34" charset="0"/>
                <a:cs typeface="Calibri" panose="020F0502020204030204" pitchFamily="34" charset="0"/>
              </a:rPr>
              <a:t> Özniteliklerin bir doğrusal birleşimini bularak veriyi sınıflara ayırmaya yarayan bir yöntemdir. LDA, makine öğrenimi sınıflandırma uygulamaları için ön işlemede boyutluluğu azaltmaya yönelik yaygın bir tekniktir. LDA, sınıflar arası varyansın sınıf içi varyansa oranını en aza indirerek özellikleri daha düşük boyutlu bir uzaya dönüştürmek ve böylece maksimum sınıf ayrılabilirliğini garanti etmek için geliştirilmiştir. </a:t>
            </a:r>
            <a:r>
              <a:rPr lang="tr-TR" sz="2100" b="1" dirty="0" err="1">
                <a:solidFill>
                  <a:srgbClr val="002060"/>
                </a:solidFill>
                <a:latin typeface="Calibri" panose="020F0502020204030204" pitchFamily="34" charset="0"/>
                <a:cs typeface="Calibri" panose="020F0502020204030204" pitchFamily="34" charset="0"/>
              </a:rPr>
              <a:t>DAA’nın</a:t>
            </a:r>
            <a:r>
              <a:rPr lang="tr-TR" sz="2100" b="1" dirty="0">
                <a:solidFill>
                  <a:srgbClr val="002060"/>
                </a:solidFill>
                <a:latin typeface="Calibri" panose="020F0502020204030204" pitchFamily="34" charset="0"/>
                <a:cs typeface="Calibri" panose="020F0502020204030204" pitchFamily="34" charset="0"/>
              </a:rPr>
              <a:t> temel amacı, bir uzayı (N boyutlu veri), sınıf ayrımını korurken daha küçük bir K alt uzayına (K ≤ n- 1) yansıtmaktır.</a:t>
            </a:r>
          </a:p>
          <a:p>
            <a:pPr marL="795338">
              <a:buClr>
                <a:srgbClr val="C00000"/>
              </a:buClr>
              <a:buFont typeface="Wingdings" panose="05000000000000000000" pitchFamily="2" charset="2"/>
              <a:buChar char="Ø"/>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7708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İçerik Yer Tutucusu 2">
            <a:extLst>
              <a:ext uri="{FF2B5EF4-FFF2-40B4-BE49-F238E27FC236}">
                <a16:creationId xmlns:a16="http://schemas.microsoft.com/office/drawing/2014/main" id="{2853BA83-3551-8CC0-1FBD-3F0962CEA9B7}"/>
              </a:ext>
            </a:extLst>
          </p:cNvPr>
          <p:cNvSpPr txBox="1">
            <a:spLocks/>
          </p:cNvSpPr>
          <p:nvPr/>
        </p:nvSpPr>
        <p:spPr>
          <a:xfrm>
            <a:off x="392783" y="821421"/>
            <a:ext cx="11701807" cy="29304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15963" indent="-352425" algn="ctr">
              <a:lnSpc>
                <a:spcPct val="90000"/>
              </a:lnSpc>
              <a:buNone/>
            </a:pPr>
            <a:r>
              <a:rPr lang="tr-TR" sz="1500" b="1" dirty="0">
                <a:solidFill>
                  <a:srgbClr val="000000"/>
                </a:solidFill>
                <a:latin typeface="Calibri" panose="020F0502020204030204" pitchFamily="34" charset="0"/>
                <a:cs typeface="Calibri" panose="020F0502020204030204" pitchFamily="34" charset="0"/>
              </a:rPr>
              <a:t>	</a:t>
            </a:r>
            <a:r>
              <a:rPr lang="tr-TR" sz="2000" b="1" u="sng" dirty="0">
                <a:solidFill>
                  <a:srgbClr val="C00000"/>
                </a:solidFill>
                <a:latin typeface="Calibri" panose="020F0502020204030204" pitchFamily="34" charset="0"/>
                <a:cs typeface="Calibri" panose="020F0502020204030204" pitchFamily="34" charset="0"/>
              </a:rPr>
              <a:t>Denetimli Öğrenme (</a:t>
            </a:r>
            <a:r>
              <a:rPr lang="tr-TR" sz="2000" b="1" u="sng" dirty="0" err="1">
                <a:solidFill>
                  <a:srgbClr val="C00000"/>
                </a:solidFill>
                <a:latin typeface="Calibri" panose="020F0502020204030204" pitchFamily="34" charset="0"/>
                <a:cs typeface="Calibri" panose="020F0502020204030204" pitchFamily="34" charset="0"/>
              </a:rPr>
              <a:t>Supervised</a:t>
            </a:r>
            <a:r>
              <a:rPr lang="tr-TR" sz="2000" b="1" u="sng" dirty="0">
                <a:solidFill>
                  <a:srgbClr val="C00000"/>
                </a:solidFill>
                <a:latin typeface="Calibri" panose="020F0502020204030204" pitchFamily="34" charset="0"/>
                <a:cs typeface="Calibri" panose="020F0502020204030204" pitchFamily="34" charset="0"/>
              </a:rPr>
              <a:t> Learning)</a:t>
            </a:r>
            <a:r>
              <a:rPr lang="tr-TR" sz="2000" b="1" dirty="0">
                <a:solidFill>
                  <a:srgbClr val="002060"/>
                </a:solidFill>
                <a:latin typeface="Calibri" panose="020F0502020204030204" pitchFamily="34" charset="0"/>
                <a:cs typeface="Calibri" panose="020F0502020204030204" pitchFamily="34" charset="0"/>
              </a:rPr>
              <a:t> </a:t>
            </a:r>
          </a:p>
          <a:p>
            <a:pPr marL="795338">
              <a:buClr>
                <a:srgbClr val="C00000"/>
              </a:buClr>
              <a:buFont typeface="Wingdings" panose="05000000000000000000" pitchFamily="2" charset="2"/>
              <a:buChar char="Ø"/>
            </a:pPr>
            <a:r>
              <a:rPr lang="tr-TR" sz="2100" b="1" u="sng" dirty="0" err="1">
                <a:solidFill>
                  <a:srgbClr val="002060"/>
                </a:solidFill>
                <a:latin typeface="Calibri" panose="020F0502020204030204" pitchFamily="34" charset="0"/>
                <a:cs typeface="Calibri" panose="020F0502020204030204" pitchFamily="34" charset="0"/>
              </a:rPr>
              <a:t>Gaussian</a:t>
            </a:r>
            <a:r>
              <a:rPr lang="tr-TR" sz="2100" b="1" u="sng" dirty="0">
                <a:solidFill>
                  <a:srgbClr val="002060"/>
                </a:solidFill>
                <a:latin typeface="Calibri" panose="020F0502020204030204" pitchFamily="34" charset="0"/>
                <a:cs typeface="Calibri" panose="020F0502020204030204" pitchFamily="34" charset="0"/>
              </a:rPr>
              <a:t> </a:t>
            </a:r>
            <a:r>
              <a:rPr lang="tr-TR" sz="2100" b="1" u="sng" dirty="0" err="1">
                <a:solidFill>
                  <a:srgbClr val="002060"/>
                </a:solidFill>
                <a:latin typeface="Calibri" panose="020F0502020204030204" pitchFamily="34" charset="0"/>
                <a:cs typeface="Calibri" panose="020F0502020204030204" pitchFamily="34" charset="0"/>
              </a:rPr>
              <a:t>Naive</a:t>
            </a:r>
            <a:r>
              <a:rPr lang="tr-TR" sz="2100" b="1" u="sng" dirty="0">
                <a:solidFill>
                  <a:srgbClr val="002060"/>
                </a:solidFill>
                <a:latin typeface="Calibri" panose="020F0502020204030204" pitchFamily="34" charset="0"/>
                <a:cs typeface="Calibri" panose="020F0502020204030204" pitchFamily="34" charset="0"/>
              </a:rPr>
              <a:t> </a:t>
            </a:r>
            <a:r>
              <a:rPr lang="tr-TR" sz="2100" b="1" u="sng" dirty="0" err="1">
                <a:solidFill>
                  <a:srgbClr val="002060"/>
                </a:solidFill>
                <a:latin typeface="Calibri" panose="020F0502020204030204" pitchFamily="34" charset="0"/>
                <a:cs typeface="Calibri" panose="020F0502020204030204" pitchFamily="34" charset="0"/>
              </a:rPr>
              <a:t>Baise</a:t>
            </a:r>
            <a:r>
              <a:rPr lang="tr-TR" sz="2100" b="1" u="sng" dirty="0">
                <a:solidFill>
                  <a:srgbClr val="002060"/>
                </a:solidFill>
                <a:latin typeface="Calibri" panose="020F0502020204030204" pitchFamily="34" charset="0"/>
                <a:cs typeface="Calibri" panose="020F0502020204030204" pitchFamily="34" charset="0"/>
              </a:rPr>
              <a:t> (NB):</a:t>
            </a:r>
            <a:r>
              <a:rPr lang="tr-TR" sz="2000" b="1" dirty="0">
                <a:solidFill>
                  <a:srgbClr val="002060"/>
                </a:solidFill>
                <a:latin typeface="Calibri" panose="020F0502020204030204" pitchFamily="34" charset="0"/>
                <a:cs typeface="Calibri" panose="020F0502020204030204" pitchFamily="34" charset="0"/>
              </a:rPr>
              <a:t> </a:t>
            </a:r>
            <a:r>
              <a:rPr lang="tr-TR" sz="2000" b="1" dirty="0" err="1">
                <a:solidFill>
                  <a:srgbClr val="002060"/>
                </a:solidFill>
                <a:latin typeface="Calibri" panose="020F0502020204030204" pitchFamily="34" charset="0"/>
                <a:cs typeface="Calibri" panose="020F0502020204030204" pitchFamily="34" charset="0"/>
              </a:rPr>
              <a:t>Bayes'in</a:t>
            </a:r>
            <a:r>
              <a:rPr lang="tr-TR" sz="2000" b="1" dirty="0">
                <a:solidFill>
                  <a:srgbClr val="002060"/>
                </a:solidFill>
                <a:latin typeface="Calibri" panose="020F0502020204030204" pitchFamily="34" charset="0"/>
                <a:cs typeface="Calibri" panose="020F0502020204030204" pitchFamily="34" charset="0"/>
              </a:rPr>
              <a:t> Olasılık Teoremini kullanarak sınıflandırma problemlerini çözmek için kullanılır. </a:t>
            </a:r>
            <a:r>
              <a:rPr lang="tr-TR" sz="2000" b="1" dirty="0" err="1">
                <a:solidFill>
                  <a:srgbClr val="002060"/>
                </a:solidFill>
                <a:latin typeface="Calibri" panose="020F0502020204030204" pitchFamily="34" charset="0"/>
                <a:cs typeface="Calibri" panose="020F0502020204030204" pitchFamily="34" charset="0"/>
              </a:rPr>
              <a:t>Bayes</a:t>
            </a:r>
            <a:r>
              <a:rPr lang="tr-TR" sz="2000" b="1" dirty="0">
                <a:solidFill>
                  <a:srgbClr val="002060"/>
                </a:solidFill>
                <a:latin typeface="Calibri" panose="020F0502020204030204" pitchFamily="34" charset="0"/>
                <a:cs typeface="Calibri" panose="020F0502020204030204" pitchFamily="34" charset="0"/>
              </a:rPr>
              <a:t> teoremi, P(A/B) ile temsil edilen B olayının önceki olasılıklarını göz önüne alarak bir olayın (A) olasılığını aşağıdaki gibi hesaplar:</a:t>
            </a:r>
          </a:p>
          <a:p>
            <a:pPr marL="452438" indent="0">
              <a:buClr>
                <a:srgbClr val="C00000"/>
              </a:buClr>
              <a:buNone/>
            </a:pPr>
            <a:r>
              <a:rPr lang="tr-TR" sz="2100" b="1" dirty="0">
                <a:solidFill>
                  <a:srgbClr val="002060"/>
                </a:solidFill>
                <a:latin typeface="Calibri" panose="020F0502020204030204" pitchFamily="34" charset="0"/>
                <a:cs typeface="Calibri" panose="020F0502020204030204" pitchFamily="34" charset="0"/>
              </a:rPr>
              <a:t>      P(A/B) = 𝑃(𝐵/𝐴) * 𝑃(𝐴) / 𝑃(𝐵)</a:t>
            </a:r>
          </a:p>
          <a:p>
            <a:pPr marL="852488" lvl="2" indent="0">
              <a:buClr>
                <a:srgbClr val="C00000"/>
              </a:buClr>
              <a:buNone/>
            </a:pPr>
            <a:r>
              <a:rPr lang="tr-TR" sz="1900" b="1" dirty="0" err="1">
                <a:solidFill>
                  <a:srgbClr val="002060"/>
                </a:solidFill>
                <a:latin typeface="Calibri" panose="020F0502020204030204" pitchFamily="34" charset="0"/>
                <a:cs typeface="Calibri" panose="020F0502020204030204" pitchFamily="34" charset="0"/>
              </a:rPr>
              <a:t>Naïve</a:t>
            </a:r>
            <a:r>
              <a:rPr lang="tr-TR" sz="1900" b="1" dirty="0">
                <a:solidFill>
                  <a:srgbClr val="002060"/>
                </a:solidFill>
                <a:latin typeface="Calibri" panose="020F0502020204030204" pitchFamily="34" charset="0"/>
                <a:cs typeface="Calibri" panose="020F0502020204030204" pitchFamily="34" charset="0"/>
              </a:rPr>
              <a:t> </a:t>
            </a:r>
            <a:r>
              <a:rPr lang="tr-TR" sz="1900" b="1" dirty="0" err="1">
                <a:solidFill>
                  <a:srgbClr val="002060"/>
                </a:solidFill>
                <a:latin typeface="Calibri" panose="020F0502020204030204" pitchFamily="34" charset="0"/>
                <a:cs typeface="Calibri" panose="020F0502020204030204" pitchFamily="34" charset="0"/>
              </a:rPr>
              <a:t>Bayes</a:t>
            </a:r>
            <a:r>
              <a:rPr lang="tr-TR" sz="1900" b="1" dirty="0">
                <a:solidFill>
                  <a:srgbClr val="002060"/>
                </a:solidFill>
                <a:latin typeface="Calibri" panose="020F0502020204030204" pitchFamily="34" charset="0"/>
                <a:cs typeface="Calibri" panose="020F0502020204030204" pitchFamily="34" charset="0"/>
              </a:rPr>
              <a:t> sınıflandırıcıları, özellikler arasında güçlü bağımsızlık varsayımlarına sahip </a:t>
            </a:r>
            <a:r>
              <a:rPr lang="tr-TR" sz="1900" b="1" dirty="0" err="1">
                <a:solidFill>
                  <a:srgbClr val="002060"/>
                </a:solidFill>
                <a:latin typeface="Calibri" panose="020F0502020204030204" pitchFamily="34" charset="0"/>
                <a:cs typeface="Calibri" panose="020F0502020204030204" pitchFamily="34" charset="0"/>
              </a:rPr>
              <a:t>Bayes</a:t>
            </a:r>
            <a:r>
              <a:rPr lang="tr-TR" sz="1900" b="1" dirty="0">
                <a:solidFill>
                  <a:srgbClr val="002060"/>
                </a:solidFill>
                <a:latin typeface="Calibri" panose="020F0502020204030204" pitchFamily="34" charset="0"/>
                <a:cs typeface="Calibri" panose="020F0502020204030204" pitchFamily="34" charset="0"/>
              </a:rPr>
              <a:t> Teoremi kavramına dayanan basit olasılıksal sınıflandırıcılar olarak kullanılırlar. Yani değişkenler arasında güçlü bir korelasyon olmaması öngörülmektedir.</a:t>
            </a:r>
          </a:p>
        </p:txBody>
      </p:sp>
      <p:pic>
        <p:nvPicPr>
          <p:cNvPr id="3" name="Picture 2" descr="A picture containing shape&#10;&#10;Description automatically generated">
            <a:extLst>
              <a:ext uri="{FF2B5EF4-FFF2-40B4-BE49-F238E27FC236}">
                <a16:creationId xmlns:a16="http://schemas.microsoft.com/office/drawing/2014/main" id="{3345F226-68E0-9697-DCC5-BFE5A471B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1831" y="3751869"/>
            <a:ext cx="3166637" cy="2704631"/>
          </a:xfrm>
          <a:prstGeom prst="rect">
            <a:avLst/>
          </a:prstGeom>
        </p:spPr>
      </p:pic>
      <p:sp>
        <p:nvSpPr>
          <p:cNvPr id="5" name="TextBox 4">
            <a:extLst>
              <a:ext uri="{FF2B5EF4-FFF2-40B4-BE49-F238E27FC236}">
                <a16:creationId xmlns:a16="http://schemas.microsoft.com/office/drawing/2014/main" id="{1EB9C3D8-9E2E-1CFA-7309-BEDEBC3FF783}"/>
              </a:ext>
            </a:extLst>
          </p:cNvPr>
          <p:cNvSpPr txBox="1"/>
          <p:nvPr/>
        </p:nvSpPr>
        <p:spPr>
          <a:xfrm>
            <a:off x="97410" y="3751869"/>
            <a:ext cx="8522960" cy="2754600"/>
          </a:xfrm>
          <a:prstGeom prst="rect">
            <a:avLst/>
          </a:prstGeom>
          <a:noFill/>
        </p:spPr>
        <p:txBody>
          <a:bodyPr wrap="square">
            <a:spAutoFit/>
          </a:bodyPr>
          <a:lstStyle/>
          <a:p>
            <a:pPr marL="795338">
              <a:buClr>
                <a:srgbClr val="C00000"/>
              </a:buClr>
              <a:buFont typeface="Wingdings" panose="05000000000000000000" pitchFamily="2" charset="2"/>
              <a:buChar char="Ø"/>
            </a:pPr>
            <a:r>
              <a:rPr lang="tr-TR" sz="2100" b="1" u="sng" dirty="0">
                <a:solidFill>
                  <a:srgbClr val="002060"/>
                </a:solidFill>
                <a:latin typeface="Calibri" panose="020F0502020204030204" pitchFamily="34" charset="0"/>
                <a:cs typeface="Calibri" panose="020F0502020204030204" pitchFamily="34" charset="0"/>
                <a:hlinkClick r:id="rId3" tooltip="KNN , K En Yakın Komşu (K Nearest Neighborhood) Algoritması (Weka Eğitim Serisi 11)">
                  <a:extLst>
                    <a:ext uri="{A12FA001-AC4F-418D-AE19-62706E023703}">
                      <ahyp:hlinkClr xmlns:ahyp="http://schemas.microsoft.com/office/drawing/2018/hyperlinkcolor" val="tx"/>
                    </a:ext>
                  </a:extLst>
                </a:hlinkClick>
              </a:rPr>
              <a:t>K En Yakın Komşu</a:t>
            </a:r>
            <a:r>
              <a:rPr lang="tr-TR" sz="2100" b="1" u="sng" dirty="0">
                <a:solidFill>
                  <a:srgbClr val="002060"/>
                </a:solidFill>
                <a:latin typeface="Calibri" panose="020F0502020204030204" pitchFamily="34" charset="0"/>
                <a:cs typeface="Calibri" panose="020F0502020204030204" pitchFamily="34" charset="0"/>
              </a:rPr>
              <a:t>(KNN) Algoritması:</a:t>
            </a:r>
            <a:r>
              <a:rPr lang="tr-TR" sz="1900" b="1" dirty="0">
                <a:solidFill>
                  <a:srgbClr val="002060"/>
                </a:solidFill>
                <a:latin typeface="Calibri" panose="020F0502020204030204" pitchFamily="34" charset="0"/>
                <a:cs typeface="Calibri" panose="020F0502020204030204" pitchFamily="34" charset="0"/>
              </a:rPr>
              <a:t> NB tekniğinin aksine, KNN algoritması olasılık değerlerini dikkate almayı gerektirmez. KNN algoritmasında 'K', 'oy' almak için dikkate alınan en yakın komşuların sayısıdır. Oy alması demek hangi küme elemanına yakınsa o gruba ait olmak için artı bir değer kazanması demektir. 'K' için farklı değerlerin seçilmesi, aynı örnek nesne için farklı sınıflandırma sonuçları üretebilir. Grafikte </a:t>
            </a:r>
            <a:r>
              <a:rPr lang="tr-TR" sz="1900" b="1" dirty="0" err="1">
                <a:solidFill>
                  <a:srgbClr val="002060"/>
                </a:solidFill>
                <a:latin typeface="Calibri" panose="020F0502020204030204" pitchFamily="34" charset="0"/>
                <a:cs typeface="Calibri" panose="020F0502020204030204" pitchFamily="34" charset="0"/>
              </a:rPr>
              <a:t>KNN'nin</a:t>
            </a:r>
            <a:r>
              <a:rPr lang="tr-TR" sz="1900" b="1" dirty="0">
                <a:solidFill>
                  <a:srgbClr val="002060"/>
                </a:solidFill>
                <a:latin typeface="Calibri" panose="020F0502020204030204" pitchFamily="34" charset="0"/>
                <a:cs typeface="Calibri" panose="020F0502020204030204" pitchFamily="34" charset="0"/>
              </a:rPr>
              <a:t> yeni bir nesneyi sınıflandırmak için nasıl çalıştığının bir örneğini göstermektedir. K=3 için yeni nesne (yıldız) 'siyah' olarak sınıflandırılmıştır; ancak K=5 olduğunda 'kırmızı' olarak sınıflandırılmıştır. </a:t>
            </a:r>
          </a:p>
        </p:txBody>
      </p:sp>
    </p:spTree>
    <p:extLst>
      <p:ext uri="{BB962C8B-B14F-4D97-AF65-F5344CB8AC3E}">
        <p14:creationId xmlns:p14="http://schemas.microsoft.com/office/powerpoint/2010/main" val="814261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Slayt Numarası Yer Tutucusu 1"/>
          <p:cNvSpPr>
            <a:spLocks noGrp="1"/>
          </p:cNvSpPr>
          <p:nvPr>
            <p:ph type="sldNum" sz="quarter" idx="12"/>
          </p:nvPr>
        </p:nvSpPr>
        <p:spPr>
          <a:xfrm>
            <a:off x="7838542" y="982516"/>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7</a:t>
            </a:fld>
            <a:endParaRPr lang="en-US" sz="1900"/>
          </a:p>
        </p:txBody>
      </p:sp>
      <p:sp>
        <p:nvSpPr>
          <p:cNvPr id="3" name="İçerik Yer Tutucusu 2"/>
          <p:cNvSpPr>
            <a:spLocks noGrp="1"/>
          </p:cNvSpPr>
          <p:nvPr>
            <p:ph idx="1"/>
          </p:nvPr>
        </p:nvSpPr>
        <p:spPr>
          <a:xfrm>
            <a:off x="62791" y="1165078"/>
            <a:ext cx="7795967" cy="6028441"/>
          </a:xfrm>
        </p:spPr>
        <p:txBody>
          <a:bodyPr>
            <a:normAutofit fontScale="92500" lnSpcReduction="10000"/>
          </a:bodyPr>
          <a:lstStyle/>
          <a:p>
            <a:pPr marL="0" lvl="0" indent="0">
              <a:lnSpc>
                <a:spcPct val="107000"/>
              </a:lnSpc>
              <a:spcBef>
                <a:spcPct val="0"/>
              </a:spcBef>
              <a:spcAft>
                <a:spcPts val="600"/>
              </a:spcAft>
              <a:buNone/>
            </a:pPr>
            <a:r>
              <a:rPr lang="tr-TR" sz="2400" b="1" dirty="0">
                <a:solidFill>
                  <a:srgbClr val="C00000"/>
                </a:solidFill>
                <a:latin typeface="Calibri" panose="020F0502020204030204" pitchFamily="34" charset="0"/>
                <a:ea typeface="+mj-ea"/>
                <a:cs typeface="Calibri" panose="020F0502020204030204" pitchFamily="34" charset="0"/>
              </a:rPr>
              <a:t>MÜŞTERİ MEMNUNİYETİ UYGULAMASI</a:t>
            </a:r>
          </a:p>
          <a:p>
            <a:pPr marL="0" lvl="1" indent="0">
              <a:lnSpc>
                <a:spcPct val="90000"/>
              </a:lnSpc>
              <a:buClr>
                <a:srgbClr val="FDB49A"/>
              </a:buClr>
              <a:buNone/>
            </a:pPr>
            <a:r>
              <a:rPr lang="tr-TR" sz="1800" b="1" u="sng" dirty="0">
                <a:solidFill>
                  <a:srgbClr val="C00000"/>
                </a:solidFill>
                <a:latin typeface="Calibri" panose="020F0502020204030204" pitchFamily="34" charset="0"/>
                <a:cs typeface="Calibri" panose="020F0502020204030204" pitchFamily="34" charset="0"/>
              </a:rPr>
              <a:t>Problemin Tanımlanması</a:t>
            </a:r>
          </a:p>
          <a:p>
            <a:pPr marL="0" indent="0" algn="just">
              <a:lnSpc>
                <a:spcPct val="107000"/>
              </a:lnSpc>
              <a:spcAft>
                <a:spcPts val="1800"/>
              </a:spcAft>
              <a:buNone/>
            </a:pPr>
            <a:r>
              <a:rPr lang="tr-TR" sz="1600" b="1" dirty="0">
                <a:solidFill>
                  <a:schemeClr val="bg1"/>
                </a:solidFill>
                <a:latin typeface="Calibri" panose="020F0502020204030204" pitchFamily="34" charset="0"/>
                <a:cs typeface="Calibri" panose="020F0502020204030204" pitchFamily="34" charset="0"/>
              </a:rPr>
              <a:t>Çalışmada, beş farklı makine öğrenimi algoritmasıyla, havayolu firması yolcu memnuniyet anket verileri kullanılarak müşteri memnuniyetinin en iyi oranda tahmin edebilmesi hedeflenmiştir.</a:t>
            </a:r>
          </a:p>
          <a:p>
            <a:pPr marL="0" lvl="1" indent="0">
              <a:lnSpc>
                <a:spcPct val="90000"/>
              </a:lnSpc>
              <a:buClr>
                <a:srgbClr val="FDB49A"/>
              </a:buClr>
              <a:buNone/>
            </a:pPr>
            <a:r>
              <a:rPr lang="tr-TR" sz="1800" b="1" u="sng" dirty="0">
                <a:solidFill>
                  <a:srgbClr val="C00000"/>
                </a:solidFill>
                <a:latin typeface="Calibri" panose="020F0502020204030204" pitchFamily="34" charset="0"/>
                <a:cs typeface="Calibri" panose="020F0502020204030204" pitchFamily="34" charset="0"/>
              </a:rPr>
              <a:t>Verinin Hazırlanması</a:t>
            </a:r>
          </a:p>
          <a:p>
            <a:pPr marL="0" indent="0" algn="just">
              <a:lnSpc>
                <a:spcPct val="107000"/>
              </a:lnSpc>
              <a:spcAft>
                <a:spcPts val="1800"/>
              </a:spcAft>
              <a:buNone/>
            </a:pPr>
            <a:r>
              <a:rPr lang="tr-TR" sz="1600" b="1" dirty="0">
                <a:solidFill>
                  <a:schemeClr val="bg1"/>
                </a:solidFill>
                <a:latin typeface="Calibri" panose="020F0502020204030204" pitchFamily="34" charset="0"/>
                <a:cs typeface="Calibri" panose="020F0502020204030204" pitchFamily="34" charset="0"/>
              </a:rPr>
              <a:t>Veri kümesi </a:t>
            </a:r>
            <a:r>
              <a:rPr lang="tr-TR" sz="1600" b="1" dirty="0" err="1">
                <a:solidFill>
                  <a:schemeClr val="bg1"/>
                </a:solidFill>
                <a:latin typeface="Calibri" panose="020F0502020204030204" pitchFamily="34" charset="0"/>
                <a:cs typeface="Calibri" panose="020F0502020204030204" pitchFamily="34" charset="0"/>
              </a:rPr>
              <a:t>Kaggle</a:t>
            </a:r>
            <a:r>
              <a:rPr lang="tr-TR" sz="1600" b="1" dirty="0">
                <a:solidFill>
                  <a:schemeClr val="bg1"/>
                </a:solidFill>
                <a:latin typeface="Calibri" panose="020F0502020204030204" pitchFamily="34" charset="0"/>
                <a:cs typeface="Calibri" panose="020F0502020204030204" pitchFamily="34" charset="0"/>
              </a:rPr>
              <a:t> platformundan eğitim ve test verisi olarak çekilmiştir. </a:t>
            </a:r>
            <a:r>
              <a:rPr lang="tr-TR" sz="1600" b="1" dirty="0" err="1">
                <a:solidFill>
                  <a:schemeClr val="bg1"/>
                </a:solidFill>
                <a:latin typeface="Calibri" panose="020F0502020204030204" pitchFamily="34" charset="0"/>
                <a:cs typeface="Calibri" panose="020F0502020204030204" pitchFamily="34" charset="0"/>
              </a:rPr>
              <a:t>Kaggle</a:t>
            </a:r>
            <a:r>
              <a:rPr lang="tr-TR" sz="1600" b="1" dirty="0">
                <a:solidFill>
                  <a:schemeClr val="bg1"/>
                </a:solidFill>
                <a:latin typeface="Calibri" panose="020F0502020204030204" pitchFamily="34" charset="0"/>
                <a:cs typeface="Calibri" panose="020F0502020204030204" pitchFamily="34" charset="0"/>
              </a:rPr>
              <a:t>, veri bilimcileri ve makine öğrenimi çalışanları için çevrimiçi bir topluluk platformudur. </a:t>
            </a:r>
            <a:r>
              <a:rPr lang="tr-TR" sz="1600" b="1" dirty="0" err="1">
                <a:solidFill>
                  <a:schemeClr val="bg1"/>
                </a:solidFill>
                <a:latin typeface="Calibri" panose="020F0502020204030204" pitchFamily="34" charset="0"/>
                <a:cs typeface="Calibri" panose="020F0502020204030204" pitchFamily="34" charset="0"/>
              </a:rPr>
              <a:t>Kaggle</a:t>
            </a:r>
            <a:r>
              <a:rPr lang="tr-TR" sz="1600" b="1" dirty="0">
                <a:solidFill>
                  <a:schemeClr val="bg1"/>
                </a:solidFill>
                <a:latin typeface="Calibri" panose="020F0502020204030204" pitchFamily="34" charset="0"/>
                <a:cs typeface="Calibri" panose="020F0502020204030204" pitchFamily="34" charset="0"/>
              </a:rPr>
              <a:t>, kullanıcıların diğer kullanıcılarla iş birliği yapmasına, veri kümeleri bulmasına ve veri bilimi zorluklarını çözmek için diğer veri bilimcilerle rekabet etmesine olanak tanır.</a:t>
            </a:r>
          </a:p>
          <a:p>
            <a:pPr marL="0" lvl="1" indent="0">
              <a:lnSpc>
                <a:spcPct val="90000"/>
              </a:lnSpc>
              <a:buClr>
                <a:srgbClr val="FDB49A"/>
              </a:buClr>
              <a:buNone/>
            </a:pPr>
            <a:r>
              <a:rPr lang="tr-TR" sz="1800" b="1" u="sng" dirty="0">
                <a:solidFill>
                  <a:srgbClr val="C00000"/>
                </a:solidFill>
                <a:latin typeface="Calibri" panose="020F0502020204030204" pitchFamily="34" charset="0"/>
                <a:cs typeface="Calibri" panose="020F0502020204030204" pitchFamily="34" charset="0"/>
              </a:rPr>
              <a:t>Kütüphanelerin Çağrılması</a:t>
            </a:r>
          </a:p>
          <a:p>
            <a:pPr marL="0" indent="0" algn="just">
              <a:lnSpc>
                <a:spcPct val="107000"/>
              </a:lnSpc>
              <a:spcBef>
                <a:spcPts val="0"/>
              </a:spcBef>
              <a:buNone/>
            </a:pPr>
            <a:r>
              <a:rPr lang="tr-TR" sz="1600" b="1" dirty="0">
                <a:solidFill>
                  <a:schemeClr val="bg1"/>
                </a:solidFill>
                <a:latin typeface="Calibri" panose="020F0502020204030204" pitchFamily="34" charset="0"/>
                <a:cs typeface="Calibri" panose="020F0502020204030204" pitchFamily="34" charset="0"/>
              </a:rPr>
              <a:t>Veri setini yüklemek ve ön işleme yapmak, veri setiyle istenildiği gibi oynamak, üzerinde analiz yapmak ve sonuçları görselleştirmek için çeşitli </a:t>
            </a:r>
            <a:r>
              <a:rPr lang="tr-TR" sz="1600" b="1" dirty="0" err="1">
                <a:solidFill>
                  <a:schemeClr val="bg1"/>
                </a:solidFill>
                <a:latin typeface="Calibri" panose="020F0502020204030204" pitchFamily="34" charset="0"/>
                <a:cs typeface="Calibri" panose="020F0502020204030204" pitchFamily="34" charset="0"/>
              </a:rPr>
              <a:t>pyhton</a:t>
            </a:r>
            <a:r>
              <a:rPr lang="tr-TR" sz="1600" b="1" dirty="0">
                <a:solidFill>
                  <a:schemeClr val="bg1"/>
                </a:solidFill>
                <a:latin typeface="Calibri" panose="020F0502020204030204" pitchFamily="34" charset="0"/>
                <a:cs typeface="Calibri" panose="020F0502020204030204" pitchFamily="34" charset="0"/>
              </a:rPr>
              <a:t> kütüphaneleri kullanılmaktadır. Aşağıdaki Python kütüphaneleri kullanılmıştır:</a:t>
            </a:r>
          </a:p>
          <a:p>
            <a:pPr algn="just">
              <a:lnSpc>
                <a:spcPct val="107000"/>
              </a:lnSpc>
              <a:spcBef>
                <a:spcPts val="0"/>
              </a:spcBef>
              <a:buClr>
                <a:schemeClr val="bg1"/>
              </a:buClr>
            </a:pPr>
            <a:r>
              <a:rPr lang="tr-TR" sz="1500" b="1" dirty="0" err="1">
                <a:solidFill>
                  <a:schemeClr val="bg1"/>
                </a:solidFill>
                <a:latin typeface="Calibri" panose="020F0502020204030204" pitchFamily="34" charset="0"/>
                <a:cs typeface="Calibri" panose="020F0502020204030204" pitchFamily="34" charset="0"/>
              </a:rPr>
              <a:t>NumPy</a:t>
            </a:r>
            <a:r>
              <a:rPr lang="tr-TR" sz="1500" b="1" dirty="0">
                <a:solidFill>
                  <a:schemeClr val="bg1"/>
                </a:solidFill>
                <a:latin typeface="Calibri" panose="020F0502020204030204" pitchFamily="34" charset="0"/>
                <a:cs typeface="Calibri" panose="020F0502020204030204" pitchFamily="34" charset="0"/>
              </a:rPr>
              <a:t>, Python'da bilimsel hesaplama yapabilen temel paketlerden biridir. </a:t>
            </a:r>
          </a:p>
          <a:p>
            <a:pPr algn="just">
              <a:lnSpc>
                <a:spcPct val="107000"/>
              </a:lnSpc>
              <a:spcBef>
                <a:spcPts val="0"/>
              </a:spcBef>
              <a:buClr>
                <a:schemeClr val="bg1"/>
              </a:buClr>
            </a:pPr>
            <a:r>
              <a:rPr lang="tr-TR" sz="1500" b="1" dirty="0" err="1">
                <a:solidFill>
                  <a:schemeClr val="bg1"/>
                </a:solidFill>
                <a:latin typeface="Calibri" panose="020F0502020204030204" pitchFamily="34" charset="0"/>
                <a:cs typeface="Calibri" panose="020F0502020204030204" pitchFamily="34" charset="0"/>
              </a:rPr>
              <a:t>Pandas</a:t>
            </a:r>
            <a:r>
              <a:rPr lang="tr-TR" sz="1500" b="1" dirty="0">
                <a:solidFill>
                  <a:schemeClr val="bg1"/>
                </a:solidFill>
                <a:latin typeface="Calibri" panose="020F0502020204030204" pitchFamily="34" charset="0"/>
                <a:cs typeface="Calibri" panose="020F0502020204030204" pitchFamily="34" charset="0"/>
              </a:rPr>
              <a:t>, veri işleme ve analiz için kullanılan bir Python kütüphanesidir. </a:t>
            </a:r>
          </a:p>
          <a:p>
            <a:pPr algn="just">
              <a:lnSpc>
                <a:spcPct val="107000"/>
              </a:lnSpc>
              <a:spcBef>
                <a:spcPts val="0"/>
              </a:spcBef>
              <a:buClr>
                <a:schemeClr val="bg1"/>
              </a:buClr>
            </a:pPr>
            <a:r>
              <a:rPr lang="tr-TR" sz="1400" b="1" dirty="0" err="1">
                <a:solidFill>
                  <a:schemeClr val="bg1"/>
                </a:solidFill>
                <a:latin typeface="Calibri" panose="020F0502020204030204" pitchFamily="34" charset="0"/>
                <a:cs typeface="Calibri" panose="020F0502020204030204" pitchFamily="34" charset="0"/>
              </a:rPr>
              <a:t>Matplotlib</a:t>
            </a:r>
            <a:r>
              <a:rPr lang="tr-TR" sz="1400" b="1" dirty="0">
                <a:solidFill>
                  <a:schemeClr val="bg1"/>
                </a:solidFill>
                <a:latin typeface="Calibri" panose="020F0502020204030204" pitchFamily="34" charset="0"/>
                <a:cs typeface="Calibri" panose="020F0502020204030204" pitchFamily="34" charset="0"/>
              </a:rPr>
              <a:t>, Python'daki en çok kullanılan bilimsel görsel ve çizim kütüphanelerinden biridir. </a:t>
            </a:r>
          </a:p>
          <a:p>
            <a:pPr algn="just">
              <a:lnSpc>
                <a:spcPct val="107000"/>
              </a:lnSpc>
              <a:spcBef>
                <a:spcPts val="0"/>
              </a:spcBef>
              <a:buClr>
                <a:schemeClr val="bg1"/>
              </a:buClr>
            </a:pPr>
            <a:r>
              <a:rPr lang="tr-TR" sz="1500" b="1" dirty="0" err="1">
                <a:solidFill>
                  <a:schemeClr val="bg1"/>
                </a:solidFill>
                <a:latin typeface="Calibri" panose="020F0502020204030204" pitchFamily="34" charset="0"/>
                <a:cs typeface="Calibri" panose="020F0502020204030204" pitchFamily="34" charset="0"/>
              </a:rPr>
              <a:t>Seaborn</a:t>
            </a:r>
            <a:r>
              <a:rPr lang="tr-TR" sz="1500" b="1" dirty="0">
                <a:solidFill>
                  <a:schemeClr val="bg1"/>
                </a:solidFill>
                <a:latin typeface="Calibri" panose="020F0502020204030204" pitchFamily="34" charset="0"/>
                <a:cs typeface="Calibri" panose="020F0502020204030204" pitchFamily="34" charset="0"/>
              </a:rPr>
              <a:t>, </a:t>
            </a:r>
            <a:r>
              <a:rPr lang="tr-TR" sz="1500" b="1" dirty="0" err="1">
                <a:solidFill>
                  <a:schemeClr val="bg1"/>
                </a:solidFill>
                <a:latin typeface="Calibri" panose="020F0502020204030204" pitchFamily="34" charset="0"/>
                <a:cs typeface="Calibri" panose="020F0502020204030204" pitchFamily="34" charset="0"/>
              </a:rPr>
              <a:t>Matplotlib</a:t>
            </a:r>
            <a:r>
              <a:rPr lang="tr-TR" sz="1500" b="1" dirty="0">
                <a:solidFill>
                  <a:schemeClr val="bg1"/>
                </a:solidFill>
                <a:latin typeface="Calibri" panose="020F0502020204030204" pitchFamily="34" charset="0"/>
                <a:cs typeface="Calibri" panose="020F0502020204030204" pitchFamily="34" charset="0"/>
              </a:rPr>
              <a:t> üzerinde çizim stili ve renk varyantları için uygun seçenekler sunar.</a:t>
            </a:r>
          </a:p>
          <a:p>
            <a:pPr algn="just">
              <a:lnSpc>
                <a:spcPct val="107000"/>
              </a:lnSpc>
              <a:spcBef>
                <a:spcPts val="0"/>
              </a:spcBef>
              <a:buClr>
                <a:schemeClr val="bg1"/>
              </a:buClr>
            </a:pPr>
            <a:r>
              <a:rPr lang="tr-TR" sz="1500" b="1" dirty="0" err="1">
                <a:solidFill>
                  <a:schemeClr val="bg1"/>
                </a:solidFill>
                <a:latin typeface="Calibri" panose="020F0502020204030204" pitchFamily="34" charset="0"/>
                <a:cs typeface="Calibri" panose="020F0502020204030204" pitchFamily="34" charset="0"/>
              </a:rPr>
              <a:t>Scikit-learn</a:t>
            </a:r>
            <a:r>
              <a:rPr lang="tr-TR" sz="1500" b="1" dirty="0">
                <a:solidFill>
                  <a:schemeClr val="bg1"/>
                </a:solidFill>
                <a:latin typeface="Calibri" panose="020F0502020204030204" pitchFamily="34" charset="0"/>
                <a:cs typeface="Calibri" panose="020F0502020204030204" pitchFamily="34" charset="0"/>
              </a:rPr>
              <a:t> (</a:t>
            </a:r>
            <a:r>
              <a:rPr lang="tr-TR" sz="1500" b="1" dirty="0" err="1">
                <a:solidFill>
                  <a:schemeClr val="bg1"/>
                </a:solidFill>
                <a:latin typeface="Calibri" panose="020F0502020204030204" pitchFamily="34" charset="0"/>
                <a:cs typeface="Calibri" panose="020F0502020204030204" pitchFamily="34" charset="0"/>
              </a:rPr>
              <a:t>Sklearn</a:t>
            </a:r>
            <a:r>
              <a:rPr lang="tr-TR" sz="1500" b="1" dirty="0">
                <a:solidFill>
                  <a:schemeClr val="bg1"/>
                </a:solidFill>
                <a:latin typeface="Calibri" panose="020F0502020204030204" pitchFamily="34" charset="0"/>
                <a:cs typeface="Calibri" panose="020F0502020204030204" pitchFamily="34" charset="0"/>
              </a:rPr>
              <a:t>) Python'da tutarlı bir arayüz aracılığıyla sınıflandırma, regresyon, kümeleme ve </a:t>
            </a:r>
            <a:r>
              <a:rPr lang="tr-TR" sz="1500" b="1" dirty="0" err="1">
                <a:solidFill>
                  <a:schemeClr val="bg1"/>
                </a:solidFill>
                <a:latin typeface="Calibri" panose="020F0502020204030204" pitchFamily="34" charset="0"/>
                <a:cs typeface="Calibri" panose="020F0502020204030204" pitchFamily="34" charset="0"/>
              </a:rPr>
              <a:t>boyutsallık</a:t>
            </a:r>
            <a:r>
              <a:rPr lang="tr-TR" sz="1500" b="1" dirty="0">
                <a:solidFill>
                  <a:schemeClr val="bg1"/>
                </a:solidFill>
                <a:latin typeface="Calibri" panose="020F0502020204030204" pitchFamily="34" charset="0"/>
                <a:cs typeface="Calibri" panose="020F0502020204030204" pitchFamily="34" charset="0"/>
              </a:rPr>
              <a:t> azaltma dahil olmak üzere makine öğrenimi ve istatistiksel modelleme için bir dizi verimli araç sağlayan bir kütüphanedir.</a:t>
            </a:r>
          </a:p>
        </p:txBody>
      </p:sp>
      <p:pic>
        <p:nvPicPr>
          <p:cNvPr id="3074" name="Picture 2" descr="Müşteri Memnuniyet Anketi Yapıyor musunuz? - FieldCo">
            <a:extLst>
              <a:ext uri="{FF2B5EF4-FFF2-40B4-BE49-F238E27FC236}">
                <a16:creationId xmlns:a16="http://schemas.microsoft.com/office/drawing/2014/main" id="{118B6803-55ED-A94C-2141-5628C5B11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3140" y="2429569"/>
            <a:ext cx="3612877" cy="2322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029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Slayt Numarası Yer Tutucusu 1"/>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8</a:t>
            </a:fld>
            <a:endParaRPr lang="en-US" sz="1900" dirty="0"/>
          </a:p>
        </p:txBody>
      </p:sp>
      <p:sp>
        <p:nvSpPr>
          <p:cNvPr id="6" name="İçerik Yer Tutucusu 2">
            <a:extLst>
              <a:ext uri="{FF2B5EF4-FFF2-40B4-BE49-F238E27FC236}">
                <a16:creationId xmlns:a16="http://schemas.microsoft.com/office/drawing/2014/main" id="{87942052-24AF-C630-37F8-58E9C3F76C39}"/>
              </a:ext>
            </a:extLst>
          </p:cNvPr>
          <p:cNvSpPr>
            <a:spLocks noGrp="1"/>
          </p:cNvSpPr>
          <p:nvPr>
            <p:ph idx="1"/>
          </p:nvPr>
        </p:nvSpPr>
        <p:spPr>
          <a:xfrm>
            <a:off x="1674528" y="319410"/>
            <a:ext cx="9486807" cy="1179452"/>
          </a:xfrm>
        </p:spPr>
        <p:txBody>
          <a:bodyPr>
            <a:normAutofit lnSpcReduction="10000"/>
          </a:bodyPr>
          <a:lstStyle/>
          <a:p>
            <a:pPr marL="0" lvl="1" indent="0">
              <a:lnSpc>
                <a:spcPct val="90000"/>
              </a:lnSpc>
              <a:buClr>
                <a:srgbClr val="FDB49A"/>
              </a:buClr>
              <a:buNone/>
            </a:pPr>
            <a:r>
              <a:rPr lang="tr-TR" sz="1700" b="1" u="sng" dirty="0">
                <a:solidFill>
                  <a:srgbClr val="C00000"/>
                </a:solidFill>
                <a:latin typeface="Calibri" panose="020F0502020204030204" pitchFamily="34" charset="0"/>
                <a:cs typeface="Calibri" panose="020F0502020204030204" pitchFamily="34" charset="0"/>
              </a:rPr>
              <a:t>Veri Setinin Özetlenmesi</a:t>
            </a:r>
          </a:p>
          <a:p>
            <a:pPr marL="0" indent="0">
              <a:spcAft>
                <a:spcPts val="1800"/>
              </a:spcAft>
              <a:buClr>
                <a:srgbClr val="FD9F09"/>
              </a:buClr>
              <a:buNone/>
            </a:pPr>
            <a:r>
              <a:rPr lang="tr-TR" sz="1600" b="1" dirty="0" err="1">
                <a:solidFill>
                  <a:srgbClr val="000000"/>
                </a:solidFill>
                <a:latin typeface="Calibri" panose="020F0502020204030204" pitchFamily="34" charset="0"/>
                <a:cs typeface="Calibri" panose="020F0502020204030204" pitchFamily="34" charset="0"/>
              </a:rPr>
              <a:t>Shape</a:t>
            </a:r>
            <a:r>
              <a:rPr lang="tr-TR" sz="1600" b="1" dirty="0">
                <a:solidFill>
                  <a:srgbClr val="000000"/>
                </a:solidFill>
                <a:latin typeface="Calibri" panose="020F0502020204030204" pitchFamily="34" charset="0"/>
                <a:cs typeface="Calibri" panose="020F0502020204030204" pitchFamily="34" charset="0"/>
              </a:rPr>
              <a:t> fonksiyonu ile veri setinde toplamda 103.904 satırın ve 23 tane öz niteliğin olduğu ve yüklenen verinin ilk 5 satırı; çağırılan özniteliklerin yani sütunların hepsi ve öznitelikler açıklamalarıyla detaylı olarak aşağıda aktarılmıştır.</a:t>
            </a:r>
          </a:p>
        </p:txBody>
      </p:sp>
      <p:pic>
        <p:nvPicPr>
          <p:cNvPr id="4" name="Picture 3" descr="Text&#10;&#10;Description automatically generated">
            <a:extLst>
              <a:ext uri="{FF2B5EF4-FFF2-40B4-BE49-F238E27FC236}">
                <a16:creationId xmlns:a16="http://schemas.microsoft.com/office/drawing/2014/main" id="{C5376EAB-F7F8-0AFA-E6D1-E008B559C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373" y="5044850"/>
            <a:ext cx="5451627" cy="1635487"/>
          </a:xfrm>
          <a:prstGeom prst="rect">
            <a:avLst/>
          </a:prstGeom>
        </p:spPr>
      </p:pic>
      <p:graphicFrame>
        <p:nvGraphicFramePr>
          <p:cNvPr id="5" name="Table 4">
            <a:extLst>
              <a:ext uri="{FF2B5EF4-FFF2-40B4-BE49-F238E27FC236}">
                <a16:creationId xmlns:a16="http://schemas.microsoft.com/office/drawing/2014/main" id="{952FD45D-66DD-C6F8-6F5D-4A5DA4F70BF8}"/>
              </a:ext>
            </a:extLst>
          </p:cNvPr>
          <p:cNvGraphicFramePr>
            <a:graphicFrameLocks noGrp="1"/>
          </p:cNvGraphicFramePr>
          <p:nvPr>
            <p:extLst>
              <p:ext uri="{D42A27DB-BD31-4B8C-83A1-F6EECF244321}">
                <p14:modId xmlns:p14="http://schemas.microsoft.com/office/powerpoint/2010/main" val="3777199276"/>
              </p:ext>
            </p:extLst>
          </p:nvPr>
        </p:nvGraphicFramePr>
        <p:xfrm>
          <a:off x="6674177" y="1454583"/>
          <a:ext cx="4939646" cy="5008939"/>
        </p:xfrm>
        <a:graphic>
          <a:graphicData uri="http://schemas.openxmlformats.org/drawingml/2006/table">
            <a:tbl>
              <a:tblPr firstRow="1" firstCol="1" bandRow="1">
                <a:tableStyleId>{5C22544A-7EE6-4342-B048-85BDC9FD1C3A}</a:tableStyleId>
              </a:tblPr>
              <a:tblGrid>
                <a:gridCol w="1339446">
                  <a:extLst>
                    <a:ext uri="{9D8B030D-6E8A-4147-A177-3AD203B41FA5}">
                      <a16:colId xmlns:a16="http://schemas.microsoft.com/office/drawing/2014/main" val="2832441442"/>
                    </a:ext>
                  </a:extLst>
                </a:gridCol>
                <a:gridCol w="3600200">
                  <a:extLst>
                    <a:ext uri="{9D8B030D-6E8A-4147-A177-3AD203B41FA5}">
                      <a16:colId xmlns:a16="http://schemas.microsoft.com/office/drawing/2014/main" val="4279529745"/>
                    </a:ext>
                  </a:extLst>
                </a:gridCol>
              </a:tblGrid>
              <a:tr h="150158">
                <a:tc>
                  <a:txBody>
                    <a:bodyPr/>
                    <a:lstStyle/>
                    <a:p>
                      <a:pPr algn="l">
                        <a:lnSpc>
                          <a:spcPct val="107000"/>
                        </a:lnSpc>
                        <a:spcAft>
                          <a:spcPts val="800"/>
                        </a:spcAft>
                      </a:pPr>
                      <a:r>
                        <a:rPr lang="tr-TR" sz="800">
                          <a:effectLst/>
                        </a:rPr>
                        <a:t>Sütun (Öznitelik)</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Özniteliklerin Açıklaması</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3406644876"/>
                  </a:ext>
                </a:extLst>
              </a:tr>
              <a:tr h="152088">
                <a:tc>
                  <a:txBody>
                    <a:bodyPr/>
                    <a:lstStyle/>
                    <a:p>
                      <a:pPr algn="l">
                        <a:lnSpc>
                          <a:spcPct val="107000"/>
                        </a:lnSpc>
                        <a:spcAft>
                          <a:spcPts val="800"/>
                        </a:spcAft>
                      </a:pPr>
                      <a:r>
                        <a:rPr lang="tr-TR" sz="800">
                          <a:effectLst/>
                        </a:rPr>
                        <a:t>Gender: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Yolcuların cinsiyeti (Kadın, Erkek)</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272485662"/>
                  </a:ext>
                </a:extLst>
              </a:tr>
              <a:tr h="152088">
                <a:tc>
                  <a:txBody>
                    <a:bodyPr/>
                    <a:lstStyle/>
                    <a:p>
                      <a:pPr algn="l">
                        <a:lnSpc>
                          <a:spcPct val="107000"/>
                        </a:lnSpc>
                        <a:spcAft>
                          <a:spcPts val="800"/>
                        </a:spcAft>
                      </a:pPr>
                      <a:r>
                        <a:rPr lang="tr-TR" sz="800">
                          <a:effectLst/>
                        </a:rPr>
                        <a:t>Customer Type: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Müşteri tipi (Sadık müşteri, sadakatsiz müşteri)</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113228327"/>
                  </a:ext>
                </a:extLst>
              </a:tr>
              <a:tr h="161895">
                <a:tc>
                  <a:txBody>
                    <a:bodyPr/>
                    <a:lstStyle/>
                    <a:p>
                      <a:pPr algn="l">
                        <a:lnSpc>
                          <a:spcPct val="107000"/>
                        </a:lnSpc>
                        <a:spcAft>
                          <a:spcPts val="800"/>
                        </a:spcAft>
                      </a:pPr>
                      <a:r>
                        <a:rPr lang="tr-TR" sz="800">
                          <a:effectLst/>
                        </a:rPr>
                        <a:t>Age: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Yolcuların gerçek yaşı</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3814591201"/>
                  </a:ext>
                </a:extLst>
              </a:tr>
              <a:tr h="161895">
                <a:tc>
                  <a:txBody>
                    <a:bodyPr/>
                    <a:lstStyle/>
                    <a:p>
                      <a:pPr algn="l">
                        <a:lnSpc>
                          <a:spcPct val="107000"/>
                        </a:lnSpc>
                        <a:spcAft>
                          <a:spcPts val="800"/>
                        </a:spcAft>
                      </a:pPr>
                      <a:r>
                        <a:rPr lang="tr-TR" sz="800">
                          <a:effectLst/>
                        </a:rPr>
                        <a:t>Type of Travel: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Yolcuların uçuş amacı (Kişisel Seyahat, İş Seyahati)</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2660338141"/>
                  </a:ext>
                </a:extLst>
              </a:tr>
              <a:tr h="308643">
                <a:tc>
                  <a:txBody>
                    <a:bodyPr/>
                    <a:lstStyle/>
                    <a:p>
                      <a:pPr algn="l">
                        <a:lnSpc>
                          <a:spcPct val="107000"/>
                        </a:lnSpc>
                        <a:spcAft>
                          <a:spcPts val="800"/>
                        </a:spcAft>
                      </a:pPr>
                      <a:r>
                        <a:rPr lang="tr-TR" sz="800">
                          <a:effectLst/>
                        </a:rPr>
                        <a:t>Class: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Yolcuların uçaktaki seyahat sınıfı (Business, Eco, Eco Plus)</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126651052"/>
                  </a:ext>
                </a:extLst>
              </a:tr>
              <a:tr h="161895">
                <a:tc>
                  <a:txBody>
                    <a:bodyPr/>
                    <a:lstStyle/>
                    <a:p>
                      <a:pPr algn="l">
                        <a:lnSpc>
                          <a:spcPct val="107000"/>
                        </a:lnSpc>
                        <a:spcAft>
                          <a:spcPts val="800"/>
                        </a:spcAft>
                      </a:pPr>
                      <a:r>
                        <a:rPr lang="tr-TR" sz="800" dirty="0">
                          <a:effectLst/>
                        </a:rPr>
                        <a:t>Flight </a:t>
                      </a:r>
                      <a:r>
                        <a:rPr lang="tr-TR" sz="800" dirty="0" err="1">
                          <a:effectLst/>
                        </a:rPr>
                        <a:t>distance</a:t>
                      </a:r>
                      <a:r>
                        <a:rPr lang="tr-TR" sz="800" dirty="0">
                          <a:effectLst/>
                        </a:rPr>
                        <a:t>: </a:t>
                      </a:r>
                      <a:endParaRPr lang="tr-T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Bu yolculuğun uçuş mesafesi</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1982807775"/>
                  </a:ext>
                </a:extLst>
              </a:tr>
              <a:tr h="312011">
                <a:tc>
                  <a:txBody>
                    <a:bodyPr/>
                    <a:lstStyle/>
                    <a:p>
                      <a:pPr algn="l">
                        <a:lnSpc>
                          <a:spcPct val="107000"/>
                        </a:lnSpc>
                        <a:spcAft>
                          <a:spcPts val="800"/>
                        </a:spcAft>
                      </a:pPr>
                      <a:r>
                        <a:rPr lang="tr-TR" sz="800">
                          <a:effectLst/>
                        </a:rPr>
                        <a:t>Inflight wifi service:</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Uçak içi wifi hizmetinden memnuniyet düzeyi (0: Geçerli Değil;1-5)</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1840327692"/>
                  </a:ext>
                </a:extLst>
              </a:tr>
              <a:tr h="312011">
                <a:tc>
                  <a:txBody>
                    <a:bodyPr/>
                    <a:lstStyle/>
                    <a:p>
                      <a:pPr algn="l">
                        <a:lnSpc>
                          <a:spcPct val="107000"/>
                        </a:lnSpc>
                        <a:spcAft>
                          <a:spcPts val="800"/>
                        </a:spcAft>
                      </a:pPr>
                      <a:r>
                        <a:rPr lang="tr-TR" sz="800">
                          <a:effectLst/>
                        </a:rPr>
                        <a:t>Departure/Arrival time convenient: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Kalkış/Varış saatinin uygunluğuna ilişkin memnuniyet düzeyi</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566054073"/>
                  </a:ext>
                </a:extLst>
              </a:tr>
              <a:tr h="312011">
                <a:tc>
                  <a:txBody>
                    <a:bodyPr/>
                    <a:lstStyle/>
                    <a:p>
                      <a:pPr algn="l">
                        <a:lnSpc>
                          <a:spcPct val="107000"/>
                        </a:lnSpc>
                        <a:spcAft>
                          <a:spcPts val="800"/>
                        </a:spcAft>
                      </a:pPr>
                      <a:r>
                        <a:rPr lang="tr-TR" sz="800">
                          <a:effectLst/>
                        </a:rPr>
                        <a:t>Ease of Online booking: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Online rezervasyonun kolaylığıyla ilgili memnuniyet düzeyi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168191800"/>
                  </a:ext>
                </a:extLst>
              </a:tr>
              <a:tr h="161895">
                <a:tc>
                  <a:txBody>
                    <a:bodyPr/>
                    <a:lstStyle/>
                    <a:p>
                      <a:pPr algn="l">
                        <a:lnSpc>
                          <a:spcPct val="107000"/>
                        </a:lnSpc>
                        <a:spcAft>
                          <a:spcPts val="800"/>
                        </a:spcAft>
                      </a:pPr>
                      <a:r>
                        <a:rPr lang="tr-TR" sz="800">
                          <a:effectLst/>
                        </a:rPr>
                        <a:t>Gate location: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Uçağa giriş kapısının konumunun memnuniyet düzeyi</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2614951851"/>
                  </a:ext>
                </a:extLst>
              </a:tr>
              <a:tr h="152088">
                <a:tc>
                  <a:txBody>
                    <a:bodyPr/>
                    <a:lstStyle/>
                    <a:p>
                      <a:pPr algn="l">
                        <a:lnSpc>
                          <a:spcPct val="107000"/>
                        </a:lnSpc>
                        <a:spcAft>
                          <a:spcPts val="800"/>
                        </a:spcAft>
                      </a:pPr>
                      <a:r>
                        <a:rPr lang="tr-TR" sz="800">
                          <a:effectLst/>
                        </a:rPr>
                        <a:t>Food and drink:</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Yiyecek ve içecekten memnuniyet düzeyi</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4162049939"/>
                  </a:ext>
                </a:extLst>
              </a:tr>
              <a:tr h="161895">
                <a:tc>
                  <a:txBody>
                    <a:bodyPr/>
                    <a:lstStyle/>
                    <a:p>
                      <a:pPr algn="l">
                        <a:lnSpc>
                          <a:spcPct val="107000"/>
                        </a:lnSpc>
                        <a:spcAft>
                          <a:spcPts val="800"/>
                        </a:spcAft>
                      </a:pPr>
                      <a:r>
                        <a:rPr lang="tr-TR" sz="800">
                          <a:effectLst/>
                        </a:rPr>
                        <a:t>Online boarding: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Online check-in memnuniyet düzeyi</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1638760629"/>
                  </a:ext>
                </a:extLst>
              </a:tr>
              <a:tr h="161895">
                <a:tc>
                  <a:txBody>
                    <a:bodyPr/>
                    <a:lstStyle/>
                    <a:p>
                      <a:pPr algn="l">
                        <a:lnSpc>
                          <a:spcPct val="107000"/>
                        </a:lnSpc>
                        <a:spcAft>
                          <a:spcPts val="800"/>
                        </a:spcAft>
                      </a:pPr>
                      <a:r>
                        <a:rPr lang="tr-TR" sz="800">
                          <a:effectLst/>
                        </a:rPr>
                        <a:t>Seat comfort: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Koltuk konforu memnuniyet seviyesi</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3548255056"/>
                  </a:ext>
                </a:extLst>
              </a:tr>
              <a:tr h="308489">
                <a:tc>
                  <a:txBody>
                    <a:bodyPr/>
                    <a:lstStyle/>
                    <a:p>
                      <a:pPr algn="l">
                        <a:lnSpc>
                          <a:spcPct val="107000"/>
                        </a:lnSpc>
                        <a:spcAft>
                          <a:spcPts val="800"/>
                        </a:spcAft>
                      </a:pPr>
                      <a:r>
                        <a:rPr lang="tr-TR" sz="800">
                          <a:effectLst/>
                        </a:rPr>
                        <a:t>Inflight entertainment: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Uçak içi eğlenceden memnuniyet düzeyi</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457588543"/>
                  </a:ext>
                </a:extLst>
              </a:tr>
              <a:tr h="152088">
                <a:tc>
                  <a:txBody>
                    <a:bodyPr/>
                    <a:lstStyle/>
                    <a:p>
                      <a:pPr algn="l">
                        <a:lnSpc>
                          <a:spcPct val="107000"/>
                        </a:lnSpc>
                        <a:spcAft>
                          <a:spcPts val="800"/>
                        </a:spcAft>
                      </a:pPr>
                      <a:r>
                        <a:rPr lang="tr-TR" sz="800">
                          <a:effectLst/>
                        </a:rPr>
                        <a:t>On-board service:</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Uçağa biniş hizmetinden memnuniyet düzeyi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1032986311"/>
                  </a:ext>
                </a:extLst>
              </a:tr>
              <a:tr h="152088">
                <a:tc>
                  <a:txBody>
                    <a:bodyPr/>
                    <a:lstStyle/>
                    <a:p>
                      <a:pPr algn="l">
                        <a:lnSpc>
                          <a:spcPct val="107000"/>
                        </a:lnSpc>
                        <a:spcAft>
                          <a:spcPts val="800"/>
                        </a:spcAft>
                      </a:pPr>
                      <a:r>
                        <a:rPr lang="tr-TR" sz="800">
                          <a:effectLst/>
                        </a:rPr>
                        <a:t>Leg room service:</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Koltuklar arası ayak mesafesinden memnuniyet düzeyi</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546437612"/>
                  </a:ext>
                </a:extLst>
              </a:tr>
              <a:tr h="152088">
                <a:tc>
                  <a:txBody>
                    <a:bodyPr/>
                    <a:lstStyle/>
                    <a:p>
                      <a:pPr algn="l">
                        <a:lnSpc>
                          <a:spcPct val="107000"/>
                        </a:lnSpc>
                        <a:spcAft>
                          <a:spcPts val="800"/>
                        </a:spcAft>
                      </a:pPr>
                      <a:r>
                        <a:rPr lang="tr-TR" sz="800">
                          <a:effectLst/>
                        </a:rPr>
                        <a:t>Baggage handling:</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Bagaj işlemlerinden memnuniyet düzeyi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2916454801"/>
                  </a:ext>
                </a:extLst>
              </a:tr>
              <a:tr h="161895">
                <a:tc>
                  <a:txBody>
                    <a:bodyPr/>
                    <a:lstStyle/>
                    <a:p>
                      <a:pPr algn="l">
                        <a:lnSpc>
                          <a:spcPct val="107000"/>
                        </a:lnSpc>
                        <a:spcAft>
                          <a:spcPts val="800"/>
                        </a:spcAft>
                      </a:pPr>
                      <a:r>
                        <a:rPr lang="tr-TR" sz="800">
                          <a:effectLst/>
                        </a:rPr>
                        <a:t>Check-in service: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Check-in hizmetinden memnuniyet düzeyi</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1061753897"/>
                  </a:ext>
                </a:extLst>
              </a:tr>
              <a:tr h="161895">
                <a:tc>
                  <a:txBody>
                    <a:bodyPr/>
                    <a:lstStyle/>
                    <a:p>
                      <a:pPr algn="l">
                        <a:lnSpc>
                          <a:spcPct val="107000"/>
                        </a:lnSpc>
                        <a:spcAft>
                          <a:spcPts val="800"/>
                        </a:spcAft>
                      </a:pPr>
                      <a:r>
                        <a:rPr lang="tr-TR" sz="800">
                          <a:effectLst/>
                        </a:rPr>
                        <a:t>Inflight service: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Uçak içi hizmetlerden memnuniyet düzeyi</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3819018620"/>
                  </a:ext>
                </a:extLst>
              </a:tr>
              <a:tr h="161895">
                <a:tc>
                  <a:txBody>
                    <a:bodyPr/>
                    <a:lstStyle/>
                    <a:p>
                      <a:pPr algn="l">
                        <a:lnSpc>
                          <a:spcPct val="107000"/>
                        </a:lnSpc>
                        <a:spcAft>
                          <a:spcPts val="800"/>
                        </a:spcAft>
                      </a:pPr>
                      <a:r>
                        <a:rPr lang="tr-TR" sz="800">
                          <a:effectLst/>
                        </a:rPr>
                        <a:t>Cleanliness: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Temizlikten memnuniyet düzeyi</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1657004875"/>
                  </a:ext>
                </a:extLst>
              </a:tr>
              <a:tr h="312011">
                <a:tc>
                  <a:txBody>
                    <a:bodyPr/>
                    <a:lstStyle/>
                    <a:p>
                      <a:pPr algn="l">
                        <a:lnSpc>
                          <a:spcPct val="107000"/>
                        </a:lnSpc>
                        <a:spcAft>
                          <a:spcPts val="800"/>
                        </a:spcAft>
                      </a:pPr>
                      <a:r>
                        <a:rPr lang="tr-TR" sz="800">
                          <a:effectLst/>
                        </a:rPr>
                        <a:t>Departure Delay in Minutes: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Kalkışta gecikilen dakika</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2414668192"/>
                  </a:ext>
                </a:extLst>
              </a:tr>
              <a:tr h="312011">
                <a:tc>
                  <a:txBody>
                    <a:bodyPr/>
                    <a:lstStyle/>
                    <a:p>
                      <a:pPr algn="l">
                        <a:lnSpc>
                          <a:spcPct val="107000"/>
                        </a:lnSpc>
                        <a:spcAft>
                          <a:spcPts val="800"/>
                        </a:spcAft>
                      </a:pPr>
                      <a:r>
                        <a:rPr lang="tr-TR" sz="800">
                          <a:effectLst/>
                        </a:rPr>
                        <a:t>Arrival Delay in Minutes: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a:effectLst/>
                        </a:rPr>
                        <a:t>Varışta gecikilen dakika</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2763265071"/>
                  </a:ext>
                </a:extLst>
              </a:tr>
              <a:tr h="312011">
                <a:tc>
                  <a:txBody>
                    <a:bodyPr/>
                    <a:lstStyle/>
                    <a:p>
                      <a:pPr algn="l">
                        <a:lnSpc>
                          <a:spcPct val="107000"/>
                        </a:lnSpc>
                        <a:spcAft>
                          <a:spcPts val="800"/>
                        </a:spcAft>
                      </a:pPr>
                      <a:r>
                        <a:rPr lang="tr-TR" sz="800">
                          <a:effectLst/>
                        </a:rPr>
                        <a:t>Satisfaction: </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tc>
                  <a:txBody>
                    <a:bodyPr/>
                    <a:lstStyle/>
                    <a:p>
                      <a:pPr algn="l">
                        <a:lnSpc>
                          <a:spcPct val="107000"/>
                        </a:lnSpc>
                        <a:spcAft>
                          <a:spcPts val="800"/>
                        </a:spcAft>
                      </a:pPr>
                      <a:r>
                        <a:rPr lang="tr-TR" sz="800" dirty="0">
                          <a:effectLst/>
                        </a:rPr>
                        <a:t>Havayolu memnuniyet düzeyi (Memnuniyet, nötr veya memnuniyetsizlik)</a:t>
                      </a:r>
                      <a:endParaRPr lang="tr-T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9922" marR="29922" marT="0" marB="0" anchor="b"/>
                </a:tc>
                <a:extLst>
                  <a:ext uri="{0D108BD9-81ED-4DB2-BD59-A6C34878D82A}">
                    <a16:rowId xmlns:a16="http://schemas.microsoft.com/office/drawing/2014/main" val="78532012"/>
                  </a:ext>
                </a:extLst>
              </a:tr>
            </a:tbl>
          </a:graphicData>
        </a:graphic>
      </p:graphicFrame>
      <p:pic>
        <p:nvPicPr>
          <p:cNvPr id="8" name="Picture 7" descr="Table&#10;&#10;Description automatically generated">
            <a:extLst>
              <a:ext uri="{FF2B5EF4-FFF2-40B4-BE49-F238E27FC236}">
                <a16:creationId xmlns:a16="http://schemas.microsoft.com/office/drawing/2014/main" id="{B464736C-AF37-E7A5-7A0F-21D788034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05" y="1454583"/>
            <a:ext cx="5152690" cy="3500406"/>
          </a:xfrm>
          <a:prstGeom prst="rect">
            <a:avLst/>
          </a:prstGeom>
        </p:spPr>
      </p:pic>
    </p:spTree>
    <p:extLst>
      <p:ext uri="{BB962C8B-B14F-4D97-AF65-F5344CB8AC3E}">
        <p14:creationId xmlns:p14="http://schemas.microsoft.com/office/powerpoint/2010/main" val="4039395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9</a:t>
            </a:fld>
            <a:endParaRPr lang="en-US" sz="1900" dirty="0"/>
          </a:p>
        </p:txBody>
      </p:sp>
      <p:sp>
        <p:nvSpPr>
          <p:cNvPr id="6" name="İçerik Yer Tutucusu 2">
            <a:extLst>
              <a:ext uri="{FF2B5EF4-FFF2-40B4-BE49-F238E27FC236}">
                <a16:creationId xmlns:a16="http://schemas.microsoft.com/office/drawing/2014/main" id="{87942052-24AF-C630-37F8-58E9C3F76C39}"/>
              </a:ext>
            </a:extLst>
          </p:cNvPr>
          <p:cNvSpPr>
            <a:spLocks noGrp="1"/>
          </p:cNvSpPr>
          <p:nvPr>
            <p:ph idx="1"/>
          </p:nvPr>
        </p:nvSpPr>
        <p:spPr>
          <a:xfrm>
            <a:off x="1311579" y="319408"/>
            <a:ext cx="5334318" cy="6298208"/>
          </a:xfrm>
        </p:spPr>
        <p:txBody>
          <a:bodyPr>
            <a:normAutofit fontScale="92500"/>
          </a:bodyPr>
          <a:lstStyle/>
          <a:p>
            <a:pPr marL="0" lvl="1" indent="0">
              <a:lnSpc>
                <a:spcPct val="90000"/>
              </a:lnSpc>
              <a:buClr>
                <a:srgbClr val="FDB49A"/>
              </a:buClr>
              <a:buNone/>
            </a:pPr>
            <a:r>
              <a:rPr lang="tr-TR" sz="1700" b="1" u="sng" dirty="0">
                <a:solidFill>
                  <a:srgbClr val="C00000"/>
                </a:solidFill>
                <a:latin typeface="Calibri" panose="020F0502020204030204" pitchFamily="34" charset="0"/>
                <a:cs typeface="Calibri" panose="020F0502020204030204" pitchFamily="34" charset="0"/>
              </a:rPr>
              <a:t>Korelasyon ve Eksik Verilerin Kontrolü</a:t>
            </a:r>
          </a:p>
          <a:p>
            <a:pPr algn="just" fontAlgn="base">
              <a:spcAft>
                <a:spcPts val="1800"/>
              </a:spcAft>
            </a:pPr>
            <a:r>
              <a:rPr lang="tr-TR" sz="1600" b="1" dirty="0" err="1">
                <a:solidFill>
                  <a:srgbClr val="000000"/>
                </a:solidFill>
                <a:latin typeface="Calibri" panose="020F0502020204030204" pitchFamily="34" charset="0"/>
                <a:cs typeface="Calibri" panose="020F0502020204030204" pitchFamily="34" charset="0"/>
              </a:rPr>
              <a:t>Isnull</a:t>
            </a:r>
            <a:r>
              <a:rPr lang="tr-TR" sz="1600" b="1" dirty="0">
                <a:solidFill>
                  <a:srgbClr val="000000"/>
                </a:solidFill>
                <a:latin typeface="Calibri" panose="020F0502020204030204" pitchFamily="34" charset="0"/>
                <a:cs typeface="Calibri" panose="020F0502020204030204" pitchFamily="34" charset="0"/>
              </a:rPr>
              <a:t>() fonksiyonu ile veri de eksik veri olup olmadığı detaylı olarak kontrol edildiğinde “</a:t>
            </a:r>
            <a:r>
              <a:rPr lang="tr-TR" sz="1600" b="1" dirty="0" err="1">
                <a:solidFill>
                  <a:srgbClr val="000000"/>
                </a:solidFill>
                <a:latin typeface="Calibri" panose="020F0502020204030204" pitchFamily="34" charset="0"/>
                <a:cs typeface="Calibri" panose="020F0502020204030204" pitchFamily="34" charset="0"/>
              </a:rPr>
              <a:t>Arrival</a:t>
            </a:r>
            <a:r>
              <a:rPr lang="tr-TR" sz="1600" b="1" dirty="0">
                <a:solidFill>
                  <a:srgbClr val="000000"/>
                </a:solidFill>
                <a:latin typeface="Calibri" panose="020F0502020204030204" pitchFamily="34" charset="0"/>
                <a:cs typeface="Calibri" panose="020F0502020204030204" pitchFamily="34" charset="0"/>
              </a:rPr>
              <a:t> </a:t>
            </a:r>
            <a:r>
              <a:rPr lang="tr-TR" sz="1600" b="1" dirty="0" err="1">
                <a:solidFill>
                  <a:srgbClr val="000000"/>
                </a:solidFill>
                <a:latin typeface="Calibri" panose="020F0502020204030204" pitchFamily="34" charset="0"/>
                <a:cs typeface="Calibri" panose="020F0502020204030204" pitchFamily="34" charset="0"/>
              </a:rPr>
              <a:t>Delay</a:t>
            </a:r>
            <a:r>
              <a:rPr lang="tr-TR" sz="1600" b="1" dirty="0">
                <a:solidFill>
                  <a:srgbClr val="000000"/>
                </a:solidFill>
                <a:latin typeface="Calibri" panose="020F0502020204030204" pitchFamily="34" charset="0"/>
                <a:cs typeface="Calibri" panose="020F0502020204030204" pitchFamily="34" charset="0"/>
              </a:rPr>
              <a:t> in </a:t>
            </a:r>
            <a:r>
              <a:rPr lang="tr-TR" sz="1600" b="1" dirty="0" err="1">
                <a:solidFill>
                  <a:srgbClr val="000000"/>
                </a:solidFill>
                <a:latin typeface="Calibri" panose="020F0502020204030204" pitchFamily="34" charset="0"/>
                <a:cs typeface="Calibri" panose="020F0502020204030204" pitchFamily="34" charset="0"/>
              </a:rPr>
              <a:t>Minutes</a:t>
            </a:r>
            <a:r>
              <a:rPr lang="tr-TR" sz="1600" b="1" dirty="0">
                <a:solidFill>
                  <a:srgbClr val="000000"/>
                </a:solidFill>
                <a:latin typeface="Calibri" panose="020F0502020204030204" pitchFamily="34" charset="0"/>
                <a:cs typeface="Calibri" panose="020F0502020204030204" pitchFamily="34" charset="0"/>
              </a:rPr>
              <a:t>” sütununda 310 satırın eksik olduğunu bilgisine ulaşılmıştır. “</a:t>
            </a:r>
            <a:r>
              <a:rPr lang="tr-TR" sz="1600" b="1" dirty="0" err="1">
                <a:solidFill>
                  <a:srgbClr val="000000"/>
                </a:solidFill>
                <a:latin typeface="Calibri" panose="020F0502020204030204" pitchFamily="34" charset="0"/>
                <a:cs typeface="Calibri" panose="020F0502020204030204" pitchFamily="34" charset="0"/>
              </a:rPr>
              <a:t>Arrival</a:t>
            </a:r>
            <a:r>
              <a:rPr lang="tr-TR" sz="1600" b="1" dirty="0">
                <a:solidFill>
                  <a:srgbClr val="000000"/>
                </a:solidFill>
                <a:latin typeface="Calibri" panose="020F0502020204030204" pitchFamily="34" charset="0"/>
                <a:cs typeface="Calibri" panose="020F0502020204030204" pitchFamily="34" charset="0"/>
              </a:rPr>
              <a:t> </a:t>
            </a:r>
            <a:r>
              <a:rPr lang="tr-TR" sz="1600" b="1" dirty="0" err="1">
                <a:solidFill>
                  <a:srgbClr val="000000"/>
                </a:solidFill>
                <a:latin typeface="Calibri" panose="020F0502020204030204" pitchFamily="34" charset="0"/>
                <a:cs typeface="Calibri" panose="020F0502020204030204" pitchFamily="34" charset="0"/>
              </a:rPr>
              <a:t>Delay</a:t>
            </a:r>
            <a:r>
              <a:rPr lang="tr-TR" sz="1600" b="1" dirty="0">
                <a:solidFill>
                  <a:srgbClr val="000000"/>
                </a:solidFill>
                <a:latin typeface="Calibri" panose="020F0502020204030204" pitchFamily="34" charset="0"/>
                <a:cs typeface="Calibri" panose="020F0502020204030204" pitchFamily="34" charset="0"/>
              </a:rPr>
              <a:t> in </a:t>
            </a:r>
            <a:r>
              <a:rPr lang="tr-TR" sz="1600" b="1" dirty="0" err="1">
                <a:solidFill>
                  <a:srgbClr val="000000"/>
                </a:solidFill>
                <a:latin typeface="Calibri" panose="020F0502020204030204" pitchFamily="34" charset="0"/>
                <a:cs typeface="Calibri" panose="020F0502020204030204" pitchFamily="34" charset="0"/>
              </a:rPr>
              <a:t>Minutes</a:t>
            </a:r>
            <a:r>
              <a:rPr lang="tr-TR" sz="1600" b="1" dirty="0">
                <a:solidFill>
                  <a:srgbClr val="000000"/>
                </a:solidFill>
                <a:latin typeface="Calibri" panose="020F0502020204030204" pitchFamily="34" charset="0"/>
                <a:cs typeface="Calibri" panose="020F0502020204030204" pitchFamily="34" charset="0"/>
              </a:rPr>
              <a:t>” sütununun silinmesi düşünülebilir, ancak bu sütundaki eksik değerler çok az olduğu için, sadece eksik değerleri ortalama(</a:t>
            </a:r>
            <a:r>
              <a:rPr lang="tr-TR" sz="1600" b="1" dirty="0" err="1">
                <a:solidFill>
                  <a:srgbClr val="000000"/>
                </a:solidFill>
                <a:latin typeface="Calibri" panose="020F0502020204030204" pitchFamily="34" charset="0"/>
                <a:cs typeface="Calibri" panose="020F0502020204030204" pitchFamily="34" charset="0"/>
              </a:rPr>
              <a:t>mean</a:t>
            </a:r>
            <a:r>
              <a:rPr lang="tr-TR" sz="1600" b="1" dirty="0">
                <a:solidFill>
                  <a:srgbClr val="000000"/>
                </a:solidFill>
                <a:latin typeface="Calibri" panose="020F0502020204030204" pitchFamily="34" charset="0"/>
                <a:cs typeface="Calibri" panose="020F0502020204030204" pitchFamily="34" charset="0"/>
              </a:rPr>
              <a:t>) fonksiyonu ile tahmin edilip veri setine eklenmesi modelin oluşmasını olumsuz olarak etkilemeyecektir.</a:t>
            </a:r>
          </a:p>
          <a:p>
            <a:pPr algn="just" fontAlgn="base">
              <a:spcAft>
                <a:spcPts val="1800"/>
              </a:spcAft>
            </a:pPr>
            <a:r>
              <a:rPr lang="tr-TR" sz="1600" b="1" dirty="0">
                <a:solidFill>
                  <a:srgbClr val="000000"/>
                </a:solidFill>
                <a:latin typeface="Calibri" panose="020F0502020204030204" pitchFamily="34" charset="0"/>
                <a:cs typeface="Calibri" panose="020F0502020204030204" pitchFamily="34" charset="0"/>
              </a:rPr>
              <a:t>Model için sütunlar arasında da korelasyon olup olmadığını da model için kontrol edilmesi gerekmektedir. Yüksek yoğunluklu korelasyon modellerin hatalı oluşturulmasını ve yanlış sonuç üretmesini sağlayabilir. Şekil 3.10’da ısı haritası ile hangi özniteliklerin birbiriyle korelasyonunun olup olmadığı görülebilmektedir. Mavinin yoğun tonları korelasyonun yüksek olduğunu göstermektedir.</a:t>
            </a:r>
          </a:p>
          <a:p>
            <a:pPr algn="just" fontAlgn="base">
              <a:spcAft>
                <a:spcPts val="1800"/>
              </a:spcAft>
            </a:pPr>
            <a:r>
              <a:rPr lang="tr-TR" sz="1600" b="1" dirty="0">
                <a:solidFill>
                  <a:srgbClr val="000000"/>
                </a:solidFill>
                <a:latin typeface="Calibri" panose="020F0502020204030204" pitchFamily="34" charset="0"/>
                <a:cs typeface="Calibri" panose="020F0502020204030204" pitchFamily="34" charset="0"/>
              </a:rPr>
              <a:t>“</a:t>
            </a:r>
            <a:r>
              <a:rPr lang="tr-TR" sz="1600" b="1" dirty="0" err="1">
                <a:solidFill>
                  <a:srgbClr val="000000"/>
                </a:solidFill>
                <a:latin typeface="Calibri" panose="020F0502020204030204" pitchFamily="34" charset="0"/>
                <a:cs typeface="Calibri" panose="020F0502020204030204" pitchFamily="34" charset="0"/>
              </a:rPr>
              <a:t>Arrival</a:t>
            </a:r>
            <a:r>
              <a:rPr lang="tr-TR" sz="1600" b="1" dirty="0">
                <a:solidFill>
                  <a:srgbClr val="000000"/>
                </a:solidFill>
                <a:latin typeface="Calibri" panose="020F0502020204030204" pitchFamily="34" charset="0"/>
                <a:cs typeface="Calibri" panose="020F0502020204030204" pitchFamily="34" charset="0"/>
              </a:rPr>
              <a:t> </a:t>
            </a:r>
            <a:r>
              <a:rPr lang="tr-TR" sz="1600" b="1" dirty="0" err="1">
                <a:solidFill>
                  <a:srgbClr val="000000"/>
                </a:solidFill>
                <a:latin typeface="Calibri" panose="020F0502020204030204" pitchFamily="34" charset="0"/>
                <a:cs typeface="Calibri" panose="020F0502020204030204" pitchFamily="34" charset="0"/>
              </a:rPr>
              <a:t>Delay</a:t>
            </a:r>
            <a:r>
              <a:rPr lang="tr-TR" sz="1600" b="1" dirty="0">
                <a:solidFill>
                  <a:srgbClr val="000000"/>
                </a:solidFill>
                <a:latin typeface="Calibri" panose="020F0502020204030204" pitchFamily="34" charset="0"/>
                <a:cs typeface="Calibri" panose="020F0502020204030204" pitchFamily="34" charset="0"/>
              </a:rPr>
              <a:t> in </a:t>
            </a:r>
            <a:r>
              <a:rPr lang="tr-TR" sz="1600" b="1" dirty="0" err="1">
                <a:solidFill>
                  <a:srgbClr val="000000"/>
                </a:solidFill>
                <a:latin typeface="Calibri" panose="020F0502020204030204" pitchFamily="34" charset="0"/>
                <a:cs typeface="Calibri" panose="020F0502020204030204" pitchFamily="34" charset="0"/>
              </a:rPr>
              <a:t>Minutes</a:t>
            </a:r>
            <a:r>
              <a:rPr lang="tr-TR" sz="1600" b="1" dirty="0">
                <a:solidFill>
                  <a:srgbClr val="000000"/>
                </a:solidFill>
                <a:latin typeface="Calibri" panose="020F0502020204030204" pitchFamily="34" charset="0"/>
                <a:cs typeface="Calibri" panose="020F0502020204030204" pitchFamily="34" charset="0"/>
              </a:rPr>
              <a:t>” ve “</a:t>
            </a:r>
            <a:r>
              <a:rPr lang="tr-TR" sz="1600" b="1" dirty="0" err="1">
                <a:solidFill>
                  <a:srgbClr val="000000"/>
                </a:solidFill>
                <a:latin typeface="Calibri" panose="020F0502020204030204" pitchFamily="34" charset="0"/>
                <a:cs typeface="Calibri" panose="020F0502020204030204" pitchFamily="34" charset="0"/>
              </a:rPr>
              <a:t>Departure</a:t>
            </a:r>
            <a:r>
              <a:rPr lang="tr-TR" sz="1600" b="1" dirty="0">
                <a:solidFill>
                  <a:srgbClr val="000000"/>
                </a:solidFill>
                <a:latin typeface="Calibri" panose="020F0502020204030204" pitchFamily="34" charset="0"/>
                <a:cs typeface="Calibri" panose="020F0502020204030204" pitchFamily="34" charset="0"/>
              </a:rPr>
              <a:t> </a:t>
            </a:r>
            <a:r>
              <a:rPr lang="tr-TR" sz="1600" b="1" dirty="0" err="1">
                <a:solidFill>
                  <a:srgbClr val="000000"/>
                </a:solidFill>
                <a:latin typeface="Calibri" panose="020F0502020204030204" pitchFamily="34" charset="0"/>
                <a:cs typeface="Calibri" panose="020F0502020204030204" pitchFamily="34" charset="0"/>
              </a:rPr>
              <a:t>Delay</a:t>
            </a:r>
            <a:r>
              <a:rPr lang="tr-TR" sz="1600" b="1" dirty="0">
                <a:solidFill>
                  <a:srgbClr val="000000"/>
                </a:solidFill>
                <a:latin typeface="Calibri" panose="020F0502020204030204" pitchFamily="34" charset="0"/>
                <a:cs typeface="Calibri" panose="020F0502020204030204" pitchFamily="34" charset="0"/>
              </a:rPr>
              <a:t> in </a:t>
            </a:r>
            <a:r>
              <a:rPr lang="tr-TR" sz="1600" b="1" dirty="0" err="1">
                <a:solidFill>
                  <a:srgbClr val="000000"/>
                </a:solidFill>
                <a:latin typeface="Calibri" panose="020F0502020204030204" pitchFamily="34" charset="0"/>
                <a:cs typeface="Calibri" panose="020F0502020204030204" pitchFamily="34" charset="0"/>
              </a:rPr>
              <a:t>Minutes</a:t>
            </a:r>
            <a:r>
              <a:rPr lang="tr-TR" sz="1600" b="1" dirty="0">
                <a:solidFill>
                  <a:srgbClr val="000000"/>
                </a:solidFill>
                <a:latin typeface="Calibri" panose="020F0502020204030204" pitchFamily="34" charset="0"/>
                <a:cs typeface="Calibri" panose="020F0502020204030204" pitchFamily="34" charset="0"/>
              </a:rPr>
              <a:t>” sütunlarının birbirlerini çok etkilediği ve korelasyonun yüksek olduğu da görülmektedir. Beklenildiği gibi geç kalkış yapan uçak geç varış yapacaktır. Dolayısıyla, “</a:t>
            </a:r>
            <a:r>
              <a:rPr lang="tr-TR" sz="1600" b="1" dirty="0" err="1">
                <a:solidFill>
                  <a:srgbClr val="000000"/>
                </a:solidFill>
                <a:latin typeface="Calibri" panose="020F0502020204030204" pitchFamily="34" charset="0"/>
                <a:cs typeface="Calibri" panose="020F0502020204030204" pitchFamily="34" charset="0"/>
              </a:rPr>
              <a:t>Arrival</a:t>
            </a:r>
            <a:r>
              <a:rPr lang="tr-TR" sz="1600" b="1" dirty="0">
                <a:solidFill>
                  <a:srgbClr val="000000"/>
                </a:solidFill>
                <a:latin typeface="Calibri" panose="020F0502020204030204" pitchFamily="34" charset="0"/>
                <a:cs typeface="Calibri" panose="020F0502020204030204" pitchFamily="34" charset="0"/>
              </a:rPr>
              <a:t> </a:t>
            </a:r>
            <a:r>
              <a:rPr lang="tr-TR" sz="1600" b="1" dirty="0" err="1">
                <a:solidFill>
                  <a:srgbClr val="000000"/>
                </a:solidFill>
                <a:latin typeface="Calibri" panose="020F0502020204030204" pitchFamily="34" charset="0"/>
                <a:cs typeface="Calibri" panose="020F0502020204030204" pitchFamily="34" charset="0"/>
              </a:rPr>
              <a:t>Delay</a:t>
            </a:r>
            <a:r>
              <a:rPr lang="tr-TR" sz="1600" b="1" dirty="0">
                <a:solidFill>
                  <a:srgbClr val="000000"/>
                </a:solidFill>
                <a:latin typeface="Calibri" panose="020F0502020204030204" pitchFamily="34" charset="0"/>
                <a:cs typeface="Calibri" panose="020F0502020204030204" pitchFamily="34" charset="0"/>
              </a:rPr>
              <a:t> in </a:t>
            </a:r>
            <a:r>
              <a:rPr lang="tr-TR" sz="1600" b="1" dirty="0" err="1">
                <a:solidFill>
                  <a:srgbClr val="000000"/>
                </a:solidFill>
                <a:latin typeface="Calibri" panose="020F0502020204030204" pitchFamily="34" charset="0"/>
                <a:cs typeface="Calibri" panose="020F0502020204030204" pitchFamily="34" charset="0"/>
              </a:rPr>
              <a:t>Minutes</a:t>
            </a:r>
            <a:r>
              <a:rPr lang="tr-TR" sz="1600" b="1" dirty="0">
                <a:solidFill>
                  <a:srgbClr val="000000"/>
                </a:solidFill>
                <a:latin typeface="Calibri" panose="020F0502020204030204" pitchFamily="34" charset="0"/>
                <a:cs typeface="Calibri" panose="020F0502020204030204" pitchFamily="34" charset="0"/>
              </a:rPr>
              <a:t>” sütununu silerek, aynı verileri tekrarlamadan doğru sonuca ulaşılabilmektedir. </a:t>
            </a:r>
          </a:p>
          <a:p>
            <a:pPr marL="0" indent="0">
              <a:spcAft>
                <a:spcPts val="1800"/>
              </a:spcAft>
              <a:buClr>
                <a:srgbClr val="FD9F09"/>
              </a:buClr>
              <a:buNone/>
            </a:pPr>
            <a:endParaRPr lang="tr-TR" sz="1600" b="1" dirty="0">
              <a:solidFill>
                <a:srgbClr val="000000"/>
              </a:solidFill>
              <a:latin typeface="Calibri" panose="020F0502020204030204" pitchFamily="34" charset="0"/>
              <a:cs typeface="Calibri" panose="020F0502020204030204" pitchFamily="34" charset="0"/>
            </a:endParaRPr>
          </a:p>
        </p:txBody>
      </p:sp>
      <p:pic>
        <p:nvPicPr>
          <p:cNvPr id="3" name="Picture 2" descr="Chart&#10;&#10;Description automatically generated">
            <a:extLst>
              <a:ext uri="{FF2B5EF4-FFF2-40B4-BE49-F238E27FC236}">
                <a16:creationId xmlns:a16="http://schemas.microsoft.com/office/drawing/2014/main" id="{B4BCB062-0E44-C506-5027-053CB218F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6236" y="963389"/>
            <a:ext cx="5276586" cy="4931222"/>
          </a:xfrm>
          <a:prstGeom prst="rect">
            <a:avLst/>
          </a:prstGeom>
        </p:spPr>
      </p:pic>
    </p:spTree>
    <p:extLst>
      <p:ext uri="{BB962C8B-B14F-4D97-AF65-F5344CB8AC3E}">
        <p14:creationId xmlns:p14="http://schemas.microsoft.com/office/powerpoint/2010/main" val="4017157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sld>
</file>

<file path=ppt/theme/theme1.xml><?xml version="1.0" encoding="utf-8"?>
<a:theme xmlns:a="http://schemas.openxmlformats.org/drawingml/2006/main" name="Duman">
  <a:themeElements>
    <a:clrScheme name="Duman">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uzlu Cam">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TM03457464[[fn=Kar Payı]]</Template>
  <TotalTime>570</TotalTime>
  <Words>2653</Words>
  <Application>Microsoft Office PowerPoint</Application>
  <PresentationFormat>Widescreen</PresentationFormat>
  <Paragraphs>142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vt:lpstr>
      <vt:lpstr>Wingdings 3</vt:lpstr>
      <vt:lpstr>Duman</vt:lpstr>
      <vt:lpstr>PowerPoint Presentation</vt:lpstr>
      <vt:lpstr>Giriş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Strateji Pc</dc:creator>
  <cp:lastModifiedBy>İsmail Gürler</cp:lastModifiedBy>
  <cp:revision>90</cp:revision>
  <dcterms:created xsi:type="dcterms:W3CDTF">2017-07-12T12:47:14Z</dcterms:created>
  <dcterms:modified xsi:type="dcterms:W3CDTF">2023-01-04T10:19:11Z</dcterms:modified>
</cp:coreProperties>
</file>