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0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Comic Sans MS" panose="030F0702030302020204" pitchFamily="66" charset="0"/>
      <p:regular r:id="rId30"/>
      <p:bold r:id="rId31"/>
      <p:italic r:id="rId32"/>
      <p:boldItalic r:id="rId33"/>
    </p:embeddedFont>
    <p:embeddedFont>
      <p:font typeface="Helvetica Neue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I8ic8ZJMXywkVPww3NAqerOB+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22FC9-F89E-4E4E-8DF5-1E08B290F700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F7D9721E-164B-48AB-BF58-F435FBFF5D67}">
      <dgm:prSet phldrT="[Text]" custT="1"/>
      <dgm:spPr/>
      <dgm:t>
        <a:bodyPr/>
        <a:lstStyle/>
        <a:p>
          <a:r>
            <a:rPr lang="en-IN" sz="1600" b="1" dirty="0">
              <a:latin typeface="Comic Sans MS" panose="030F0702030302020204" pitchFamily="66" charset="0"/>
            </a:rPr>
            <a:t>Existence of a molecule orbitals and stability of the molecule</a:t>
          </a:r>
        </a:p>
      </dgm:t>
    </dgm:pt>
    <dgm:pt modelId="{1A414026-5370-4CDF-AD5B-646E81E058C6}" type="parTrans" cxnId="{E641209D-EC2C-4242-B15A-C3A40C250C73}">
      <dgm:prSet/>
      <dgm:spPr/>
      <dgm:t>
        <a:bodyPr/>
        <a:lstStyle/>
        <a:p>
          <a:endParaRPr lang="en-IN" sz="1600" b="1">
            <a:latin typeface="Comic Sans MS" panose="030F0702030302020204" pitchFamily="66" charset="0"/>
          </a:endParaRPr>
        </a:p>
      </dgm:t>
    </dgm:pt>
    <dgm:pt modelId="{F84A408F-9F45-4950-8C5E-2652B2542337}" type="sibTrans" cxnId="{E641209D-EC2C-4242-B15A-C3A40C250C73}">
      <dgm:prSet/>
      <dgm:spPr/>
      <dgm:t>
        <a:bodyPr/>
        <a:lstStyle/>
        <a:p>
          <a:endParaRPr lang="en-IN" sz="1600" b="1">
            <a:latin typeface="Comic Sans MS" panose="030F0702030302020204" pitchFamily="66" charset="0"/>
          </a:endParaRPr>
        </a:p>
      </dgm:t>
    </dgm:pt>
    <dgm:pt modelId="{0A93EF37-E044-497E-88EB-4D7E33D8E0D6}">
      <dgm:prSet phldrT="[Text]" custT="1"/>
      <dgm:spPr/>
      <dgm:t>
        <a:bodyPr/>
        <a:lstStyle/>
        <a:p>
          <a:r>
            <a:rPr lang="en-IN" sz="1600" b="1" dirty="0">
              <a:latin typeface="Comic Sans MS" panose="030F0702030302020204" pitchFamily="66" charset="0"/>
            </a:rPr>
            <a:t>Bond order</a:t>
          </a:r>
        </a:p>
      </dgm:t>
    </dgm:pt>
    <dgm:pt modelId="{7AECB930-D07C-41CA-9EBE-17CCA6DFA923}" type="parTrans" cxnId="{B5936FBC-A0DD-49FD-A79B-5A1787E48EFD}">
      <dgm:prSet/>
      <dgm:spPr/>
      <dgm:t>
        <a:bodyPr/>
        <a:lstStyle/>
        <a:p>
          <a:endParaRPr lang="en-IN" sz="1600" b="1">
            <a:latin typeface="Comic Sans MS" panose="030F0702030302020204" pitchFamily="66" charset="0"/>
          </a:endParaRPr>
        </a:p>
      </dgm:t>
    </dgm:pt>
    <dgm:pt modelId="{F09F0FE6-67DC-49BD-9BA1-B07418E2FF8F}" type="sibTrans" cxnId="{B5936FBC-A0DD-49FD-A79B-5A1787E48EFD}">
      <dgm:prSet/>
      <dgm:spPr/>
      <dgm:t>
        <a:bodyPr/>
        <a:lstStyle/>
        <a:p>
          <a:endParaRPr lang="en-IN" sz="1600" b="1">
            <a:latin typeface="Comic Sans MS" panose="030F0702030302020204" pitchFamily="66" charset="0"/>
          </a:endParaRPr>
        </a:p>
      </dgm:t>
    </dgm:pt>
    <dgm:pt modelId="{1568CF2A-E65F-4671-B0E0-F2EDF5D6C7BD}">
      <dgm:prSet phldrT="[Text]" custT="1"/>
      <dgm:spPr/>
      <dgm:t>
        <a:bodyPr/>
        <a:lstStyle/>
        <a:p>
          <a:r>
            <a:rPr lang="en-IN" sz="1600" b="1" dirty="0">
              <a:latin typeface="Comic Sans MS" panose="030F0702030302020204" pitchFamily="66" charset="0"/>
            </a:rPr>
            <a:t>Directional nature of bonds</a:t>
          </a:r>
        </a:p>
      </dgm:t>
    </dgm:pt>
    <dgm:pt modelId="{48A4697D-9E9C-4E9F-9E3F-A175E7932710}" type="parTrans" cxnId="{D994295E-5F21-4952-807F-FB7962A494BA}">
      <dgm:prSet/>
      <dgm:spPr/>
      <dgm:t>
        <a:bodyPr/>
        <a:lstStyle/>
        <a:p>
          <a:endParaRPr lang="en-IN" sz="1600" b="1">
            <a:latin typeface="Comic Sans MS" panose="030F0702030302020204" pitchFamily="66" charset="0"/>
          </a:endParaRPr>
        </a:p>
      </dgm:t>
    </dgm:pt>
    <dgm:pt modelId="{9F2A581A-81DB-4352-9656-254F1AA2DDB8}" type="sibTrans" cxnId="{D994295E-5F21-4952-807F-FB7962A494BA}">
      <dgm:prSet/>
      <dgm:spPr/>
      <dgm:t>
        <a:bodyPr/>
        <a:lstStyle/>
        <a:p>
          <a:endParaRPr lang="en-IN" sz="1600" b="1">
            <a:latin typeface="Comic Sans MS" panose="030F0702030302020204" pitchFamily="66" charset="0"/>
          </a:endParaRPr>
        </a:p>
      </dgm:t>
    </dgm:pt>
    <dgm:pt modelId="{60852B97-4286-452B-9302-03DB7DB3E4B9}">
      <dgm:prSet custT="1"/>
      <dgm:spPr/>
      <dgm:t>
        <a:bodyPr/>
        <a:lstStyle/>
        <a:p>
          <a:r>
            <a:rPr lang="en-IN" sz="1600" b="1" dirty="0">
              <a:latin typeface="Comic Sans MS" panose="030F0702030302020204" pitchFamily="66" charset="0"/>
            </a:rPr>
            <a:t>Para/diamagnetic nature of molecule</a:t>
          </a:r>
        </a:p>
      </dgm:t>
    </dgm:pt>
    <dgm:pt modelId="{054ED9ED-0816-4208-B8BC-F402FB4DDE4E}" type="parTrans" cxnId="{9DE6214D-B8B2-4D5D-9419-F358C710D2CC}">
      <dgm:prSet/>
      <dgm:spPr/>
      <dgm:t>
        <a:bodyPr/>
        <a:lstStyle/>
        <a:p>
          <a:endParaRPr lang="en-IN" sz="1600" b="1">
            <a:latin typeface="Comic Sans MS" panose="030F0702030302020204" pitchFamily="66" charset="0"/>
          </a:endParaRPr>
        </a:p>
      </dgm:t>
    </dgm:pt>
    <dgm:pt modelId="{FAD03719-49A1-4A14-8BA6-AB9310D8A4E6}" type="sibTrans" cxnId="{9DE6214D-B8B2-4D5D-9419-F358C710D2CC}">
      <dgm:prSet/>
      <dgm:spPr/>
      <dgm:t>
        <a:bodyPr/>
        <a:lstStyle/>
        <a:p>
          <a:endParaRPr lang="en-IN" sz="1600" b="1">
            <a:latin typeface="Comic Sans MS" panose="030F0702030302020204" pitchFamily="66" charset="0"/>
          </a:endParaRPr>
        </a:p>
      </dgm:t>
    </dgm:pt>
    <dgm:pt modelId="{BF47B6A4-89F3-4546-832A-64737B692EFB}">
      <dgm:prSet custT="1"/>
      <dgm:spPr/>
      <dgm:t>
        <a:bodyPr/>
        <a:lstStyle/>
        <a:p>
          <a:r>
            <a:rPr lang="en-IN" sz="1600" b="1" dirty="0">
              <a:latin typeface="Comic Sans MS" panose="030F0702030302020204" pitchFamily="66" charset="0"/>
            </a:rPr>
            <a:t>Whether compound is coloured or not</a:t>
          </a:r>
        </a:p>
      </dgm:t>
    </dgm:pt>
    <dgm:pt modelId="{FC6069F5-7DB6-4A9F-91EC-77DA8B20E5E6}" type="parTrans" cxnId="{6C966D3F-BDC0-4A75-9505-90202AC9E6BF}">
      <dgm:prSet/>
      <dgm:spPr/>
      <dgm:t>
        <a:bodyPr/>
        <a:lstStyle/>
        <a:p>
          <a:endParaRPr lang="en-IN" sz="1600" b="1">
            <a:latin typeface="Comic Sans MS" panose="030F0702030302020204" pitchFamily="66" charset="0"/>
          </a:endParaRPr>
        </a:p>
      </dgm:t>
    </dgm:pt>
    <dgm:pt modelId="{9FF4A9C2-1AEA-40FE-A8C8-C2531057890C}" type="sibTrans" cxnId="{6C966D3F-BDC0-4A75-9505-90202AC9E6BF}">
      <dgm:prSet/>
      <dgm:spPr/>
      <dgm:t>
        <a:bodyPr/>
        <a:lstStyle/>
        <a:p>
          <a:endParaRPr lang="en-IN" sz="1600" b="1">
            <a:latin typeface="Comic Sans MS" panose="030F0702030302020204" pitchFamily="66" charset="0"/>
          </a:endParaRPr>
        </a:p>
      </dgm:t>
    </dgm:pt>
    <dgm:pt modelId="{170F283E-2269-4706-B53C-8250F2A96680}" type="pres">
      <dgm:prSet presAssocID="{4DB22FC9-F89E-4E4E-8DF5-1E08B290F700}" presName="Name0" presStyleCnt="0">
        <dgm:presLayoutVars>
          <dgm:chMax val="7"/>
          <dgm:chPref val="7"/>
          <dgm:dir/>
        </dgm:presLayoutVars>
      </dgm:prSet>
      <dgm:spPr/>
    </dgm:pt>
    <dgm:pt modelId="{87A3C7FC-F096-4229-A1AF-94DA2AD5E473}" type="pres">
      <dgm:prSet presAssocID="{4DB22FC9-F89E-4E4E-8DF5-1E08B290F700}" presName="Name1" presStyleCnt="0"/>
      <dgm:spPr/>
    </dgm:pt>
    <dgm:pt modelId="{B0A71B2A-EC4A-4CD0-AD96-B6924B887024}" type="pres">
      <dgm:prSet presAssocID="{4DB22FC9-F89E-4E4E-8DF5-1E08B290F700}" presName="cycle" presStyleCnt="0"/>
      <dgm:spPr/>
    </dgm:pt>
    <dgm:pt modelId="{0DC8C947-1A70-48CF-96DF-ECE961A07371}" type="pres">
      <dgm:prSet presAssocID="{4DB22FC9-F89E-4E4E-8DF5-1E08B290F700}" presName="srcNode" presStyleLbl="node1" presStyleIdx="0" presStyleCnt="5"/>
      <dgm:spPr/>
    </dgm:pt>
    <dgm:pt modelId="{6BCB49F4-1C01-4B79-91A7-F97F98677DDA}" type="pres">
      <dgm:prSet presAssocID="{4DB22FC9-F89E-4E4E-8DF5-1E08B290F700}" presName="conn" presStyleLbl="parChTrans1D2" presStyleIdx="0" presStyleCnt="1"/>
      <dgm:spPr/>
    </dgm:pt>
    <dgm:pt modelId="{F2860006-8D82-4175-8B09-B9ADBB19F7ED}" type="pres">
      <dgm:prSet presAssocID="{4DB22FC9-F89E-4E4E-8DF5-1E08B290F700}" presName="extraNode" presStyleLbl="node1" presStyleIdx="0" presStyleCnt="5"/>
      <dgm:spPr/>
    </dgm:pt>
    <dgm:pt modelId="{5FC671C1-3990-4DD4-8CED-617424ABF17C}" type="pres">
      <dgm:prSet presAssocID="{4DB22FC9-F89E-4E4E-8DF5-1E08B290F700}" presName="dstNode" presStyleLbl="node1" presStyleIdx="0" presStyleCnt="5"/>
      <dgm:spPr/>
    </dgm:pt>
    <dgm:pt modelId="{0656155B-9E9E-45C1-B3D9-B627CCAE3B38}" type="pres">
      <dgm:prSet presAssocID="{F7D9721E-164B-48AB-BF58-F435FBFF5D67}" presName="text_1" presStyleLbl="node1" presStyleIdx="0" presStyleCnt="5">
        <dgm:presLayoutVars>
          <dgm:bulletEnabled val="1"/>
        </dgm:presLayoutVars>
      </dgm:prSet>
      <dgm:spPr/>
    </dgm:pt>
    <dgm:pt modelId="{4A7342F6-BC52-4B80-A505-C2EDCF0F9B39}" type="pres">
      <dgm:prSet presAssocID="{F7D9721E-164B-48AB-BF58-F435FBFF5D67}" presName="accent_1" presStyleCnt="0"/>
      <dgm:spPr/>
    </dgm:pt>
    <dgm:pt modelId="{0501E6D3-0085-4716-9FB5-0BE0F68B1034}" type="pres">
      <dgm:prSet presAssocID="{F7D9721E-164B-48AB-BF58-F435FBFF5D67}" presName="accentRepeatNode" presStyleLbl="solidFgAcc1" presStyleIdx="0" presStyleCnt="5"/>
      <dgm:spPr/>
    </dgm:pt>
    <dgm:pt modelId="{4A8FEAFF-FDA4-444B-B7D6-BBBECA98053D}" type="pres">
      <dgm:prSet presAssocID="{0A93EF37-E044-497E-88EB-4D7E33D8E0D6}" presName="text_2" presStyleLbl="node1" presStyleIdx="1" presStyleCnt="5">
        <dgm:presLayoutVars>
          <dgm:bulletEnabled val="1"/>
        </dgm:presLayoutVars>
      </dgm:prSet>
      <dgm:spPr/>
    </dgm:pt>
    <dgm:pt modelId="{D145B8B5-8DA6-4F2F-BEC9-6ACF96D40252}" type="pres">
      <dgm:prSet presAssocID="{0A93EF37-E044-497E-88EB-4D7E33D8E0D6}" presName="accent_2" presStyleCnt="0"/>
      <dgm:spPr/>
    </dgm:pt>
    <dgm:pt modelId="{80375414-B089-478D-8F91-63CDF9C78A54}" type="pres">
      <dgm:prSet presAssocID="{0A93EF37-E044-497E-88EB-4D7E33D8E0D6}" presName="accentRepeatNode" presStyleLbl="solidFgAcc1" presStyleIdx="1" presStyleCnt="5"/>
      <dgm:spPr/>
    </dgm:pt>
    <dgm:pt modelId="{07259D1B-C0C8-417C-AE92-5B296612A97A}" type="pres">
      <dgm:prSet presAssocID="{1568CF2A-E65F-4671-B0E0-F2EDF5D6C7BD}" presName="text_3" presStyleLbl="node1" presStyleIdx="2" presStyleCnt="5">
        <dgm:presLayoutVars>
          <dgm:bulletEnabled val="1"/>
        </dgm:presLayoutVars>
      </dgm:prSet>
      <dgm:spPr/>
    </dgm:pt>
    <dgm:pt modelId="{DBAFC70B-7F51-4004-B5C7-9F2B08E4139A}" type="pres">
      <dgm:prSet presAssocID="{1568CF2A-E65F-4671-B0E0-F2EDF5D6C7BD}" presName="accent_3" presStyleCnt="0"/>
      <dgm:spPr/>
    </dgm:pt>
    <dgm:pt modelId="{88A1F643-5B9C-40B3-9285-68D67C28F672}" type="pres">
      <dgm:prSet presAssocID="{1568CF2A-E65F-4671-B0E0-F2EDF5D6C7BD}" presName="accentRepeatNode" presStyleLbl="solidFgAcc1" presStyleIdx="2" presStyleCnt="5"/>
      <dgm:spPr/>
    </dgm:pt>
    <dgm:pt modelId="{377EC88C-F948-49DE-97A8-326FEC412ADF}" type="pres">
      <dgm:prSet presAssocID="{60852B97-4286-452B-9302-03DB7DB3E4B9}" presName="text_4" presStyleLbl="node1" presStyleIdx="3" presStyleCnt="5">
        <dgm:presLayoutVars>
          <dgm:bulletEnabled val="1"/>
        </dgm:presLayoutVars>
      </dgm:prSet>
      <dgm:spPr/>
    </dgm:pt>
    <dgm:pt modelId="{14A54B14-7C05-40C2-8727-83AC6ACABB0E}" type="pres">
      <dgm:prSet presAssocID="{60852B97-4286-452B-9302-03DB7DB3E4B9}" presName="accent_4" presStyleCnt="0"/>
      <dgm:spPr/>
    </dgm:pt>
    <dgm:pt modelId="{988D9CAF-A4C3-437D-AB00-B4A1B977850D}" type="pres">
      <dgm:prSet presAssocID="{60852B97-4286-452B-9302-03DB7DB3E4B9}" presName="accentRepeatNode" presStyleLbl="solidFgAcc1" presStyleIdx="3" presStyleCnt="5"/>
      <dgm:spPr/>
    </dgm:pt>
    <dgm:pt modelId="{C7DBE0CD-3D4C-4594-BEF8-4DF7FCF952F9}" type="pres">
      <dgm:prSet presAssocID="{BF47B6A4-89F3-4546-832A-64737B692EFB}" presName="text_5" presStyleLbl="node1" presStyleIdx="4" presStyleCnt="5" custLinFactNeighborX="175">
        <dgm:presLayoutVars>
          <dgm:bulletEnabled val="1"/>
        </dgm:presLayoutVars>
      </dgm:prSet>
      <dgm:spPr/>
    </dgm:pt>
    <dgm:pt modelId="{D467B7DE-E70D-4461-AD24-1F43114454DF}" type="pres">
      <dgm:prSet presAssocID="{BF47B6A4-89F3-4546-832A-64737B692EFB}" presName="accent_5" presStyleCnt="0"/>
      <dgm:spPr/>
    </dgm:pt>
    <dgm:pt modelId="{5EE60F00-D34C-443F-9DF9-24BCA5020507}" type="pres">
      <dgm:prSet presAssocID="{BF47B6A4-89F3-4546-832A-64737B692EFB}" presName="accentRepeatNode" presStyleLbl="solidFgAcc1" presStyleIdx="4" presStyleCnt="5"/>
      <dgm:spPr/>
    </dgm:pt>
  </dgm:ptLst>
  <dgm:cxnLst>
    <dgm:cxn modelId="{96541001-80EE-422B-AB4B-297F4BB40DFB}" type="presOf" srcId="{BF47B6A4-89F3-4546-832A-64737B692EFB}" destId="{C7DBE0CD-3D4C-4594-BEF8-4DF7FCF952F9}" srcOrd="0" destOrd="0" presId="urn:microsoft.com/office/officeart/2008/layout/VerticalCurvedList"/>
    <dgm:cxn modelId="{BDD35C13-48F6-46CD-90A7-098F5FA39BB6}" type="presOf" srcId="{4DB22FC9-F89E-4E4E-8DF5-1E08B290F700}" destId="{170F283E-2269-4706-B53C-8250F2A96680}" srcOrd="0" destOrd="0" presId="urn:microsoft.com/office/officeart/2008/layout/VerticalCurvedList"/>
    <dgm:cxn modelId="{E8B11D1C-40DA-4381-86B5-BE5FD490F5C8}" type="presOf" srcId="{F7D9721E-164B-48AB-BF58-F435FBFF5D67}" destId="{0656155B-9E9E-45C1-B3D9-B627CCAE3B38}" srcOrd="0" destOrd="0" presId="urn:microsoft.com/office/officeart/2008/layout/VerticalCurvedList"/>
    <dgm:cxn modelId="{6C966D3F-BDC0-4A75-9505-90202AC9E6BF}" srcId="{4DB22FC9-F89E-4E4E-8DF5-1E08B290F700}" destId="{BF47B6A4-89F3-4546-832A-64737B692EFB}" srcOrd="4" destOrd="0" parTransId="{FC6069F5-7DB6-4A9F-91EC-77DA8B20E5E6}" sibTransId="{9FF4A9C2-1AEA-40FE-A8C8-C2531057890C}"/>
    <dgm:cxn modelId="{D994295E-5F21-4952-807F-FB7962A494BA}" srcId="{4DB22FC9-F89E-4E4E-8DF5-1E08B290F700}" destId="{1568CF2A-E65F-4671-B0E0-F2EDF5D6C7BD}" srcOrd="2" destOrd="0" parTransId="{48A4697D-9E9C-4E9F-9E3F-A175E7932710}" sibTransId="{9F2A581A-81DB-4352-9656-254F1AA2DDB8}"/>
    <dgm:cxn modelId="{FD858342-DB69-4580-868B-8C149D8AF616}" type="presOf" srcId="{60852B97-4286-452B-9302-03DB7DB3E4B9}" destId="{377EC88C-F948-49DE-97A8-326FEC412ADF}" srcOrd="0" destOrd="0" presId="urn:microsoft.com/office/officeart/2008/layout/VerticalCurvedList"/>
    <dgm:cxn modelId="{9DE6214D-B8B2-4D5D-9419-F358C710D2CC}" srcId="{4DB22FC9-F89E-4E4E-8DF5-1E08B290F700}" destId="{60852B97-4286-452B-9302-03DB7DB3E4B9}" srcOrd="3" destOrd="0" parTransId="{054ED9ED-0816-4208-B8BC-F402FB4DDE4E}" sibTransId="{FAD03719-49A1-4A14-8BA6-AB9310D8A4E6}"/>
    <dgm:cxn modelId="{E641209D-EC2C-4242-B15A-C3A40C250C73}" srcId="{4DB22FC9-F89E-4E4E-8DF5-1E08B290F700}" destId="{F7D9721E-164B-48AB-BF58-F435FBFF5D67}" srcOrd="0" destOrd="0" parTransId="{1A414026-5370-4CDF-AD5B-646E81E058C6}" sibTransId="{F84A408F-9F45-4950-8C5E-2652B2542337}"/>
    <dgm:cxn modelId="{3A476CA4-71FD-4229-B917-202BF0C3E7C1}" type="presOf" srcId="{0A93EF37-E044-497E-88EB-4D7E33D8E0D6}" destId="{4A8FEAFF-FDA4-444B-B7D6-BBBECA98053D}" srcOrd="0" destOrd="0" presId="urn:microsoft.com/office/officeart/2008/layout/VerticalCurvedList"/>
    <dgm:cxn modelId="{B5936FBC-A0DD-49FD-A79B-5A1787E48EFD}" srcId="{4DB22FC9-F89E-4E4E-8DF5-1E08B290F700}" destId="{0A93EF37-E044-497E-88EB-4D7E33D8E0D6}" srcOrd="1" destOrd="0" parTransId="{7AECB930-D07C-41CA-9EBE-17CCA6DFA923}" sibTransId="{F09F0FE6-67DC-49BD-9BA1-B07418E2FF8F}"/>
    <dgm:cxn modelId="{E94482C1-9693-4ABA-BE03-D110AC508B38}" type="presOf" srcId="{1568CF2A-E65F-4671-B0E0-F2EDF5D6C7BD}" destId="{07259D1B-C0C8-417C-AE92-5B296612A97A}" srcOrd="0" destOrd="0" presId="urn:microsoft.com/office/officeart/2008/layout/VerticalCurvedList"/>
    <dgm:cxn modelId="{8A0325D9-D4F0-4CC6-BBA1-040C521E6D6A}" type="presOf" srcId="{F84A408F-9F45-4950-8C5E-2652B2542337}" destId="{6BCB49F4-1C01-4B79-91A7-F97F98677DDA}" srcOrd="0" destOrd="0" presId="urn:microsoft.com/office/officeart/2008/layout/VerticalCurvedList"/>
    <dgm:cxn modelId="{20816A67-06B9-402F-9371-7EBB6EC31744}" type="presParOf" srcId="{170F283E-2269-4706-B53C-8250F2A96680}" destId="{87A3C7FC-F096-4229-A1AF-94DA2AD5E473}" srcOrd="0" destOrd="0" presId="urn:microsoft.com/office/officeart/2008/layout/VerticalCurvedList"/>
    <dgm:cxn modelId="{869C5D66-C226-4B17-B8A6-13908F8FFF03}" type="presParOf" srcId="{87A3C7FC-F096-4229-A1AF-94DA2AD5E473}" destId="{B0A71B2A-EC4A-4CD0-AD96-B6924B887024}" srcOrd="0" destOrd="0" presId="urn:microsoft.com/office/officeart/2008/layout/VerticalCurvedList"/>
    <dgm:cxn modelId="{D63A2C51-5D7A-4CF0-98EB-9D2E15BB1B91}" type="presParOf" srcId="{B0A71B2A-EC4A-4CD0-AD96-B6924B887024}" destId="{0DC8C947-1A70-48CF-96DF-ECE961A07371}" srcOrd="0" destOrd="0" presId="urn:microsoft.com/office/officeart/2008/layout/VerticalCurvedList"/>
    <dgm:cxn modelId="{987AD9F9-BC4A-43DE-BF07-76BC74036677}" type="presParOf" srcId="{B0A71B2A-EC4A-4CD0-AD96-B6924B887024}" destId="{6BCB49F4-1C01-4B79-91A7-F97F98677DDA}" srcOrd="1" destOrd="0" presId="urn:microsoft.com/office/officeart/2008/layout/VerticalCurvedList"/>
    <dgm:cxn modelId="{33E95B92-0537-4B94-A1CC-9F8A3FFD4B1E}" type="presParOf" srcId="{B0A71B2A-EC4A-4CD0-AD96-B6924B887024}" destId="{F2860006-8D82-4175-8B09-B9ADBB19F7ED}" srcOrd="2" destOrd="0" presId="urn:microsoft.com/office/officeart/2008/layout/VerticalCurvedList"/>
    <dgm:cxn modelId="{ED35001C-F1C8-4444-86D6-73E596F482EB}" type="presParOf" srcId="{B0A71B2A-EC4A-4CD0-AD96-B6924B887024}" destId="{5FC671C1-3990-4DD4-8CED-617424ABF17C}" srcOrd="3" destOrd="0" presId="urn:microsoft.com/office/officeart/2008/layout/VerticalCurvedList"/>
    <dgm:cxn modelId="{3A72D913-BF56-4C1E-96C4-CC6E96D106FC}" type="presParOf" srcId="{87A3C7FC-F096-4229-A1AF-94DA2AD5E473}" destId="{0656155B-9E9E-45C1-B3D9-B627CCAE3B38}" srcOrd="1" destOrd="0" presId="urn:microsoft.com/office/officeart/2008/layout/VerticalCurvedList"/>
    <dgm:cxn modelId="{8CD42DFC-A197-4927-9799-3114BCA3377B}" type="presParOf" srcId="{87A3C7FC-F096-4229-A1AF-94DA2AD5E473}" destId="{4A7342F6-BC52-4B80-A505-C2EDCF0F9B39}" srcOrd="2" destOrd="0" presId="urn:microsoft.com/office/officeart/2008/layout/VerticalCurvedList"/>
    <dgm:cxn modelId="{E8F353B6-C77A-4AAD-92F3-371A3812AFD8}" type="presParOf" srcId="{4A7342F6-BC52-4B80-A505-C2EDCF0F9B39}" destId="{0501E6D3-0085-4716-9FB5-0BE0F68B1034}" srcOrd="0" destOrd="0" presId="urn:microsoft.com/office/officeart/2008/layout/VerticalCurvedList"/>
    <dgm:cxn modelId="{932F7035-431B-4A4E-B33C-1BFFD0587277}" type="presParOf" srcId="{87A3C7FC-F096-4229-A1AF-94DA2AD5E473}" destId="{4A8FEAFF-FDA4-444B-B7D6-BBBECA98053D}" srcOrd="3" destOrd="0" presId="urn:microsoft.com/office/officeart/2008/layout/VerticalCurvedList"/>
    <dgm:cxn modelId="{3832550A-8733-44A0-9275-8499F2C67924}" type="presParOf" srcId="{87A3C7FC-F096-4229-A1AF-94DA2AD5E473}" destId="{D145B8B5-8DA6-4F2F-BEC9-6ACF96D40252}" srcOrd="4" destOrd="0" presId="urn:microsoft.com/office/officeart/2008/layout/VerticalCurvedList"/>
    <dgm:cxn modelId="{8F9395A8-C70C-4DE6-B598-04BB29739AD2}" type="presParOf" srcId="{D145B8B5-8DA6-4F2F-BEC9-6ACF96D40252}" destId="{80375414-B089-478D-8F91-63CDF9C78A54}" srcOrd="0" destOrd="0" presId="urn:microsoft.com/office/officeart/2008/layout/VerticalCurvedList"/>
    <dgm:cxn modelId="{C71A9B49-1D4D-49D9-B0ED-574B301F82F6}" type="presParOf" srcId="{87A3C7FC-F096-4229-A1AF-94DA2AD5E473}" destId="{07259D1B-C0C8-417C-AE92-5B296612A97A}" srcOrd="5" destOrd="0" presId="urn:microsoft.com/office/officeart/2008/layout/VerticalCurvedList"/>
    <dgm:cxn modelId="{4F16BB98-3308-4AFC-BAB2-0CB769A13F1C}" type="presParOf" srcId="{87A3C7FC-F096-4229-A1AF-94DA2AD5E473}" destId="{DBAFC70B-7F51-4004-B5C7-9F2B08E4139A}" srcOrd="6" destOrd="0" presId="urn:microsoft.com/office/officeart/2008/layout/VerticalCurvedList"/>
    <dgm:cxn modelId="{FD1A4B1E-3F19-4632-AD6F-19F61723097E}" type="presParOf" srcId="{DBAFC70B-7F51-4004-B5C7-9F2B08E4139A}" destId="{88A1F643-5B9C-40B3-9285-68D67C28F672}" srcOrd="0" destOrd="0" presId="urn:microsoft.com/office/officeart/2008/layout/VerticalCurvedList"/>
    <dgm:cxn modelId="{9C8490E7-A0D2-4D6B-83E4-7111A73F2CF2}" type="presParOf" srcId="{87A3C7FC-F096-4229-A1AF-94DA2AD5E473}" destId="{377EC88C-F948-49DE-97A8-326FEC412ADF}" srcOrd="7" destOrd="0" presId="urn:microsoft.com/office/officeart/2008/layout/VerticalCurvedList"/>
    <dgm:cxn modelId="{73BBCBB4-C232-4B14-9ED3-81D03351FFA1}" type="presParOf" srcId="{87A3C7FC-F096-4229-A1AF-94DA2AD5E473}" destId="{14A54B14-7C05-40C2-8727-83AC6ACABB0E}" srcOrd="8" destOrd="0" presId="urn:microsoft.com/office/officeart/2008/layout/VerticalCurvedList"/>
    <dgm:cxn modelId="{85936940-9A3C-4EA3-B8E6-B9D50C781C73}" type="presParOf" srcId="{14A54B14-7C05-40C2-8727-83AC6ACABB0E}" destId="{988D9CAF-A4C3-437D-AB00-B4A1B977850D}" srcOrd="0" destOrd="0" presId="urn:microsoft.com/office/officeart/2008/layout/VerticalCurvedList"/>
    <dgm:cxn modelId="{16C58BC2-10F1-4C9A-AD4F-0AC113D8536C}" type="presParOf" srcId="{87A3C7FC-F096-4229-A1AF-94DA2AD5E473}" destId="{C7DBE0CD-3D4C-4594-BEF8-4DF7FCF952F9}" srcOrd="9" destOrd="0" presId="urn:microsoft.com/office/officeart/2008/layout/VerticalCurvedList"/>
    <dgm:cxn modelId="{600B92E1-2D93-42B7-9814-F7C5E2F9DD80}" type="presParOf" srcId="{87A3C7FC-F096-4229-A1AF-94DA2AD5E473}" destId="{D467B7DE-E70D-4461-AD24-1F43114454DF}" srcOrd="10" destOrd="0" presId="urn:microsoft.com/office/officeart/2008/layout/VerticalCurvedList"/>
    <dgm:cxn modelId="{9F65080F-22B1-4916-B2F4-350E33401FA6}" type="presParOf" srcId="{D467B7DE-E70D-4461-AD24-1F43114454DF}" destId="{5EE60F00-D34C-443F-9DF9-24BCA502050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B49F4-1C01-4B79-91A7-F97F98677DDA}">
      <dsp:nvSpPr>
        <dsp:cNvPr id="0" name=""/>
        <dsp:cNvSpPr/>
      </dsp:nvSpPr>
      <dsp:spPr>
        <a:xfrm>
          <a:off x="-3772975" y="-579539"/>
          <a:ext cx="4497098" cy="4497098"/>
        </a:xfrm>
        <a:prstGeom prst="blockArc">
          <a:avLst>
            <a:gd name="adj1" fmla="val 18900000"/>
            <a:gd name="adj2" fmla="val 2700000"/>
            <a:gd name="adj3" fmla="val 48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6155B-9E9E-45C1-B3D9-B627CCAE3B38}">
      <dsp:nvSpPr>
        <dsp:cNvPr id="0" name=""/>
        <dsp:cNvSpPr/>
      </dsp:nvSpPr>
      <dsp:spPr>
        <a:xfrm>
          <a:off x="317453" y="208559"/>
          <a:ext cx="6578277" cy="4173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30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Comic Sans MS" panose="030F0702030302020204" pitchFamily="66" charset="0"/>
            </a:rPr>
            <a:t>Existence of a molecule orbitals and stability of the molecule</a:t>
          </a:r>
        </a:p>
      </dsp:txBody>
      <dsp:txXfrm>
        <a:off x="317453" y="208559"/>
        <a:ext cx="6578277" cy="417386"/>
      </dsp:txXfrm>
    </dsp:sp>
    <dsp:sp modelId="{0501E6D3-0085-4716-9FB5-0BE0F68B1034}">
      <dsp:nvSpPr>
        <dsp:cNvPr id="0" name=""/>
        <dsp:cNvSpPr/>
      </dsp:nvSpPr>
      <dsp:spPr>
        <a:xfrm>
          <a:off x="56587" y="156386"/>
          <a:ext cx="521732" cy="5217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A8FEAFF-FDA4-444B-B7D6-BBBECA98053D}">
      <dsp:nvSpPr>
        <dsp:cNvPr id="0" name=""/>
        <dsp:cNvSpPr/>
      </dsp:nvSpPr>
      <dsp:spPr>
        <a:xfrm>
          <a:off x="616539" y="834438"/>
          <a:ext cx="6279190" cy="4173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30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Comic Sans MS" panose="030F0702030302020204" pitchFamily="66" charset="0"/>
            </a:rPr>
            <a:t>Bond order</a:t>
          </a:r>
        </a:p>
      </dsp:txBody>
      <dsp:txXfrm>
        <a:off x="616539" y="834438"/>
        <a:ext cx="6279190" cy="417386"/>
      </dsp:txXfrm>
    </dsp:sp>
    <dsp:sp modelId="{80375414-B089-478D-8F91-63CDF9C78A54}">
      <dsp:nvSpPr>
        <dsp:cNvPr id="0" name=""/>
        <dsp:cNvSpPr/>
      </dsp:nvSpPr>
      <dsp:spPr>
        <a:xfrm>
          <a:off x="355673" y="782264"/>
          <a:ext cx="521732" cy="5217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7259D1B-C0C8-417C-AE92-5B296612A97A}">
      <dsp:nvSpPr>
        <dsp:cNvPr id="0" name=""/>
        <dsp:cNvSpPr/>
      </dsp:nvSpPr>
      <dsp:spPr>
        <a:xfrm>
          <a:off x="708335" y="1460316"/>
          <a:ext cx="6187395" cy="4173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30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Comic Sans MS" panose="030F0702030302020204" pitchFamily="66" charset="0"/>
            </a:rPr>
            <a:t>Directional nature of bonds</a:t>
          </a:r>
        </a:p>
      </dsp:txBody>
      <dsp:txXfrm>
        <a:off x="708335" y="1460316"/>
        <a:ext cx="6187395" cy="417386"/>
      </dsp:txXfrm>
    </dsp:sp>
    <dsp:sp modelId="{88A1F643-5B9C-40B3-9285-68D67C28F672}">
      <dsp:nvSpPr>
        <dsp:cNvPr id="0" name=""/>
        <dsp:cNvSpPr/>
      </dsp:nvSpPr>
      <dsp:spPr>
        <a:xfrm>
          <a:off x="447469" y="1408143"/>
          <a:ext cx="521732" cy="5217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77EC88C-F948-49DE-97A8-326FEC412ADF}">
      <dsp:nvSpPr>
        <dsp:cNvPr id="0" name=""/>
        <dsp:cNvSpPr/>
      </dsp:nvSpPr>
      <dsp:spPr>
        <a:xfrm>
          <a:off x="616539" y="2086195"/>
          <a:ext cx="6279190" cy="4173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30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Comic Sans MS" panose="030F0702030302020204" pitchFamily="66" charset="0"/>
            </a:rPr>
            <a:t>Para/diamagnetic nature of molecule</a:t>
          </a:r>
        </a:p>
      </dsp:txBody>
      <dsp:txXfrm>
        <a:off x="616539" y="2086195"/>
        <a:ext cx="6279190" cy="417386"/>
      </dsp:txXfrm>
    </dsp:sp>
    <dsp:sp modelId="{988D9CAF-A4C3-437D-AB00-B4A1B977850D}">
      <dsp:nvSpPr>
        <dsp:cNvPr id="0" name=""/>
        <dsp:cNvSpPr/>
      </dsp:nvSpPr>
      <dsp:spPr>
        <a:xfrm>
          <a:off x="355673" y="2034022"/>
          <a:ext cx="521732" cy="5217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7DBE0CD-3D4C-4594-BEF8-4DF7FCF952F9}">
      <dsp:nvSpPr>
        <dsp:cNvPr id="0" name=""/>
        <dsp:cNvSpPr/>
      </dsp:nvSpPr>
      <dsp:spPr>
        <a:xfrm>
          <a:off x="328965" y="2712074"/>
          <a:ext cx="6578277" cy="4173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30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Comic Sans MS" panose="030F0702030302020204" pitchFamily="66" charset="0"/>
            </a:rPr>
            <a:t>Whether compound is coloured or not</a:t>
          </a:r>
        </a:p>
      </dsp:txBody>
      <dsp:txXfrm>
        <a:off x="328965" y="2712074"/>
        <a:ext cx="6578277" cy="417386"/>
      </dsp:txXfrm>
    </dsp:sp>
    <dsp:sp modelId="{5EE60F00-D34C-443F-9DF9-24BCA5020507}">
      <dsp:nvSpPr>
        <dsp:cNvPr id="0" name=""/>
        <dsp:cNvSpPr/>
      </dsp:nvSpPr>
      <dsp:spPr>
        <a:xfrm>
          <a:off x="56587" y="2659901"/>
          <a:ext cx="521732" cy="5217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jp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hyperlink" Target="https://www.netclipart.com/isee/Jwomm_clip-art-money-question-mark-3d-png/" TargetMode="External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906800" y="1565175"/>
            <a:ext cx="8162700" cy="646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UNDAMENTALS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PPLIED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HEMISTRY</a:t>
            </a:r>
            <a:endParaRPr sz="1800" dirty="0"/>
          </a:p>
        </p:txBody>
      </p:sp>
      <p:sp>
        <p:nvSpPr>
          <p:cNvPr id="85" name="Google Shape;85;p1"/>
          <p:cNvSpPr/>
          <p:nvPr/>
        </p:nvSpPr>
        <p:spPr>
          <a:xfrm>
            <a:off x="3124200" y="2895600"/>
            <a:ext cx="2971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048000" y="2819400"/>
            <a:ext cx="5913300" cy="615513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MOLECULAR ORBITAL THEORY</a:t>
            </a:r>
            <a:endParaRPr sz="3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6690"/>
          <a:stretch/>
        </p:blipFill>
        <p:spPr>
          <a:xfrm>
            <a:off x="3550800" y="3875175"/>
            <a:ext cx="17907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441300" y="6292275"/>
            <a:ext cx="20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F. Hund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0550" y="3875175"/>
            <a:ext cx="191452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6502963" y="6292275"/>
            <a:ext cx="20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R. S. Mulliken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8">
            <a:extLst>
              <a:ext uri="{FF2B5EF4-FFF2-40B4-BE49-F238E27FC236}">
                <a16:creationId xmlns:a16="http://schemas.microsoft.com/office/drawing/2014/main" id="{8BEA7AF3-111A-6D56-BBA2-B1AFDC07D596}"/>
              </a:ext>
            </a:extLst>
          </p:cNvPr>
          <p:cNvSpPr txBox="1"/>
          <p:nvPr/>
        </p:nvSpPr>
        <p:spPr>
          <a:xfrm>
            <a:off x="969729" y="380266"/>
            <a:ext cx="10252542" cy="64629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1822CD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MO diagram for the </a:t>
            </a:r>
            <a:r>
              <a:rPr lang="en-US" sz="3600" b="1" i="0" u="none" strike="noStrike" cap="none" dirty="0">
                <a:solidFill>
                  <a:srgbClr val="FF0000"/>
                </a:solidFill>
                <a:latin typeface="Comic Sans MS" panose="030F0702030302020204" pitchFamily="66" charset="0"/>
                <a:sym typeface="Arial"/>
              </a:rPr>
              <a:t>He</a:t>
            </a:r>
            <a:r>
              <a:rPr lang="en-US" sz="3600" b="1" i="0" u="none" strike="noStrike" cap="none" baseline="-25000" dirty="0">
                <a:solidFill>
                  <a:srgbClr val="FF0000"/>
                </a:solidFill>
                <a:latin typeface="Comic Sans MS" panose="030F0702030302020204" pitchFamily="66" charset="0"/>
                <a:sym typeface="Arial"/>
              </a:rPr>
              <a:t>2</a:t>
            </a:r>
            <a:r>
              <a:rPr lang="en-US" sz="3600" b="1" i="0" u="none" strike="noStrike" cap="none" baseline="30000" dirty="0">
                <a:solidFill>
                  <a:srgbClr val="FF0000"/>
                </a:solidFill>
                <a:latin typeface="Comic Sans MS" panose="030F0702030302020204" pitchFamily="66" charset="0"/>
                <a:sym typeface="Arial"/>
              </a:rPr>
              <a:t>+</a:t>
            </a:r>
            <a:r>
              <a:rPr lang="en-US" sz="3600" b="1" i="0" u="none" strike="noStrike" cap="none" dirty="0">
                <a:solidFill>
                  <a:srgbClr val="1822CD"/>
                </a:solidFill>
                <a:latin typeface="Comic Sans MS" panose="030F0702030302020204" pitchFamily="66" charset="0"/>
                <a:sym typeface="Arial"/>
              </a:rPr>
              <a:t> and </a:t>
            </a:r>
            <a:r>
              <a:rPr lang="en-US" sz="3600" b="1" i="0" u="none" strike="noStrike" cap="none" dirty="0">
                <a:solidFill>
                  <a:srgbClr val="FF0000"/>
                </a:solidFill>
                <a:latin typeface="Comic Sans MS" panose="030F0702030302020204" pitchFamily="66" charset="0"/>
                <a:sym typeface="Arial"/>
              </a:rPr>
              <a:t>He</a:t>
            </a:r>
            <a:r>
              <a:rPr lang="en-US" sz="3600" b="1" i="0" u="none" strike="noStrike" cap="none" baseline="-25000" dirty="0">
                <a:solidFill>
                  <a:srgbClr val="FF0000"/>
                </a:solidFill>
                <a:latin typeface="Comic Sans MS" panose="030F0702030302020204" pitchFamily="66" charset="0"/>
                <a:sym typeface="Arial"/>
              </a:rPr>
              <a:t>2</a:t>
            </a:r>
            <a:r>
              <a:rPr lang="en-US" sz="3600" b="1" i="0" u="none" strike="noStrike" cap="none" baseline="-25000" dirty="0">
                <a:solidFill>
                  <a:srgbClr val="1822CD"/>
                </a:solidFill>
                <a:latin typeface="Comic Sans MS" panose="030F0702030302020204" pitchFamily="66" charset="0"/>
                <a:sym typeface="Arial"/>
              </a:rPr>
              <a:t> </a:t>
            </a:r>
            <a:r>
              <a:rPr lang="en-US" sz="3600" b="1" i="0" u="none" strike="noStrike" cap="none" dirty="0">
                <a:solidFill>
                  <a:srgbClr val="1822CD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molecule</a:t>
            </a:r>
            <a:endParaRPr sz="36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926E65-CA9F-C8AB-B9BA-C39F5DFA32AE}"/>
              </a:ext>
            </a:extLst>
          </p:cNvPr>
          <p:cNvGrpSpPr/>
          <p:nvPr/>
        </p:nvGrpSpPr>
        <p:grpSpPr>
          <a:xfrm>
            <a:off x="1828801" y="1181100"/>
            <a:ext cx="8277518" cy="5162570"/>
            <a:chOff x="1828801" y="1181100"/>
            <a:chExt cx="8277518" cy="5162570"/>
          </a:xfrm>
        </p:grpSpPr>
        <p:grpSp>
          <p:nvGrpSpPr>
            <p:cNvPr id="167" name="Google Shape;167;p10"/>
            <p:cNvGrpSpPr/>
            <p:nvPr/>
          </p:nvGrpSpPr>
          <p:grpSpPr>
            <a:xfrm>
              <a:off x="3905054" y="3366941"/>
              <a:ext cx="609600" cy="533400"/>
              <a:chOff x="1488" y="2112"/>
              <a:chExt cx="384" cy="336"/>
            </a:xfrm>
          </p:grpSpPr>
          <p:sp>
            <p:nvSpPr>
              <p:cNvPr id="168" name="Google Shape;168;p10"/>
              <p:cNvSpPr/>
              <p:nvPr/>
            </p:nvSpPr>
            <p:spPr>
              <a:xfrm>
                <a:off x="1488" y="2112"/>
                <a:ext cx="384" cy="336"/>
              </a:xfrm>
              <a:prstGeom prst="rect">
                <a:avLst/>
              </a:prstGeom>
              <a:solidFill>
                <a:srgbClr val="DA456B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9" name="Google Shape;169;p10"/>
              <p:cNvCxnSpPr/>
              <p:nvPr/>
            </p:nvCxnSpPr>
            <p:spPr>
              <a:xfrm rot="10800000">
                <a:off x="1608" y="2160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0" name="Google Shape;170;p10"/>
              <p:cNvCxnSpPr/>
              <p:nvPr/>
            </p:nvCxnSpPr>
            <p:spPr>
              <a:xfrm>
                <a:off x="1704" y="2160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75" name="Google Shape;175;p10"/>
            <p:cNvCxnSpPr/>
            <p:nvPr/>
          </p:nvCxnSpPr>
          <p:spPr>
            <a:xfrm rot="10800000" flipH="1">
              <a:off x="3352800" y="1676400"/>
              <a:ext cx="533400" cy="990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10"/>
            <p:cNvCxnSpPr>
              <a:cxnSpLocks/>
            </p:cNvCxnSpPr>
            <p:nvPr/>
          </p:nvCxnSpPr>
          <p:spPr>
            <a:xfrm flipH="1" flipV="1">
              <a:off x="4495798" y="1676400"/>
              <a:ext cx="552254" cy="97822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77" name="Google Shape;177;p10"/>
            <p:cNvSpPr txBox="1"/>
            <p:nvPr/>
          </p:nvSpPr>
          <p:spPr>
            <a:xfrm>
              <a:off x="3810000" y="4311191"/>
              <a:ext cx="838200" cy="701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>
                  <a:solidFill>
                    <a:srgbClr val="1822CD"/>
                  </a:solidFill>
                  <a:latin typeface="Arial"/>
                  <a:ea typeface="Arial"/>
                  <a:cs typeface="Arial"/>
                  <a:sym typeface="Arial"/>
                </a:rPr>
                <a:t>MOs of He</a:t>
              </a:r>
              <a:r>
                <a:rPr lang="en-US" sz="2000" b="1" i="0" u="none" strike="noStrike" cap="none" baseline="-25000" dirty="0">
                  <a:solidFill>
                    <a:srgbClr val="1822CD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2000" b="1" i="0" u="none" strike="noStrike" cap="none" baseline="30000" dirty="0">
                  <a:solidFill>
                    <a:srgbClr val="1822CD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sz="2000" b="1" i="0" u="none" strike="noStrike" cap="none" dirty="0">
                <a:solidFill>
                  <a:srgbClr val="1822C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0"/>
            <p:cNvSpPr txBox="1"/>
            <p:nvPr/>
          </p:nvSpPr>
          <p:spPr>
            <a:xfrm>
              <a:off x="3867346" y="1915212"/>
              <a:ext cx="6096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r>
                <a:rPr lang="en-US" sz="1800" b="0" i="0" u="none" strike="noStrike" cap="none" baseline="-25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1s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0"/>
            <p:cNvSpPr txBox="1"/>
            <p:nvPr/>
          </p:nvSpPr>
          <p:spPr>
            <a:xfrm>
              <a:off x="3886200" y="3934120"/>
              <a:ext cx="6096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r>
                <a:rPr lang="en-US" sz="18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3E394B7-5BA2-0BAA-F754-614F6960DC67}"/>
                </a:ext>
              </a:extLst>
            </p:cNvPr>
            <p:cNvGrpSpPr/>
            <p:nvPr/>
          </p:nvGrpSpPr>
          <p:grpSpPr>
            <a:xfrm>
              <a:off x="5066906" y="2387928"/>
              <a:ext cx="609600" cy="533400"/>
              <a:chOff x="5029200" y="2387928"/>
              <a:chExt cx="609600" cy="533400"/>
            </a:xfrm>
          </p:grpSpPr>
          <p:sp>
            <p:nvSpPr>
              <p:cNvPr id="181" name="Google Shape;181;p10"/>
              <p:cNvSpPr/>
              <p:nvPr/>
            </p:nvSpPr>
            <p:spPr>
              <a:xfrm>
                <a:off x="5029200" y="2387928"/>
                <a:ext cx="609600" cy="533400"/>
              </a:xfrm>
              <a:prstGeom prst="rect">
                <a:avLst/>
              </a:prstGeom>
              <a:solidFill>
                <a:srgbClr val="DA456B">
                  <a:alpha val="4980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2" name="Google Shape;182;p10"/>
              <p:cNvCxnSpPr>
                <a:cxnSpLocks/>
              </p:cNvCxnSpPr>
              <p:nvPr/>
            </p:nvCxnSpPr>
            <p:spPr>
              <a:xfrm rot="10800000">
                <a:off x="5181600" y="2457451"/>
                <a:ext cx="0" cy="381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83" name="Google Shape;183;p10"/>
            <p:cNvSpPr txBox="1"/>
            <p:nvPr/>
          </p:nvSpPr>
          <p:spPr>
            <a:xfrm>
              <a:off x="4924719" y="3300448"/>
              <a:ext cx="838200" cy="701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rgbClr val="1822C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AO of He</a:t>
              </a:r>
              <a:r>
                <a:rPr lang="en-US" sz="2000" b="1" i="0" u="none" strike="noStrike" cap="none" baseline="30000">
                  <a:solidFill>
                    <a:srgbClr val="1822C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+</a:t>
              </a:r>
              <a:endParaRPr sz="2000" b="0" i="0" u="none" strike="noStrike" cap="none">
                <a:solidFill>
                  <a:srgbClr val="1822C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0"/>
            <p:cNvSpPr txBox="1"/>
            <p:nvPr/>
          </p:nvSpPr>
          <p:spPr>
            <a:xfrm>
              <a:off x="5133681" y="2923882"/>
              <a:ext cx="457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1s</a:t>
              </a:r>
              <a:endParaRPr dirty="0"/>
            </a:p>
          </p:txBody>
        </p:sp>
        <p:sp>
          <p:nvSpPr>
            <p:cNvPr id="191" name="Google Shape;191;p10"/>
            <p:cNvSpPr txBox="1"/>
            <p:nvPr/>
          </p:nvSpPr>
          <p:spPr>
            <a:xfrm>
              <a:off x="8153400" y="4311191"/>
              <a:ext cx="838200" cy="701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>
                  <a:solidFill>
                    <a:srgbClr val="1822CD"/>
                  </a:solidFill>
                  <a:latin typeface="Arial"/>
                  <a:ea typeface="Arial"/>
                  <a:cs typeface="Arial"/>
                  <a:sym typeface="Arial"/>
                </a:rPr>
                <a:t>MOs of He</a:t>
              </a:r>
              <a:r>
                <a:rPr lang="en-US" sz="2000" b="1" i="0" u="none" strike="noStrike" cap="none" baseline="-25000" dirty="0">
                  <a:solidFill>
                    <a:srgbClr val="1822CD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000" b="1" i="0" u="none" strike="noStrike" cap="none" dirty="0">
                <a:solidFill>
                  <a:srgbClr val="1822C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" name="Google Shape;192;p10"/>
            <p:cNvGrpSpPr/>
            <p:nvPr/>
          </p:nvGrpSpPr>
          <p:grpSpPr>
            <a:xfrm>
              <a:off x="3886200" y="1371600"/>
              <a:ext cx="609600" cy="533400"/>
              <a:chOff x="1488" y="864"/>
              <a:chExt cx="384" cy="336"/>
            </a:xfrm>
          </p:grpSpPr>
          <p:sp>
            <p:nvSpPr>
              <p:cNvPr id="193" name="Google Shape;193;p10"/>
              <p:cNvSpPr/>
              <p:nvPr/>
            </p:nvSpPr>
            <p:spPr>
              <a:xfrm>
                <a:off x="1488" y="864"/>
                <a:ext cx="384" cy="336"/>
              </a:xfrm>
              <a:prstGeom prst="rect">
                <a:avLst/>
              </a:prstGeom>
              <a:solidFill>
                <a:srgbClr val="DA456B">
                  <a:alpha val="4980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4" name="Google Shape;194;p10"/>
              <p:cNvCxnSpPr/>
              <p:nvPr/>
            </p:nvCxnSpPr>
            <p:spPr>
              <a:xfrm rot="10800000">
                <a:off x="1632" y="912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96" name="Google Shape;196;p10"/>
            <p:cNvSpPr/>
            <p:nvPr/>
          </p:nvSpPr>
          <p:spPr>
            <a:xfrm>
              <a:off x="7086600" y="2387928"/>
              <a:ext cx="609600" cy="533400"/>
            </a:xfrm>
            <a:prstGeom prst="rect">
              <a:avLst/>
            </a:prstGeom>
            <a:solidFill>
              <a:srgbClr val="DA456B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" name="Google Shape;197;p10"/>
            <p:cNvCxnSpPr>
              <a:cxnSpLocks/>
            </p:cNvCxnSpPr>
            <p:nvPr/>
          </p:nvCxnSpPr>
          <p:spPr>
            <a:xfrm rot="10800000">
              <a:off x="7315200" y="2457451"/>
              <a:ext cx="0" cy="381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8" name="Google Shape;198;p10"/>
            <p:cNvSpPr txBox="1"/>
            <p:nvPr/>
          </p:nvSpPr>
          <p:spPr>
            <a:xfrm>
              <a:off x="6982119" y="3300448"/>
              <a:ext cx="838200" cy="701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rgbClr val="1822C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AO of He</a:t>
              </a:r>
              <a:endParaRPr/>
            </a:p>
          </p:txBody>
        </p:sp>
        <p:sp>
          <p:nvSpPr>
            <p:cNvPr id="199" name="Google Shape;199;p10"/>
            <p:cNvSpPr txBox="1"/>
            <p:nvPr/>
          </p:nvSpPr>
          <p:spPr>
            <a:xfrm>
              <a:off x="7152589" y="2934093"/>
              <a:ext cx="472077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1s</a:t>
              </a:r>
              <a:endParaRPr dirty="0"/>
            </a:p>
          </p:txBody>
        </p:sp>
        <p:cxnSp>
          <p:nvCxnSpPr>
            <p:cNvPr id="200" name="Google Shape;200;p10"/>
            <p:cNvCxnSpPr>
              <a:cxnSpLocks/>
            </p:cNvCxnSpPr>
            <p:nvPr/>
          </p:nvCxnSpPr>
          <p:spPr>
            <a:xfrm>
              <a:off x="7467600" y="2457451"/>
              <a:ext cx="0" cy="381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2" name="Google Shape;202;p10"/>
            <p:cNvSpPr/>
            <p:nvPr/>
          </p:nvSpPr>
          <p:spPr>
            <a:xfrm>
              <a:off x="9391454" y="2387928"/>
              <a:ext cx="609600" cy="533400"/>
            </a:xfrm>
            <a:prstGeom prst="rect">
              <a:avLst/>
            </a:prstGeom>
            <a:solidFill>
              <a:srgbClr val="DA456B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" name="Google Shape;203;p10"/>
            <p:cNvCxnSpPr>
              <a:cxnSpLocks/>
            </p:cNvCxnSpPr>
            <p:nvPr/>
          </p:nvCxnSpPr>
          <p:spPr>
            <a:xfrm rot="10800000">
              <a:off x="9620054" y="2457452"/>
              <a:ext cx="0" cy="381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4" name="Google Shape;204;p10"/>
            <p:cNvSpPr txBox="1"/>
            <p:nvPr/>
          </p:nvSpPr>
          <p:spPr>
            <a:xfrm>
              <a:off x="9268119" y="3300448"/>
              <a:ext cx="838200" cy="701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rgbClr val="1822C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AO of He</a:t>
              </a:r>
              <a:endParaRPr/>
            </a:p>
          </p:txBody>
        </p:sp>
        <p:sp>
          <p:nvSpPr>
            <p:cNvPr id="205" name="Google Shape;205;p10"/>
            <p:cNvSpPr txBox="1"/>
            <p:nvPr/>
          </p:nvSpPr>
          <p:spPr>
            <a:xfrm>
              <a:off x="9448800" y="2914455"/>
              <a:ext cx="457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1s</a:t>
              </a:r>
              <a:endParaRPr dirty="0"/>
            </a:p>
          </p:txBody>
        </p:sp>
        <p:cxnSp>
          <p:nvCxnSpPr>
            <p:cNvPr id="206" name="Google Shape;206;p10"/>
            <p:cNvCxnSpPr>
              <a:cxnSpLocks/>
            </p:cNvCxnSpPr>
            <p:nvPr/>
          </p:nvCxnSpPr>
          <p:spPr>
            <a:xfrm>
              <a:off x="9772454" y="2457451"/>
              <a:ext cx="0" cy="381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8" name="Google Shape;208;p10"/>
            <p:cNvSpPr/>
            <p:nvPr/>
          </p:nvSpPr>
          <p:spPr>
            <a:xfrm>
              <a:off x="8229600" y="3366941"/>
              <a:ext cx="609600" cy="533400"/>
            </a:xfrm>
            <a:prstGeom prst="rect">
              <a:avLst/>
            </a:prstGeom>
            <a:solidFill>
              <a:srgbClr val="DA456B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8229600" y="1371601"/>
              <a:ext cx="609600" cy="533400"/>
            </a:xfrm>
            <a:prstGeom prst="rect">
              <a:avLst/>
            </a:prstGeom>
            <a:solidFill>
              <a:srgbClr val="DA456B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0" name="Google Shape;210;p10"/>
            <p:cNvCxnSpPr>
              <a:cxnSpLocks/>
            </p:cNvCxnSpPr>
            <p:nvPr/>
          </p:nvCxnSpPr>
          <p:spPr>
            <a:xfrm rot="10800000">
              <a:off x="8462717" y="3443141"/>
              <a:ext cx="0" cy="381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1" name="Google Shape;211;p10"/>
            <p:cNvCxnSpPr>
              <a:cxnSpLocks/>
            </p:cNvCxnSpPr>
            <p:nvPr/>
          </p:nvCxnSpPr>
          <p:spPr>
            <a:xfrm>
              <a:off x="8619635" y="3443141"/>
              <a:ext cx="0" cy="381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2" name="Google Shape;212;p10"/>
            <p:cNvSpPr txBox="1"/>
            <p:nvPr/>
          </p:nvSpPr>
          <p:spPr>
            <a:xfrm>
              <a:off x="8229600" y="1924639"/>
              <a:ext cx="6096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r>
                <a:rPr lang="en-US" sz="1800" b="0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0"/>
            <p:cNvSpPr txBox="1"/>
            <p:nvPr/>
          </p:nvSpPr>
          <p:spPr>
            <a:xfrm>
              <a:off x="8257881" y="3896412"/>
              <a:ext cx="527901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r>
                <a:rPr lang="en-US" sz="1800" b="0" i="0" u="none" strike="noStrike" cap="none" baseline="-25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1s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" name="Google Shape;214;p10"/>
            <p:cNvCxnSpPr/>
            <p:nvPr/>
          </p:nvCxnSpPr>
          <p:spPr>
            <a:xfrm>
              <a:off x="8610600" y="1447801"/>
              <a:ext cx="0" cy="381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" name="Google Shape;215;p10"/>
            <p:cNvCxnSpPr>
              <a:cxnSpLocks/>
            </p:cNvCxnSpPr>
            <p:nvPr/>
          </p:nvCxnSpPr>
          <p:spPr>
            <a:xfrm rot="10800000">
              <a:off x="8462717" y="1447801"/>
              <a:ext cx="0" cy="381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" name="Google Shape;165;p10"/>
            <p:cNvCxnSpPr>
              <a:cxnSpLocks/>
            </p:cNvCxnSpPr>
            <p:nvPr/>
          </p:nvCxnSpPr>
          <p:spPr>
            <a:xfrm rot="10800000">
              <a:off x="2362200" y="1181100"/>
              <a:ext cx="0" cy="43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6" name="Google Shape;166;p10"/>
            <p:cNvSpPr txBox="1"/>
            <p:nvPr/>
          </p:nvSpPr>
          <p:spPr>
            <a:xfrm rot="-5400000">
              <a:off x="1532732" y="3154363"/>
              <a:ext cx="989013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Energy</a:t>
              </a:r>
              <a:endParaRPr/>
            </a:p>
          </p:txBody>
        </p:sp>
        <p:cxnSp>
          <p:nvCxnSpPr>
            <p:cNvPr id="217" name="Google Shape;217;p10"/>
            <p:cNvCxnSpPr>
              <a:cxnSpLocks/>
            </p:cNvCxnSpPr>
            <p:nvPr/>
          </p:nvCxnSpPr>
          <p:spPr>
            <a:xfrm rot="10800000">
              <a:off x="6781799" y="1181100"/>
              <a:ext cx="0" cy="43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8" name="Google Shape;218;p10"/>
            <p:cNvSpPr txBox="1"/>
            <p:nvPr/>
          </p:nvSpPr>
          <p:spPr>
            <a:xfrm rot="16200000">
              <a:off x="5951037" y="3154067"/>
              <a:ext cx="989013" cy="3974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Energy</a:t>
              </a:r>
              <a:endParaRPr dirty="0"/>
            </a:p>
          </p:txBody>
        </p:sp>
        <p:sp>
          <p:nvSpPr>
            <p:cNvPr id="219" name="Google Shape;219;p10"/>
            <p:cNvSpPr txBox="1"/>
            <p:nvPr/>
          </p:nvSpPr>
          <p:spPr>
            <a:xfrm>
              <a:off x="3200400" y="5562601"/>
              <a:ext cx="2590800" cy="366713"/>
            </a:xfrm>
            <a:prstGeom prst="rect">
              <a:avLst/>
            </a:prstGeom>
            <a:blipFill rotWithShape="1">
              <a:blip r:embed="rId4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1822CD"/>
                  </a:solidFill>
                  <a:latin typeface="Arial"/>
                  <a:ea typeface="Arial"/>
                  <a:cs typeface="Arial"/>
                  <a:sym typeface="Arial"/>
                </a:rPr>
                <a:t>He</a:t>
              </a:r>
              <a:r>
                <a:rPr lang="en-US" sz="2000" b="1" i="0" u="none" strike="noStrike" cap="none" baseline="-25000" dirty="0">
                  <a:solidFill>
                    <a:srgbClr val="1822CD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2000" b="1" i="0" u="none" strike="noStrike" cap="none" baseline="30000" dirty="0">
                  <a:solidFill>
                    <a:srgbClr val="1822CD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r>
                <a:rPr lang="en-US" sz="1800" b="1" i="0" u="none" strike="noStrike" cap="none" dirty="0">
                  <a:solidFill>
                    <a:srgbClr val="1822CD"/>
                  </a:solidFill>
                  <a:latin typeface="Arial"/>
                  <a:ea typeface="Arial"/>
                  <a:cs typeface="Arial"/>
                  <a:sym typeface="Arial"/>
                </a:rPr>
                <a:t> bond order </a:t>
              </a:r>
              <a:r>
                <a:rPr lang="en-US" sz="1800" b="0" i="0" u="none" strike="noStrike" cap="none" dirty="0">
                  <a:solidFill>
                    <a:srgbClr val="1822CD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  <a:r>
                <a:rPr lang="en-US" sz="1800" b="1" i="0" u="none" strike="noStrike" cap="none" dirty="0">
                  <a:solidFill>
                    <a:srgbClr val="1822CD"/>
                  </a:solidFill>
                  <a:latin typeface="Arial"/>
                  <a:ea typeface="Arial"/>
                  <a:cs typeface="Arial"/>
                  <a:sym typeface="Arial"/>
                </a:rPr>
                <a:t> 1/2</a:t>
              </a:r>
              <a:endParaRPr dirty="0"/>
            </a:p>
          </p:txBody>
        </p:sp>
        <p:sp>
          <p:nvSpPr>
            <p:cNvPr id="220" name="Google Shape;220;p10"/>
            <p:cNvSpPr txBox="1"/>
            <p:nvPr/>
          </p:nvSpPr>
          <p:spPr>
            <a:xfrm>
              <a:off x="7543800" y="5562601"/>
              <a:ext cx="2362200" cy="366713"/>
            </a:xfrm>
            <a:prstGeom prst="rect">
              <a:avLst/>
            </a:prstGeom>
            <a:blipFill rotWithShape="1">
              <a:blip r:embed="rId4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1822CD"/>
                  </a:solidFill>
                  <a:latin typeface="Arial"/>
                  <a:ea typeface="Arial"/>
                  <a:cs typeface="Arial"/>
                  <a:sym typeface="Arial"/>
                </a:rPr>
                <a:t>He</a:t>
              </a:r>
              <a:r>
                <a:rPr lang="en-US" sz="2000" b="1" i="0" u="none" strike="noStrike" cap="none" baseline="-25000" dirty="0">
                  <a:solidFill>
                    <a:srgbClr val="1822CD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800" b="1" i="0" u="none" strike="noStrike" cap="none" dirty="0">
                  <a:solidFill>
                    <a:srgbClr val="1822CD"/>
                  </a:solidFill>
                  <a:latin typeface="Arial"/>
                  <a:ea typeface="Arial"/>
                  <a:cs typeface="Arial"/>
                  <a:sym typeface="Arial"/>
                </a:rPr>
                <a:t> bond order </a:t>
              </a:r>
              <a:r>
                <a:rPr lang="en-US" sz="1800" b="0" i="0" u="none" strike="noStrike" cap="none" dirty="0">
                  <a:solidFill>
                    <a:srgbClr val="1822CD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  <a:r>
                <a:rPr lang="en-US" sz="1800" b="1" i="0" u="none" strike="noStrike" cap="none" dirty="0">
                  <a:solidFill>
                    <a:srgbClr val="1822CD"/>
                  </a:solidFill>
                  <a:latin typeface="Arial"/>
                  <a:ea typeface="Arial"/>
                  <a:cs typeface="Arial"/>
                  <a:sym typeface="Arial"/>
                </a:rPr>
                <a:t> 0</a:t>
              </a:r>
              <a:endParaRPr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0"/>
            <p:cNvSpPr txBox="1"/>
            <p:nvPr/>
          </p:nvSpPr>
          <p:spPr>
            <a:xfrm>
              <a:off x="2470442" y="3297362"/>
              <a:ext cx="920065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rgbClr val="6C18B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AO of He</a:t>
              </a:r>
              <a:endParaRPr sz="20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" name="Google Shape;225;p10"/>
            <p:cNvSpPr txBox="1"/>
            <p:nvPr/>
          </p:nvSpPr>
          <p:spPr>
            <a:xfrm>
              <a:off x="2790335" y="2945240"/>
              <a:ext cx="546755" cy="383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1s</a:t>
              </a:r>
              <a:endParaRPr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2B132A7-0B10-0291-DAE0-0E4684CD9C38}"/>
                </a:ext>
              </a:extLst>
            </p:cNvPr>
            <p:cNvGrpSpPr/>
            <p:nvPr/>
          </p:nvGrpSpPr>
          <p:grpSpPr>
            <a:xfrm>
              <a:off x="2790335" y="2375751"/>
              <a:ext cx="546755" cy="557754"/>
              <a:chOff x="2743200" y="2375751"/>
              <a:chExt cx="546755" cy="557754"/>
            </a:xfrm>
          </p:grpSpPr>
          <p:sp>
            <p:nvSpPr>
              <p:cNvPr id="223" name="Google Shape;223;p10"/>
              <p:cNvSpPr/>
              <p:nvPr/>
            </p:nvSpPr>
            <p:spPr>
              <a:xfrm>
                <a:off x="2743200" y="2375751"/>
                <a:ext cx="546755" cy="557754"/>
              </a:xfrm>
              <a:prstGeom prst="rect">
                <a:avLst/>
              </a:prstGeom>
              <a:solidFill>
                <a:srgbClr val="DA456B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6" name="Google Shape;226;p10"/>
              <p:cNvCxnSpPr>
                <a:cxnSpLocks/>
              </p:cNvCxnSpPr>
              <p:nvPr/>
            </p:nvCxnSpPr>
            <p:spPr>
              <a:xfrm>
                <a:off x="3086492" y="2457451"/>
                <a:ext cx="0" cy="381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7" name="Google Shape;227;p10"/>
              <p:cNvCxnSpPr>
                <a:cxnSpLocks/>
              </p:cNvCxnSpPr>
              <p:nvPr/>
            </p:nvCxnSpPr>
            <p:spPr>
              <a:xfrm rot="10800000">
                <a:off x="2932522" y="2457451"/>
                <a:ext cx="0" cy="381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28" name="Google Shape;228;p10"/>
            <p:cNvSpPr txBox="1"/>
            <p:nvPr/>
          </p:nvSpPr>
          <p:spPr>
            <a:xfrm>
              <a:off x="3753048" y="5943601"/>
              <a:ext cx="1485505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can exist!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0"/>
            <p:cNvSpPr txBox="1"/>
            <p:nvPr/>
          </p:nvSpPr>
          <p:spPr>
            <a:xfrm>
              <a:off x="7877273" y="5943601"/>
              <a:ext cx="1695254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cannot exist!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" name="Google Shape;175;p10">
              <a:extLst>
                <a:ext uri="{FF2B5EF4-FFF2-40B4-BE49-F238E27FC236}">
                  <a16:creationId xmlns:a16="http://schemas.microsoft.com/office/drawing/2014/main" id="{83B4826E-FB2A-270E-5B82-6B05C0012754}"/>
                </a:ext>
              </a:extLst>
            </p:cNvPr>
            <p:cNvCxnSpPr/>
            <p:nvPr/>
          </p:nvCxnSpPr>
          <p:spPr>
            <a:xfrm rot="10800000" flipH="1">
              <a:off x="4504443" y="2648933"/>
              <a:ext cx="533400" cy="990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176;p10">
              <a:extLst>
                <a:ext uri="{FF2B5EF4-FFF2-40B4-BE49-F238E27FC236}">
                  <a16:creationId xmlns:a16="http://schemas.microsoft.com/office/drawing/2014/main" id="{E66CCB58-9E16-F402-D0C3-44A73ED0C8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7299" y="2667784"/>
              <a:ext cx="552254" cy="97822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75;p10">
              <a:extLst>
                <a:ext uri="{FF2B5EF4-FFF2-40B4-BE49-F238E27FC236}">
                  <a16:creationId xmlns:a16="http://schemas.microsoft.com/office/drawing/2014/main" id="{8134C251-8D0D-1BFC-1096-6EA0151CE076}"/>
                </a:ext>
              </a:extLst>
            </p:cNvPr>
            <p:cNvCxnSpPr/>
            <p:nvPr/>
          </p:nvCxnSpPr>
          <p:spPr>
            <a:xfrm rot="10800000" flipH="1">
              <a:off x="7690696" y="1640262"/>
              <a:ext cx="533400" cy="990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76;p10">
              <a:extLst>
                <a:ext uri="{FF2B5EF4-FFF2-40B4-BE49-F238E27FC236}">
                  <a16:creationId xmlns:a16="http://schemas.microsoft.com/office/drawing/2014/main" id="{2B83CDE7-EBB2-857F-ED4F-BA02C608A5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33694" y="1640262"/>
              <a:ext cx="552254" cy="97822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75;p10">
              <a:extLst>
                <a:ext uri="{FF2B5EF4-FFF2-40B4-BE49-F238E27FC236}">
                  <a16:creationId xmlns:a16="http://schemas.microsoft.com/office/drawing/2014/main" id="{1B8C7CCD-5DF0-3D69-A888-5C49E9BC9364}"/>
                </a:ext>
              </a:extLst>
            </p:cNvPr>
            <p:cNvCxnSpPr/>
            <p:nvPr/>
          </p:nvCxnSpPr>
          <p:spPr>
            <a:xfrm rot="10800000" flipH="1">
              <a:off x="8842339" y="2612795"/>
              <a:ext cx="533400" cy="990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76;p10">
              <a:extLst>
                <a:ext uri="{FF2B5EF4-FFF2-40B4-BE49-F238E27FC236}">
                  <a16:creationId xmlns:a16="http://schemas.microsoft.com/office/drawing/2014/main" id="{C642C786-2133-B487-B54D-AD66F83AC7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85195" y="2631646"/>
              <a:ext cx="552254" cy="97822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 txBox="1"/>
          <p:nvPr/>
        </p:nvSpPr>
        <p:spPr>
          <a:xfrm>
            <a:off x="857839" y="164384"/>
            <a:ext cx="105402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1822CD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Predicting species stability using MO diagrams</a:t>
            </a:r>
            <a:endParaRPr sz="3600" b="1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857839" y="2362993"/>
            <a:ext cx="160884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1822CD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SOLUTION:</a:t>
            </a:r>
            <a:endParaRPr sz="22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pSp>
        <p:nvGrpSpPr>
          <p:cNvPr id="237" name="Google Shape;237;p11"/>
          <p:cNvGrpSpPr/>
          <p:nvPr/>
        </p:nvGrpSpPr>
        <p:grpSpPr>
          <a:xfrm>
            <a:off x="857839" y="923044"/>
            <a:ext cx="11010507" cy="768429"/>
            <a:chOff x="384" y="768"/>
            <a:chExt cx="5136" cy="387"/>
          </a:xfrm>
        </p:grpSpPr>
        <p:sp>
          <p:nvSpPr>
            <p:cNvPr id="238" name="Google Shape;238;p11"/>
            <p:cNvSpPr txBox="1"/>
            <p:nvPr/>
          </p:nvSpPr>
          <p:spPr>
            <a:xfrm>
              <a:off x="384" y="768"/>
              <a:ext cx="960" cy="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1822CD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PROBLEM:</a:t>
              </a:r>
              <a:endParaRPr sz="2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" name="Google Shape;239;p11"/>
            <p:cNvSpPr txBox="1"/>
            <p:nvPr/>
          </p:nvSpPr>
          <p:spPr>
            <a:xfrm>
              <a:off x="1083" y="768"/>
              <a:ext cx="4437" cy="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Use MO diagrams to predict whether H</a:t>
              </a:r>
              <a:r>
                <a:rPr lang="en-US" sz="2200" b="1" i="0" u="none" strike="noStrike" cap="none" baseline="-250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2</a:t>
              </a:r>
              <a:r>
                <a:rPr lang="en-US" sz="2200" b="1" i="0" u="none" strike="noStrike" cap="none" baseline="300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+</a:t>
              </a:r>
              <a:r>
                <a:rPr lang="en-US" sz="2200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 and H</a:t>
              </a:r>
              <a:r>
                <a:rPr lang="en-US" sz="2200" b="1" i="0" u="none" strike="noStrike" cap="none" baseline="-250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2</a:t>
              </a:r>
              <a:r>
                <a:rPr lang="en-US" sz="2200" b="1" i="0" u="none" strike="noStrike" cap="none" baseline="300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-</a:t>
              </a:r>
              <a:r>
                <a:rPr lang="en-US" sz="2200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 can exist.  Determine their bond orders and electron configurations.</a:t>
              </a:r>
              <a:endParaRPr sz="2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0" name="Google Shape;240;p11"/>
          <p:cNvGrpSpPr/>
          <p:nvPr/>
        </p:nvGrpSpPr>
        <p:grpSpPr>
          <a:xfrm>
            <a:off x="857839" y="1608844"/>
            <a:ext cx="11010505" cy="769938"/>
            <a:chOff x="384" y="1056"/>
            <a:chExt cx="5136" cy="485"/>
          </a:xfrm>
        </p:grpSpPr>
        <p:sp>
          <p:nvSpPr>
            <p:cNvPr id="241" name="Google Shape;241;p11"/>
            <p:cNvSpPr txBox="1"/>
            <p:nvPr/>
          </p:nvSpPr>
          <p:spPr>
            <a:xfrm>
              <a:off x="384" y="1056"/>
              <a:ext cx="887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1822CD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PLAN:</a:t>
              </a:r>
              <a:endParaRPr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42" name="Google Shape;242;p11"/>
            <p:cNvSpPr txBox="1"/>
            <p:nvPr/>
          </p:nvSpPr>
          <p:spPr>
            <a:xfrm>
              <a:off x="1083" y="1056"/>
              <a:ext cx="4437" cy="4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Use H</a:t>
              </a:r>
              <a:r>
                <a:rPr lang="en-US" sz="2200" b="1" i="0" u="none" strike="noStrike" cap="none" baseline="-250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2</a:t>
              </a:r>
              <a:r>
                <a:rPr lang="en-US" sz="2200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 as a model and accommodate the number of electrons in bonding and antibonding orbitals.  Calculate the bond order.</a:t>
              </a:r>
              <a:endParaRPr sz="2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7BE12C-4DAB-3AC0-348B-2E65A3A6A3F7}"/>
              </a:ext>
            </a:extLst>
          </p:cNvPr>
          <p:cNvGrpSpPr/>
          <p:nvPr/>
        </p:nvGrpSpPr>
        <p:grpSpPr>
          <a:xfrm>
            <a:off x="1752600" y="2849469"/>
            <a:ext cx="8572500" cy="3608520"/>
            <a:chOff x="1752600" y="2849469"/>
            <a:chExt cx="8572500" cy="3608520"/>
          </a:xfrm>
        </p:grpSpPr>
        <p:sp>
          <p:nvSpPr>
            <p:cNvPr id="243" name="Google Shape;243;p11"/>
            <p:cNvSpPr/>
            <p:nvPr/>
          </p:nvSpPr>
          <p:spPr>
            <a:xfrm>
              <a:off x="3066462" y="3048000"/>
              <a:ext cx="457200" cy="381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3066462" y="4985602"/>
              <a:ext cx="457200" cy="381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6" name="Google Shape;246;p11"/>
            <p:cNvCxnSpPr/>
            <p:nvPr/>
          </p:nvCxnSpPr>
          <p:spPr>
            <a:xfrm rot="10800000">
              <a:off x="3218862" y="5013883"/>
              <a:ext cx="0" cy="304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3" name="Google Shape;253;p11"/>
            <p:cNvSpPr txBox="1"/>
            <p:nvPr/>
          </p:nvSpPr>
          <p:spPr>
            <a:xfrm>
              <a:off x="3018935" y="3429001"/>
              <a:ext cx="5334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σ*</a:t>
              </a:r>
              <a:endParaRPr dirty="0"/>
            </a:p>
          </p:txBody>
        </p:sp>
        <p:sp>
          <p:nvSpPr>
            <p:cNvPr id="254" name="Google Shape;254;p11"/>
            <p:cNvSpPr txBox="1"/>
            <p:nvPr/>
          </p:nvSpPr>
          <p:spPr>
            <a:xfrm>
              <a:off x="3018935" y="5334001"/>
              <a:ext cx="5334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endParaRPr dirty="0"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2036190" y="4000500"/>
              <a:ext cx="457200" cy="381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7" name="Google Shape;257;p11"/>
            <p:cNvCxnSpPr>
              <a:cxnSpLocks/>
            </p:cNvCxnSpPr>
            <p:nvPr/>
          </p:nvCxnSpPr>
          <p:spPr>
            <a:xfrm rot="10800000">
              <a:off x="2209800" y="4038600"/>
              <a:ext cx="0" cy="304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8" name="Google Shape;258;p11"/>
            <p:cNvSpPr txBox="1"/>
            <p:nvPr/>
          </p:nvSpPr>
          <p:spPr>
            <a:xfrm>
              <a:off x="1981200" y="4495801"/>
              <a:ext cx="5334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1s</a:t>
              </a:r>
              <a:endParaRPr/>
            </a:p>
          </p:txBody>
        </p:sp>
        <p:sp>
          <p:nvSpPr>
            <p:cNvPr id="259" name="Google Shape;259;p11"/>
            <p:cNvSpPr txBox="1"/>
            <p:nvPr/>
          </p:nvSpPr>
          <p:spPr>
            <a:xfrm>
              <a:off x="1752600" y="5029201"/>
              <a:ext cx="10668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6C18B0"/>
                  </a:solidFill>
                  <a:latin typeface="Calibri"/>
                  <a:ea typeface="Calibri"/>
                  <a:cs typeface="Calibri"/>
                  <a:sym typeface="Calibri"/>
                </a:rPr>
                <a:t>AO of H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4065309" y="4000500"/>
              <a:ext cx="457200" cy="381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1"/>
            <p:cNvSpPr txBox="1"/>
            <p:nvPr/>
          </p:nvSpPr>
          <p:spPr>
            <a:xfrm>
              <a:off x="3982038" y="4495801"/>
              <a:ext cx="5334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1s</a:t>
              </a:r>
              <a:endParaRPr dirty="0"/>
            </a:p>
          </p:txBody>
        </p:sp>
        <p:sp>
          <p:nvSpPr>
            <p:cNvPr id="263" name="Google Shape;263;p11"/>
            <p:cNvSpPr txBox="1"/>
            <p:nvPr/>
          </p:nvSpPr>
          <p:spPr>
            <a:xfrm>
              <a:off x="3886200" y="4953001"/>
              <a:ext cx="10668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1"/>
            <p:cNvSpPr txBox="1"/>
            <p:nvPr/>
          </p:nvSpPr>
          <p:spPr>
            <a:xfrm>
              <a:off x="2743200" y="5676900"/>
              <a:ext cx="12954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6C18B0"/>
                  </a:solidFill>
                  <a:latin typeface="Calibri"/>
                  <a:ea typeface="Calibri"/>
                  <a:cs typeface="Calibri"/>
                  <a:sym typeface="Calibri"/>
                </a:rPr>
                <a:t>MO of H</a:t>
              </a:r>
              <a:r>
                <a:rPr lang="en-US" sz="2000" b="1" i="0" u="none" strike="noStrike" cap="none" baseline="-25000">
                  <a:solidFill>
                    <a:srgbClr val="6C18B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000" b="1" i="0" u="none" strike="noStrike" cap="none" baseline="30000">
                  <a:solidFill>
                    <a:srgbClr val="6C18B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1"/>
            <p:cNvSpPr txBox="1"/>
            <p:nvPr/>
          </p:nvSpPr>
          <p:spPr>
            <a:xfrm>
              <a:off x="4086519" y="2849469"/>
              <a:ext cx="1569567" cy="646290"/>
            </a:xfrm>
            <a:prstGeom prst="rect">
              <a:avLst/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B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ond order = 1/2(1-0) = 1/2</a:t>
              </a:r>
              <a:endParaRPr dirty="0"/>
            </a:p>
          </p:txBody>
        </p:sp>
        <p:sp>
          <p:nvSpPr>
            <p:cNvPr id="266" name="Google Shape;266;p11"/>
            <p:cNvSpPr txBox="1"/>
            <p:nvPr/>
          </p:nvSpPr>
          <p:spPr>
            <a:xfrm>
              <a:off x="4143080" y="3532500"/>
              <a:ext cx="1465871" cy="366713"/>
            </a:xfrm>
            <a:prstGeom prst="rect">
              <a:avLst/>
            </a:prstGeom>
            <a:blipFill rotWithShape="1">
              <a:blip r:embed="rId4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lang="en-US" sz="2000" b="1" i="0" u="none" strike="noStrike" cap="none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000" b="1" i="0" u="none" strike="noStrike" cap="none" baseline="30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does exist!</a:t>
              </a:r>
              <a:endParaRPr dirty="0"/>
            </a:p>
          </p:txBody>
        </p:sp>
        <p:cxnSp>
          <p:nvCxnSpPr>
            <p:cNvPr id="267" name="Google Shape;267;p11"/>
            <p:cNvCxnSpPr>
              <a:cxnSpLocks/>
            </p:cNvCxnSpPr>
            <p:nvPr/>
          </p:nvCxnSpPr>
          <p:spPr>
            <a:xfrm rot="10800000">
              <a:off x="6723275" y="4038600"/>
              <a:ext cx="0" cy="304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6" name="Google Shape;276;p11"/>
            <p:cNvSpPr txBox="1"/>
            <p:nvPr/>
          </p:nvSpPr>
          <p:spPr>
            <a:xfrm>
              <a:off x="7239000" y="5693599"/>
              <a:ext cx="12954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6C18B0"/>
                  </a:solidFill>
                  <a:latin typeface="Calibri"/>
                  <a:ea typeface="Calibri"/>
                  <a:cs typeface="Calibri"/>
                  <a:sym typeface="Calibri"/>
                </a:rPr>
                <a:t>MO of H</a:t>
              </a:r>
              <a:r>
                <a:rPr lang="en-US" sz="2000" b="1" i="0" u="none" strike="noStrike" cap="none" baseline="-25000">
                  <a:solidFill>
                    <a:srgbClr val="6C18B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800" b="1" i="0" u="none" strike="noStrike" cap="none" baseline="30000">
                  <a:solidFill>
                    <a:srgbClr val="6C18B0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endParaRPr sz="1800" b="0" i="0" u="none" strike="noStrike" cap="none">
                <a:solidFill>
                  <a:srgbClr val="6C18B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 txBox="1"/>
            <p:nvPr/>
          </p:nvSpPr>
          <p:spPr>
            <a:xfrm>
              <a:off x="8724900" y="2849469"/>
              <a:ext cx="1600200" cy="646290"/>
            </a:xfrm>
            <a:prstGeom prst="rect">
              <a:avLst/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B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ond order = 1/2(2-1) = 1/2</a:t>
              </a:r>
              <a:endParaRPr dirty="0"/>
            </a:p>
          </p:txBody>
        </p:sp>
        <p:sp>
          <p:nvSpPr>
            <p:cNvPr id="278" name="Google Shape;278;p11"/>
            <p:cNvSpPr txBox="1"/>
            <p:nvPr/>
          </p:nvSpPr>
          <p:spPr>
            <a:xfrm>
              <a:off x="8781070" y="3532500"/>
              <a:ext cx="1465868" cy="366713"/>
            </a:xfrm>
            <a:prstGeom prst="rect">
              <a:avLst/>
            </a:prstGeom>
            <a:blipFill rotWithShape="1">
              <a:blip r:embed="rId4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H</a:t>
              </a:r>
              <a:r>
                <a:rPr lang="en-US" sz="1800" b="1" i="0" u="none" strike="noStrike" cap="none" baseline="-250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2</a:t>
              </a:r>
              <a:r>
                <a:rPr lang="en-US" sz="1800" b="1" i="0" u="none" strike="noStrike" cap="none" baseline="300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-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 does exist!</a:t>
              </a:r>
              <a:endParaRPr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7572081" y="4985602"/>
              <a:ext cx="457200" cy="381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1" name="Google Shape;281;p11"/>
            <p:cNvCxnSpPr/>
            <p:nvPr/>
          </p:nvCxnSpPr>
          <p:spPr>
            <a:xfrm rot="10800000">
              <a:off x="7724481" y="5013883"/>
              <a:ext cx="0" cy="304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7876881" y="5013883"/>
              <a:ext cx="0" cy="304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4" name="Google Shape;284;p11"/>
            <p:cNvSpPr/>
            <p:nvPr/>
          </p:nvSpPr>
          <p:spPr>
            <a:xfrm>
              <a:off x="7543800" y="2971800"/>
              <a:ext cx="457200" cy="381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5" name="Google Shape;285;p11"/>
            <p:cNvCxnSpPr/>
            <p:nvPr/>
          </p:nvCxnSpPr>
          <p:spPr>
            <a:xfrm rot="10800000">
              <a:off x="7724480" y="3010292"/>
              <a:ext cx="0" cy="304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7" name="Google Shape;287;p11"/>
            <p:cNvSpPr/>
            <p:nvPr/>
          </p:nvSpPr>
          <p:spPr>
            <a:xfrm>
              <a:off x="6549665" y="4000500"/>
              <a:ext cx="457200" cy="381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8561109" y="4000500"/>
              <a:ext cx="457200" cy="381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1"/>
            <p:cNvSpPr txBox="1"/>
            <p:nvPr/>
          </p:nvSpPr>
          <p:spPr>
            <a:xfrm>
              <a:off x="6477000" y="4419601"/>
              <a:ext cx="5334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1s</a:t>
              </a:r>
              <a:endParaRPr/>
            </a:p>
          </p:txBody>
        </p:sp>
        <p:sp>
          <p:nvSpPr>
            <p:cNvPr id="290" name="Google Shape;290;p11"/>
            <p:cNvSpPr txBox="1"/>
            <p:nvPr/>
          </p:nvSpPr>
          <p:spPr>
            <a:xfrm>
              <a:off x="8534400" y="4419601"/>
              <a:ext cx="5334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1s</a:t>
              </a:r>
              <a:endParaRPr/>
            </a:p>
          </p:txBody>
        </p:sp>
        <p:sp>
          <p:nvSpPr>
            <p:cNvPr id="291" name="Google Shape;291;p11"/>
            <p:cNvSpPr txBox="1"/>
            <p:nvPr/>
          </p:nvSpPr>
          <p:spPr>
            <a:xfrm>
              <a:off x="6172200" y="4953001"/>
              <a:ext cx="10668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6C18B0"/>
                  </a:solidFill>
                  <a:latin typeface="Calibri"/>
                  <a:ea typeface="Calibri"/>
                  <a:cs typeface="Calibri"/>
                  <a:sym typeface="Calibri"/>
                </a:rPr>
                <a:t>AO of H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1"/>
            <p:cNvSpPr txBox="1"/>
            <p:nvPr/>
          </p:nvSpPr>
          <p:spPr>
            <a:xfrm>
              <a:off x="8382000" y="4876801"/>
              <a:ext cx="1066800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6C18B0"/>
                  </a:solidFill>
                  <a:latin typeface="Calibri"/>
                  <a:ea typeface="Calibri"/>
                  <a:cs typeface="Calibri"/>
                  <a:sym typeface="Calibri"/>
                </a:rPr>
                <a:t>AO of H</a:t>
              </a:r>
              <a:r>
                <a:rPr lang="en-US" sz="2000" b="1" i="0" u="none" strike="noStrike" cap="none" baseline="30000">
                  <a:solidFill>
                    <a:srgbClr val="6C18B0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3" name="Google Shape;293;p11"/>
            <p:cNvCxnSpPr>
              <a:cxnSpLocks/>
            </p:cNvCxnSpPr>
            <p:nvPr/>
          </p:nvCxnSpPr>
          <p:spPr>
            <a:xfrm rot="10800000">
              <a:off x="8734719" y="4038600"/>
              <a:ext cx="0" cy="304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4" name="Google Shape;294;p11"/>
            <p:cNvCxnSpPr>
              <a:cxnSpLocks/>
            </p:cNvCxnSpPr>
            <p:nvPr/>
          </p:nvCxnSpPr>
          <p:spPr>
            <a:xfrm>
              <a:off x="8865909" y="4038600"/>
              <a:ext cx="0" cy="304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6" name="Google Shape;296;p11"/>
            <p:cNvSpPr txBox="1"/>
            <p:nvPr/>
          </p:nvSpPr>
          <p:spPr>
            <a:xfrm>
              <a:off x="6324600" y="6057879"/>
              <a:ext cx="29890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configuration is (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ea typeface="Noto Sans Symbols"/>
                  <a:cs typeface="Calibri" panose="020F0502020204030204" pitchFamily="34" charset="0"/>
                  <a:sym typeface="Noto Sans Symbols"/>
                </a:rPr>
                <a:t>σ</a:t>
              </a:r>
              <a:r>
                <a:rPr lang="en-US" sz="2000" b="1" i="0" u="none" strike="noStrike" cap="none" baseline="-250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1</a:t>
              </a:r>
              <a:r>
                <a:rPr lang="en-US" sz="2000" b="1" i="1" u="none" strike="noStrike" cap="none" baseline="-250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s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)</a:t>
              </a:r>
              <a:r>
                <a:rPr lang="en-US" sz="2000" b="1" i="0" u="none" strike="noStrike" cap="none" baseline="300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2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(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ea typeface="Noto Sans Symbols"/>
                  <a:cs typeface="Calibri" panose="020F0502020204030204" pitchFamily="34" charset="0"/>
                  <a:sym typeface="Noto Sans Symbols"/>
                </a:rPr>
                <a:t>σ</a:t>
              </a:r>
              <a:r>
                <a:rPr lang="en-US" sz="2000" b="1" i="0" u="none" strike="noStrike" cap="none" baseline="30000" dirty="0">
                  <a:solidFill>
                    <a:schemeClr val="dk1"/>
                  </a:solidFill>
                  <a:latin typeface="Calibri" panose="020F0502020204030204" pitchFamily="34" charset="0"/>
                  <a:ea typeface="Noto Sans Symbols"/>
                  <a:cs typeface="Calibri" panose="020F0502020204030204" pitchFamily="34" charset="0"/>
                  <a:sym typeface="Noto Sans Symbols"/>
                </a:rPr>
                <a:t>*</a:t>
              </a:r>
              <a:r>
                <a:rPr lang="en-US" sz="2000" b="1" i="0" u="none" strike="noStrike" cap="none" baseline="-250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1</a:t>
              </a:r>
              <a:r>
                <a:rPr lang="en-US" sz="2000" b="1" i="1" u="none" strike="noStrike" cap="none" baseline="-250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s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)</a:t>
              </a:r>
              <a:r>
                <a:rPr lang="en-US" sz="2000" b="1" i="0" u="none" strike="noStrike" cap="none" baseline="300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1</a:t>
              </a:r>
              <a:endParaRPr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297" name="Google Shape;297;p11"/>
            <p:cNvSpPr txBox="1"/>
            <p:nvPr/>
          </p:nvSpPr>
          <p:spPr>
            <a:xfrm>
              <a:off x="3886200" y="5029200"/>
              <a:ext cx="9948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6C18B0"/>
                  </a:solidFill>
                  <a:latin typeface="Calibri"/>
                  <a:ea typeface="Calibri"/>
                  <a:cs typeface="Calibri"/>
                  <a:sym typeface="Calibri"/>
                </a:rPr>
                <a:t>AO of H</a:t>
              </a:r>
              <a:r>
                <a:rPr lang="en-US" sz="2000" b="1" i="0" u="none" strike="noStrike" cap="none" baseline="30000">
                  <a:solidFill>
                    <a:srgbClr val="6C18B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  <p:sp>
          <p:nvSpPr>
            <p:cNvPr id="299" name="Google Shape;299;p11"/>
            <p:cNvSpPr txBox="1"/>
            <p:nvPr/>
          </p:nvSpPr>
          <p:spPr>
            <a:xfrm>
              <a:off x="2114746" y="6057900"/>
              <a:ext cx="237757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configuration is (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ea typeface="Noto Sans Symbols"/>
                  <a:cs typeface="Calibri" panose="020F0502020204030204" pitchFamily="34" charset="0"/>
                  <a:sym typeface="Noto Sans Symbols"/>
                </a:rPr>
                <a:t>σ</a:t>
              </a:r>
              <a:r>
                <a:rPr lang="en-US" sz="2000" b="1" i="0" u="none" strike="noStrike" cap="none" baseline="-250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1</a:t>
              </a:r>
              <a:r>
                <a:rPr lang="en-US" sz="2000" b="1" i="1" u="none" strike="noStrike" cap="none" baseline="-250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s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)</a:t>
              </a:r>
              <a:r>
                <a:rPr lang="en-US" sz="2000" b="1" i="0" u="none" strike="noStrike" cap="none" baseline="300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1</a:t>
              </a:r>
              <a:endParaRPr sz="2000" b="0" i="0" u="none" strike="noStrike" cap="none" baseline="30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142804-405C-90C6-C5F0-EA7F9B4D972F}"/>
                </a:ext>
              </a:extLst>
            </p:cNvPr>
            <p:cNvGrpSpPr/>
            <p:nvPr/>
          </p:nvGrpSpPr>
          <p:grpSpPr>
            <a:xfrm>
              <a:off x="2514600" y="3225801"/>
              <a:ext cx="1537748" cy="1955800"/>
              <a:chOff x="2514600" y="3225801"/>
              <a:chExt cx="1537748" cy="1955800"/>
            </a:xfrm>
          </p:grpSpPr>
          <p:cxnSp>
            <p:nvCxnSpPr>
              <p:cNvPr id="249" name="Google Shape;249;p11"/>
              <p:cNvCxnSpPr/>
              <p:nvPr/>
            </p:nvCxnSpPr>
            <p:spPr>
              <a:xfrm rot="10800000" flipH="1">
                <a:off x="2514600" y="3225801"/>
                <a:ext cx="508000" cy="965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11"/>
              <p:cNvCxnSpPr/>
              <p:nvPr/>
            </p:nvCxnSpPr>
            <p:spPr>
              <a:xfrm>
                <a:off x="2514600" y="4191001"/>
                <a:ext cx="533400" cy="99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" name="Google Shape;250;p11">
                <a:extLst>
                  <a:ext uri="{FF2B5EF4-FFF2-40B4-BE49-F238E27FC236}">
                    <a16:creationId xmlns:a16="http://schemas.microsoft.com/office/drawing/2014/main" id="{54E0D322-1A82-E0EF-E2DB-EDAC40B13FF0}"/>
                  </a:ext>
                </a:extLst>
              </p:cNvPr>
              <p:cNvCxnSpPr/>
              <p:nvPr/>
            </p:nvCxnSpPr>
            <p:spPr>
              <a:xfrm>
                <a:off x="3518948" y="3225801"/>
                <a:ext cx="533400" cy="99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" name="Google Shape;249;p11">
                <a:extLst>
                  <a:ext uri="{FF2B5EF4-FFF2-40B4-BE49-F238E27FC236}">
                    <a16:creationId xmlns:a16="http://schemas.microsoft.com/office/drawing/2014/main" id="{205B4867-A170-8145-E6C8-FC8CA54BCF83}"/>
                  </a:ext>
                </a:extLst>
              </p:cNvPr>
              <p:cNvCxnSpPr/>
              <p:nvPr/>
            </p:nvCxnSpPr>
            <p:spPr>
              <a:xfrm rot="10800000" flipH="1">
                <a:off x="3534790" y="4206973"/>
                <a:ext cx="508000" cy="965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F381D39-B83C-326E-75CA-A8B324E04A59}"/>
                </a:ext>
              </a:extLst>
            </p:cNvPr>
            <p:cNvGrpSpPr/>
            <p:nvPr/>
          </p:nvGrpSpPr>
          <p:grpSpPr>
            <a:xfrm>
              <a:off x="7019827" y="3180557"/>
              <a:ext cx="1537748" cy="1955800"/>
              <a:chOff x="2514600" y="3225801"/>
              <a:chExt cx="1537748" cy="1955800"/>
            </a:xfrm>
          </p:grpSpPr>
          <p:cxnSp>
            <p:nvCxnSpPr>
              <p:cNvPr id="6" name="Google Shape;249;p11">
                <a:extLst>
                  <a:ext uri="{FF2B5EF4-FFF2-40B4-BE49-F238E27FC236}">
                    <a16:creationId xmlns:a16="http://schemas.microsoft.com/office/drawing/2014/main" id="{1E809D9C-F087-4484-9819-0C11579BD9A4}"/>
                  </a:ext>
                </a:extLst>
              </p:cNvPr>
              <p:cNvCxnSpPr/>
              <p:nvPr/>
            </p:nvCxnSpPr>
            <p:spPr>
              <a:xfrm rot="10800000" flipH="1">
                <a:off x="2514600" y="3225801"/>
                <a:ext cx="508000" cy="965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" name="Google Shape;250;p11">
                <a:extLst>
                  <a:ext uri="{FF2B5EF4-FFF2-40B4-BE49-F238E27FC236}">
                    <a16:creationId xmlns:a16="http://schemas.microsoft.com/office/drawing/2014/main" id="{254A070A-7EEC-7AB0-CB11-DAAAC5E55200}"/>
                  </a:ext>
                </a:extLst>
              </p:cNvPr>
              <p:cNvCxnSpPr/>
              <p:nvPr/>
            </p:nvCxnSpPr>
            <p:spPr>
              <a:xfrm>
                <a:off x="2514600" y="4191001"/>
                <a:ext cx="533400" cy="99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" name="Google Shape;250;p11">
                <a:extLst>
                  <a:ext uri="{FF2B5EF4-FFF2-40B4-BE49-F238E27FC236}">
                    <a16:creationId xmlns:a16="http://schemas.microsoft.com/office/drawing/2014/main" id="{3B1B9EE3-1849-EDE2-A5DA-10E51B5020C4}"/>
                  </a:ext>
                </a:extLst>
              </p:cNvPr>
              <p:cNvCxnSpPr/>
              <p:nvPr/>
            </p:nvCxnSpPr>
            <p:spPr>
              <a:xfrm>
                <a:off x="3518948" y="3225801"/>
                <a:ext cx="533400" cy="99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" name="Google Shape;249;p11">
                <a:extLst>
                  <a:ext uri="{FF2B5EF4-FFF2-40B4-BE49-F238E27FC236}">
                    <a16:creationId xmlns:a16="http://schemas.microsoft.com/office/drawing/2014/main" id="{2DCA7DE3-1989-B5CA-E1D3-62B1CB273CC6}"/>
                  </a:ext>
                </a:extLst>
              </p:cNvPr>
              <p:cNvCxnSpPr/>
              <p:nvPr/>
            </p:nvCxnSpPr>
            <p:spPr>
              <a:xfrm rot="10800000" flipH="1">
                <a:off x="3534790" y="4206973"/>
                <a:ext cx="508000" cy="965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" name="Google Shape;254;p11">
              <a:extLst>
                <a:ext uri="{FF2B5EF4-FFF2-40B4-BE49-F238E27FC236}">
                  <a16:creationId xmlns:a16="http://schemas.microsoft.com/office/drawing/2014/main" id="{5F98DC6C-C13F-E6F1-736C-CB435EE4D2CD}"/>
                </a:ext>
              </a:extLst>
            </p:cNvPr>
            <p:cNvSpPr txBox="1"/>
            <p:nvPr/>
          </p:nvSpPr>
          <p:spPr>
            <a:xfrm>
              <a:off x="7515127" y="5336265"/>
              <a:ext cx="5334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endParaRPr dirty="0"/>
            </a:p>
          </p:txBody>
        </p:sp>
        <p:sp>
          <p:nvSpPr>
            <p:cNvPr id="11" name="Google Shape;253;p11">
              <a:extLst>
                <a:ext uri="{FF2B5EF4-FFF2-40B4-BE49-F238E27FC236}">
                  <a16:creationId xmlns:a16="http://schemas.microsoft.com/office/drawing/2014/main" id="{E9E32C27-60D5-FCA2-5B56-FF581733C8D0}"/>
                </a:ext>
              </a:extLst>
            </p:cNvPr>
            <p:cNvSpPr txBox="1"/>
            <p:nvPr/>
          </p:nvSpPr>
          <p:spPr>
            <a:xfrm>
              <a:off x="7507662" y="3430569"/>
              <a:ext cx="5334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σ*</a:t>
              </a:r>
              <a:endParaRPr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2"/>
          <p:cNvSpPr txBox="1"/>
          <p:nvPr/>
        </p:nvSpPr>
        <p:spPr>
          <a:xfrm>
            <a:off x="10337802" y="3505203"/>
            <a:ext cx="16891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bond order = 0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12"/>
          <p:cNvGrpSpPr/>
          <p:nvPr/>
        </p:nvGrpSpPr>
        <p:grpSpPr>
          <a:xfrm>
            <a:off x="8102600" y="1168401"/>
            <a:ext cx="1676400" cy="1905000"/>
            <a:chOff x="3552" y="360"/>
            <a:chExt cx="1056" cy="1200"/>
          </a:xfrm>
        </p:grpSpPr>
        <p:cxnSp>
          <p:nvCxnSpPr>
            <p:cNvPr id="352" name="Google Shape;352;p12"/>
            <p:cNvCxnSpPr/>
            <p:nvPr/>
          </p:nvCxnSpPr>
          <p:spPr>
            <a:xfrm rot="10800000" flipH="1">
              <a:off x="3565" y="360"/>
              <a:ext cx="323" cy="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12"/>
            <p:cNvCxnSpPr/>
            <p:nvPr/>
          </p:nvCxnSpPr>
          <p:spPr>
            <a:xfrm>
              <a:off x="3552" y="984"/>
              <a:ext cx="336" cy="57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2"/>
            <p:cNvCxnSpPr/>
            <p:nvPr/>
          </p:nvCxnSpPr>
          <p:spPr>
            <a:xfrm rot="10800000" flipH="1">
              <a:off x="4272" y="984"/>
              <a:ext cx="336" cy="57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12"/>
            <p:cNvCxnSpPr/>
            <p:nvPr/>
          </p:nvCxnSpPr>
          <p:spPr>
            <a:xfrm rot="10800000">
              <a:off x="4272" y="360"/>
              <a:ext cx="336" cy="62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57" name="Google Shape;357;p12"/>
          <p:cNvSpPr txBox="1"/>
          <p:nvPr/>
        </p:nvSpPr>
        <p:spPr>
          <a:xfrm>
            <a:off x="9855200" y="5448303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8636000" y="5905503"/>
            <a:ext cx="609600" cy="533400"/>
          </a:xfrm>
          <a:prstGeom prst="rect">
            <a:avLst/>
          </a:prstGeom>
          <a:solidFill>
            <a:srgbClr val="00808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2"/>
          <p:cNvSpPr/>
          <p:nvPr/>
        </p:nvSpPr>
        <p:spPr>
          <a:xfrm>
            <a:off x="7493000" y="4953002"/>
            <a:ext cx="609600" cy="533400"/>
          </a:xfrm>
          <a:prstGeom prst="rect">
            <a:avLst/>
          </a:prstGeom>
          <a:solidFill>
            <a:srgbClr val="00808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2"/>
          <p:cNvSpPr/>
          <p:nvPr/>
        </p:nvSpPr>
        <p:spPr>
          <a:xfrm>
            <a:off x="9779000" y="4914902"/>
            <a:ext cx="609600" cy="533400"/>
          </a:xfrm>
          <a:prstGeom prst="rect">
            <a:avLst/>
          </a:prstGeom>
          <a:solidFill>
            <a:srgbClr val="00808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2"/>
          <p:cNvSpPr/>
          <p:nvPr/>
        </p:nvSpPr>
        <p:spPr>
          <a:xfrm>
            <a:off x="8636000" y="3924302"/>
            <a:ext cx="609600" cy="533400"/>
          </a:xfrm>
          <a:prstGeom prst="rect">
            <a:avLst/>
          </a:prstGeom>
          <a:solidFill>
            <a:srgbClr val="00808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12"/>
          <p:cNvCxnSpPr/>
          <p:nvPr/>
        </p:nvCxnSpPr>
        <p:spPr>
          <a:xfrm rot="10800000">
            <a:off x="9931400" y="4991102"/>
            <a:ext cx="0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" name="Google Shape;364;p12"/>
          <p:cNvCxnSpPr/>
          <p:nvPr/>
        </p:nvCxnSpPr>
        <p:spPr>
          <a:xfrm rot="10800000">
            <a:off x="7721600" y="5029202"/>
            <a:ext cx="0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" name="Google Shape;365;p12"/>
          <p:cNvCxnSpPr/>
          <p:nvPr/>
        </p:nvCxnSpPr>
        <p:spPr>
          <a:xfrm rot="10800000">
            <a:off x="8826500" y="5981703"/>
            <a:ext cx="0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" name="Google Shape;366;p12"/>
          <p:cNvCxnSpPr/>
          <p:nvPr/>
        </p:nvCxnSpPr>
        <p:spPr>
          <a:xfrm>
            <a:off x="8978900" y="5981703"/>
            <a:ext cx="0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12"/>
          <p:cNvCxnSpPr/>
          <p:nvPr/>
        </p:nvCxnSpPr>
        <p:spPr>
          <a:xfrm rot="10800000" flipH="1">
            <a:off x="8102600" y="4229102"/>
            <a:ext cx="533400" cy="990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12"/>
          <p:cNvCxnSpPr/>
          <p:nvPr/>
        </p:nvCxnSpPr>
        <p:spPr>
          <a:xfrm>
            <a:off x="8102600" y="5219702"/>
            <a:ext cx="533400" cy="914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12"/>
          <p:cNvCxnSpPr/>
          <p:nvPr/>
        </p:nvCxnSpPr>
        <p:spPr>
          <a:xfrm rot="10800000" flipH="1">
            <a:off x="9245600" y="5219702"/>
            <a:ext cx="533400" cy="914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12"/>
          <p:cNvCxnSpPr/>
          <p:nvPr/>
        </p:nvCxnSpPr>
        <p:spPr>
          <a:xfrm rot="10800000">
            <a:off x="9245600" y="4229102"/>
            <a:ext cx="533400" cy="990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71" name="Google Shape;371;p12"/>
          <p:cNvSpPr txBox="1"/>
          <p:nvPr/>
        </p:nvSpPr>
        <p:spPr>
          <a:xfrm>
            <a:off x="8636000" y="4533902"/>
            <a:ext cx="609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1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2"/>
          <p:cNvSpPr txBox="1"/>
          <p:nvPr/>
        </p:nvSpPr>
        <p:spPr>
          <a:xfrm>
            <a:off x="8636000" y="6451603"/>
            <a:ext cx="609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000" b="1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1" i="1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2"/>
          <p:cNvSpPr txBox="1"/>
          <p:nvPr/>
        </p:nvSpPr>
        <p:spPr>
          <a:xfrm>
            <a:off x="7493000" y="5524503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12"/>
          <p:cNvCxnSpPr/>
          <p:nvPr/>
        </p:nvCxnSpPr>
        <p:spPr>
          <a:xfrm>
            <a:off x="7874000" y="5067302"/>
            <a:ext cx="0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Google Shape;375;p12"/>
          <p:cNvCxnSpPr/>
          <p:nvPr/>
        </p:nvCxnSpPr>
        <p:spPr>
          <a:xfrm rot="10800000">
            <a:off x="8864600" y="4000502"/>
            <a:ext cx="0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" name="Google Shape;376;p12"/>
          <p:cNvCxnSpPr/>
          <p:nvPr/>
        </p:nvCxnSpPr>
        <p:spPr>
          <a:xfrm>
            <a:off x="9017000" y="4000502"/>
            <a:ext cx="0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Google Shape;377;p12"/>
          <p:cNvCxnSpPr/>
          <p:nvPr/>
        </p:nvCxnSpPr>
        <p:spPr>
          <a:xfrm>
            <a:off x="10083800" y="4991102"/>
            <a:ext cx="0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78" name="Google Shape;378;p12"/>
          <p:cNvGrpSpPr/>
          <p:nvPr/>
        </p:nvGrpSpPr>
        <p:grpSpPr>
          <a:xfrm>
            <a:off x="7493000" y="1854201"/>
            <a:ext cx="2895600" cy="976313"/>
            <a:chOff x="3168" y="792"/>
            <a:chExt cx="1824" cy="615"/>
          </a:xfrm>
        </p:grpSpPr>
        <p:grpSp>
          <p:nvGrpSpPr>
            <p:cNvPr id="379" name="Google Shape;379;p12"/>
            <p:cNvGrpSpPr/>
            <p:nvPr/>
          </p:nvGrpSpPr>
          <p:grpSpPr>
            <a:xfrm>
              <a:off x="3168" y="816"/>
              <a:ext cx="384" cy="591"/>
              <a:chOff x="3168" y="816"/>
              <a:chExt cx="384" cy="591"/>
            </a:xfrm>
          </p:grpSpPr>
          <p:sp>
            <p:nvSpPr>
              <p:cNvPr id="380" name="Google Shape;380;p12"/>
              <p:cNvSpPr/>
              <p:nvPr/>
            </p:nvSpPr>
            <p:spPr>
              <a:xfrm>
                <a:off x="3168" y="816"/>
                <a:ext cx="384" cy="336"/>
              </a:xfrm>
              <a:prstGeom prst="rect">
                <a:avLst/>
              </a:prstGeom>
              <a:solidFill>
                <a:srgbClr val="00808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1" name="Google Shape;381;p12"/>
              <p:cNvCxnSpPr/>
              <p:nvPr/>
            </p:nvCxnSpPr>
            <p:spPr>
              <a:xfrm rot="10800000">
                <a:off x="3312" y="864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82" name="Google Shape;382;p12"/>
              <p:cNvSpPr txBox="1"/>
              <p:nvPr/>
            </p:nvSpPr>
            <p:spPr>
              <a:xfrm>
                <a:off x="3168" y="1176"/>
                <a:ext cx="38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3" name="Google Shape;383;p12"/>
              <p:cNvCxnSpPr/>
              <p:nvPr/>
            </p:nvCxnSpPr>
            <p:spPr>
              <a:xfrm>
                <a:off x="3408" y="864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384" name="Google Shape;384;p12"/>
            <p:cNvGrpSpPr/>
            <p:nvPr/>
          </p:nvGrpSpPr>
          <p:grpSpPr>
            <a:xfrm>
              <a:off x="4608" y="792"/>
              <a:ext cx="384" cy="567"/>
              <a:chOff x="4608" y="792"/>
              <a:chExt cx="384" cy="567"/>
            </a:xfrm>
          </p:grpSpPr>
          <p:sp>
            <p:nvSpPr>
              <p:cNvPr id="385" name="Google Shape;385;p12"/>
              <p:cNvSpPr/>
              <p:nvPr/>
            </p:nvSpPr>
            <p:spPr>
              <a:xfrm>
                <a:off x="4608" y="792"/>
                <a:ext cx="384" cy="336"/>
              </a:xfrm>
              <a:prstGeom prst="rect">
                <a:avLst/>
              </a:prstGeom>
              <a:solidFill>
                <a:srgbClr val="00808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6" name="Google Shape;386;p12"/>
              <p:cNvCxnSpPr/>
              <p:nvPr/>
            </p:nvCxnSpPr>
            <p:spPr>
              <a:xfrm rot="10800000">
                <a:off x="4704" y="840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87" name="Google Shape;387;p12"/>
              <p:cNvSpPr txBox="1"/>
              <p:nvPr/>
            </p:nvSpPr>
            <p:spPr>
              <a:xfrm>
                <a:off x="4656" y="1128"/>
                <a:ext cx="2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8" name="Google Shape;388;p12"/>
              <p:cNvCxnSpPr/>
              <p:nvPr/>
            </p:nvCxnSpPr>
            <p:spPr>
              <a:xfrm>
                <a:off x="4816" y="848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389" name="Google Shape;389;p12"/>
          <p:cNvGrpSpPr/>
          <p:nvPr/>
        </p:nvGrpSpPr>
        <p:grpSpPr>
          <a:xfrm>
            <a:off x="8636000" y="863601"/>
            <a:ext cx="609600" cy="2927351"/>
            <a:chOff x="3888" y="168"/>
            <a:chExt cx="384" cy="1844"/>
          </a:xfrm>
        </p:grpSpPr>
        <p:sp>
          <p:nvSpPr>
            <p:cNvPr id="390" name="Google Shape;390;p12"/>
            <p:cNvSpPr/>
            <p:nvPr/>
          </p:nvSpPr>
          <p:spPr>
            <a:xfrm>
              <a:off x="3888" y="1416"/>
              <a:ext cx="384" cy="336"/>
            </a:xfrm>
            <a:prstGeom prst="rect">
              <a:avLst/>
            </a:prstGeom>
            <a:solidFill>
              <a:srgbClr val="00808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3888" y="168"/>
              <a:ext cx="384" cy="336"/>
            </a:xfrm>
            <a:prstGeom prst="rect">
              <a:avLst/>
            </a:prstGeom>
            <a:solidFill>
              <a:srgbClr val="00808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2" name="Google Shape;392;p12"/>
            <p:cNvCxnSpPr/>
            <p:nvPr/>
          </p:nvCxnSpPr>
          <p:spPr>
            <a:xfrm rot="10800000">
              <a:off x="4008" y="1464"/>
              <a:ext cx="0" cy="24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3" name="Google Shape;393;p12"/>
            <p:cNvCxnSpPr/>
            <p:nvPr/>
          </p:nvCxnSpPr>
          <p:spPr>
            <a:xfrm>
              <a:off x="4104" y="1464"/>
              <a:ext cx="0" cy="24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4" name="Google Shape;394;p12"/>
            <p:cNvSpPr txBox="1"/>
            <p:nvPr/>
          </p:nvSpPr>
          <p:spPr>
            <a:xfrm>
              <a:off x="3888" y="512"/>
              <a:ext cx="384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r>
                <a:rPr lang="en-US" sz="2000" b="1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2000" b="1" i="1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2"/>
            <p:cNvSpPr txBox="1"/>
            <p:nvPr/>
          </p:nvSpPr>
          <p:spPr>
            <a:xfrm>
              <a:off x="3888" y="1760"/>
              <a:ext cx="384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r>
                <a:rPr lang="en-US" sz="2000" b="1" i="0" u="none" strike="noStrike" cap="none" baseline="-25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2000" b="1" i="1" u="none" strike="noStrike" cap="none" baseline="-25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6" name="Google Shape;396;p12"/>
            <p:cNvCxnSpPr/>
            <p:nvPr/>
          </p:nvCxnSpPr>
          <p:spPr>
            <a:xfrm rot="10800000">
              <a:off x="4032" y="224"/>
              <a:ext cx="0" cy="24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7" name="Google Shape;397;p12"/>
            <p:cNvCxnSpPr/>
            <p:nvPr/>
          </p:nvCxnSpPr>
          <p:spPr>
            <a:xfrm>
              <a:off x="4128" y="224"/>
              <a:ext cx="0" cy="24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98" name="Google Shape;398;p12"/>
          <p:cNvSpPr txBox="1"/>
          <p:nvPr/>
        </p:nvSpPr>
        <p:spPr>
          <a:xfrm>
            <a:off x="292100" y="3505203"/>
            <a:ext cx="17398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</a:rPr>
              <a:t>B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ond order = 1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CA7D4F-DC0F-B3B6-CD46-7994AD82AC4B}"/>
              </a:ext>
            </a:extLst>
          </p:cNvPr>
          <p:cNvGrpSpPr/>
          <p:nvPr/>
        </p:nvGrpSpPr>
        <p:grpSpPr>
          <a:xfrm>
            <a:off x="1811866" y="863600"/>
            <a:ext cx="2887133" cy="2927352"/>
            <a:chOff x="1659466" y="304800"/>
            <a:chExt cx="2887133" cy="2927352"/>
          </a:xfrm>
        </p:grpSpPr>
        <p:sp>
          <p:nvSpPr>
            <p:cNvPr id="304" name="Google Shape;304;p12"/>
            <p:cNvSpPr/>
            <p:nvPr/>
          </p:nvSpPr>
          <p:spPr>
            <a:xfrm>
              <a:off x="2802466" y="304800"/>
              <a:ext cx="601133" cy="533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" name="Google Shape;305;p12"/>
            <p:cNvGrpSpPr/>
            <p:nvPr/>
          </p:nvGrpSpPr>
          <p:grpSpPr>
            <a:xfrm>
              <a:off x="2802466" y="2286000"/>
              <a:ext cx="601133" cy="533400"/>
              <a:chOff x="1488" y="1440"/>
              <a:chExt cx="384" cy="336"/>
            </a:xfrm>
          </p:grpSpPr>
          <p:sp>
            <p:nvSpPr>
              <p:cNvPr id="306" name="Google Shape;306;p12"/>
              <p:cNvSpPr/>
              <p:nvPr/>
            </p:nvSpPr>
            <p:spPr>
              <a:xfrm>
                <a:off x="1488" y="1440"/>
                <a:ext cx="384" cy="336"/>
              </a:xfrm>
              <a:prstGeom prst="rect">
                <a:avLst/>
              </a:prstGeom>
              <a:solidFill>
                <a:srgbClr val="8C6136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7" name="Google Shape;307;p12"/>
              <p:cNvCxnSpPr/>
              <p:nvPr/>
            </p:nvCxnSpPr>
            <p:spPr>
              <a:xfrm rot="10800000">
                <a:off x="1608" y="1488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08" name="Google Shape;308;p12"/>
              <p:cNvCxnSpPr/>
              <p:nvPr/>
            </p:nvCxnSpPr>
            <p:spPr>
              <a:xfrm>
                <a:off x="1704" y="1488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309" name="Google Shape;309;p12"/>
            <p:cNvGrpSpPr/>
            <p:nvPr/>
          </p:nvGrpSpPr>
          <p:grpSpPr>
            <a:xfrm>
              <a:off x="2283882" y="609600"/>
              <a:ext cx="1653117" cy="1905000"/>
              <a:chOff x="1152" y="384"/>
              <a:chExt cx="1056" cy="1200"/>
            </a:xfrm>
          </p:grpSpPr>
          <p:grpSp>
            <p:nvGrpSpPr>
              <p:cNvPr id="310" name="Google Shape;310;p12"/>
              <p:cNvGrpSpPr/>
              <p:nvPr/>
            </p:nvGrpSpPr>
            <p:grpSpPr>
              <a:xfrm>
                <a:off x="1152" y="1008"/>
                <a:ext cx="1056" cy="576"/>
                <a:chOff x="1152" y="1008"/>
                <a:chExt cx="1056" cy="576"/>
              </a:xfrm>
            </p:grpSpPr>
            <p:cxnSp>
              <p:nvCxnSpPr>
                <p:cNvPr id="311" name="Google Shape;311;p12"/>
                <p:cNvCxnSpPr/>
                <p:nvPr/>
              </p:nvCxnSpPr>
              <p:spPr>
                <a:xfrm>
                  <a:off x="1152" y="1008"/>
                  <a:ext cx="336" cy="57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" name="Google Shape;312;p12"/>
                <p:cNvCxnSpPr/>
                <p:nvPr/>
              </p:nvCxnSpPr>
              <p:spPr>
                <a:xfrm rot="10800000" flipH="1">
                  <a:off x="1872" y="1008"/>
                  <a:ext cx="336" cy="57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3" name="Google Shape;313;p12"/>
              <p:cNvGrpSpPr/>
              <p:nvPr/>
            </p:nvGrpSpPr>
            <p:grpSpPr>
              <a:xfrm>
                <a:off x="1152" y="384"/>
                <a:ext cx="1056" cy="624"/>
                <a:chOff x="1152" y="384"/>
                <a:chExt cx="1056" cy="624"/>
              </a:xfrm>
            </p:grpSpPr>
            <p:cxnSp>
              <p:nvCxnSpPr>
                <p:cNvPr id="314" name="Google Shape;314;p12"/>
                <p:cNvCxnSpPr/>
                <p:nvPr/>
              </p:nvCxnSpPr>
              <p:spPr>
                <a:xfrm rot="10800000" flipH="1">
                  <a:off x="1152" y="384"/>
                  <a:ext cx="336" cy="62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5" name="Google Shape;315;p12"/>
                <p:cNvCxnSpPr/>
                <p:nvPr/>
              </p:nvCxnSpPr>
              <p:spPr>
                <a:xfrm rot="10800000">
                  <a:off x="1872" y="384"/>
                  <a:ext cx="336" cy="62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317" name="Google Shape;317;p12"/>
            <p:cNvSpPr txBox="1"/>
            <p:nvPr/>
          </p:nvSpPr>
          <p:spPr>
            <a:xfrm>
              <a:off x="2802466" y="863601"/>
              <a:ext cx="601133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r>
                <a:rPr lang="en-US" sz="2000" b="1" i="0" u="none" strike="noStrike" cap="none" baseline="-25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2000" b="1" i="1" u="none" strike="noStrike" cap="none" baseline="-25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2"/>
            <p:cNvSpPr txBox="1"/>
            <p:nvPr/>
          </p:nvSpPr>
          <p:spPr>
            <a:xfrm>
              <a:off x="2794000" y="2832102"/>
              <a:ext cx="609600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r>
                <a:rPr lang="en-US" sz="2000" b="1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2000" b="1" i="1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9" name="Google Shape;319;p12"/>
            <p:cNvGrpSpPr/>
            <p:nvPr/>
          </p:nvGrpSpPr>
          <p:grpSpPr>
            <a:xfrm>
              <a:off x="3945466" y="1295401"/>
              <a:ext cx="601133" cy="900113"/>
              <a:chOff x="2208" y="816"/>
              <a:chExt cx="384" cy="567"/>
            </a:xfrm>
          </p:grpSpPr>
          <p:sp>
            <p:nvSpPr>
              <p:cNvPr id="320" name="Google Shape;320;p12"/>
              <p:cNvSpPr/>
              <p:nvPr/>
            </p:nvSpPr>
            <p:spPr>
              <a:xfrm>
                <a:off x="2208" y="816"/>
                <a:ext cx="384" cy="336"/>
              </a:xfrm>
              <a:prstGeom prst="rect">
                <a:avLst/>
              </a:prstGeom>
              <a:solidFill>
                <a:srgbClr val="8C6136">
                  <a:alpha val="4980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1" name="Google Shape;321;p12"/>
              <p:cNvCxnSpPr/>
              <p:nvPr/>
            </p:nvCxnSpPr>
            <p:spPr>
              <a:xfrm rot="10800000">
                <a:off x="2304" y="864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22" name="Google Shape;322;p12"/>
              <p:cNvSpPr txBox="1"/>
              <p:nvPr/>
            </p:nvSpPr>
            <p:spPr>
              <a:xfrm>
                <a:off x="2256" y="1152"/>
                <a:ext cx="2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r>
                  <a:rPr lang="en-US" sz="18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" name="Google Shape;323;p12"/>
            <p:cNvGrpSpPr/>
            <p:nvPr/>
          </p:nvGrpSpPr>
          <p:grpSpPr>
            <a:xfrm>
              <a:off x="1659466" y="1333501"/>
              <a:ext cx="601133" cy="938213"/>
              <a:chOff x="768" y="840"/>
              <a:chExt cx="384" cy="591"/>
            </a:xfrm>
          </p:grpSpPr>
          <p:sp>
            <p:nvSpPr>
              <p:cNvPr id="324" name="Google Shape;324;p12"/>
              <p:cNvSpPr/>
              <p:nvPr/>
            </p:nvSpPr>
            <p:spPr>
              <a:xfrm>
                <a:off x="768" y="840"/>
                <a:ext cx="384" cy="336"/>
              </a:xfrm>
              <a:prstGeom prst="rect">
                <a:avLst/>
              </a:prstGeom>
              <a:solidFill>
                <a:srgbClr val="8C6136">
                  <a:alpha val="4980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5" name="Google Shape;325;p12"/>
              <p:cNvCxnSpPr/>
              <p:nvPr/>
            </p:nvCxnSpPr>
            <p:spPr>
              <a:xfrm rot="10800000">
                <a:off x="912" y="888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26" name="Google Shape;326;p12"/>
              <p:cNvSpPr txBox="1"/>
              <p:nvPr/>
            </p:nvSpPr>
            <p:spPr>
              <a:xfrm>
                <a:off x="768" y="1200"/>
                <a:ext cx="38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r>
                  <a:rPr lang="en-US" sz="1800" b="0" i="1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7" name="Google Shape;327;p12"/>
          <p:cNvGrpSpPr/>
          <p:nvPr/>
        </p:nvGrpSpPr>
        <p:grpSpPr>
          <a:xfrm>
            <a:off x="1803400" y="3924302"/>
            <a:ext cx="2895600" cy="2927351"/>
            <a:chOff x="768" y="2208"/>
            <a:chExt cx="1824" cy="1844"/>
          </a:xfrm>
        </p:grpSpPr>
        <p:sp>
          <p:nvSpPr>
            <p:cNvPr id="328" name="Google Shape;328;p12"/>
            <p:cNvSpPr txBox="1"/>
            <p:nvPr/>
          </p:nvSpPr>
          <p:spPr>
            <a:xfrm>
              <a:off x="768" y="3216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9" name="Google Shape;329;p12"/>
            <p:cNvGrpSpPr/>
            <p:nvPr/>
          </p:nvGrpSpPr>
          <p:grpSpPr>
            <a:xfrm>
              <a:off x="768" y="2208"/>
              <a:ext cx="1824" cy="1844"/>
              <a:chOff x="768" y="2208"/>
              <a:chExt cx="1824" cy="1844"/>
            </a:xfrm>
          </p:grpSpPr>
          <p:sp>
            <p:nvSpPr>
              <p:cNvPr id="330" name="Google Shape;330;p12"/>
              <p:cNvSpPr/>
              <p:nvPr/>
            </p:nvSpPr>
            <p:spPr>
              <a:xfrm>
                <a:off x="768" y="2856"/>
                <a:ext cx="384" cy="336"/>
              </a:xfrm>
              <a:prstGeom prst="rect">
                <a:avLst/>
              </a:prstGeom>
              <a:solidFill>
                <a:srgbClr val="8C6136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1" name="Google Shape;331;p12"/>
              <p:cNvGrpSpPr/>
              <p:nvPr/>
            </p:nvGrpSpPr>
            <p:grpSpPr>
              <a:xfrm>
                <a:off x="912" y="2208"/>
                <a:ext cx="1680" cy="1844"/>
                <a:chOff x="912" y="2208"/>
                <a:chExt cx="1680" cy="1844"/>
              </a:xfrm>
            </p:grpSpPr>
            <p:sp>
              <p:nvSpPr>
                <p:cNvPr id="332" name="Google Shape;332;p12"/>
                <p:cNvSpPr/>
                <p:nvPr/>
              </p:nvSpPr>
              <p:spPr>
                <a:xfrm>
                  <a:off x="1488" y="3456"/>
                  <a:ext cx="384" cy="336"/>
                </a:xfrm>
                <a:prstGeom prst="rect">
                  <a:avLst/>
                </a:prstGeom>
                <a:solidFill>
                  <a:srgbClr val="8C6136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2208" y="2832"/>
                  <a:ext cx="384" cy="336"/>
                </a:xfrm>
                <a:prstGeom prst="rect">
                  <a:avLst/>
                </a:prstGeom>
                <a:solidFill>
                  <a:srgbClr val="8C6136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1488" y="2208"/>
                  <a:ext cx="384" cy="336"/>
                </a:xfrm>
                <a:prstGeom prst="rect">
                  <a:avLst/>
                </a:prstGeom>
                <a:solidFill>
                  <a:srgbClr val="8C6136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5" name="Google Shape;335;p12"/>
                <p:cNvCxnSpPr/>
                <p:nvPr/>
              </p:nvCxnSpPr>
              <p:spPr>
                <a:xfrm rot="10800000">
                  <a:off x="2352" y="2880"/>
                  <a:ext cx="0" cy="24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36" name="Google Shape;336;p12"/>
                <p:cNvCxnSpPr/>
                <p:nvPr/>
              </p:nvCxnSpPr>
              <p:spPr>
                <a:xfrm rot="10800000">
                  <a:off x="912" y="2904"/>
                  <a:ext cx="0" cy="24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37" name="Google Shape;337;p12"/>
                <p:cNvCxnSpPr/>
                <p:nvPr/>
              </p:nvCxnSpPr>
              <p:spPr>
                <a:xfrm rot="10800000">
                  <a:off x="1632" y="3504"/>
                  <a:ext cx="0" cy="24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38" name="Google Shape;338;p12"/>
                <p:cNvCxnSpPr/>
                <p:nvPr/>
              </p:nvCxnSpPr>
              <p:spPr>
                <a:xfrm>
                  <a:off x="1728" y="3504"/>
                  <a:ext cx="0" cy="24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39" name="Google Shape;339;p12"/>
                <p:cNvCxnSpPr/>
                <p:nvPr/>
              </p:nvCxnSpPr>
              <p:spPr>
                <a:xfrm rot="10800000" flipH="1">
                  <a:off x="1152" y="2400"/>
                  <a:ext cx="336" cy="62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0" name="Google Shape;340;p12"/>
                <p:cNvCxnSpPr/>
                <p:nvPr/>
              </p:nvCxnSpPr>
              <p:spPr>
                <a:xfrm>
                  <a:off x="1152" y="3024"/>
                  <a:ext cx="336" cy="57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341;p12"/>
                <p:cNvCxnSpPr/>
                <p:nvPr/>
              </p:nvCxnSpPr>
              <p:spPr>
                <a:xfrm rot="10800000" flipH="1">
                  <a:off x="1872" y="3024"/>
                  <a:ext cx="336" cy="57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342;p12"/>
                <p:cNvCxnSpPr/>
                <p:nvPr/>
              </p:nvCxnSpPr>
              <p:spPr>
                <a:xfrm rot="10800000">
                  <a:off x="1872" y="2400"/>
                  <a:ext cx="336" cy="62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43" name="Google Shape;343;p12"/>
                <p:cNvSpPr txBox="1"/>
                <p:nvPr/>
              </p:nvSpPr>
              <p:spPr>
                <a:xfrm>
                  <a:off x="1488" y="2592"/>
                  <a:ext cx="384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0" i="0" u="none" strike="noStrike" cap="none">
                      <a:solidFill>
                        <a:schemeClr val="dk1"/>
                      </a:solidFill>
                      <a:latin typeface="Noto Sans Symbols"/>
                      <a:ea typeface="Noto Sans Symbols"/>
                      <a:cs typeface="Noto Sans Symbols"/>
                      <a:sym typeface="Noto Sans Symbols"/>
                    </a:rPr>
                    <a:t>σ</a:t>
                  </a:r>
                  <a:r>
                    <a:rPr lang="en-US" sz="18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*</a:t>
                  </a:r>
                  <a:r>
                    <a:rPr lang="en-US" sz="2000" b="1" i="0" u="none" strike="noStrike" cap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r>
                    <a:rPr lang="en-US" sz="2000" b="1" i="1" u="none" strike="noStrike" cap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endParaRPr sz="20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12"/>
                <p:cNvSpPr txBox="1"/>
                <p:nvPr/>
              </p:nvSpPr>
              <p:spPr>
                <a:xfrm>
                  <a:off x="1488" y="3800"/>
                  <a:ext cx="384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0" i="0" u="none" strike="noStrike" cap="none" dirty="0">
                      <a:solidFill>
                        <a:schemeClr val="dk1"/>
                      </a:solidFill>
                      <a:latin typeface="Noto Sans Symbols"/>
                      <a:ea typeface="Noto Sans Symbols"/>
                      <a:cs typeface="Noto Sans Symbols"/>
                      <a:sym typeface="Noto Sans Symbols"/>
                    </a:rPr>
                    <a:t>σ</a:t>
                  </a:r>
                  <a:r>
                    <a:rPr lang="en-US" sz="2000" b="1" i="0" u="none" strike="noStrike" cap="none" baseline="-25000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r>
                    <a:rPr lang="en-US" sz="2000" b="1" i="1" u="none" strike="noStrike" cap="none" baseline="-25000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endParaRPr sz="18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12"/>
                <p:cNvSpPr txBox="1"/>
                <p:nvPr/>
              </p:nvSpPr>
              <p:spPr>
                <a:xfrm>
                  <a:off x="2256" y="31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r>
                    <a:rPr lang="en-US" sz="1800" b="0" i="1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endPara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46" name="Google Shape;346;p12"/>
                <p:cNvCxnSpPr/>
                <p:nvPr/>
              </p:nvCxnSpPr>
              <p:spPr>
                <a:xfrm>
                  <a:off x="1008" y="2928"/>
                  <a:ext cx="0" cy="24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47" name="Google Shape;347;p12"/>
                <p:cNvCxnSpPr/>
                <p:nvPr/>
              </p:nvCxnSpPr>
              <p:spPr>
                <a:xfrm rot="10800000">
                  <a:off x="1632" y="2256"/>
                  <a:ext cx="0" cy="24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48" name="Google Shape;348;p12"/>
                <p:cNvCxnSpPr/>
                <p:nvPr/>
              </p:nvCxnSpPr>
              <p:spPr>
                <a:xfrm>
                  <a:off x="1728" y="2256"/>
                  <a:ext cx="0" cy="24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49" name="Google Shape;349;p12"/>
                <p:cNvCxnSpPr/>
                <p:nvPr/>
              </p:nvCxnSpPr>
              <p:spPr>
                <a:xfrm>
                  <a:off x="2448" y="2880"/>
                  <a:ext cx="0" cy="24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88568F4-AD0F-5418-5BBE-E88DE7A8F77A}"/>
              </a:ext>
            </a:extLst>
          </p:cNvPr>
          <p:cNvGrpSpPr/>
          <p:nvPr/>
        </p:nvGrpSpPr>
        <p:grpSpPr>
          <a:xfrm>
            <a:off x="5688010" y="801094"/>
            <a:ext cx="519113" cy="5105400"/>
            <a:chOff x="1408110" y="1207494"/>
            <a:chExt cx="519113" cy="5105400"/>
          </a:xfrm>
        </p:grpSpPr>
        <p:cxnSp>
          <p:nvCxnSpPr>
            <p:cNvPr id="350" name="Google Shape;350;p12"/>
            <p:cNvCxnSpPr/>
            <p:nvPr/>
          </p:nvCxnSpPr>
          <p:spPr>
            <a:xfrm rot="10800000">
              <a:off x="1927223" y="1207494"/>
              <a:ext cx="0" cy="510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1" name="Google Shape;401;p12"/>
            <p:cNvSpPr txBox="1"/>
            <p:nvPr/>
          </p:nvSpPr>
          <p:spPr>
            <a:xfrm rot="16200000">
              <a:off x="1112041" y="3267869"/>
              <a:ext cx="989013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Energy</a:t>
              </a:r>
              <a:endParaRPr dirty="0"/>
            </a:p>
          </p:txBody>
        </p:sp>
      </p:grpSp>
      <p:sp>
        <p:nvSpPr>
          <p:cNvPr id="402" name="Google Shape;402;p12"/>
          <p:cNvSpPr txBox="1"/>
          <p:nvPr/>
        </p:nvSpPr>
        <p:spPr>
          <a:xfrm>
            <a:off x="863599" y="3149600"/>
            <a:ext cx="5968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US" sz="2400" b="1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2"/>
          <p:cNvSpPr txBox="1"/>
          <p:nvPr/>
        </p:nvSpPr>
        <p:spPr>
          <a:xfrm>
            <a:off x="10746016" y="3144613"/>
            <a:ext cx="69850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-US" sz="2400" b="1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1;p8">
            <a:extLst>
              <a:ext uri="{FF2B5EF4-FFF2-40B4-BE49-F238E27FC236}">
                <a16:creationId xmlns:a16="http://schemas.microsoft.com/office/drawing/2014/main" id="{AD654F09-5278-00E7-7686-6AF55430FE81}"/>
              </a:ext>
            </a:extLst>
          </p:cNvPr>
          <p:cNvSpPr txBox="1"/>
          <p:nvPr/>
        </p:nvSpPr>
        <p:spPr>
          <a:xfrm>
            <a:off x="1361614" y="154764"/>
            <a:ext cx="9468772" cy="64629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1822CD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MO diagram for the </a:t>
            </a: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Li</a:t>
            </a:r>
            <a:r>
              <a:rPr lang="en-US" sz="3600" b="1" i="0" u="none" strike="noStrike" cap="none" baseline="-25000" dirty="0">
                <a:solidFill>
                  <a:srgbClr val="FF0000"/>
                </a:solidFill>
                <a:latin typeface="Comic Sans MS" panose="030F0702030302020204" pitchFamily="66" charset="0"/>
                <a:sym typeface="Arial"/>
              </a:rPr>
              <a:t>2</a:t>
            </a:r>
            <a:r>
              <a:rPr lang="en-US" sz="3600" b="1" i="0" u="none" strike="noStrike" cap="none" dirty="0">
                <a:solidFill>
                  <a:srgbClr val="1822CD"/>
                </a:solidFill>
                <a:latin typeface="Comic Sans MS" panose="030F0702030302020204" pitchFamily="66" charset="0"/>
                <a:sym typeface="Arial"/>
              </a:rPr>
              <a:t> and </a:t>
            </a: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sz="3600" b="1" i="0" u="none" strike="noStrike" cap="none" dirty="0">
                <a:solidFill>
                  <a:srgbClr val="FF0000"/>
                </a:solidFill>
                <a:latin typeface="Comic Sans MS" panose="030F0702030302020204" pitchFamily="66" charset="0"/>
                <a:sym typeface="Arial"/>
              </a:rPr>
              <a:t>e</a:t>
            </a:r>
            <a:r>
              <a:rPr lang="en-US" sz="3600" b="1" i="0" u="none" strike="noStrike" cap="none" baseline="-25000" dirty="0">
                <a:solidFill>
                  <a:srgbClr val="FF0000"/>
                </a:solidFill>
                <a:latin typeface="Comic Sans MS" panose="030F0702030302020204" pitchFamily="66" charset="0"/>
                <a:sym typeface="Arial"/>
              </a:rPr>
              <a:t>2</a:t>
            </a:r>
            <a:r>
              <a:rPr lang="en-US" sz="3600" b="1" i="0" u="none" strike="noStrike" cap="none" baseline="-25000" dirty="0">
                <a:solidFill>
                  <a:srgbClr val="1822CD"/>
                </a:solidFill>
                <a:latin typeface="Comic Sans MS" panose="030F0702030302020204" pitchFamily="66" charset="0"/>
                <a:sym typeface="Arial"/>
              </a:rPr>
              <a:t> </a:t>
            </a:r>
            <a:r>
              <a:rPr lang="en-US" sz="3600" b="1" i="0" u="none" strike="noStrike" cap="none" dirty="0">
                <a:solidFill>
                  <a:srgbClr val="1822CD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molecule</a:t>
            </a:r>
            <a:endParaRPr sz="36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4" name="Google Shape;400;p12">
            <a:extLst>
              <a:ext uri="{FF2B5EF4-FFF2-40B4-BE49-F238E27FC236}">
                <a16:creationId xmlns:a16="http://schemas.microsoft.com/office/drawing/2014/main" id="{CD36739B-4B7D-8E99-1846-18A5A616736E}"/>
              </a:ext>
            </a:extLst>
          </p:cNvPr>
          <p:cNvSpPr txBox="1"/>
          <p:nvPr/>
        </p:nvSpPr>
        <p:spPr>
          <a:xfrm>
            <a:off x="3987799" y="5942375"/>
            <a:ext cx="4165597" cy="707846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1822CD"/>
                </a:solidFill>
                <a:latin typeface="Arial"/>
                <a:ea typeface="Arial"/>
                <a:cs typeface="Arial"/>
                <a:sym typeface="Arial"/>
              </a:rPr>
              <a:t>Bonding in </a:t>
            </a:r>
            <a:r>
              <a:rPr lang="en-US" sz="2000" b="1" i="1" u="none" strike="noStrike" cap="none" dirty="0">
                <a:solidFill>
                  <a:srgbClr val="1822CD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b="1" i="0" u="none" strike="noStrike" cap="none" dirty="0">
                <a:solidFill>
                  <a:srgbClr val="1822CD"/>
                </a:solidFill>
                <a:latin typeface="Arial"/>
                <a:ea typeface="Arial"/>
                <a:cs typeface="Arial"/>
                <a:sym typeface="Arial"/>
              </a:rPr>
              <a:t>-block homonuclear diatomic molecules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"/>
          <p:cNvSpPr txBox="1"/>
          <p:nvPr/>
        </p:nvSpPr>
        <p:spPr>
          <a:xfrm>
            <a:off x="1485900" y="171313"/>
            <a:ext cx="9220200" cy="1200288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00FFFF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Contours and energies of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mic Sans MS" panose="030F0702030302020204" pitchFamily="66" charset="0"/>
                <a:ea typeface="Noto Sans Symbols"/>
                <a:cs typeface="Calibri" panose="020F0502020204030204" pitchFamily="34" charset="0"/>
                <a:sym typeface="Noto Sans Symbols"/>
              </a:rPr>
              <a:t>σ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 and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mic Sans MS" panose="030F0702030302020204" pitchFamily="66" charset="0"/>
                <a:ea typeface="Noto Sans Symbols"/>
                <a:cs typeface="Calibri" panose="020F0502020204030204" pitchFamily="34" charset="0"/>
                <a:sym typeface="Noto Sans Symbols"/>
              </a:rPr>
              <a:t>π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 MOs through combinations of 2</a:t>
            </a:r>
            <a:r>
              <a:rPr lang="en-US" sz="3600" b="1" i="1" u="none" strike="noStrike" cap="none" dirty="0">
                <a:solidFill>
                  <a:srgbClr val="00FFFF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p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 AOs</a:t>
            </a:r>
            <a:endParaRPr sz="36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pic>
        <p:nvPicPr>
          <p:cNvPr id="415" name="Google Shape;41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7900" y="1371601"/>
            <a:ext cx="6858000" cy="494506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4"/>
          <p:cNvSpPr txBox="1"/>
          <p:nvPr/>
        </p:nvSpPr>
        <p:spPr>
          <a:xfrm>
            <a:off x="8577263" y="3320229"/>
            <a:ext cx="249237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FF0000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end-to-end</a:t>
            </a:r>
            <a:r>
              <a:rPr lang="en-US" sz="22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</a:rPr>
              <a:t> </a:t>
            </a:r>
            <a:r>
              <a:rPr lang="en-US" sz="2200" b="0" i="0" u="none" strike="noStrike" cap="none" dirty="0">
                <a:solidFill>
                  <a:srgbClr val="FF0000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overlap</a:t>
            </a:r>
            <a:endParaRPr sz="22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17" name="Google Shape;417;p14"/>
          <p:cNvSpPr txBox="1"/>
          <p:nvPr/>
        </p:nvSpPr>
        <p:spPr>
          <a:xfrm>
            <a:off x="8509001" y="6316664"/>
            <a:ext cx="262889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FF0000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side-to-side overlap</a:t>
            </a:r>
            <a:endParaRPr sz="2200" b="0" i="0" u="none" strike="noStrike" cap="none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Google Shape;143;p8">
            <a:extLst>
              <a:ext uri="{FF2B5EF4-FFF2-40B4-BE49-F238E27FC236}">
                <a16:creationId xmlns:a16="http://schemas.microsoft.com/office/drawing/2014/main" id="{94773B30-DFD7-CFD2-1ACA-5397E0C1AD87}"/>
              </a:ext>
            </a:extLst>
          </p:cNvPr>
          <p:cNvSpPr txBox="1"/>
          <p:nvPr/>
        </p:nvSpPr>
        <p:spPr>
          <a:xfrm>
            <a:off x="693340" y="1839925"/>
            <a:ext cx="3734639" cy="3785611"/>
          </a:xfrm>
          <a:prstGeom prst="rect">
            <a:avLst/>
          </a:prstGeom>
          <a:blipFill rotWithShape="1">
            <a:blip r:embed="rId5">
              <a:alphaModFix/>
            </a:blip>
            <a:tile tx="0" ty="0" sx="100000" sy="100000" flip="none" algn="tl"/>
          </a:blip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660000"/>
                </a:solidFill>
              </a:rPr>
              <a:t>Points to remember:</a:t>
            </a:r>
            <a:endParaRPr sz="2000" b="1" dirty="0">
              <a:solidFill>
                <a:srgbClr val="660000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marL="5588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dk1"/>
                </a:solidFill>
              </a:rPr>
              <a:t>BMOs and ABMOs for core electrons cancel, they don’t contribute to bonding</a:t>
            </a:r>
            <a:endParaRPr sz="2000" b="1" dirty="0">
              <a:solidFill>
                <a:schemeClr val="dk1"/>
              </a:solidFill>
            </a:endParaRPr>
          </a:p>
          <a:p>
            <a:pPr marL="914400" marR="0" lvl="0" indent="-4572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dk1"/>
              </a:solidFill>
            </a:endParaRPr>
          </a:p>
          <a:p>
            <a:pPr marL="5588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MO diagrams showing MOs created by combining valence electron molecular orbitals are important.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5"/>
          <p:cNvSpPr txBox="1"/>
          <p:nvPr/>
        </p:nvSpPr>
        <p:spPr>
          <a:xfrm>
            <a:off x="3620072" y="2143820"/>
            <a:ext cx="4896293" cy="52318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FFFF"/>
                </a:solidFill>
                <a:latin typeface="Comic Sans MS" panose="030F0702030302020204" pitchFamily="66" charset="0"/>
                <a:sym typeface="Arial"/>
              </a:rPr>
              <a:t>Order of Relative energies</a:t>
            </a:r>
            <a:endParaRPr sz="28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423" name="Google Shape;423;p15"/>
          <p:cNvSpPr txBox="1"/>
          <p:nvPr/>
        </p:nvSpPr>
        <p:spPr>
          <a:xfrm>
            <a:off x="3870325" y="2841171"/>
            <a:ext cx="45164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800" b="1" i="0" u="none" strike="noStrike" cap="none" baseline="-25000" dirty="0">
                <a:solidFill>
                  <a:schemeClr val="dk1"/>
                </a:solidFill>
                <a:latin typeface="Comic Sans MS" panose="030F0702030302020204" pitchFamily="66" charset="0"/>
                <a:sym typeface="Arial"/>
              </a:rPr>
              <a:t>2</a:t>
            </a:r>
            <a:r>
              <a:rPr lang="en-US" sz="2800" b="1" i="1" u="none" strike="noStrike" cap="none" baseline="-25000" dirty="0">
                <a:solidFill>
                  <a:schemeClr val="dk1"/>
                </a:solidFill>
                <a:latin typeface="Comic Sans MS" panose="030F0702030302020204" pitchFamily="66" charset="0"/>
                <a:sym typeface="Arial"/>
              </a:rPr>
              <a:t>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sym typeface="Arial"/>
              </a:rPr>
              <a:t>  &lt; 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800" b="1" i="0" u="none" strike="noStrike" cap="none" baseline="-25000" dirty="0">
                <a:solidFill>
                  <a:schemeClr val="dk1"/>
                </a:solidFill>
                <a:latin typeface="Comic Sans MS" panose="030F0702030302020204" pitchFamily="66" charset="0"/>
                <a:sym typeface="Arial"/>
              </a:rPr>
              <a:t>2</a:t>
            </a:r>
            <a:r>
              <a:rPr lang="en-US" sz="2800" b="1" i="1" u="none" strike="noStrike" cap="none" baseline="-25000" dirty="0">
                <a:solidFill>
                  <a:schemeClr val="dk1"/>
                </a:solidFill>
                <a:latin typeface="Comic Sans MS" panose="030F0702030302020204" pitchFamily="66" charset="0"/>
                <a:sym typeface="Arial"/>
              </a:rPr>
              <a:t>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sym typeface="Arial"/>
              </a:rPr>
              <a:t>  &lt;  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sym typeface="Arial"/>
              </a:rPr>
              <a:t>*</a:t>
            </a:r>
            <a:r>
              <a:rPr lang="en-US" sz="2800" b="1" i="0" u="none" strike="noStrike" cap="none" baseline="-25000" dirty="0">
                <a:solidFill>
                  <a:schemeClr val="dk1"/>
                </a:solidFill>
                <a:latin typeface="Comic Sans MS" panose="030F0702030302020204" pitchFamily="66" charset="0"/>
                <a:sym typeface="Arial"/>
              </a:rPr>
              <a:t>2</a:t>
            </a:r>
            <a:r>
              <a:rPr lang="en-US" sz="2800" b="1" i="1" u="none" strike="noStrike" cap="none" baseline="-25000" dirty="0">
                <a:solidFill>
                  <a:schemeClr val="dk1"/>
                </a:solidFill>
                <a:latin typeface="Comic Sans MS" panose="030F0702030302020204" pitchFamily="66" charset="0"/>
                <a:sym typeface="Arial"/>
              </a:rPr>
              <a:t>p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sym typeface="Arial"/>
              </a:rPr>
              <a:t> &lt;  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sym typeface="Arial"/>
              </a:rPr>
              <a:t>*</a:t>
            </a:r>
            <a:r>
              <a:rPr lang="en-US" sz="2800" b="1" i="0" u="none" strike="noStrike" cap="none" baseline="-25000" dirty="0">
                <a:solidFill>
                  <a:schemeClr val="dk1"/>
                </a:solidFill>
                <a:latin typeface="Comic Sans MS" panose="030F0702030302020204" pitchFamily="66" charset="0"/>
                <a:sym typeface="Arial"/>
              </a:rPr>
              <a:t>2</a:t>
            </a:r>
            <a:r>
              <a:rPr lang="en-US" sz="2800" b="1" i="1" u="none" strike="noStrike" cap="none" baseline="-25000" dirty="0">
                <a:solidFill>
                  <a:schemeClr val="dk1"/>
                </a:solidFill>
                <a:latin typeface="Comic Sans MS" panose="030F0702030302020204" pitchFamily="66" charset="0"/>
                <a:sym typeface="Arial"/>
              </a:rPr>
              <a:t>p</a:t>
            </a:r>
            <a:endParaRPr sz="28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424" name="Google Shape;424;p15"/>
          <p:cNvSpPr txBox="1"/>
          <p:nvPr/>
        </p:nvSpPr>
        <p:spPr>
          <a:xfrm>
            <a:off x="1550647" y="3713967"/>
            <a:ext cx="9035142" cy="95406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sym typeface="Arial"/>
              </a:rPr>
              <a:t>More effective end-to-end interaction relative to side-to-side in bonding MOs</a:t>
            </a:r>
            <a:endParaRPr sz="2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08F804-42EA-0B32-0D97-FA89B445E552}"/>
              </a:ext>
            </a:extLst>
          </p:cNvPr>
          <p:cNvGrpSpPr/>
          <p:nvPr/>
        </p:nvGrpSpPr>
        <p:grpSpPr>
          <a:xfrm>
            <a:off x="3048000" y="1327150"/>
            <a:ext cx="7051676" cy="5486400"/>
            <a:chOff x="3733801" y="1371600"/>
            <a:chExt cx="5870575" cy="4419600"/>
          </a:xfrm>
        </p:grpSpPr>
        <p:pic>
          <p:nvPicPr>
            <p:cNvPr id="429" name="Google Shape;429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086600" y="1371600"/>
              <a:ext cx="2389188" cy="43434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0" name="Google Shape;430;p16"/>
            <p:cNvGrpSpPr/>
            <p:nvPr/>
          </p:nvGrpSpPr>
          <p:grpSpPr>
            <a:xfrm>
              <a:off x="3733801" y="1524000"/>
              <a:ext cx="5870575" cy="4267200"/>
              <a:chOff x="672" y="432"/>
              <a:chExt cx="4562" cy="3776"/>
            </a:xfrm>
          </p:grpSpPr>
          <p:pic>
            <p:nvPicPr>
              <p:cNvPr id="431" name="Google Shape;431;p16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72" y="432"/>
                <a:ext cx="2143" cy="37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2" name="Google Shape;432;p16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208" y="4128"/>
                <a:ext cx="3026" cy="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33" name="Google Shape;433;p16"/>
          <p:cNvSpPr txBox="1"/>
          <p:nvPr/>
        </p:nvSpPr>
        <p:spPr>
          <a:xfrm>
            <a:off x="977900" y="63501"/>
            <a:ext cx="10121900" cy="1200288"/>
          </a:xfrm>
          <a:prstGeom prst="rect">
            <a:avLst/>
          </a:prstGeom>
          <a:blipFill rotWithShape="1">
            <a:blip r:embed="rId6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00FFFF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Relative MO energy levels for Period 2 homonuclear diatomic molecules</a:t>
            </a:r>
            <a:endParaRPr sz="3600" b="1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34" name="Google Shape;434;p16"/>
          <p:cNvSpPr txBox="1"/>
          <p:nvPr/>
        </p:nvSpPr>
        <p:spPr>
          <a:xfrm>
            <a:off x="1459855" y="4220310"/>
            <a:ext cx="2057400" cy="677108"/>
          </a:xfrm>
          <a:prstGeom prst="rect">
            <a:avLst/>
          </a:prstGeom>
          <a:blipFill rotWithShape="1">
            <a:blip r:embed="rId7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 energy levels for O</a:t>
            </a:r>
            <a:r>
              <a:rPr lang="en-US" sz="2000" b="1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</a:t>
            </a:r>
            <a:r>
              <a:rPr lang="en-US" sz="2000" b="1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Ne</a:t>
            </a:r>
            <a:r>
              <a:rPr lang="en-US" sz="2000" b="1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6"/>
          <p:cNvSpPr txBox="1"/>
          <p:nvPr/>
        </p:nvSpPr>
        <p:spPr>
          <a:xfrm>
            <a:off x="9728200" y="4247112"/>
            <a:ext cx="2057400" cy="677108"/>
          </a:xfrm>
          <a:prstGeom prst="rect">
            <a:avLst/>
          </a:prstGeom>
          <a:blipFill rotWithShape="1">
            <a:blip r:embed="rId7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 energy levels for B</a:t>
            </a:r>
            <a:r>
              <a:rPr lang="en-US" sz="2000" b="1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</a:t>
            </a:r>
            <a:r>
              <a:rPr lang="en-US" sz="2000" b="1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N</a:t>
            </a:r>
            <a:r>
              <a:rPr lang="en-US" sz="2000" b="1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6"/>
          <p:cNvSpPr txBox="1"/>
          <p:nvPr/>
        </p:nvSpPr>
        <p:spPr>
          <a:xfrm>
            <a:off x="1351990" y="3783562"/>
            <a:ext cx="228021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without 2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mixing</a:t>
            </a:r>
            <a:endParaRPr dirty="0"/>
          </a:p>
        </p:txBody>
      </p:sp>
      <p:sp>
        <p:nvSpPr>
          <p:cNvPr id="437" name="Google Shape;437;p16"/>
          <p:cNvSpPr txBox="1"/>
          <p:nvPr/>
        </p:nvSpPr>
        <p:spPr>
          <a:xfrm>
            <a:off x="9661578" y="3783562"/>
            <a:ext cx="21457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 2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mixing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1" y="152400"/>
            <a:ext cx="6284913" cy="6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7"/>
          <p:cNvSpPr txBox="1"/>
          <p:nvPr/>
        </p:nvSpPr>
        <p:spPr>
          <a:xfrm>
            <a:off x="1752600" y="1828801"/>
            <a:ext cx="2133600" cy="1323439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FFFF"/>
                </a:solidFill>
                <a:latin typeface="Comic Sans MS" panose="030F0702030302020204" pitchFamily="66" charset="0"/>
                <a:sym typeface="Arial"/>
              </a:rPr>
              <a:t>MO occupancy and molecular properties for B</a:t>
            </a:r>
            <a:r>
              <a:rPr lang="en-US" sz="2000" b="1" i="0" u="none" strike="noStrike" cap="none" baseline="-25000" dirty="0">
                <a:solidFill>
                  <a:srgbClr val="00FFFF"/>
                </a:solidFill>
                <a:latin typeface="Comic Sans MS" panose="030F0702030302020204" pitchFamily="66" charset="0"/>
                <a:sym typeface="Arial"/>
              </a:rPr>
              <a:t>2</a:t>
            </a:r>
            <a:r>
              <a:rPr lang="en-US" sz="2000" b="1" i="0" u="none" strike="noStrike" cap="none" dirty="0">
                <a:solidFill>
                  <a:srgbClr val="00FFFF"/>
                </a:solidFill>
                <a:latin typeface="Comic Sans MS" panose="030F0702030302020204" pitchFamily="66" charset="0"/>
                <a:sym typeface="Arial"/>
              </a:rPr>
              <a:t> through Ne</a:t>
            </a:r>
            <a:r>
              <a:rPr lang="en-US" sz="2000" b="1" i="0" u="none" strike="noStrike" cap="none" baseline="-25000" dirty="0">
                <a:solidFill>
                  <a:srgbClr val="00FFFF"/>
                </a:solidFill>
                <a:latin typeface="Comic Sans MS" panose="030F0702030302020204" pitchFamily="66" charset="0"/>
                <a:sym typeface="Arial"/>
              </a:rPr>
              <a:t>2</a:t>
            </a:r>
            <a:endParaRPr sz="2000" b="1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8"/>
          <p:cNvSpPr txBox="1"/>
          <p:nvPr/>
        </p:nvSpPr>
        <p:spPr>
          <a:xfrm>
            <a:off x="1041400" y="271259"/>
            <a:ext cx="101092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6C18B0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Using MO theory to explain bond properties</a:t>
            </a:r>
            <a:endParaRPr sz="3600" b="1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50" name="Google Shape;450;p18"/>
          <p:cNvSpPr txBox="1"/>
          <p:nvPr/>
        </p:nvSpPr>
        <p:spPr>
          <a:xfrm>
            <a:off x="406400" y="5564188"/>
            <a:ext cx="15240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6C18B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SOLUTION: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1" name="Google Shape;451;p18"/>
          <p:cNvGrpSpPr/>
          <p:nvPr/>
        </p:nvGrpSpPr>
        <p:grpSpPr>
          <a:xfrm>
            <a:off x="406400" y="1219200"/>
            <a:ext cx="11099500" cy="1108748"/>
            <a:chOff x="384" y="768"/>
            <a:chExt cx="4949" cy="558"/>
          </a:xfrm>
        </p:grpSpPr>
        <p:sp>
          <p:nvSpPr>
            <p:cNvPr id="452" name="Google Shape;452;p18"/>
            <p:cNvSpPr txBox="1"/>
            <p:nvPr/>
          </p:nvSpPr>
          <p:spPr>
            <a:xfrm>
              <a:off x="384" y="768"/>
              <a:ext cx="960" cy="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6C18B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PROBLEM:</a:t>
              </a:r>
              <a:endParaRPr sz="2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3" name="Google Shape;453;p18"/>
            <p:cNvSpPr txBox="1"/>
            <p:nvPr/>
          </p:nvSpPr>
          <p:spPr>
            <a:xfrm>
              <a:off x="1052" y="768"/>
              <a:ext cx="4281" cy="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As the following data shows, removing an electron from N</a:t>
              </a:r>
              <a:r>
                <a:rPr lang="en-US" sz="2200" b="1" i="0" u="none" strike="noStrike" cap="none" baseline="-250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2</a:t>
              </a:r>
              <a:r>
                <a:rPr lang="en-US" sz="2200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 forms an ion with a weaker, longer bond than in the parent molecule, whereas the ion formed from O</a:t>
              </a:r>
              <a:r>
                <a:rPr lang="en-US" sz="2200" b="1" i="0" u="none" strike="noStrike" cap="none" baseline="-250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2</a:t>
              </a:r>
              <a:r>
                <a:rPr lang="en-US" sz="2200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 has a stronger, shorter bond.</a:t>
              </a:r>
              <a:endParaRPr sz="2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4" name="Google Shape;454;p18"/>
          <p:cNvGrpSpPr/>
          <p:nvPr/>
        </p:nvGrpSpPr>
        <p:grpSpPr>
          <a:xfrm>
            <a:off x="406400" y="4648201"/>
            <a:ext cx="11100285" cy="769938"/>
            <a:chOff x="384" y="1056"/>
            <a:chExt cx="5770" cy="485"/>
          </a:xfrm>
        </p:grpSpPr>
        <p:sp>
          <p:nvSpPr>
            <p:cNvPr id="455" name="Google Shape;455;p18"/>
            <p:cNvSpPr txBox="1"/>
            <p:nvPr/>
          </p:nvSpPr>
          <p:spPr>
            <a:xfrm>
              <a:off x="384" y="1056"/>
              <a:ext cx="887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6C18B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PLAN:</a:t>
              </a:r>
              <a:endParaRPr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456" name="Google Shape;456;p18"/>
            <p:cNvSpPr txBox="1"/>
            <p:nvPr/>
          </p:nvSpPr>
          <p:spPr>
            <a:xfrm>
              <a:off x="1271" y="1056"/>
              <a:ext cx="4883" cy="4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Find the number of valence electrons for each species, draw the MO diagrams, calculate bond orders, and compare the results.</a:t>
              </a:r>
              <a:endParaRPr sz="2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57" name="Google Shape;457;p18"/>
          <p:cNvSpPr txBox="1"/>
          <p:nvPr/>
        </p:nvSpPr>
        <p:spPr>
          <a:xfrm>
            <a:off x="2222500" y="4191000"/>
            <a:ext cx="91059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these facts with diagrams showing the sequence and occupancy of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MOs.</a:t>
            </a:r>
            <a:endParaRPr sz="2200" dirty="0"/>
          </a:p>
        </p:txBody>
      </p:sp>
      <p:grpSp>
        <p:nvGrpSpPr>
          <p:cNvPr id="458" name="Google Shape;458;p18"/>
          <p:cNvGrpSpPr/>
          <p:nvPr/>
        </p:nvGrpSpPr>
        <p:grpSpPr>
          <a:xfrm>
            <a:off x="3886200" y="2327947"/>
            <a:ext cx="6172200" cy="1756691"/>
            <a:chOff x="816" y="1392"/>
            <a:chExt cx="3888" cy="1229"/>
          </a:xfrm>
        </p:grpSpPr>
        <p:sp>
          <p:nvSpPr>
            <p:cNvPr id="459" name="Google Shape;459;p18"/>
            <p:cNvSpPr txBox="1"/>
            <p:nvPr/>
          </p:nvSpPr>
          <p:spPr>
            <a:xfrm>
              <a:off x="816" y="1680"/>
              <a:ext cx="944" cy="4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lang="en-US" sz="2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ond energy (kJ/mol)</a:t>
              </a:r>
              <a:endParaRPr sz="2200" dirty="0"/>
            </a:p>
          </p:txBody>
        </p:sp>
        <p:sp>
          <p:nvSpPr>
            <p:cNvPr id="460" name="Google Shape;460;p18"/>
            <p:cNvSpPr txBox="1"/>
            <p:nvPr/>
          </p:nvSpPr>
          <p:spPr>
            <a:xfrm>
              <a:off x="816" y="2136"/>
              <a:ext cx="944" cy="4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lang="en-US" sz="2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ond length (pm)</a:t>
              </a:r>
              <a:endParaRPr sz="2200" dirty="0"/>
            </a:p>
          </p:txBody>
        </p:sp>
        <p:sp>
          <p:nvSpPr>
            <p:cNvPr id="461" name="Google Shape;461;p18"/>
            <p:cNvSpPr txBox="1"/>
            <p:nvPr/>
          </p:nvSpPr>
          <p:spPr>
            <a:xfrm>
              <a:off x="2352" y="1392"/>
              <a:ext cx="240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lang="en-US" sz="2200" b="1" i="0" u="none" strike="noStrike" cap="none" baseline="-25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8"/>
            <p:cNvSpPr txBox="1"/>
            <p:nvPr/>
          </p:nvSpPr>
          <p:spPr>
            <a:xfrm>
              <a:off x="3048" y="1392"/>
              <a:ext cx="336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lang="en-US" sz="2200" b="1" i="0" u="none" strike="noStrike" cap="none" baseline="-25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200" b="1" i="0" u="none" strike="noStrike" cap="none" baseline="30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8"/>
            <p:cNvSpPr txBox="1"/>
            <p:nvPr/>
          </p:nvSpPr>
          <p:spPr>
            <a:xfrm>
              <a:off x="3696" y="1392"/>
              <a:ext cx="240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lang="en-US" sz="2200" b="1" i="0" u="none" strike="noStrike" cap="none" baseline="-250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8"/>
            <p:cNvSpPr txBox="1"/>
            <p:nvPr/>
          </p:nvSpPr>
          <p:spPr>
            <a:xfrm>
              <a:off x="4272" y="1392"/>
              <a:ext cx="336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lang="en-US" sz="2200" b="1" i="0" u="none" strike="noStrike" cap="none" baseline="-25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200" b="1" i="0" u="none" strike="noStrike" cap="none" baseline="30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8"/>
            <p:cNvSpPr txBox="1"/>
            <p:nvPr/>
          </p:nvSpPr>
          <p:spPr>
            <a:xfrm>
              <a:off x="2304" y="1787"/>
              <a:ext cx="336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945</a:t>
              </a:r>
              <a:endParaRPr sz="2200" dirty="0"/>
            </a:p>
          </p:txBody>
        </p:sp>
        <p:sp>
          <p:nvSpPr>
            <p:cNvPr id="466" name="Google Shape;466;p18"/>
            <p:cNvSpPr txBox="1"/>
            <p:nvPr/>
          </p:nvSpPr>
          <p:spPr>
            <a:xfrm>
              <a:off x="2304" y="2243"/>
              <a:ext cx="336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110</a:t>
              </a:r>
              <a:endParaRPr sz="2200" dirty="0"/>
            </a:p>
          </p:txBody>
        </p:sp>
        <p:sp>
          <p:nvSpPr>
            <p:cNvPr id="467" name="Google Shape;467;p18"/>
            <p:cNvSpPr txBox="1"/>
            <p:nvPr/>
          </p:nvSpPr>
          <p:spPr>
            <a:xfrm>
              <a:off x="3648" y="1787"/>
              <a:ext cx="336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498</a:t>
              </a:r>
              <a:endParaRPr sz="2200" dirty="0"/>
            </a:p>
          </p:txBody>
        </p:sp>
        <p:sp>
          <p:nvSpPr>
            <p:cNvPr id="468" name="Google Shape;468;p18"/>
            <p:cNvSpPr txBox="1"/>
            <p:nvPr/>
          </p:nvSpPr>
          <p:spPr>
            <a:xfrm>
              <a:off x="3048" y="1787"/>
              <a:ext cx="336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841</a:t>
              </a:r>
              <a:endParaRPr sz="2200" dirty="0"/>
            </a:p>
          </p:txBody>
        </p:sp>
        <p:sp>
          <p:nvSpPr>
            <p:cNvPr id="469" name="Google Shape;469;p18"/>
            <p:cNvSpPr txBox="1"/>
            <p:nvPr/>
          </p:nvSpPr>
          <p:spPr>
            <a:xfrm>
              <a:off x="4272" y="1787"/>
              <a:ext cx="336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623</a:t>
              </a:r>
              <a:endParaRPr sz="2200"/>
            </a:p>
          </p:txBody>
        </p:sp>
        <p:sp>
          <p:nvSpPr>
            <p:cNvPr id="470" name="Google Shape;470;p18"/>
            <p:cNvSpPr txBox="1"/>
            <p:nvPr/>
          </p:nvSpPr>
          <p:spPr>
            <a:xfrm>
              <a:off x="4272" y="2243"/>
              <a:ext cx="336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112</a:t>
              </a:r>
              <a:endParaRPr sz="2200"/>
            </a:p>
          </p:txBody>
        </p:sp>
        <p:sp>
          <p:nvSpPr>
            <p:cNvPr id="471" name="Google Shape;471;p18"/>
            <p:cNvSpPr txBox="1"/>
            <p:nvPr/>
          </p:nvSpPr>
          <p:spPr>
            <a:xfrm>
              <a:off x="3648" y="2243"/>
              <a:ext cx="336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121</a:t>
              </a:r>
              <a:endParaRPr sz="2200"/>
            </a:p>
          </p:txBody>
        </p:sp>
        <p:sp>
          <p:nvSpPr>
            <p:cNvPr id="472" name="Google Shape;472;p18"/>
            <p:cNvSpPr txBox="1"/>
            <p:nvPr/>
          </p:nvSpPr>
          <p:spPr>
            <a:xfrm>
              <a:off x="3048" y="2243"/>
              <a:ext cx="336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112</a:t>
              </a:r>
              <a:endParaRPr sz="2200" dirty="0"/>
            </a:p>
          </p:txBody>
        </p:sp>
        <p:cxnSp>
          <p:nvCxnSpPr>
            <p:cNvPr id="473" name="Google Shape;473;p18"/>
            <p:cNvCxnSpPr/>
            <p:nvPr/>
          </p:nvCxnSpPr>
          <p:spPr>
            <a:xfrm>
              <a:off x="2256" y="1680"/>
              <a:ext cx="2448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18"/>
          <p:cNvSpPr txBox="1"/>
          <p:nvPr/>
        </p:nvSpPr>
        <p:spPr>
          <a:xfrm>
            <a:off x="2112804" y="5548399"/>
            <a:ext cx="5029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N</a:t>
            </a:r>
            <a:r>
              <a:rPr lang="en-US" sz="2200" b="1" i="0" u="none" strike="noStrike" cap="none" baseline="-25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2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has 10 valence electrons, so N</a:t>
            </a:r>
            <a:r>
              <a:rPr lang="en-US" sz="2200" b="1" i="0" u="none" strike="noStrike" cap="none" baseline="-25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2</a:t>
            </a:r>
            <a:r>
              <a:rPr lang="en-US" sz="2200" b="1" i="0" u="none" strike="noStrike" cap="none" baseline="30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+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has 9.</a:t>
            </a:r>
          </a:p>
          <a:p>
            <a:r>
              <a:rPr lang="en-US" sz="2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</a:t>
            </a:r>
            <a:r>
              <a:rPr lang="en-US" sz="2200" b="1" i="0" u="none" strike="noStrike" cap="none" baseline="-25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2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has 12 valence electrons, so O</a:t>
            </a:r>
            <a:r>
              <a:rPr lang="en-US" sz="2200" b="1" i="0" u="none" strike="noStrike" cap="none" baseline="-25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2</a:t>
            </a:r>
            <a:r>
              <a:rPr lang="en-US" sz="2200" b="1" i="0" u="none" strike="noStrike" cap="none" baseline="30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+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has 11.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9"/>
          <p:cNvSpPr txBox="1"/>
          <p:nvPr/>
        </p:nvSpPr>
        <p:spPr>
          <a:xfrm>
            <a:off x="762000" y="190501"/>
            <a:ext cx="18669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(continued…)</a:t>
            </a:r>
            <a:endParaRPr sz="22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grpSp>
        <p:nvGrpSpPr>
          <p:cNvPr id="482" name="Google Shape;482;p19"/>
          <p:cNvGrpSpPr/>
          <p:nvPr/>
        </p:nvGrpSpPr>
        <p:grpSpPr>
          <a:xfrm>
            <a:off x="1657940" y="1371600"/>
            <a:ext cx="914400" cy="1143000"/>
            <a:chOff x="720" y="1200"/>
            <a:chExt cx="576" cy="720"/>
          </a:xfrm>
        </p:grpSpPr>
        <p:sp>
          <p:nvSpPr>
            <p:cNvPr id="483" name="Google Shape;483;p19"/>
            <p:cNvSpPr/>
            <p:nvPr/>
          </p:nvSpPr>
          <p:spPr>
            <a:xfrm>
              <a:off x="864" y="1200"/>
              <a:ext cx="288" cy="24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4" name="Google Shape;484;p19"/>
            <p:cNvGrpSpPr/>
            <p:nvPr/>
          </p:nvGrpSpPr>
          <p:grpSpPr>
            <a:xfrm>
              <a:off x="720" y="1680"/>
              <a:ext cx="576" cy="240"/>
              <a:chOff x="384" y="1776"/>
              <a:chExt cx="576" cy="240"/>
            </a:xfrm>
          </p:grpSpPr>
          <p:sp>
            <p:nvSpPr>
              <p:cNvPr id="485" name="Google Shape;485;p19"/>
              <p:cNvSpPr/>
              <p:nvPr/>
            </p:nvSpPr>
            <p:spPr>
              <a:xfrm>
                <a:off x="384" y="1776"/>
                <a:ext cx="288" cy="24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672" y="1776"/>
                <a:ext cx="288" cy="24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19"/>
          <p:cNvSpPr txBox="1"/>
          <p:nvPr/>
        </p:nvSpPr>
        <p:spPr>
          <a:xfrm>
            <a:off x="3067640" y="4800600"/>
            <a:ext cx="533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1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9"/>
          <p:cNvSpPr txBox="1"/>
          <p:nvPr/>
        </p:nvSpPr>
        <p:spPr>
          <a:xfrm>
            <a:off x="2991440" y="4191000"/>
            <a:ext cx="685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σ*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1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9"/>
          <p:cNvSpPr txBox="1"/>
          <p:nvPr/>
        </p:nvSpPr>
        <p:spPr>
          <a:xfrm>
            <a:off x="2991440" y="3429000"/>
            <a:ext cx="685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1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9"/>
          <p:cNvSpPr txBox="1"/>
          <p:nvPr/>
        </p:nvSpPr>
        <p:spPr>
          <a:xfrm>
            <a:off x="2991440" y="2819400"/>
            <a:ext cx="685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1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9"/>
          <p:cNvSpPr txBox="1"/>
          <p:nvPr/>
        </p:nvSpPr>
        <p:spPr>
          <a:xfrm>
            <a:off x="2991440" y="2133600"/>
            <a:ext cx="685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π*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1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9"/>
          <p:cNvSpPr txBox="1"/>
          <p:nvPr/>
        </p:nvSpPr>
        <p:spPr>
          <a:xfrm>
            <a:off x="2991440" y="1371600"/>
            <a:ext cx="685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σ*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1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Google Shape;493;p19"/>
          <p:cNvGrpSpPr/>
          <p:nvPr/>
        </p:nvGrpSpPr>
        <p:grpSpPr>
          <a:xfrm>
            <a:off x="1886540" y="4800600"/>
            <a:ext cx="457200" cy="381000"/>
            <a:chOff x="864" y="3360"/>
            <a:chExt cx="288" cy="240"/>
          </a:xfrm>
        </p:grpSpPr>
        <p:sp>
          <p:nvSpPr>
            <p:cNvPr id="494" name="Google Shape;494;p19"/>
            <p:cNvSpPr/>
            <p:nvPr/>
          </p:nvSpPr>
          <p:spPr>
            <a:xfrm>
              <a:off x="864" y="3360"/>
              <a:ext cx="288" cy="24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5" name="Google Shape;495;p19"/>
            <p:cNvGrpSpPr/>
            <p:nvPr/>
          </p:nvGrpSpPr>
          <p:grpSpPr>
            <a:xfrm>
              <a:off x="960" y="3360"/>
              <a:ext cx="96" cy="240"/>
              <a:chOff x="624" y="3456"/>
              <a:chExt cx="96" cy="240"/>
            </a:xfrm>
          </p:grpSpPr>
          <p:cxnSp>
            <p:nvCxnSpPr>
              <p:cNvPr id="496" name="Google Shape;496;p19"/>
              <p:cNvCxnSpPr/>
              <p:nvPr/>
            </p:nvCxnSpPr>
            <p:spPr>
              <a:xfrm rot="10800000">
                <a:off x="624" y="3456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97" name="Google Shape;497;p19"/>
              <p:cNvCxnSpPr/>
              <p:nvPr/>
            </p:nvCxnSpPr>
            <p:spPr>
              <a:xfrm>
                <a:off x="720" y="3456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498" name="Google Shape;498;p19"/>
          <p:cNvGrpSpPr/>
          <p:nvPr/>
        </p:nvGrpSpPr>
        <p:grpSpPr>
          <a:xfrm>
            <a:off x="1886540" y="4191000"/>
            <a:ext cx="457200" cy="381000"/>
            <a:chOff x="864" y="2976"/>
            <a:chExt cx="288" cy="240"/>
          </a:xfrm>
        </p:grpSpPr>
        <p:sp>
          <p:nvSpPr>
            <p:cNvPr id="499" name="Google Shape;499;p19"/>
            <p:cNvSpPr/>
            <p:nvPr/>
          </p:nvSpPr>
          <p:spPr>
            <a:xfrm>
              <a:off x="864" y="2976"/>
              <a:ext cx="288" cy="24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0" name="Google Shape;500;p19"/>
            <p:cNvGrpSpPr/>
            <p:nvPr/>
          </p:nvGrpSpPr>
          <p:grpSpPr>
            <a:xfrm>
              <a:off x="960" y="2976"/>
              <a:ext cx="96" cy="240"/>
              <a:chOff x="624" y="3456"/>
              <a:chExt cx="96" cy="240"/>
            </a:xfrm>
          </p:grpSpPr>
          <p:cxnSp>
            <p:nvCxnSpPr>
              <p:cNvPr id="501" name="Google Shape;501;p19"/>
              <p:cNvCxnSpPr/>
              <p:nvPr/>
            </p:nvCxnSpPr>
            <p:spPr>
              <a:xfrm rot="10800000">
                <a:off x="624" y="3456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02" name="Google Shape;502;p19"/>
              <p:cNvCxnSpPr/>
              <p:nvPr/>
            </p:nvCxnSpPr>
            <p:spPr>
              <a:xfrm>
                <a:off x="720" y="3456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503" name="Google Shape;503;p19"/>
          <p:cNvGrpSpPr/>
          <p:nvPr/>
        </p:nvGrpSpPr>
        <p:grpSpPr>
          <a:xfrm>
            <a:off x="1657940" y="3429000"/>
            <a:ext cx="914400" cy="381000"/>
            <a:chOff x="720" y="2496"/>
            <a:chExt cx="576" cy="240"/>
          </a:xfrm>
        </p:grpSpPr>
        <p:grpSp>
          <p:nvGrpSpPr>
            <p:cNvPr id="504" name="Google Shape;504;p19"/>
            <p:cNvGrpSpPr/>
            <p:nvPr/>
          </p:nvGrpSpPr>
          <p:grpSpPr>
            <a:xfrm>
              <a:off x="720" y="2496"/>
              <a:ext cx="576" cy="240"/>
              <a:chOff x="384" y="1776"/>
              <a:chExt cx="576" cy="240"/>
            </a:xfrm>
          </p:grpSpPr>
          <p:sp>
            <p:nvSpPr>
              <p:cNvPr id="505" name="Google Shape;505;p19"/>
              <p:cNvSpPr/>
              <p:nvPr/>
            </p:nvSpPr>
            <p:spPr>
              <a:xfrm>
                <a:off x="384" y="1776"/>
                <a:ext cx="288" cy="24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672" y="1776"/>
                <a:ext cx="288" cy="24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7" name="Google Shape;507;p19"/>
            <p:cNvGrpSpPr/>
            <p:nvPr/>
          </p:nvGrpSpPr>
          <p:grpSpPr>
            <a:xfrm>
              <a:off x="816" y="2496"/>
              <a:ext cx="96" cy="240"/>
              <a:chOff x="624" y="3456"/>
              <a:chExt cx="96" cy="240"/>
            </a:xfrm>
          </p:grpSpPr>
          <p:cxnSp>
            <p:nvCxnSpPr>
              <p:cNvPr id="508" name="Google Shape;508;p19"/>
              <p:cNvCxnSpPr/>
              <p:nvPr/>
            </p:nvCxnSpPr>
            <p:spPr>
              <a:xfrm rot="10800000">
                <a:off x="624" y="3456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09" name="Google Shape;509;p19"/>
              <p:cNvCxnSpPr/>
              <p:nvPr/>
            </p:nvCxnSpPr>
            <p:spPr>
              <a:xfrm>
                <a:off x="720" y="3456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510" name="Google Shape;510;p19"/>
            <p:cNvGrpSpPr/>
            <p:nvPr/>
          </p:nvGrpSpPr>
          <p:grpSpPr>
            <a:xfrm>
              <a:off x="1104" y="2496"/>
              <a:ext cx="96" cy="240"/>
              <a:chOff x="624" y="3456"/>
              <a:chExt cx="96" cy="240"/>
            </a:xfrm>
          </p:grpSpPr>
          <p:cxnSp>
            <p:nvCxnSpPr>
              <p:cNvPr id="511" name="Google Shape;511;p19"/>
              <p:cNvCxnSpPr/>
              <p:nvPr/>
            </p:nvCxnSpPr>
            <p:spPr>
              <a:xfrm rot="10800000">
                <a:off x="624" y="3456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12" name="Google Shape;512;p19"/>
              <p:cNvCxnSpPr/>
              <p:nvPr/>
            </p:nvCxnSpPr>
            <p:spPr>
              <a:xfrm>
                <a:off x="720" y="3456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513" name="Google Shape;513;p19"/>
          <p:cNvGrpSpPr/>
          <p:nvPr/>
        </p:nvGrpSpPr>
        <p:grpSpPr>
          <a:xfrm>
            <a:off x="1886540" y="2819400"/>
            <a:ext cx="457200" cy="381000"/>
            <a:chOff x="864" y="2112"/>
            <a:chExt cx="288" cy="240"/>
          </a:xfrm>
        </p:grpSpPr>
        <p:sp>
          <p:nvSpPr>
            <p:cNvPr id="514" name="Google Shape;514;p19"/>
            <p:cNvSpPr/>
            <p:nvPr/>
          </p:nvSpPr>
          <p:spPr>
            <a:xfrm>
              <a:off x="864" y="2112"/>
              <a:ext cx="288" cy="24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5" name="Google Shape;515;p19"/>
            <p:cNvGrpSpPr/>
            <p:nvPr/>
          </p:nvGrpSpPr>
          <p:grpSpPr>
            <a:xfrm>
              <a:off x="960" y="2112"/>
              <a:ext cx="96" cy="240"/>
              <a:chOff x="624" y="3456"/>
              <a:chExt cx="96" cy="240"/>
            </a:xfrm>
          </p:grpSpPr>
          <p:cxnSp>
            <p:nvCxnSpPr>
              <p:cNvPr id="516" name="Google Shape;516;p19"/>
              <p:cNvCxnSpPr/>
              <p:nvPr/>
            </p:nvCxnSpPr>
            <p:spPr>
              <a:xfrm rot="10800000">
                <a:off x="624" y="3456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17" name="Google Shape;517;p19"/>
              <p:cNvCxnSpPr/>
              <p:nvPr/>
            </p:nvCxnSpPr>
            <p:spPr>
              <a:xfrm>
                <a:off x="720" y="3456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518" name="Google Shape;518;p19"/>
          <p:cNvGrpSpPr/>
          <p:nvPr/>
        </p:nvGrpSpPr>
        <p:grpSpPr>
          <a:xfrm>
            <a:off x="3829640" y="1371600"/>
            <a:ext cx="914400" cy="3810000"/>
            <a:chOff x="2112" y="1200"/>
            <a:chExt cx="576" cy="2400"/>
          </a:xfrm>
        </p:grpSpPr>
        <p:sp>
          <p:nvSpPr>
            <p:cNvPr id="519" name="Google Shape;519;p19"/>
            <p:cNvSpPr/>
            <p:nvPr/>
          </p:nvSpPr>
          <p:spPr>
            <a:xfrm>
              <a:off x="2256" y="1200"/>
              <a:ext cx="288" cy="24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0" name="Google Shape;520;p19"/>
            <p:cNvGrpSpPr/>
            <p:nvPr/>
          </p:nvGrpSpPr>
          <p:grpSpPr>
            <a:xfrm>
              <a:off x="2112" y="1680"/>
              <a:ext cx="576" cy="240"/>
              <a:chOff x="384" y="1776"/>
              <a:chExt cx="576" cy="240"/>
            </a:xfrm>
          </p:grpSpPr>
          <p:sp>
            <p:nvSpPr>
              <p:cNvPr id="521" name="Google Shape;521;p19"/>
              <p:cNvSpPr/>
              <p:nvPr/>
            </p:nvSpPr>
            <p:spPr>
              <a:xfrm>
                <a:off x="384" y="1776"/>
                <a:ext cx="288" cy="24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9"/>
              <p:cNvSpPr/>
              <p:nvPr/>
            </p:nvSpPr>
            <p:spPr>
              <a:xfrm>
                <a:off x="672" y="1776"/>
                <a:ext cx="288" cy="24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3" name="Google Shape;523;p19"/>
            <p:cNvGrpSpPr/>
            <p:nvPr/>
          </p:nvGrpSpPr>
          <p:grpSpPr>
            <a:xfrm>
              <a:off x="2112" y="2496"/>
              <a:ext cx="576" cy="240"/>
              <a:chOff x="384" y="1776"/>
              <a:chExt cx="576" cy="240"/>
            </a:xfrm>
          </p:grpSpPr>
          <p:sp>
            <p:nvSpPr>
              <p:cNvPr id="524" name="Google Shape;524;p19"/>
              <p:cNvSpPr/>
              <p:nvPr/>
            </p:nvSpPr>
            <p:spPr>
              <a:xfrm>
                <a:off x="384" y="1776"/>
                <a:ext cx="288" cy="24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9"/>
              <p:cNvSpPr/>
              <p:nvPr/>
            </p:nvSpPr>
            <p:spPr>
              <a:xfrm>
                <a:off x="672" y="1776"/>
                <a:ext cx="288" cy="24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6" name="Google Shape;526;p19"/>
            <p:cNvSpPr/>
            <p:nvPr/>
          </p:nvSpPr>
          <p:spPr>
            <a:xfrm>
              <a:off x="2256" y="2112"/>
              <a:ext cx="288" cy="24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2256" y="2976"/>
              <a:ext cx="288" cy="24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2256" y="3360"/>
              <a:ext cx="288" cy="24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9" name="Google Shape;529;p19"/>
            <p:cNvGrpSpPr/>
            <p:nvPr/>
          </p:nvGrpSpPr>
          <p:grpSpPr>
            <a:xfrm>
              <a:off x="2352" y="3360"/>
              <a:ext cx="96" cy="240"/>
              <a:chOff x="624" y="3456"/>
              <a:chExt cx="96" cy="240"/>
            </a:xfrm>
          </p:grpSpPr>
          <p:cxnSp>
            <p:nvCxnSpPr>
              <p:cNvPr id="530" name="Google Shape;530;p19"/>
              <p:cNvCxnSpPr/>
              <p:nvPr/>
            </p:nvCxnSpPr>
            <p:spPr>
              <a:xfrm rot="10800000">
                <a:off x="624" y="3456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31" name="Google Shape;531;p19"/>
              <p:cNvCxnSpPr/>
              <p:nvPr/>
            </p:nvCxnSpPr>
            <p:spPr>
              <a:xfrm>
                <a:off x="720" y="3456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532" name="Google Shape;532;p19"/>
            <p:cNvGrpSpPr/>
            <p:nvPr/>
          </p:nvGrpSpPr>
          <p:grpSpPr>
            <a:xfrm>
              <a:off x="2352" y="2976"/>
              <a:ext cx="96" cy="240"/>
              <a:chOff x="624" y="3456"/>
              <a:chExt cx="96" cy="240"/>
            </a:xfrm>
          </p:grpSpPr>
          <p:cxnSp>
            <p:nvCxnSpPr>
              <p:cNvPr id="533" name="Google Shape;533;p19"/>
              <p:cNvCxnSpPr/>
              <p:nvPr/>
            </p:nvCxnSpPr>
            <p:spPr>
              <a:xfrm rot="10800000">
                <a:off x="624" y="3456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34" name="Google Shape;534;p19"/>
              <p:cNvCxnSpPr/>
              <p:nvPr/>
            </p:nvCxnSpPr>
            <p:spPr>
              <a:xfrm>
                <a:off x="720" y="3456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535" name="Google Shape;535;p19"/>
            <p:cNvGrpSpPr/>
            <p:nvPr/>
          </p:nvGrpSpPr>
          <p:grpSpPr>
            <a:xfrm>
              <a:off x="2208" y="2496"/>
              <a:ext cx="96" cy="240"/>
              <a:chOff x="624" y="3456"/>
              <a:chExt cx="96" cy="240"/>
            </a:xfrm>
          </p:grpSpPr>
          <p:cxnSp>
            <p:nvCxnSpPr>
              <p:cNvPr id="536" name="Google Shape;536;p19"/>
              <p:cNvCxnSpPr/>
              <p:nvPr/>
            </p:nvCxnSpPr>
            <p:spPr>
              <a:xfrm rot="10800000">
                <a:off x="624" y="3456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37" name="Google Shape;537;p19"/>
              <p:cNvCxnSpPr/>
              <p:nvPr/>
            </p:nvCxnSpPr>
            <p:spPr>
              <a:xfrm>
                <a:off x="720" y="3456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538" name="Google Shape;538;p19"/>
            <p:cNvGrpSpPr/>
            <p:nvPr/>
          </p:nvGrpSpPr>
          <p:grpSpPr>
            <a:xfrm>
              <a:off x="2496" y="2496"/>
              <a:ext cx="96" cy="240"/>
              <a:chOff x="624" y="3456"/>
              <a:chExt cx="96" cy="240"/>
            </a:xfrm>
          </p:grpSpPr>
          <p:cxnSp>
            <p:nvCxnSpPr>
              <p:cNvPr id="539" name="Google Shape;539;p19"/>
              <p:cNvCxnSpPr/>
              <p:nvPr/>
            </p:nvCxnSpPr>
            <p:spPr>
              <a:xfrm rot="10800000">
                <a:off x="624" y="3456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40" name="Google Shape;540;p19"/>
              <p:cNvCxnSpPr/>
              <p:nvPr/>
            </p:nvCxnSpPr>
            <p:spPr>
              <a:xfrm>
                <a:off x="720" y="3456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541" name="Google Shape;541;p19"/>
            <p:cNvCxnSpPr/>
            <p:nvPr/>
          </p:nvCxnSpPr>
          <p:spPr>
            <a:xfrm rot="10800000">
              <a:off x="2352" y="2112"/>
              <a:ext cx="0" cy="24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42" name="Google Shape;542;p19"/>
          <p:cNvSpPr txBox="1"/>
          <p:nvPr/>
        </p:nvSpPr>
        <p:spPr>
          <a:xfrm>
            <a:off x="1886540" y="914400"/>
            <a:ext cx="609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1" i="0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9"/>
          <p:cNvSpPr txBox="1"/>
          <p:nvPr/>
        </p:nvSpPr>
        <p:spPr>
          <a:xfrm>
            <a:off x="4020140" y="914400"/>
            <a:ext cx="609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1" i="0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1" i="0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9"/>
          <p:cNvSpPr txBox="1"/>
          <p:nvPr/>
        </p:nvSpPr>
        <p:spPr>
          <a:xfrm>
            <a:off x="6972300" y="914400"/>
            <a:ext cx="609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1" i="0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9"/>
          <p:cNvSpPr txBox="1"/>
          <p:nvPr/>
        </p:nvSpPr>
        <p:spPr>
          <a:xfrm>
            <a:off x="9029700" y="914400"/>
            <a:ext cx="609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1" i="0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1" i="0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9"/>
          <p:cNvSpPr txBox="1"/>
          <p:nvPr/>
        </p:nvSpPr>
        <p:spPr>
          <a:xfrm>
            <a:off x="5079515" y="5853113"/>
            <a:ext cx="1524000" cy="366713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822CD"/>
                </a:solidFill>
              </a:rPr>
              <a:t>B</a:t>
            </a:r>
            <a:r>
              <a:rPr lang="en-US" sz="1800" b="0" i="0" u="none" strike="noStrike" cap="none" dirty="0">
                <a:solidFill>
                  <a:srgbClr val="1822CD"/>
                </a:solidFill>
                <a:latin typeface="Arial"/>
                <a:ea typeface="Arial"/>
                <a:cs typeface="Arial"/>
                <a:sym typeface="Arial"/>
              </a:rPr>
              <a:t>ond orders</a:t>
            </a:r>
            <a:endParaRPr dirty="0"/>
          </a:p>
        </p:txBody>
      </p:sp>
      <p:sp>
        <p:nvSpPr>
          <p:cNvPr id="547" name="Google Shape;547;p19"/>
          <p:cNvSpPr txBox="1"/>
          <p:nvPr/>
        </p:nvSpPr>
        <p:spPr>
          <a:xfrm>
            <a:off x="1391240" y="5486401"/>
            <a:ext cx="1524000" cy="366713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1822CD"/>
                </a:solidFill>
                <a:latin typeface="Arial"/>
                <a:ea typeface="Arial"/>
                <a:cs typeface="Arial"/>
                <a:sym typeface="Arial"/>
              </a:rPr>
              <a:t>1/2(8-2) = </a:t>
            </a:r>
            <a:r>
              <a:rPr lang="en-US" sz="1800" b="1" i="0" u="none" strike="noStrike" cap="none">
                <a:solidFill>
                  <a:srgbClr val="1822CD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solidFill>
                <a:srgbClr val="1822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9"/>
          <p:cNvSpPr txBox="1"/>
          <p:nvPr/>
        </p:nvSpPr>
        <p:spPr>
          <a:xfrm>
            <a:off x="3524840" y="5486401"/>
            <a:ext cx="1524000" cy="366713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1822CD"/>
                </a:solidFill>
                <a:latin typeface="Arial"/>
                <a:ea typeface="Arial"/>
                <a:cs typeface="Arial"/>
                <a:sym typeface="Arial"/>
              </a:rPr>
              <a:t>1/2(7-2) = </a:t>
            </a:r>
            <a:r>
              <a:rPr lang="en-US" sz="1800" b="1" i="0" u="none" strike="noStrike" cap="none" dirty="0">
                <a:solidFill>
                  <a:srgbClr val="1822CD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endParaRPr sz="1800" b="0" i="0" u="none" strike="noStrike" cap="none" dirty="0">
              <a:solidFill>
                <a:srgbClr val="1822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9"/>
          <p:cNvSpPr txBox="1"/>
          <p:nvPr/>
        </p:nvSpPr>
        <p:spPr>
          <a:xfrm>
            <a:off x="6629400" y="5486401"/>
            <a:ext cx="1524000" cy="366713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1822CD"/>
                </a:solidFill>
                <a:latin typeface="Arial"/>
                <a:ea typeface="Arial"/>
                <a:cs typeface="Arial"/>
                <a:sym typeface="Arial"/>
              </a:rPr>
              <a:t>1/2(8-4) = </a:t>
            </a:r>
            <a:r>
              <a:rPr lang="en-US" sz="1800" b="1" i="0" u="none" strike="noStrike" cap="none">
                <a:solidFill>
                  <a:srgbClr val="1822CD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50" name="Google Shape;550;p19"/>
          <p:cNvSpPr txBox="1"/>
          <p:nvPr/>
        </p:nvSpPr>
        <p:spPr>
          <a:xfrm>
            <a:off x="8763000" y="5486401"/>
            <a:ext cx="1524000" cy="366713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1822CD"/>
                </a:solidFill>
                <a:latin typeface="Arial"/>
                <a:ea typeface="Arial"/>
                <a:cs typeface="Arial"/>
                <a:sym typeface="Arial"/>
              </a:rPr>
              <a:t>1/2(8-3) = </a:t>
            </a:r>
            <a:r>
              <a:rPr lang="en-US" sz="1800" b="1" i="0" u="none" strike="noStrike" cap="none">
                <a:solidFill>
                  <a:srgbClr val="1822CD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endParaRPr sz="1800" b="0" i="0" u="none" strike="noStrike" cap="none">
              <a:solidFill>
                <a:srgbClr val="1822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1" name="Google Shape;551;p19"/>
          <p:cNvGrpSpPr/>
          <p:nvPr/>
        </p:nvGrpSpPr>
        <p:grpSpPr>
          <a:xfrm>
            <a:off x="8039100" y="1371601"/>
            <a:ext cx="685800" cy="3829051"/>
            <a:chOff x="4128" y="1200"/>
            <a:chExt cx="432" cy="2412"/>
          </a:xfrm>
        </p:grpSpPr>
        <p:sp>
          <p:nvSpPr>
            <p:cNvPr id="552" name="Google Shape;552;p19"/>
            <p:cNvSpPr txBox="1"/>
            <p:nvPr/>
          </p:nvSpPr>
          <p:spPr>
            <a:xfrm>
              <a:off x="4176" y="3360"/>
              <a:ext cx="336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r>
                <a:rPr lang="en-US" sz="2000" b="1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2000" b="1" i="1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9"/>
            <p:cNvSpPr txBox="1"/>
            <p:nvPr/>
          </p:nvSpPr>
          <p:spPr>
            <a:xfrm>
              <a:off x="4128" y="2976"/>
              <a:ext cx="432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σ*</a:t>
              </a:r>
              <a:r>
                <a:rPr lang="en-US" sz="2000" b="1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2000" b="1" i="1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9"/>
            <p:cNvSpPr txBox="1"/>
            <p:nvPr/>
          </p:nvSpPr>
          <p:spPr>
            <a:xfrm>
              <a:off x="4128" y="2496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r>
                <a:rPr lang="en-US" sz="2000" b="1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2000" b="1" i="1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sp>
          <p:nvSpPr>
            <p:cNvPr id="555" name="Google Shape;555;p19"/>
            <p:cNvSpPr txBox="1"/>
            <p:nvPr/>
          </p:nvSpPr>
          <p:spPr>
            <a:xfrm>
              <a:off x="4128" y="2112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π</a:t>
              </a:r>
              <a:r>
                <a:rPr lang="en-US" sz="2000" b="1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2000" b="1" i="1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sp>
          <p:nvSpPr>
            <p:cNvPr id="556" name="Google Shape;556;p19"/>
            <p:cNvSpPr txBox="1"/>
            <p:nvPr/>
          </p:nvSpPr>
          <p:spPr>
            <a:xfrm>
              <a:off x="4128" y="1680"/>
              <a:ext cx="432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π*</a:t>
              </a:r>
              <a:r>
                <a:rPr lang="en-US" sz="2000" b="1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2000" b="1" i="1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9"/>
            <p:cNvSpPr txBox="1"/>
            <p:nvPr/>
          </p:nvSpPr>
          <p:spPr>
            <a:xfrm>
              <a:off x="4128" y="1200"/>
              <a:ext cx="432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σ*</a:t>
              </a:r>
              <a:r>
                <a:rPr lang="en-US" sz="2000" b="1" i="0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2000" b="1" i="1" u="none" strike="noStrike" cap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0" name="Google Shape;560;p19"/>
          <p:cNvSpPr txBox="1"/>
          <p:nvPr/>
        </p:nvSpPr>
        <p:spPr>
          <a:xfrm>
            <a:off x="3800475" y="5853114"/>
            <a:ext cx="1073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(weaker)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9"/>
          <p:cNvSpPr txBox="1"/>
          <p:nvPr/>
        </p:nvSpPr>
        <p:spPr>
          <a:xfrm>
            <a:off x="6901965" y="5853113"/>
            <a:ext cx="1073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(weaker)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9"/>
          <p:cNvSpPr/>
          <p:nvPr/>
        </p:nvSpPr>
        <p:spPr>
          <a:xfrm>
            <a:off x="7010400" y="4800600"/>
            <a:ext cx="457200" cy="381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9"/>
          <p:cNvSpPr/>
          <p:nvPr/>
        </p:nvSpPr>
        <p:spPr>
          <a:xfrm>
            <a:off x="7010400" y="4191000"/>
            <a:ext cx="457200" cy="381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9"/>
          <p:cNvSpPr/>
          <p:nvPr/>
        </p:nvSpPr>
        <p:spPr>
          <a:xfrm>
            <a:off x="7010400" y="3429000"/>
            <a:ext cx="457200" cy="381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9"/>
          <p:cNvSpPr/>
          <p:nvPr/>
        </p:nvSpPr>
        <p:spPr>
          <a:xfrm>
            <a:off x="6781800" y="2819400"/>
            <a:ext cx="457200" cy="381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9"/>
          <p:cNvSpPr/>
          <p:nvPr/>
        </p:nvSpPr>
        <p:spPr>
          <a:xfrm>
            <a:off x="7239000" y="2819400"/>
            <a:ext cx="457200" cy="381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9"/>
          <p:cNvSpPr/>
          <p:nvPr/>
        </p:nvSpPr>
        <p:spPr>
          <a:xfrm>
            <a:off x="6781800" y="2133600"/>
            <a:ext cx="457200" cy="381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9"/>
          <p:cNvSpPr/>
          <p:nvPr/>
        </p:nvSpPr>
        <p:spPr>
          <a:xfrm>
            <a:off x="7239000" y="2133600"/>
            <a:ext cx="457200" cy="381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9"/>
          <p:cNvSpPr/>
          <p:nvPr/>
        </p:nvSpPr>
        <p:spPr>
          <a:xfrm>
            <a:off x="7010400" y="1371600"/>
            <a:ext cx="457200" cy="381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9"/>
          <p:cNvSpPr/>
          <p:nvPr/>
        </p:nvSpPr>
        <p:spPr>
          <a:xfrm>
            <a:off x="9220200" y="4800600"/>
            <a:ext cx="457200" cy="381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9"/>
          <p:cNvSpPr/>
          <p:nvPr/>
        </p:nvSpPr>
        <p:spPr>
          <a:xfrm>
            <a:off x="9220200" y="4191000"/>
            <a:ext cx="457200" cy="381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9"/>
          <p:cNvSpPr/>
          <p:nvPr/>
        </p:nvSpPr>
        <p:spPr>
          <a:xfrm>
            <a:off x="9220200" y="3429000"/>
            <a:ext cx="457200" cy="381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9"/>
          <p:cNvSpPr/>
          <p:nvPr/>
        </p:nvSpPr>
        <p:spPr>
          <a:xfrm>
            <a:off x="8915400" y="2819400"/>
            <a:ext cx="457200" cy="381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9"/>
          <p:cNvSpPr/>
          <p:nvPr/>
        </p:nvSpPr>
        <p:spPr>
          <a:xfrm>
            <a:off x="9372600" y="2819400"/>
            <a:ext cx="457200" cy="381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9"/>
          <p:cNvSpPr/>
          <p:nvPr/>
        </p:nvSpPr>
        <p:spPr>
          <a:xfrm>
            <a:off x="8915400" y="2133600"/>
            <a:ext cx="457200" cy="381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9"/>
          <p:cNvSpPr/>
          <p:nvPr/>
        </p:nvSpPr>
        <p:spPr>
          <a:xfrm>
            <a:off x="9372600" y="2133600"/>
            <a:ext cx="457200" cy="381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7" name="Google Shape;577;p19"/>
          <p:cNvCxnSpPr/>
          <p:nvPr/>
        </p:nvCxnSpPr>
        <p:spPr>
          <a:xfrm rot="10800000">
            <a:off x="7162800" y="48006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8" name="Google Shape;578;p19"/>
          <p:cNvCxnSpPr/>
          <p:nvPr/>
        </p:nvCxnSpPr>
        <p:spPr>
          <a:xfrm>
            <a:off x="7315200" y="48006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9" name="Google Shape;579;p19"/>
          <p:cNvCxnSpPr/>
          <p:nvPr/>
        </p:nvCxnSpPr>
        <p:spPr>
          <a:xfrm rot="10800000">
            <a:off x="7162800" y="41910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0" name="Google Shape;580;p19"/>
          <p:cNvCxnSpPr/>
          <p:nvPr/>
        </p:nvCxnSpPr>
        <p:spPr>
          <a:xfrm rot="10800000">
            <a:off x="7162800" y="34290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1" name="Google Shape;581;p19"/>
          <p:cNvCxnSpPr/>
          <p:nvPr/>
        </p:nvCxnSpPr>
        <p:spPr>
          <a:xfrm rot="10800000">
            <a:off x="6934200" y="21336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2" name="Google Shape;582;p19"/>
          <p:cNvCxnSpPr/>
          <p:nvPr/>
        </p:nvCxnSpPr>
        <p:spPr>
          <a:xfrm rot="10800000">
            <a:off x="7467600" y="21336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" name="Google Shape;583;p19"/>
          <p:cNvCxnSpPr/>
          <p:nvPr/>
        </p:nvCxnSpPr>
        <p:spPr>
          <a:xfrm rot="10800000">
            <a:off x="6934200" y="28194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" name="Google Shape;584;p19"/>
          <p:cNvCxnSpPr/>
          <p:nvPr/>
        </p:nvCxnSpPr>
        <p:spPr>
          <a:xfrm rot="10800000">
            <a:off x="7391400" y="28194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19"/>
          <p:cNvCxnSpPr/>
          <p:nvPr/>
        </p:nvCxnSpPr>
        <p:spPr>
          <a:xfrm rot="10800000">
            <a:off x="9372600" y="48006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6" name="Google Shape;586;p19"/>
          <p:cNvCxnSpPr/>
          <p:nvPr/>
        </p:nvCxnSpPr>
        <p:spPr>
          <a:xfrm rot="10800000">
            <a:off x="9372600" y="41910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19"/>
          <p:cNvCxnSpPr/>
          <p:nvPr/>
        </p:nvCxnSpPr>
        <p:spPr>
          <a:xfrm rot="10800000">
            <a:off x="9372600" y="34290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8" name="Google Shape;588;p19"/>
          <p:cNvCxnSpPr/>
          <p:nvPr/>
        </p:nvCxnSpPr>
        <p:spPr>
          <a:xfrm rot="10800000">
            <a:off x="9067800" y="28194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p19"/>
          <p:cNvCxnSpPr/>
          <p:nvPr/>
        </p:nvCxnSpPr>
        <p:spPr>
          <a:xfrm rot="10800000">
            <a:off x="9525000" y="28194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19"/>
          <p:cNvCxnSpPr/>
          <p:nvPr/>
        </p:nvCxnSpPr>
        <p:spPr>
          <a:xfrm rot="10800000">
            <a:off x="9067800" y="21336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p19"/>
          <p:cNvCxnSpPr/>
          <p:nvPr/>
        </p:nvCxnSpPr>
        <p:spPr>
          <a:xfrm>
            <a:off x="9525000" y="48006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" name="Google Shape;592;p19"/>
          <p:cNvCxnSpPr/>
          <p:nvPr/>
        </p:nvCxnSpPr>
        <p:spPr>
          <a:xfrm>
            <a:off x="7315200" y="41910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19"/>
          <p:cNvCxnSpPr/>
          <p:nvPr/>
        </p:nvCxnSpPr>
        <p:spPr>
          <a:xfrm>
            <a:off x="9525000" y="41910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" name="Google Shape;594;p19"/>
          <p:cNvCxnSpPr/>
          <p:nvPr/>
        </p:nvCxnSpPr>
        <p:spPr>
          <a:xfrm>
            <a:off x="7315200" y="34290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Google Shape;595;p19"/>
          <p:cNvCxnSpPr/>
          <p:nvPr/>
        </p:nvCxnSpPr>
        <p:spPr>
          <a:xfrm>
            <a:off x="9525000" y="34290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" name="Google Shape;596;p19"/>
          <p:cNvCxnSpPr/>
          <p:nvPr/>
        </p:nvCxnSpPr>
        <p:spPr>
          <a:xfrm>
            <a:off x="7086600" y="28194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Google Shape;597;p19"/>
          <p:cNvCxnSpPr/>
          <p:nvPr/>
        </p:nvCxnSpPr>
        <p:spPr>
          <a:xfrm>
            <a:off x="7543800" y="28194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8" name="Google Shape;598;p19"/>
          <p:cNvCxnSpPr/>
          <p:nvPr/>
        </p:nvCxnSpPr>
        <p:spPr>
          <a:xfrm>
            <a:off x="9220200" y="28194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19"/>
          <p:cNvCxnSpPr/>
          <p:nvPr/>
        </p:nvCxnSpPr>
        <p:spPr>
          <a:xfrm>
            <a:off x="9677400" y="2819400"/>
            <a:ext cx="0" cy="38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569;p19">
            <a:extLst>
              <a:ext uri="{FF2B5EF4-FFF2-40B4-BE49-F238E27FC236}">
                <a16:creationId xmlns:a16="http://schemas.microsoft.com/office/drawing/2014/main" id="{EAF8A774-1D86-4A4D-DF79-B0B9B26666B9}"/>
              </a:ext>
            </a:extLst>
          </p:cNvPr>
          <p:cNvSpPr/>
          <p:nvPr/>
        </p:nvSpPr>
        <p:spPr>
          <a:xfrm>
            <a:off x="9105900" y="1371600"/>
            <a:ext cx="457200" cy="381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8530F2-FAF2-2DAC-62F9-B698281C1352}"/>
              </a:ext>
            </a:extLst>
          </p:cNvPr>
          <p:cNvCxnSpPr/>
          <p:nvPr/>
        </p:nvCxnSpPr>
        <p:spPr>
          <a:xfrm>
            <a:off x="6037675" y="1004886"/>
            <a:ext cx="57149" cy="496967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F111CB82-24E4-6789-CBDA-438C0A345ED6}"/>
              </a:ext>
            </a:extLst>
          </p:cNvPr>
          <p:cNvSpPr/>
          <p:nvPr/>
        </p:nvSpPr>
        <p:spPr>
          <a:xfrm>
            <a:off x="4781256" y="2012950"/>
            <a:ext cx="1181984" cy="711395"/>
          </a:xfrm>
          <a:prstGeom prst="wedgeEllipseCallout">
            <a:avLst>
              <a:gd name="adj1" fmla="val -70125"/>
              <a:gd name="adj2" fmla="val 872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bonding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lang="en-US" sz="18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lost</a:t>
            </a:r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59E9AF4-F2C8-E498-5373-C04EC579CB97}"/>
              </a:ext>
            </a:extLst>
          </p:cNvPr>
          <p:cNvSpPr/>
          <p:nvPr/>
        </p:nvSpPr>
        <p:spPr>
          <a:xfrm>
            <a:off x="10169758" y="1371600"/>
            <a:ext cx="1579378" cy="806450"/>
          </a:xfrm>
          <a:prstGeom prst="wedgeEllipseCallout">
            <a:avLst>
              <a:gd name="adj1" fmla="val -73557"/>
              <a:gd name="adj2" fmla="val 6333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antibonding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lang="en-US" sz="18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5" name="Google Shape;645;p20"/>
          <p:cNvCxnSpPr/>
          <p:nvPr/>
        </p:nvCxnSpPr>
        <p:spPr>
          <a:xfrm rot="10800000">
            <a:off x="4457699" y="1536700"/>
            <a:ext cx="0" cy="464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6" name="Google Shape;646;p20"/>
          <p:cNvSpPr txBox="1"/>
          <p:nvPr/>
        </p:nvSpPr>
        <p:spPr>
          <a:xfrm>
            <a:off x="3365501" y="748765"/>
            <a:ext cx="5029198" cy="584735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The MO diagram for HF</a:t>
            </a:r>
            <a:endParaRPr sz="3200" b="1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47" name="Google Shape;647;p20"/>
          <p:cNvSpPr txBox="1"/>
          <p:nvPr/>
        </p:nvSpPr>
        <p:spPr>
          <a:xfrm>
            <a:off x="1955348" y="62599"/>
            <a:ext cx="7849504" cy="64629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008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Helvetica Neue"/>
                <a:cs typeface="Calibri" panose="020F0502020204030204" pitchFamily="34" charset="0"/>
                <a:sym typeface="Helvetica Neue"/>
              </a:rPr>
              <a:t>Heteronuclear Diatomic Molecules</a:t>
            </a:r>
            <a:endParaRPr sz="3600" b="1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cs typeface="Calibri" panose="020F0502020204030204" pitchFamily="34" charset="0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0F90896-09AC-2F1D-12B5-298CF64451FB}"/>
              </a:ext>
            </a:extLst>
          </p:cNvPr>
          <p:cNvGrpSpPr/>
          <p:nvPr/>
        </p:nvGrpSpPr>
        <p:grpSpPr>
          <a:xfrm>
            <a:off x="4521201" y="1409700"/>
            <a:ext cx="7315195" cy="5429270"/>
            <a:chOff x="2413001" y="1409700"/>
            <a:chExt cx="7315195" cy="5429270"/>
          </a:xfrm>
        </p:grpSpPr>
        <p:sp>
          <p:nvSpPr>
            <p:cNvPr id="604" name="Google Shape;604;p20"/>
            <p:cNvSpPr txBox="1"/>
            <p:nvPr/>
          </p:nvSpPr>
          <p:spPr>
            <a:xfrm rot="-5400000">
              <a:off x="2116932" y="3017045"/>
              <a:ext cx="989013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Energy</a:t>
              </a: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5257800" y="4127500"/>
              <a:ext cx="533400" cy="533400"/>
            </a:xfrm>
            <a:prstGeom prst="rect">
              <a:avLst/>
            </a:prstGeom>
            <a:solidFill>
              <a:srgbClr val="339966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5791200" y="4127500"/>
              <a:ext cx="533400" cy="533400"/>
            </a:xfrm>
            <a:prstGeom prst="rect">
              <a:avLst/>
            </a:prstGeom>
            <a:solidFill>
              <a:srgbClr val="339966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5410200" y="1409700"/>
              <a:ext cx="533400" cy="5334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8" name="Google Shape;608;p20"/>
            <p:cNvCxnSpPr/>
            <p:nvPr/>
          </p:nvCxnSpPr>
          <p:spPr>
            <a:xfrm rot="10800000">
              <a:off x="5410200" y="4203700"/>
              <a:ext cx="0" cy="381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9" name="Google Shape;609;p20"/>
            <p:cNvCxnSpPr/>
            <p:nvPr/>
          </p:nvCxnSpPr>
          <p:spPr>
            <a:xfrm rot="10800000">
              <a:off x="5943600" y="4203700"/>
              <a:ext cx="0" cy="381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0" name="Google Shape;610;p20"/>
            <p:cNvCxnSpPr/>
            <p:nvPr/>
          </p:nvCxnSpPr>
          <p:spPr>
            <a:xfrm>
              <a:off x="6096000" y="4203700"/>
              <a:ext cx="0" cy="381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1" name="Google Shape;611;p20"/>
            <p:cNvCxnSpPr/>
            <p:nvPr/>
          </p:nvCxnSpPr>
          <p:spPr>
            <a:xfrm>
              <a:off x="5562600" y="4203700"/>
              <a:ext cx="0" cy="381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612" name="Google Shape;612;p20"/>
            <p:cNvGrpSpPr/>
            <p:nvPr/>
          </p:nvGrpSpPr>
          <p:grpSpPr>
            <a:xfrm>
              <a:off x="5486400" y="5575300"/>
              <a:ext cx="533400" cy="533400"/>
              <a:chOff x="2496" y="3072"/>
              <a:chExt cx="336" cy="336"/>
            </a:xfrm>
          </p:grpSpPr>
          <p:sp>
            <p:nvSpPr>
              <p:cNvPr id="613" name="Google Shape;613;p20"/>
              <p:cNvSpPr/>
              <p:nvPr/>
            </p:nvSpPr>
            <p:spPr>
              <a:xfrm>
                <a:off x="2496" y="3072"/>
                <a:ext cx="336" cy="336"/>
              </a:xfrm>
              <a:prstGeom prst="rect">
                <a:avLst/>
              </a:prstGeom>
              <a:solidFill>
                <a:srgbClr val="339966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4" name="Google Shape;614;p20"/>
              <p:cNvCxnSpPr/>
              <p:nvPr/>
            </p:nvCxnSpPr>
            <p:spPr>
              <a:xfrm rot="10800000">
                <a:off x="2592" y="3120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15" name="Google Shape;615;p20"/>
              <p:cNvCxnSpPr/>
              <p:nvPr/>
            </p:nvCxnSpPr>
            <p:spPr>
              <a:xfrm>
                <a:off x="2688" y="3120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616" name="Google Shape;616;p20"/>
            <p:cNvSpPr txBox="1"/>
            <p:nvPr/>
          </p:nvSpPr>
          <p:spPr>
            <a:xfrm>
              <a:off x="5168900" y="6438901"/>
              <a:ext cx="1155700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MO of HF</a:t>
              </a:r>
              <a:endParaRPr dirty="0"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3276600" y="2792268"/>
              <a:ext cx="533400" cy="533400"/>
            </a:xfrm>
            <a:prstGeom prst="rect">
              <a:avLst/>
            </a:prstGeom>
            <a:solidFill>
              <a:srgbClr val="3366FF">
                <a:alpha val="49803"/>
              </a:srgb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9" name="Google Shape;619;p20"/>
            <p:cNvCxnSpPr/>
            <p:nvPr/>
          </p:nvCxnSpPr>
          <p:spPr>
            <a:xfrm rot="10800000">
              <a:off x="3429000" y="2868468"/>
              <a:ext cx="0" cy="381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20" name="Google Shape;620;p20"/>
            <p:cNvSpPr txBox="1"/>
            <p:nvPr/>
          </p:nvSpPr>
          <p:spPr>
            <a:xfrm>
              <a:off x="3022600" y="6411768"/>
              <a:ext cx="1016000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>
                  <a:solidFill>
                    <a:srgbClr val="6C18B0"/>
                  </a:solidFill>
                  <a:latin typeface="Arial"/>
                  <a:ea typeface="Arial"/>
                  <a:cs typeface="Arial"/>
                  <a:sym typeface="Arial"/>
                </a:rPr>
                <a:t>AO of H</a:t>
              </a:r>
              <a:endParaRPr dirty="0"/>
            </a:p>
          </p:txBody>
        </p:sp>
        <p:sp>
          <p:nvSpPr>
            <p:cNvPr id="621" name="Google Shape;621;p20"/>
            <p:cNvSpPr txBox="1"/>
            <p:nvPr/>
          </p:nvSpPr>
          <p:spPr>
            <a:xfrm>
              <a:off x="3314700" y="3351068"/>
              <a:ext cx="457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 b="1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3" name="Google Shape;623;p20"/>
            <p:cNvCxnSpPr/>
            <p:nvPr/>
          </p:nvCxnSpPr>
          <p:spPr>
            <a:xfrm>
              <a:off x="3810000" y="3060701"/>
              <a:ext cx="1676400" cy="2819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20"/>
            <p:cNvCxnSpPr/>
            <p:nvPr/>
          </p:nvCxnSpPr>
          <p:spPr>
            <a:xfrm rot="10800000" flipH="1">
              <a:off x="6019800" y="4432301"/>
              <a:ext cx="1828800" cy="1447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625" name="Google Shape;625;p20"/>
            <p:cNvSpPr txBox="1"/>
            <p:nvPr/>
          </p:nvSpPr>
          <p:spPr>
            <a:xfrm>
              <a:off x="5486400" y="6108701"/>
              <a:ext cx="457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6" name="Google Shape;626;p20"/>
            <p:cNvGrpSpPr/>
            <p:nvPr/>
          </p:nvGrpSpPr>
          <p:grpSpPr>
            <a:xfrm>
              <a:off x="5257800" y="4432302"/>
              <a:ext cx="2590800" cy="827101"/>
              <a:chOff x="2352" y="2352"/>
              <a:chExt cx="1632" cy="372"/>
            </a:xfrm>
          </p:grpSpPr>
          <p:cxnSp>
            <p:nvCxnSpPr>
              <p:cNvPr id="627" name="Google Shape;627;p20"/>
              <p:cNvCxnSpPr/>
              <p:nvPr/>
            </p:nvCxnSpPr>
            <p:spPr>
              <a:xfrm rot="10800000">
                <a:off x="3024" y="2352"/>
                <a:ext cx="96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8" name="Google Shape;628;p20"/>
              <p:cNvSpPr txBox="1"/>
              <p:nvPr/>
            </p:nvSpPr>
            <p:spPr>
              <a:xfrm>
                <a:off x="2352" y="2544"/>
                <a:ext cx="288" cy="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r>
                  <a:rPr lang="en-US" sz="1800" b="1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r>
                  <a:rPr lang="en-US" sz="2000" b="1" i="0" u="none" strike="noStrike" cap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20"/>
              <p:cNvSpPr txBox="1"/>
              <p:nvPr/>
            </p:nvSpPr>
            <p:spPr>
              <a:xfrm>
                <a:off x="2688" y="2544"/>
                <a:ext cx="288" cy="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r>
                  <a:rPr lang="en-US" sz="1800" b="1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r>
                  <a:rPr lang="en-US" sz="2000" b="1" i="0" u="none" strike="noStrike" cap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31" name="Google Shape;631;p20"/>
            <p:cNvCxnSpPr>
              <a:cxnSpLocks/>
              <a:endCxn id="607" idx="1"/>
            </p:cNvCxnSpPr>
            <p:nvPr/>
          </p:nvCxnSpPr>
          <p:spPr>
            <a:xfrm flipV="1">
              <a:off x="3810000" y="1676400"/>
              <a:ext cx="1600200" cy="1384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20"/>
            <p:cNvCxnSpPr>
              <a:cxnSpLocks/>
              <a:endCxn id="607" idx="3"/>
            </p:cNvCxnSpPr>
            <p:nvPr/>
          </p:nvCxnSpPr>
          <p:spPr>
            <a:xfrm flipH="1" flipV="1">
              <a:off x="5943600" y="1676400"/>
              <a:ext cx="1904999" cy="2755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633" name="Google Shape;633;p20"/>
            <p:cNvSpPr txBox="1"/>
            <p:nvPr/>
          </p:nvSpPr>
          <p:spPr>
            <a:xfrm>
              <a:off x="5448300" y="2019300"/>
              <a:ext cx="457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σ*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4" name="Google Shape;634;p20"/>
            <p:cNvGrpSpPr/>
            <p:nvPr/>
          </p:nvGrpSpPr>
          <p:grpSpPr>
            <a:xfrm>
              <a:off x="7848600" y="4152901"/>
              <a:ext cx="1600200" cy="2660650"/>
              <a:chOff x="3984" y="2160"/>
              <a:chExt cx="1008" cy="1676"/>
            </a:xfrm>
          </p:grpSpPr>
          <p:sp>
            <p:nvSpPr>
              <p:cNvPr id="635" name="Google Shape;635;p20"/>
              <p:cNvSpPr/>
              <p:nvPr/>
            </p:nvSpPr>
            <p:spPr>
              <a:xfrm>
                <a:off x="3984" y="2160"/>
                <a:ext cx="336" cy="336"/>
              </a:xfrm>
              <a:prstGeom prst="rect">
                <a:avLst/>
              </a:prstGeom>
              <a:solidFill>
                <a:srgbClr val="FFFF00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20"/>
              <p:cNvSpPr/>
              <p:nvPr/>
            </p:nvSpPr>
            <p:spPr>
              <a:xfrm>
                <a:off x="4320" y="2160"/>
                <a:ext cx="336" cy="336"/>
              </a:xfrm>
              <a:prstGeom prst="rect">
                <a:avLst/>
              </a:prstGeom>
              <a:solidFill>
                <a:srgbClr val="FFFF00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20"/>
              <p:cNvSpPr/>
              <p:nvPr/>
            </p:nvSpPr>
            <p:spPr>
              <a:xfrm>
                <a:off x="4656" y="2160"/>
                <a:ext cx="336" cy="336"/>
              </a:xfrm>
              <a:prstGeom prst="rect">
                <a:avLst/>
              </a:prstGeom>
              <a:solidFill>
                <a:srgbClr val="FFFF00">
                  <a:alpha val="49803"/>
                </a:srgbClr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38" name="Google Shape;638;p20"/>
              <p:cNvCxnSpPr/>
              <p:nvPr/>
            </p:nvCxnSpPr>
            <p:spPr>
              <a:xfrm rot="10800000">
                <a:off x="4080" y="2208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39" name="Google Shape;639;p20"/>
              <p:cNvCxnSpPr/>
              <p:nvPr/>
            </p:nvCxnSpPr>
            <p:spPr>
              <a:xfrm rot="10800000">
                <a:off x="4416" y="2208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40" name="Google Shape;640;p20"/>
              <p:cNvCxnSpPr/>
              <p:nvPr/>
            </p:nvCxnSpPr>
            <p:spPr>
              <a:xfrm rot="10800000">
                <a:off x="4752" y="2208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41" name="Google Shape;641;p20"/>
              <p:cNvCxnSpPr/>
              <p:nvPr/>
            </p:nvCxnSpPr>
            <p:spPr>
              <a:xfrm>
                <a:off x="4512" y="2208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42" name="Google Shape;642;p20"/>
              <p:cNvCxnSpPr/>
              <p:nvPr/>
            </p:nvCxnSpPr>
            <p:spPr>
              <a:xfrm>
                <a:off x="4176" y="2208"/>
                <a:ext cx="0" cy="2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43" name="Google Shape;643;p20"/>
              <p:cNvSpPr txBox="1"/>
              <p:nvPr/>
            </p:nvSpPr>
            <p:spPr>
              <a:xfrm>
                <a:off x="4224" y="3584"/>
                <a:ext cx="608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 dirty="0">
                    <a:solidFill>
                      <a:srgbClr val="6C18B0"/>
                    </a:solidFill>
                    <a:latin typeface="Arial"/>
                    <a:ea typeface="Arial"/>
                    <a:cs typeface="Arial"/>
                    <a:sym typeface="Arial"/>
                  </a:rPr>
                  <a:t>AO of F</a:t>
                </a:r>
                <a:endParaRPr dirty="0"/>
              </a:p>
            </p:txBody>
          </p:sp>
          <p:sp>
            <p:nvSpPr>
              <p:cNvPr id="644" name="Google Shape;644;p20"/>
              <p:cNvSpPr txBox="1"/>
              <p:nvPr/>
            </p:nvSpPr>
            <p:spPr>
              <a:xfrm>
                <a:off x="4368" y="2544"/>
                <a:ext cx="2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r>
                  <a:rPr lang="en-US" sz="1800" b="1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8" name="Google Shape;648;p20"/>
            <p:cNvSpPr txBox="1"/>
            <p:nvPr/>
          </p:nvSpPr>
          <p:spPr>
            <a:xfrm>
              <a:off x="7708899" y="5080003"/>
              <a:ext cx="2019297" cy="76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FF0000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lower in energy</a:t>
              </a:r>
              <a:endParaRPr sz="2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FF0000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than 1</a:t>
              </a:r>
              <a:r>
                <a:rPr lang="en-US" sz="2200" b="0" i="1" u="none" strike="noStrike" cap="none" dirty="0">
                  <a:solidFill>
                    <a:srgbClr val="FF0000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s</a:t>
              </a:r>
              <a:r>
                <a:rPr lang="en-US" sz="2200" b="0" i="0" u="none" strike="noStrike" cap="none" dirty="0">
                  <a:solidFill>
                    <a:srgbClr val="FF0000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 of H!</a:t>
              </a:r>
              <a:endParaRPr sz="2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9" name="Google Shape;649;p20"/>
            <p:cNvSpPr txBox="1"/>
            <p:nvPr/>
          </p:nvSpPr>
          <p:spPr>
            <a:xfrm>
              <a:off x="5238685" y="3590407"/>
              <a:ext cx="1142997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NB</a:t>
              </a:r>
              <a:r>
                <a:rPr lang="en-US" sz="2000" b="0" i="0" u="none" strike="noStrike" cap="none" dirty="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MOs</a:t>
              </a:r>
              <a:endParaRPr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654;p21">
            <a:extLst>
              <a:ext uri="{FF2B5EF4-FFF2-40B4-BE49-F238E27FC236}">
                <a16:creationId xmlns:a16="http://schemas.microsoft.com/office/drawing/2014/main" id="{D31FC8FC-316D-8679-B754-32E3DD44EAC3}"/>
              </a:ext>
            </a:extLst>
          </p:cNvPr>
          <p:cNvSpPr txBox="1"/>
          <p:nvPr/>
        </p:nvSpPr>
        <p:spPr>
          <a:xfrm>
            <a:off x="647700" y="2386013"/>
            <a:ext cx="3149596" cy="304694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008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sym typeface="Arial"/>
              </a:rPr>
              <a:t>Point to remember: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sym typeface="Arial"/>
              </a:rPr>
              <a:t>In polar covalent compounds, bonding MOs are closer in energy to the AOs of the more electro-negative atom.</a:t>
            </a:r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1847528" y="1812729"/>
            <a:ext cx="92445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MOT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LCAO-Linear combination of atomic orbitals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 for effective overlap of atomic orbitals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BMO and 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build MO and their significance- Homonuclear and Heteronuclear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MOT in predicting the physical/chemical properties of materials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3967350" y="676075"/>
            <a:ext cx="3922800" cy="7650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Learning Outcomes</a:t>
            </a:r>
            <a:endParaRPr sz="3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0603" y="719039"/>
            <a:ext cx="7284164" cy="6153104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22"/>
          <p:cNvSpPr txBox="1"/>
          <p:nvPr/>
        </p:nvSpPr>
        <p:spPr>
          <a:xfrm>
            <a:off x="3015343" y="72749"/>
            <a:ext cx="5751482" cy="64629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00FFFF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The MO diagram for NO</a:t>
            </a:r>
            <a:endParaRPr sz="3600" b="1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1742" y="844480"/>
            <a:ext cx="8936276" cy="601352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23"/>
          <p:cNvSpPr txBox="1"/>
          <p:nvPr/>
        </p:nvSpPr>
        <p:spPr>
          <a:xfrm>
            <a:off x="3113315" y="110430"/>
            <a:ext cx="5646984" cy="64629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00FFFF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The MO diagram for CO</a:t>
            </a:r>
            <a:endParaRPr sz="3600" b="1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4"/>
          <p:cNvSpPr txBox="1"/>
          <p:nvPr/>
        </p:nvSpPr>
        <p:spPr>
          <a:xfrm rot="19941674">
            <a:off x="2305879" y="2464904"/>
            <a:ext cx="764366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Algerian"/>
                <a:cs typeface="Algerian"/>
                <a:sym typeface="Algerian"/>
              </a:rPr>
              <a:t>THANK YOU</a:t>
            </a:r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3772557" y="815719"/>
            <a:ext cx="4646886" cy="615513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rgbClr val="000099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Introduction to MOT</a:t>
            </a:r>
            <a:endParaRPr sz="340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3287688" y="25146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510553" y="5098010"/>
            <a:ext cx="8722017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solidFill>
                  <a:schemeClr val="dk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It was proposed to discuss the structure and properties of different molecules</a:t>
            </a:r>
            <a:r>
              <a:rPr lang="en-US" sz="2700" dirty="0">
                <a:solidFill>
                  <a:schemeClr val="dk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.</a:t>
            </a:r>
            <a:endParaRPr sz="2700" dirty="0">
              <a:solidFill>
                <a:schemeClr val="dk1"/>
              </a:solidFill>
              <a:latin typeface="Comic Sans MS" panose="030F0702030302020204" pitchFamily="66" charset="0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en-US" sz="2400" dirty="0">
                <a:solidFill>
                  <a:schemeClr val="dk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Atomic orbitals combine to form molecular orbitals.</a:t>
            </a:r>
            <a:endParaRPr sz="2400" dirty="0">
              <a:latin typeface="Comic Sans MS" panose="030F0702030302020204" pitchFamily="66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508443-B978-22D3-318E-A48C918089B6}"/>
              </a:ext>
            </a:extLst>
          </p:cNvPr>
          <p:cNvGrpSpPr/>
          <p:nvPr/>
        </p:nvGrpSpPr>
        <p:grpSpPr>
          <a:xfrm>
            <a:off x="788895" y="721659"/>
            <a:ext cx="2873188" cy="2543958"/>
            <a:chOff x="1353671" y="2093259"/>
            <a:chExt cx="2873188" cy="25439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73DBE4-D594-4DDE-8C4A-E73347373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353671" y="2796988"/>
              <a:ext cx="1443318" cy="1840229"/>
            </a:xfrm>
            <a:prstGeom prst="rect">
              <a:avLst/>
            </a:prstGeom>
          </p:spPr>
        </p:pic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64978F6A-250B-9BA7-CFDA-4B86B5FAAD6B}"/>
                </a:ext>
              </a:extLst>
            </p:cNvPr>
            <p:cNvSpPr/>
            <p:nvPr/>
          </p:nvSpPr>
          <p:spPr>
            <a:xfrm>
              <a:off x="2023462" y="2093259"/>
              <a:ext cx="2203397" cy="703729"/>
            </a:xfrm>
            <a:prstGeom prst="wedgeEllipseCallou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MOT, Why?</a:t>
              </a:r>
              <a:endParaRPr lang="en-IN" sz="18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9A36FDE-54DE-2CE9-2A69-B4B8818F9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6687559"/>
              </p:ext>
            </p:extLst>
          </p:nvPr>
        </p:nvGraphicFramePr>
        <p:xfrm>
          <a:off x="5034835" y="1759990"/>
          <a:ext cx="6939451" cy="3338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714BFA1-3FC9-D85C-8DAF-5D6664E3F0E9}"/>
              </a:ext>
            </a:extLst>
          </p:cNvPr>
          <p:cNvSpPr/>
          <p:nvPr/>
        </p:nvSpPr>
        <p:spPr>
          <a:xfrm>
            <a:off x="2798231" y="2873030"/>
            <a:ext cx="3030754" cy="956759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Because VBT does not explain..…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2209800" y="2209800"/>
            <a:ext cx="7467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2209800" y="3124200"/>
            <a:ext cx="7467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2209800" y="4114800"/>
            <a:ext cx="7467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2209800" y="5029200"/>
            <a:ext cx="7467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2209800" y="1981201"/>
            <a:ext cx="7772400" cy="44022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just" rtl="0">
              <a:spcBef>
                <a:spcPts val="0"/>
              </a:spcBef>
              <a:spcAft>
                <a:spcPts val="0"/>
              </a:spcAft>
              <a:buClr>
                <a:srgbClr val="1822CD"/>
              </a:buClr>
              <a:buSzPts val="2000"/>
              <a:buFont typeface="Helvetica Neue"/>
              <a:buChar char="●"/>
            </a:pPr>
            <a:r>
              <a:rPr lang="en-US" sz="2000" b="0" i="0" u="none" strike="noStrike" cap="none" dirty="0">
                <a:solidFill>
                  <a:srgbClr val="1822CD"/>
                </a:solidFill>
                <a:latin typeface="Comic Sans MS" panose="030F0702030302020204" pitchFamily="66" charset="0"/>
                <a:ea typeface="Helvetica Neue"/>
                <a:cs typeface="Helvetica Neue"/>
                <a:sym typeface="Helvetica Neue"/>
              </a:rPr>
              <a:t>A molecule is viewed on a quantum mechanical level as a collection of nuclei surrounded by </a:t>
            </a:r>
            <a:r>
              <a:rPr lang="en-US" sz="2000" b="0" i="0" u="sng" strike="noStrike" cap="none" dirty="0">
                <a:solidFill>
                  <a:srgbClr val="1822CD"/>
                </a:solidFill>
                <a:latin typeface="Comic Sans MS" panose="030F0702030302020204" pitchFamily="66" charset="0"/>
                <a:ea typeface="Helvetica Neue"/>
                <a:cs typeface="Helvetica Neue"/>
                <a:sym typeface="Helvetica Neue"/>
              </a:rPr>
              <a:t>delocalized molecular orbitals.</a:t>
            </a:r>
            <a:endParaRPr sz="2000" b="0" i="0" u="sng" strike="noStrike" cap="none" dirty="0">
              <a:solidFill>
                <a:srgbClr val="1822CD"/>
              </a:solidFill>
              <a:latin typeface="Comic Sans MS" panose="030F0702030302020204" pitchFamily="66" charset="0"/>
              <a:ea typeface="Helvetica Neue"/>
              <a:cs typeface="Helvetica Neue"/>
              <a:sym typeface="Helvetica Neue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u="sng" dirty="0">
              <a:solidFill>
                <a:srgbClr val="1822CD"/>
              </a:solidFill>
              <a:latin typeface="Comic Sans MS" panose="030F0702030302020204" pitchFamily="66" charset="0"/>
              <a:ea typeface="Helvetica Neue"/>
              <a:cs typeface="Helvetica Neue"/>
              <a:sym typeface="Helvetica Neue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1822CD"/>
                </a:solidFill>
                <a:latin typeface="Comic Sans MS" panose="030F0702030302020204" pitchFamily="66" charset="0"/>
                <a:ea typeface="Helvetica Neue"/>
                <a:cs typeface="Helvetica Neue"/>
                <a:sym typeface="Helvetica Neue"/>
              </a:rPr>
              <a:t>Atomic wave functions are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ea typeface="Helvetica Neue"/>
                <a:cs typeface="Helvetica Neue"/>
                <a:sym typeface="Helvetica Neue"/>
              </a:rPr>
              <a:t>summed</a:t>
            </a:r>
            <a:r>
              <a:rPr lang="en-US" sz="2000" dirty="0">
                <a:solidFill>
                  <a:srgbClr val="1822CD"/>
                </a:solidFill>
                <a:latin typeface="Comic Sans MS" panose="030F0702030302020204" pitchFamily="66" charset="0"/>
                <a:ea typeface="Helvetica Neue"/>
                <a:cs typeface="Helvetica Neue"/>
                <a:sym typeface="Helvetica Neue"/>
              </a:rPr>
              <a:t> to obtain </a:t>
            </a:r>
            <a:r>
              <a:rPr lang="en-US" sz="2000" u="sng" dirty="0">
                <a:solidFill>
                  <a:srgbClr val="1822CD"/>
                </a:solidFill>
                <a:latin typeface="Comic Sans MS" panose="030F0702030302020204" pitchFamily="66" charset="0"/>
                <a:ea typeface="Helvetica Neue"/>
                <a:cs typeface="Helvetica Neue"/>
                <a:sym typeface="Helvetica Neue"/>
              </a:rPr>
              <a:t>molecular</a:t>
            </a:r>
            <a:r>
              <a:rPr lang="en-US" sz="2000" dirty="0">
                <a:solidFill>
                  <a:srgbClr val="1822CD"/>
                </a:solidFill>
                <a:latin typeface="Comic Sans MS" panose="030F0702030302020204" pitchFamily="66" charset="0"/>
                <a:ea typeface="Helvetica Neue"/>
                <a:cs typeface="Helvetica Neue"/>
                <a:sym typeface="Helvetica Neue"/>
              </a:rPr>
              <a:t> wave functions.</a:t>
            </a:r>
            <a:endParaRPr sz="2000" dirty="0">
              <a:solidFill>
                <a:srgbClr val="1822CD"/>
              </a:solidFill>
              <a:latin typeface="Comic Sans MS" panose="030F0702030302020204" pitchFamily="66" charset="0"/>
              <a:ea typeface="Helvetica Neue"/>
              <a:cs typeface="Helvetica Neue"/>
              <a:sym typeface="Helvetica Neue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822CD"/>
              </a:solidFill>
              <a:latin typeface="Comic Sans MS" panose="030F0702030302020204" pitchFamily="66" charset="0"/>
              <a:ea typeface="Helvetica Neue"/>
              <a:cs typeface="Helvetica Neue"/>
              <a:sym typeface="Helvetica Neue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1822CD"/>
                </a:solidFill>
                <a:latin typeface="Comic Sans MS" panose="030F0702030302020204" pitchFamily="66" charset="0"/>
                <a:ea typeface="Helvetica Neue"/>
                <a:cs typeface="Helvetica Neue"/>
                <a:sym typeface="Helvetica Neue"/>
              </a:rPr>
              <a:t>If wave functions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ea typeface="Helvetica Neue"/>
                <a:cs typeface="Helvetica Neue"/>
                <a:sym typeface="Helvetica Neue"/>
              </a:rPr>
              <a:t>reinforce</a:t>
            </a:r>
            <a:r>
              <a:rPr lang="en-US" sz="2000" dirty="0">
                <a:solidFill>
                  <a:srgbClr val="1822CD"/>
                </a:solidFill>
                <a:latin typeface="Comic Sans MS" panose="030F0702030302020204" pitchFamily="66" charset="0"/>
                <a:ea typeface="Helvetica Neue"/>
                <a:cs typeface="Helvetica Neue"/>
                <a:sym typeface="Helvetica Neue"/>
              </a:rPr>
              <a:t> each other, a </a:t>
            </a:r>
            <a:r>
              <a:rPr lang="en-US" sz="2000" u="sng" dirty="0">
                <a:solidFill>
                  <a:srgbClr val="1822CD"/>
                </a:solidFill>
                <a:latin typeface="Comic Sans MS" panose="030F0702030302020204" pitchFamily="66" charset="0"/>
                <a:ea typeface="Helvetica Neue"/>
                <a:cs typeface="Helvetica Neue"/>
                <a:sym typeface="Helvetica Neue"/>
              </a:rPr>
              <a:t>bonding</a:t>
            </a:r>
            <a:r>
              <a:rPr lang="en-US" sz="2000" dirty="0">
                <a:solidFill>
                  <a:srgbClr val="1822CD"/>
                </a:solidFill>
                <a:latin typeface="Comic Sans MS" panose="030F0702030302020204" pitchFamily="66" charset="0"/>
                <a:ea typeface="Helvetica Neue"/>
                <a:cs typeface="Helvetica Neue"/>
                <a:sym typeface="Helvetica Neue"/>
              </a:rPr>
              <a:t> MO is formed (region of high electron density exists between the nuclei).</a:t>
            </a:r>
            <a:endParaRPr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822CD"/>
              </a:solidFill>
              <a:latin typeface="Comic Sans MS" panose="030F0702030302020204" pitchFamily="66" charset="0"/>
              <a:ea typeface="Helvetica Neue"/>
              <a:cs typeface="Helvetica Neue"/>
              <a:sym typeface="Helvetica Neue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1822CD"/>
                </a:solidFill>
                <a:latin typeface="Comic Sans MS" panose="030F0702030302020204" pitchFamily="66" charset="0"/>
                <a:ea typeface="Helvetica Neue"/>
                <a:cs typeface="Helvetica Neue"/>
                <a:sym typeface="Helvetica Neue"/>
              </a:rPr>
              <a:t>If wave functions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ea typeface="Helvetica Neue"/>
                <a:cs typeface="Helvetica Neue"/>
                <a:sym typeface="Helvetica Neue"/>
              </a:rPr>
              <a:t>cancel </a:t>
            </a:r>
            <a:r>
              <a:rPr lang="en-US" sz="2000" dirty="0">
                <a:solidFill>
                  <a:srgbClr val="1822CD"/>
                </a:solidFill>
                <a:latin typeface="Comic Sans MS" panose="030F0702030302020204" pitchFamily="66" charset="0"/>
                <a:ea typeface="Helvetica Neue"/>
                <a:cs typeface="Helvetica Neue"/>
                <a:sym typeface="Helvetica Neue"/>
              </a:rPr>
              <a:t>each other, an </a:t>
            </a:r>
            <a:r>
              <a:rPr lang="en-US" sz="2000" u="sng" dirty="0">
                <a:solidFill>
                  <a:srgbClr val="1822CD"/>
                </a:solidFill>
                <a:latin typeface="Comic Sans MS" panose="030F0702030302020204" pitchFamily="66" charset="0"/>
                <a:ea typeface="Helvetica Neue"/>
                <a:cs typeface="Helvetica Neue"/>
                <a:sym typeface="Helvetica Neue"/>
              </a:rPr>
              <a:t>antibonding</a:t>
            </a:r>
            <a:r>
              <a:rPr lang="en-US" sz="2000" dirty="0">
                <a:solidFill>
                  <a:srgbClr val="1822CD"/>
                </a:solidFill>
                <a:latin typeface="Comic Sans MS" panose="030F0702030302020204" pitchFamily="66" charset="0"/>
                <a:ea typeface="Helvetica Neue"/>
                <a:cs typeface="Helvetica Neue"/>
                <a:sym typeface="Helvetica Neue"/>
              </a:rPr>
              <a:t> MO is formed (a node of zero electron density occurs between the nuclei).</a:t>
            </a:r>
            <a:endParaRPr sz="2000" dirty="0">
              <a:solidFill>
                <a:srgbClr val="1822CD"/>
              </a:solidFill>
              <a:latin typeface="Comic Sans MS" panose="030F0702030302020204" pitchFamily="66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3284494" y="777875"/>
            <a:ext cx="5318211" cy="687325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b="1" dirty="0">
                <a:solidFill>
                  <a:srgbClr val="4C1130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Fundamentals of MOT</a:t>
            </a:r>
            <a:endParaRPr sz="2600" b="1" dirty="0">
              <a:solidFill>
                <a:srgbClr val="4C1130"/>
              </a:solidFill>
              <a:latin typeface="Comic Sans MS" panose="030F0702030302020204" pitchFamily="66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4642230" y="1455075"/>
            <a:ext cx="1989300" cy="531680"/>
          </a:xfrm>
          <a:prstGeom prst="chevron">
            <a:avLst>
              <a:gd name="adj" fmla="val 50000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741B47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BMO</a:t>
            </a:r>
            <a:endParaRPr sz="3600" b="1" dirty="0">
              <a:solidFill>
                <a:srgbClr val="741B47"/>
              </a:solidFill>
              <a:latin typeface="Comic Sans MS" panose="030F0702030302020204" pitchFamily="66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5"/>
          <p:cNvGrpSpPr/>
          <p:nvPr/>
        </p:nvGrpSpPr>
        <p:grpSpPr>
          <a:xfrm>
            <a:off x="742928" y="3237801"/>
            <a:ext cx="6704525" cy="3519300"/>
            <a:chOff x="1984125" y="3228375"/>
            <a:chExt cx="6704525" cy="3519300"/>
          </a:xfrm>
        </p:grpSpPr>
        <p:sp>
          <p:nvSpPr>
            <p:cNvPr id="120" name="Google Shape;120;p5"/>
            <p:cNvSpPr/>
            <p:nvPr/>
          </p:nvSpPr>
          <p:spPr>
            <a:xfrm flipH="1">
              <a:off x="6579650" y="4656400"/>
              <a:ext cx="2109000" cy="531680"/>
            </a:xfrm>
            <a:prstGeom prst="chevron">
              <a:avLst>
                <a:gd name="adj" fmla="val 50000"/>
              </a:avLst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rgbClr val="741B47"/>
                  </a:solidFill>
                  <a:latin typeface="Comic Sans MS" panose="030F0702030302020204" pitchFamily="66" charset="0"/>
                  <a:ea typeface="Calibri"/>
                  <a:cs typeface="Calibri"/>
                  <a:sym typeface="Calibri"/>
                </a:rPr>
                <a:t>ABMO</a:t>
              </a:r>
              <a:endParaRPr sz="3600" b="1" dirty="0">
                <a:solidFill>
                  <a:srgbClr val="741B47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1984125" y="3228375"/>
              <a:ext cx="4598400" cy="3519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" name="Google Shape;122;p5"/>
            <p:cNvGrpSpPr/>
            <p:nvPr/>
          </p:nvGrpSpPr>
          <p:grpSpPr>
            <a:xfrm>
              <a:off x="2133600" y="3352801"/>
              <a:ext cx="4343277" cy="3197923"/>
              <a:chOff x="2544" y="1920"/>
              <a:chExt cx="2834" cy="2128"/>
            </a:xfrm>
          </p:grpSpPr>
          <p:pic>
            <p:nvPicPr>
              <p:cNvPr id="123" name="Google Shape;123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544" y="1920"/>
                <a:ext cx="2834" cy="17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4" name="Google Shape;124;p5"/>
              <p:cNvSpPr txBox="1"/>
              <p:nvPr/>
            </p:nvSpPr>
            <p:spPr>
              <a:xfrm>
                <a:off x="2859" y="3748"/>
                <a:ext cx="21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FF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Amplitudes of wave functions are subtracted</a:t>
                </a:r>
                <a:endParaRPr sz="1800" b="1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5"/>
          <p:cNvSpPr/>
          <p:nvPr/>
        </p:nvSpPr>
        <p:spPr>
          <a:xfrm>
            <a:off x="6621730" y="158275"/>
            <a:ext cx="4687800" cy="351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5"/>
          <p:cNvGrpSpPr/>
          <p:nvPr/>
        </p:nvGrpSpPr>
        <p:grpSpPr>
          <a:xfrm>
            <a:off x="6729006" y="260673"/>
            <a:ext cx="4498848" cy="3295650"/>
            <a:chOff x="432" y="720"/>
            <a:chExt cx="2834" cy="2076"/>
          </a:xfrm>
        </p:grpSpPr>
        <p:pic>
          <p:nvPicPr>
            <p:cNvPr id="127" name="Google Shape;127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2" y="720"/>
              <a:ext cx="2834" cy="1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5"/>
            <p:cNvSpPr txBox="1"/>
            <p:nvPr/>
          </p:nvSpPr>
          <p:spPr>
            <a:xfrm>
              <a:off x="909" y="2496"/>
              <a:ext cx="18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Amplitudes of wave functions are added</a:t>
              </a: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6DD1404-2C25-B1D2-3446-91292766494A}"/>
              </a:ext>
            </a:extLst>
          </p:cNvPr>
          <p:cNvSpPr txBox="1"/>
          <p:nvPr/>
        </p:nvSpPr>
        <p:spPr>
          <a:xfrm flipH="1">
            <a:off x="661252" y="857840"/>
            <a:ext cx="381648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Waves are in phase</a:t>
            </a:r>
          </a:p>
          <a:p>
            <a:pPr algn="ctr"/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𝜙 = 𝜓</a:t>
            </a:r>
            <a:r>
              <a:rPr lang="en-IN" sz="2000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+ 𝜓</a:t>
            </a:r>
            <a:r>
              <a:rPr lang="en-IN" sz="2000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  <a:p>
            <a:pPr algn="ctr"/>
            <a:endParaRPr lang="en-IN" sz="2000" b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Where 𝜓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and 𝜓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000" dirty="0"/>
              <a:t>are amplitudes of electron waves of the AOs of two atoms A and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6F736-976F-BC58-2B0F-F56D3D1ABB28}"/>
              </a:ext>
            </a:extLst>
          </p:cNvPr>
          <p:cNvSpPr txBox="1"/>
          <p:nvPr/>
        </p:nvSpPr>
        <p:spPr>
          <a:xfrm flipH="1">
            <a:off x="7635866" y="4231785"/>
            <a:ext cx="3813206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Waves are out of phase</a:t>
            </a:r>
          </a:p>
          <a:p>
            <a:pPr algn="ctr"/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𝜙 = 𝜓</a:t>
            </a:r>
            <a:r>
              <a:rPr lang="en-IN" sz="2000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-𝜓</a:t>
            </a:r>
            <a:r>
              <a:rPr lang="en-IN" sz="2000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  <a:p>
            <a:pPr algn="ctr"/>
            <a:endParaRPr lang="en-IN" sz="2000" b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Where 𝜓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and 𝜓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000" dirty="0"/>
              <a:t>are amplitudes of electron waves of the AOs of two atoms A and B</a:t>
            </a:r>
          </a:p>
          <a:p>
            <a:pPr algn="ctr"/>
            <a:endParaRPr lang="en-IN" sz="2000" b="1" baseline="-25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15FF80-A4CD-AA3F-D0B0-438FB83072AD}"/>
              </a:ext>
            </a:extLst>
          </p:cNvPr>
          <p:cNvCxnSpPr>
            <a:cxnSpLocks/>
          </p:cNvCxnSpPr>
          <p:nvPr/>
        </p:nvCxnSpPr>
        <p:spPr>
          <a:xfrm flipV="1">
            <a:off x="8078771" y="923827"/>
            <a:ext cx="0" cy="90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219200"/>
            <a:ext cx="7742240" cy="393223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1196875" y="5276375"/>
            <a:ext cx="6997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83F04"/>
                </a:solidFill>
              </a:rPr>
              <a:t>Contours and energies of the bonding and antibonding molecular orbitals in H</a:t>
            </a:r>
            <a:r>
              <a:rPr lang="en-US" sz="2000" b="1" baseline="-25000">
                <a:solidFill>
                  <a:srgbClr val="783F04"/>
                </a:solidFill>
              </a:rPr>
              <a:t>2</a:t>
            </a:r>
            <a:endParaRPr>
              <a:solidFill>
                <a:srgbClr val="783F04"/>
              </a:solidFill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3642825" y="294817"/>
            <a:ext cx="490635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MOT for </a:t>
            </a: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H</a:t>
            </a:r>
            <a:r>
              <a:rPr lang="en-US" sz="3600" b="1" baseline="-25000" dirty="0">
                <a:solidFill>
                  <a:srgbClr val="FF0000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2 </a:t>
            </a:r>
            <a:r>
              <a:rPr lang="en-US" sz="3600" b="1" dirty="0"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molecule</a:t>
            </a:r>
            <a:endParaRPr sz="3600" b="1" dirty="0">
              <a:latin typeface="Comic Sans MS" panose="030F0702030302020204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8362800" y="1033450"/>
            <a:ext cx="3524400" cy="550916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660000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Points to remember:</a:t>
            </a:r>
            <a:endParaRPr sz="2200" b="1" dirty="0">
              <a:solidFill>
                <a:srgbClr val="660000"/>
              </a:solidFill>
              <a:latin typeface="Comic Sans MS" panose="030F0702030302020204" pitchFamily="66" charset="0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Comic Sans MS" panose="030F0702030302020204" pitchFamily="66" charset="0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b="1" dirty="0">
                <a:solidFill>
                  <a:schemeClr val="dk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BMOs are lower in energy than that of isolated AOs whereas ABMOs are higher in energy than that of AOs.</a:t>
            </a:r>
          </a:p>
          <a:p>
            <a:pPr marL="457200" marR="0" lvl="0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endParaRPr lang="en-US" sz="2200" b="1" dirty="0">
              <a:solidFill>
                <a:schemeClr val="dk1"/>
              </a:solidFill>
              <a:latin typeface="Comic Sans MS" panose="030F0702030302020204" pitchFamily="66" charset="0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b="1" dirty="0">
                <a:solidFill>
                  <a:schemeClr val="dk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AOs must have </a:t>
            </a:r>
            <a:r>
              <a:rPr lang="en-US" sz="2200" b="1" dirty="0">
                <a:solidFill>
                  <a:srgbClr val="1822CD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similar energy and orientation </a:t>
            </a:r>
            <a:r>
              <a:rPr lang="en-US" sz="2200" b="1" dirty="0">
                <a:solidFill>
                  <a:schemeClr val="dk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to form </a:t>
            </a:r>
            <a:r>
              <a:rPr lang="en-US" sz="2200" b="1" dirty="0" err="1">
                <a:solidFill>
                  <a:schemeClr val="dk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MOs.</a:t>
            </a:r>
            <a:endParaRPr lang="en-US" sz="2200" b="1" dirty="0">
              <a:solidFill>
                <a:schemeClr val="dk1"/>
              </a:solidFill>
              <a:latin typeface="Comic Sans MS" panose="030F0702030302020204" pitchFamily="66" charset="0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endParaRPr lang="en-US" sz="2200" b="1" dirty="0">
              <a:solidFill>
                <a:schemeClr val="dk1"/>
              </a:solidFill>
              <a:latin typeface="Comic Sans MS" panose="030F0702030302020204" pitchFamily="66" charset="0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b="1" dirty="0">
                <a:solidFill>
                  <a:schemeClr val="dk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BMOs are </a:t>
            </a:r>
            <a:r>
              <a:rPr lang="el-GR" sz="2200" b="1" dirty="0">
                <a:solidFill>
                  <a:schemeClr val="dk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σ</a:t>
            </a:r>
            <a:r>
              <a:rPr lang="en-IN" sz="2200" b="1" dirty="0">
                <a:solidFill>
                  <a:schemeClr val="dk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, </a:t>
            </a:r>
            <a:r>
              <a:rPr lang="el-GR" sz="2200" b="1" dirty="0">
                <a:solidFill>
                  <a:schemeClr val="dk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π</a:t>
            </a:r>
            <a:r>
              <a:rPr lang="en-IN" sz="2200" b="1" dirty="0">
                <a:solidFill>
                  <a:schemeClr val="dk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and ABMOs are </a:t>
            </a:r>
            <a:r>
              <a:rPr lang="el-GR" sz="2200" b="1" dirty="0">
                <a:solidFill>
                  <a:schemeClr val="dk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σ</a:t>
            </a:r>
            <a:r>
              <a:rPr lang="en-IN" sz="2200" b="1" dirty="0">
                <a:solidFill>
                  <a:schemeClr val="dk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*, </a:t>
            </a:r>
            <a:r>
              <a:rPr lang="el-GR" sz="2200" b="1" dirty="0">
                <a:solidFill>
                  <a:schemeClr val="dk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π</a:t>
            </a:r>
            <a:r>
              <a:rPr lang="en-IN" sz="2200" b="1" dirty="0">
                <a:solidFill>
                  <a:schemeClr val="dk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*</a:t>
            </a:r>
            <a:endParaRPr lang="en-US" sz="2200" dirty="0">
              <a:solidFill>
                <a:schemeClr val="dk1"/>
              </a:solidFill>
              <a:latin typeface="Comic Sans MS" panose="030F0702030302020204" pitchFamily="66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/>
        </p:nvSpPr>
        <p:spPr>
          <a:xfrm>
            <a:off x="2309567" y="193134"/>
            <a:ext cx="7572866" cy="64629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1822CD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MO diagram for the </a:t>
            </a:r>
            <a:r>
              <a:rPr lang="en-US" sz="3600" b="1" i="0" u="none" strike="noStrike" cap="none" dirty="0">
                <a:solidFill>
                  <a:srgbClr val="FF0000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H</a:t>
            </a:r>
            <a:r>
              <a:rPr lang="en-US" sz="3600" b="1" i="0" u="none" strike="noStrike" cap="none" baseline="-25000" dirty="0">
                <a:solidFill>
                  <a:srgbClr val="FF0000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2</a:t>
            </a:r>
            <a:r>
              <a:rPr lang="en-US" sz="3600" b="1" i="0" u="none" strike="noStrike" cap="none" baseline="-25000" dirty="0">
                <a:solidFill>
                  <a:srgbClr val="1822CD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3600" b="1" i="0" u="none" strike="noStrike" cap="none" dirty="0">
                <a:solidFill>
                  <a:srgbClr val="1822CD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molecule</a:t>
            </a:r>
            <a:endParaRPr sz="36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8800" y="1009454"/>
            <a:ext cx="5181600" cy="487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/>
        </p:nvSpPr>
        <p:spPr>
          <a:xfrm>
            <a:off x="794658" y="1244097"/>
            <a:ext cx="4192122" cy="4401164"/>
          </a:xfrm>
          <a:prstGeom prst="rect">
            <a:avLst/>
          </a:prstGeom>
          <a:blipFill rotWithShape="1">
            <a:blip r:embed="rId5">
              <a:alphaModFix/>
            </a:blip>
            <a:tile tx="0" ty="0" sx="100000" sy="100000" flip="none" algn="tl"/>
          </a:blip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660000"/>
                </a:solidFill>
                <a:latin typeface="Comic Sans MS" panose="030F0702030302020204" pitchFamily="66" charset="0"/>
              </a:rPr>
              <a:t>Points to remember:</a:t>
            </a:r>
            <a:endParaRPr sz="2000" b="1" dirty="0">
              <a:solidFill>
                <a:srgbClr val="660000"/>
              </a:solidFill>
              <a:latin typeface="Comic Sans MS" panose="030F0702030302020204" pitchFamily="66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5588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Comic Sans MS" panose="030F0702030302020204" pitchFamily="66" charset="0"/>
              </a:rPr>
              <a:t>MOs are combination of AOs</a:t>
            </a:r>
            <a:endParaRPr sz="2000" b="1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914400" marR="0" lvl="0" indent="-4572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5588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Comic Sans MS" panose="030F0702030302020204" pitchFamily="66" charset="0"/>
              </a:rPr>
              <a:t>No. of MOs formed= No. of AOs combined</a:t>
            </a:r>
            <a:endParaRPr sz="2000" b="1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914400" marR="0" lvl="0" indent="-4572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5588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sym typeface="Arial"/>
              </a:rPr>
              <a:t>MOs are filled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sym typeface="Arial"/>
              </a:rPr>
              <a:t>in the same sequence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sym typeface="Arial"/>
              </a:rPr>
              <a:t>as for AOs. It means </a:t>
            </a:r>
            <a:r>
              <a:rPr lang="en-US" sz="2000" b="1" dirty="0">
                <a:solidFill>
                  <a:schemeClr val="dk1"/>
                </a:solidFill>
                <a:latin typeface="Comic Sans MS" panose="030F0702030302020204" pitchFamily="66" charset="0"/>
              </a:rPr>
              <a:t>MOs also follow:</a:t>
            </a:r>
            <a:endParaRPr sz="2000" b="1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457200"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dk1"/>
                </a:solidFill>
                <a:latin typeface="Comic Sans MS" panose="030F0702030302020204" pitchFamily="66" charset="0"/>
              </a:rPr>
              <a:t>a) Aufbau principle</a:t>
            </a:r>
            <a:endParaRPr sz="2000" b="1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457200"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dk1"/>
                </a:solidFill>
                <a:latin typeface="Comic Sans MS" panose="030F0702030302020204" pitchFamily="66" charset="0"/>
              </a:rPr>
              <a:t>b) Pauli’s exclusion principle</a:t>
            </a:r>
            <a:endParaRPr sz="2000" b="1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457200"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dk1"/>
                </a:solidFill>
                <a:latin typeface="Comic Sans MS" panose="030F0702030302020204" pitchFamily="66" charset="0"/>
              </a:rPr>
              <a:t>c) Hund’s rule</a:t>
            </a:r>
            <a:endParaRPr sz="24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/>
        </p:nvSpPr>
        <p:spPr>
          <a:xfrm>
            <a:off x="2286780" y="739220"/>
            <a:ext cx="7315200" cy="64629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7030A0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The MO bond order Calculation</a:t>
            </a:r>
            <a:endParaRPr sz="3600" b="0" i="0" u="none" strike="noStrike" cap="none" dirty="0">
              <a:solidFill>
                <a:srgbClr val="7030A0"/>
              </a:solidFill>
              <a:latin typeface="Comic Sans MS" panose="030F0702030302020204" pitchFamily="66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1820437" y="1606484"/>
            <a:ext cx="8368592" cy="2893059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9525" cap="flat" cmpd="sng">
            <a:solidFill>
              <a:srgbClr val="8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[1/2 (no. of e</a:t>
            </a:r>
            <a:r>
              <a:rPr lang="en-US" sz="2400" b="1" i="0" u="none" strike="noStrike" cap="none" baseline="30000" dirty="0">
                <a:solidFill>
                  <a:schemeClr val="dk1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-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 in bonding MOs) - (no. of e</a:t>
            </a:r>
            <a:r>
              <a:rPr lang="en-US" sz="2400" b="1" i="0" u="none" strike="noStrike" cap="none" baseline="30000" dirty="0">
                <a:solidFill>
                  <a:schemeClr val="dk1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-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 in antibonding MOs)]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dk1"/>
              </a:solidFill>
              <a:latin typeface="Comic Sans MS" panose="030F0702030302020204" pitchFamily="66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H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igher </a:t>
            </a:r>
            <a:r>
              <a:rPr lang="en-US" sz="2400" b="1" dirty="0">
                <a:solidFill>
                  <a:schemeClr val="dk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the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cs typeface="Calibri" panose="020F0502020204030204" pitchFamily="34" charset="0"/>
                <a:sym typeface="Arial"/>
              </a:rPr>
              <a:t>bond order, stronger the bond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dk1"/>
              </a:solidFill>
              <a:latin typeface="Comic Sans MS" panose="030F0702030302020204" pitchFamily="66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If Bond order is 0, It means molecule can’t exist</a:t>
            </a:r>
            <a:endParaRPr lang="en-US" sz="2400" b="1" dirty="0">
              <a:latin typeface="Comic Sans MS" panose="030F0702030302020204" pitchFamily="66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E477C8-9267-0CC0-A46B-F97B6FFD78EA}"/>
              </a:ext>
            </a:extLst>
          </p:cNvPr>
          <p:cNvGrpSpPr/>
          <p:nvPr/>
        </p:nvGrpSpPr>
        <p:grpSpPr>
          <a:xfrm>
            <a:off x="2177143" y="2416559"/>
            <a:ext cx="6185108" cy="593275"/>
            <a:chOff x="2459274" y="4351185"/>
            <a:chExt cx="6185108" cy="593275"/>
          </a:xfrm>
        </p:grpSpPr>
        <p:pic>
          <p:nvPicPr>
            <p:cNvPr id="6" name="Google Shape;142;p8">
              <a:extLst>
                <a:ext uri="{FF2B5EF4-FFF2-40B4-BE49-F238E27FC236}">
                  <a16:creationId xmlns:a16="http://schemas.microsoft.com/office/drawing/2014/main" id="{CD9194FA-0090-CC32-32F4-92BE0DA4995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88404" r="23105" b="-585"/>
            <a:stretch/>
          </p:blipFill>
          <p:spPr>
            <a:xfrm>
              <a:off x="4659986" y="4351185"/>
              <a:ext cx="3984396" cy="593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E24B78-426F-C7EA-85E0-04924FA3C6BF}"/>
                </a:ext>
              </a:extLst>
            </p:cNvPr>
            <p:cNvSpPr txBox="1"/>
            <p:nvPr/>
          </p:nvSpPr>
          <p:spPr>
            <a:xfrm flipH="1">
              <a:off x="2459274" y="4429165"/>
              <a:ext cx="25572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600" b="1" dirty="0">
                  <a:latin typeface="Comic Sans MS" panose="030F0702030302020204" pitchFamily="66" charset="0"/>
                  <a:cs typeface="Calibri" panose="020F0502020204030204" pitchFamily="34" charset="0"/>
                </a:rPr>
                <a:t>For example,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65D8E7-6E1C-EB73-8789-94866751E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3" t="6647" r="1797" b="16370"/>
          <a:stretch/>
        </p:blipFill>
        <p:spPr>
          <a:xfrm>
            <a:off x="685799" y="489857"/>
            <a:ext cx="10820401" cy="52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6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1068</Words>
  <Application>Microsoft Office PowerPoint</Application>
  <PresentationFormat>Widescreen</PresentationFormat>
  <Paragraphs>226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Cambria Math</vt:lpstr>
      <vt:lpstr>Noto Sans Symbols</vt:lpstr>
      <vt:lpstr>Arial</vt:lpstr>
      <vt:lpstr>Comic Sans MS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Akanksha Kapila</dc:creator>
  <cp:lastModifiedBy>Nitisha Nitisha</cp:lastModifiedBy>
  <cp:revision>7</cp:revision>
  <dcterms:created xsi:type="dcterms:W3CDTF">2022-04-05T00:51:48Z</dcterms:created>
  <dcterms:modified xsi:type="dcterms:W3CDTF">2022-11-20T14:57:59Z</dcterms:modified>
</cp:coreProperties>
</file>