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c4416785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c4416785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c4416785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c4416785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c4416785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c4416785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c4416785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c4416785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c44167855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c4416785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c4416785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c4416785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c44167855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c44167855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c4416785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c4416785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c44167855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2c44167855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29450" y="935175"/>
            <a:ext cx="7688100" cy="1750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4400">
                <a:solidFill>
                  <a:srgbClr val="000000"/>
                </a:solidFill>
                <a:highlight>
                  <a:srgbClr val="F5F5F5"/>
                </a:highlight>
                <a:latin typeface="Arial"/>
                <a:ea typeface="Arial"/>
                <a:cs typeface="Arial"/>
                <a:sym typeface="Arial"/>
              </a:rPr>
              <a:t>Fake News Detection​</a:t>
            </a:r>
            <a:endParaRPr/>
          </a:p>
        </p:txBody>
      </p:sp>
      <p:sp>
        <p:nvSpPr>
          <p:cNvPr id="129" name="Google Shape;129;p13"/>
          <p:cNvSpPr txBox="1"/>
          <p:nvPr>
            <p:ph idx="1" type="subTitle"/>
          </p:nvPr>
        </p:nvSpPr>
        <p:spPr>
          <a:xfrm>
            <a:off x="729625" y="2284525"/>
            <a:ext cx="7688100" cy="2177700"/>
          </a:xfrm>
          <a:prstGeom prst="rect">
            <a:avLst/>
          </a:prstGeom>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None/>
            </a:pPr>
            <a:r>
              <a:rPr lang="en" sz="3200">
                <a:solidFill>
                  <a:srgbClr val="898989"/>
                </a:solidFill>
                <a:highlight>
                  <a:srgbClr val="F5F5F5"/>
                </a:highlight>
                <a:latin typeface="Arial"/>
                <a:ea typeface="Arial"/>
                <a:cs typeface="Arial"/>
                <a:sym typeface="Arial"/>
              </a:rPr>
              <a:t>Presented By : Gurmeet Rana</a:t>
            </a:r>
            <a:endParaRPr sz="3200">
              <a:solidFill>
                <a:srgbClr val="898989"/>
              </a:solidFill>
              <a:highlight>
                <a:srgbClr val="F5F5F5"/>
              </a:highlight>
              <a:latin typeface="Arial"/>
              <a:ea typeface="Arial"/>
              <a:cs typeface="Arial"/>
              <a:sym typeface="Arial"/>
            </a:endParaRPr>
          </a:p>
          <a:p>
            <a:pPr indent="0" lvl="0" marL="0" rtl="0" algn="ctr">
              <a:lnSpc>
                <a:spcPct val="115000"/>
              </a:lnSpc>
              <a:spcBef>
                <a:spcPts val="0"/>
              </a:spcBef>
              <a:spcAft>
                <a:spcPts val="0"/>
              </a:spcAft>
              <a:buNone/>
            </a:pPr>
            <a:r>
              <a:rPr lang="en" sz="3200">
                <a:solidFill>
                  <a:srgbClr val="898989"/>
                </a:solidFill>
                <a:highlight>
                  <a:srgbClr val="F5F5F5"/>
                </a:highlight>
                <a:latin typeface="Arial"/>
                <a:ea typeface="Arial"/>
                <a:cs typeface="Arial"/>
                <a:sym typeface="Arial"/>
              </a:rPr>
              <a:t>University Roll No. : 2318814</a:t>
            </a:r>
            <a:endParaRPr sz="3200">
              <a:solidFill>
                <a:srgbClr val="898989"/>
              </a:solidFill>
              <a:highlight>
                <a:srgbClr val="F5F5F5"/>
              </a:highlight>
              <a:latin typeface="Arial"/>
              <a:ea typeface="Arial"/>
              <a:cs typeface="Arial"/>
              <a:sym typeface="Arial"/>
            </a:endParaRPr>
          </a:p>
          <a:p>
            <a:pPr indent="0" lvl="0" marL="0" rtl="0" algn="ctr">
              <a:lnSpc>
                <a:spcPct val="115000"/>
              </a:lnSpc>
              <a:spcBef>
                <a:spcPts val="0"/>
              </a:spcBef>
              <a:spcAft>
                <a:spcPts val="0"/>
              </a:spcAft>
              <a:buNone/>
            </a:pPr>
            <a:r>
              <a:rPr lang="en" sz="3200">
                <a:solidFill>
                  <a:srgbClr val="898989"/>
                </a:solidFill>
                <a:highlight>
                  <a:srgbClr val="F5F5F5"/>
                </a:highlight>
                <a:latin typeface="Arial"/>
                <a:ea typeface="Arial"/>
                <a:cs typeface="Arial"/>
                <a:sym typeface="Arial"/>
              </a:rPr>
              <a:t>Section : A2</a:t>
            </a:r>
            <a:endParaRPr sz="3200">
              <a:solidFill>
                <a:srgbClr val="898989"/>
              </a:solidFill>
              <a:highlight>
                <a:srgbClr val="F5F5F5"/>
              </a:highlight>
              <a:latin typeface="Arial"/>
              <a:ea typeface="Arial"/>
              <a:cs typeface="Arial"/>
              <a:sym typeface="Arial"/>
            </a:endParaRPr>
          </a:p>
          <a:p>
            <a:pPr indent="0" lvl="0" marL="0" rtl="0" algn="ctr">
              <a:lnSpc>
                <a:spcPct val="115000"/>
              </a:lnSpc>
              <a:spcBef>
                <a:spcPts val="0"/>
              </a:spcBef>
              <a:spcAft>
                <a:spcPts val="0"/>
              </a:spcAft>
              <a:buNone/>
            </a:pPr>
            <a:r>
              <a:rPr lang="en" sz="3200">
                <a:solidFill>
                  <a:srgbClr val="898989"/>
                </a:solidFill>
                <a:highlight>
                  <a:srgbClr val="F5F5F5"/>
                </a:highlight>
                <a:latin typeface="Arial"/>
                <a:ea typeface="Arial"/>
                <a:cs typeface="Arial"/>
                <a:sym typeface="Arial"/>
              </a:rPr>
              <a:t>Course : B.Tech CSE </a:t>
            </a:r>
            <a:endParaRPr sz="3200">
              <a:solidFill>
                <a:srgbClr val="000000"/>
              </a:solidFill>
              <a:highlight>
                <a:srgbClr val="F5F5F5"/>
              </a:highlight>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Works</a:t>
            </a:r>
            <a:endParaRPr/>
          </a:p>
          <a:p>
            <a:pPr indent="0" lvl="0" marL="0" rtl="0" algn="l">
              <a:spcBef>
                <a:spcPts val="0"/>
              </a:spcBef>
              <a:spcAft>
                <a:spcPts val="0"/>
              </a:spcAft>
              <a:buNone/>
            </a:pPr>
            <a:r>
              <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Conclusion:​</a:t>
            </a:r>
            <a:endParaRPr sz="2000">
              <a:solidFill>
                <a:srgbClr val="000000"/>
              </a:solidFill>
              <a:highlight>
                <a:srgbClr val="F5F5F5"/>
              </a:highlight>
              <a:latin typeface="Arial"/>
              <a:ea typeface="Arial"/>
              <a:cs typeface="Arial"/>
              <a:sym typeface="Arial"/>
            </a:endParaRPr>
          </a:p>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 The system classifies fake news effectively using NLP and machine learning.​</a:t>
            </a:r>
            <a:endParaRPr sz="2000">
              <a:solidFill>
                <a:srgbClr val="000000"/>
              </a:solidFill>
              <a:highlight>
                <a:srgbClr val="F5F5F5"/>
              </a:highlight>
              <a:latin typeface="Arial"/>
              <a:ea typeface="Arial"/>
              <a:cs typeface="Arial"/>
              <a:sym typeface="Arial"/>
            </a:endParaRPr>
          </a:p>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a:t>
            </a:r>
            <a:endParaRPr sz="2000">
              <a:solidFill>
                <a:srgbClr val="000000"/>
              </a:solidFill>
              <a:highlight>
                <a:srgbClr val="F5F5F5"/>
              </a:highlight>
              <a:latin typeface="Arial"/>
              <a:ea typeface="Arial"/>
              <a:cs typeface="Arial"/>
              <a:sym typeface="Arial"/>
            </a:endParaRPr>
          </a:p>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Future Work:​</a:t>
            </a:r>
            <a:endParaRPr sz="2000">
              <a:solidFill>
                <a:srgbClr val="000000"/>
              </a:solidFill>
              <a:highlight>
                <a:srgbClr val="F5F5F5"/>
              </a:highlight>
              <a:latin typeface="Arial"/>
              <a:ea typeface="Arial"/>
              <a:cs typeface="Arial"/>
              <a:sym typeface="Arial"/>
            </a:endParaRPr>
          </a:p>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 Explore deep learning models (LSTM, BERT).​</a:t>
            </a:r>
            <a:endParaRPr sz="2000">
              <a:solidFill>
                <a:srgbClr val="000000"/>
              </a:solidFill>
              <a:highlight>
                <a:srgbClr val="F5F5F5"/>
              </a:highlight>
              <a:latin typeface="Arial"/>
              <a:ea typeface="Arial"/>
              <a:cs typeface="Arial"/>
              <a:sym typeface="Arial"/>
            </a:endParaRPr>
          </a:p>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 Implement real-time scraping and classification.​</a:t>
            </a:r>
            <a:endParaRPr sz="2000">
              <a:solidFill>
                <a:srgbClr val="000000"/>
              </a:solidFill>
              <a:highlight>
                <a:srgbClr val="F5F5F5"/>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3200">
                <a:solidFill>
                  <a:srgbClr val="000000"/>
                </a:solidFill>
                <a:highlight>
                  <a:srgbClr val="F5F5F5"/>
                </a:highlight>
              </a:rPr>
              <a:t>In today's digital era, the widespread dissemination of information comes with the challenge of distinguishing credible news from fake news. This project leverages Natural Language Processing (NLP) and Machine Learning (ML) techniques to detect fake news with notable accuracy. The system is lightweight, interpretable, and focuses on solving real-world challenges.​</a:t>
            </a:r>
            <a:endParaRPr sz="3200">
              <a:solidFill>
                <a:srgbClr val="000000"/>
              </a:solidFill>
              <a:highlight>
                <a:srgbClr val="F5F5F5"/>
              </a:highligh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rgbClr val="000000"/>
                </a:solidFill>
                <a:highlight>
                  <a:srgbClr val="F5F5F5"/>
                </a:highlight>
                <a:latin typeface="Arial"/>
                <a:ea typeface="Arial"/>
                <a:cs typeface="Arial"/>
                <a:sym typeface="Arial"/>
              </a:rPr>
              <a:t>Problem Statement</a:t>
            </a:r>
            <a:r>
              <a:rPr lang="en" sz="3600">
                <a:solidFill>
                  <a:srgbClr val="000000"/>
                </a:solidFill>
                <a:highlight>
                  <a:srgbClr val="F5F5F5"/>
                </a:highlight>
                <a:latin typeface="Arial"/>
                <a:ea typeface="Arial"/>
                <a:cs typeface="Arial"/>
                <a:sym typeface="Arial"/>
              </a:rPr>
              <a: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The problem addressed in this project is the classification of news articles as 'Fake' or 'Real' using text data. Fake news impacts societal trust and informed decision-making. The system processes textual information and applies NLP techniques to generate reliable predictions.​</a:t>
            </a:r>
            <a:endParaRPr sz="2000">
              <a:solidFill>
                <a:srgbClr val="000000"/>
              </a:solidFill>
              <a:highlight>
                <a:srgbClr val="F5F5F5"/>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1. Research shows that TF-IDF vectorization is effective for text representation in NLP tasks.​</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2. Machine learning models like Naive Bayes and Logistic Regression are widely used for text classification.​</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3. Cross-validation and hyperparameter tuning ensure the reliability of model predictions.​</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4. Advanced models like LSTM and BERT are promising but computationally expensive.</a:t>
            </a:r>
            <a:endParaRPr sz="2000">
              <a:solidFill>
                <a:srgbClr val="000000"/>
              </a:solidFill>
              <a:highlight>
                <a:srgbClr val="F5F5F5"/>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rgbClr val="000000"/>
                </a:solidFill>
                <a:highlight>
                  <a:srgbClr val="F5F5F5"/>
                </a:highlight>
                <a:latin typeface="Arial"/>
                <a:ea typeface="Arial"/>
                <a:cs typeface="Arial"/>
                <a:sym typeface="Arial"/>
              </a:rPr>
              <a:t>Related Works</a:t>
            </a:r>
            <a:r>
              <a:rPr lang="en" sz="3600">
                <a:solidFill>
                  <a:srgbClr val="000000"/>
                </a:solidFill>
                <a:highlight>
                  <a:srgbClr val="F5F5F5"/>
                </a:highlight>
                <a:latin typeface="Arial"/>
                <a:ea typeface="Arial"/>
                <a:cs typeface="Arial"/>
                <a:sym typeface="Arial"/>
              </a:rPr>
              <a:t>​</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1. Existing systems show limitations with unbalanced datasets.​</a:t>
            </a:r>
            <a:endParaRPr sz="2000">
              <a:solidFill>
                <a:srgbClr val="000000"/>
              </a:solidFill>
              <a:highlight>
                <a:srgbClr val="F5F5F5"/>
              </a:highlight>
              <a:latin typeface="Arial"/>
              <a:ea typeface="Arial"/>
              <a:cs typeface="Arial"/>
              <a:sym typeface="Arial"/>
            </a:endParaRPr>
          </a:p>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2. Deep learning models (e.g., LSTM, BERT) provide promising results in similar applications.​</a:t>
            </a:r>
            <a:endParaRPr sz="2000">
              <a:solidFill>
                <a:srgbClr val="000000"/>
              </a:solidFill>
              <a:highlight>
                <a:srgbClr val="F5F5F5"/>
              </a:highlight>
              <a:latin typeface="Arial"/>
              <a:ea typeface="Arial"/>
              <a:cs typeface="Arial"/>
              <a:sym typeface="Arial"/>
            </a:endParaRPr>
          </a:p>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3. This project focuses on lightweight, interpretable models for third-semester projects.</a:t>
            </a:r>
            <a:endParaRPr sz="2000">
              <a:solidFill>
                <a:srgbClr val="000000"/>
              </a:solidFill>
              <a:highlight>
                <a:srgbClr val="F5F5F5"/>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rgbClr val="000000"/>
                </a:solidFill>
                <a:highlight>
                  <a:srgbClr val="F5F5F5"/>
                </a:highlight>
                <a:latin typeface="Arial"/>
                <a:ea typeface="Arial"/>
                <a:cs typeface="Arial"/>
                <a:sym typeface="Arial"/>
              </a:rPr>
              <a:t>Objectives</a:t>
            </a:r>
            <a:r>
              <a:rPr lang="en" sz="3600">
                <a:solidFill>
                  <a:srgbClr val="000000"/>
                </a:solidFill>
                <a:highlight>
                  <a:srgbClr val="F5F5F5"/>
                </a:highlight>
                <a:latin typeface="Arial"/>
                <a:ea typeface="Arial"/>
                <a:cs typeface="Arial"/>
                <a:sym typeface="Arial"/>
              </a:rPr>
              <a:t>​</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a:bodyPr>
          <a:lstStyle/>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1. Text Cleaning: Removed stopwords using NLTK and cleaned unnecessary characters using regular expressions.​</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2. Tokenization: Split sentences into words to analyze text more effectively.​</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3. Lemmatization: Reduced words to their base forms for consistency.​</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4. Vectorization: Converted text into numerical features using TF-IDF for compatibility with machine learning models.</a:t>
            </a:r>
            <a:endParaRPr sz="2000">
              <a:solidFill>
                <a:srgbClr val="000000"/>
              </a:solidFill>
              <a:highlight>
                <a:srgbClr val="F5F5F5"/>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rgbClr val="000000"/>
                </a:solidFill>
                <a:highlight>
                  <a:srgbClr val="F5F5F5"/>
                </a:highlight>
                <a:latin typeface="Arial"/>
                <a:ea typeface="Arial"/>
                <a:cs typeface="Arial"/>
                <a:sym typeface="Arial"/>
              </a:rPr>
              <a:t>Data Preprocessing</a:t>
            </a:r>
            <a:r>
              <a:rPr lang="en" sz="3600">
                <a:solidFill>
                  <a:srgbClr val="000000"/>
                </a:solidFill>
                <a:highlight>
                  <a:srgbClr val="F5F5F5"/>
                </a:highlight>
                <a:latin typeface="Arial"/>
                <a:ea typeface="Arial"/>
                <a:cs typeface="Arial"/>
                <a:sym typeface="Arial"/>
              </a:rPr>
              <a:t>​</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1. Feature Extraction:​</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 TF-IDF was used to convert textual data into numerical vectors, capturing the importance of words in documents.​</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2. Modeling:​</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 Two models were trained: Naive Bayes and Logistic Regression.​</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 Cross-validation was applied to optimize the hyperparameters and evaluate the models' performance.​</a:t>
            </a:r>
            <a:endParaRPr sz="2000">
              <a:solidFill>
                <a:srgbClr val="000000"/>
              </a:solidFill>
              <a:highlight>
                <a:srgbClr val="F5F5F5"/>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and Modeling</a:t>
            </a:r>
            <a:endParaRPr/>
          </a:p>
          <a:p>
            <a:pPr indent="0" lvl="0" marL="0" rtl="0" algn="l">
              <a:spcBef>
                <a:spcPts val="0"/>
              </a:spcBef>
              <a:spcAft>
                <a:spcPts val="0"/>
              </a:spcAft>
              <a:buNone/>
            </a:pPr>
            <a:r>
              <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1. Model Performance:​</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 Accuracy: 92%​</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 Precision: 89%​</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 Recall: 91%​</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2. Observations:​</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 Logistic Regression slightly outperformed Naive Bayes.​</a:t>
            </a:r>
            <a:endParaRPr sz="2000">
              <a:solidFill>
                <a:srgbClr val="000000"/>
              </a:solidFill>
              <a:highlight>
                <a:srgbClr val="F5F5F5"/>
              </a:highlight>
              <a:latin typeface="Arial"/>
              <a:ea typeface="Arial"/>
              <a:cs typeface="Arial"/>
              <a:sym typeface="Arial"/>
            </a:endParaRPr>
          </a:p>
          <a:p>
            <a:pPr indent="-287972" lvl="0" marL="609600" rtl="0" algn="l">
              <a:spcBef>
                <a:spcPts val="0"/>
              </a:spcBef>
              <a:spcAft>
                <a:spcPts val="0"/>
              </a:spcAft>
              <a:buClr>
                <a:srgbClr val="000000"/>
              </a:buClr>
              <a:buSzPct val="55000"/>
              <a:buFont typeface="Arial"/>
              <a:buChar char="●"/>
            </a:pPr>
            <a:r>
              <a:rPr lang="en" sz="2000">
                <a:solidFill>
                  <a:srgbClr val="000000"/>
                </a:solidFill>
                <a:highlight>
                  <a:srgbClr val="F5F5F5"/>
                </a:highlight>
                <a:latin typeface="Arial"/>
                <a:ea typeface="Arial"/>
                <a:cs typeface="Arial"/>
                <a:sym typeface="Arial"/>
              </a:rPr>
              <a:t>- Challenges with false positives were observed in specific cases.​</a:t>
            </a:r>
            <a:endParaRPr sz="2000">
              <a:solidFill>
                <a:srgbClr val="000000"/>
              </a:solidFill>
              <a:highlight>
                <a:srgbClr val="F5F5F5"/>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1. Accuracy: 92%.​</a:t>
            </a:r>
            <a:endParaRPr sz="2000">
              <a:solidFill>
                <a:srgbClr val="000000"/>
              </a:solidFill>
              <a:highlight>
                <a:srgbClr val="F5F5F5"/>
              </a:highlight>
              <a:latin typeface="Arial"/>
              <a:ea typeface="Arial"/>
              <a:cs typeface="Arial"/>
              <a:sym typeface="Arial"/>
            </a:endParaRPr>
          </a:p>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2. Precision: 89%.​</a:t>
            </a:r>
            <a:endParaRPr sz="2000">
              <a:solidFill>
                <a:srgbClr val="000000"/>
              </a:solidFill>
              <a:highlight>
                <a:srgbClr val="F5F5F5"/>
              </a:highlight>
              <a:latin typeface="Arial"/>
              <a:ea typeface="Arial"/>
              <a:cs typeface="Arial"/>
              <a:sym typeface="Arial"/>
            </a:endParaRPr>
          </a:p>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3. Recall: 91%.​</a:t>
            </a:r>
            <a:endParaRPr sz="2000">
              <a:solidFill>
                <a:srgbClr val="000000"/>
              </a:solidFill>
              <a:highlight>
                <a:srgbClr val="F5F5F5"/>
              </a:highlight>
              <a:latin typeface="Arial"/>
              <a:ea typeface="Arial"/>
              <a:cs typeface="Arial"/>
              <a:sym typeface="Arial"/>
            </a:endParaRPr>
          </a:p>
          <a:p>
            <a:pPr indent="-298450" lvl="0" marL="609600" rtl="0" algn="l">
              <a:spcBef>
                <a:spcPts val="0"/>
              </a:spcBef>
              <a:spcAft>
                <a:spcPts val="0"/>
              </a:spcAft>
              <a:buClr>
                <a:srgbClr val="000000"/>
              </a:buClr>
              <a:buSzPts val="1100"/>
              <a:buFont typeface="Arial"/>
              <a:buChar char="●"/>
            </a:pPr>
            <a:r>
              <a:rPr lang="en" sz="2000">
                <a:solidFill>
                  <a:srgbClr val="000000"/>
                </a:solidFill>
                <a:highlight>
                  <a:srgbClr val="F5F5F5"/>
                </a:highlight>
                <a:latin typeface="Arial"/>
                <a:ea typeface="Arial"/>
                <a:cs typeface="Arial"/>
                <a:sym typeface="Arial"/>
              </a:rPr>
              <a:t>False positives remain a challenge in certain cases.​</a:t>
            </a:r>
            <a:endParaRPr sz="2000">
              <a:solidFill>
                <a:srgbClr val="000000"/>
              </a:solidFill>
              <a:highlight>
                <a:srgbClr val="F5F5F5"/>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