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1"/>
  </p:notesMasterIdLst>
  <p:sldIdLst>
    <p:sldId id="256" r:id="rId2"/>
    <p:sldId id="257" r:id="rId3"/>
    <p:sldId id="272" r:id="rId4"/>
    <p:sldId id="258" r:id="rId5"/>
    <p:sldId id="259" r:id="rId6"/>
    <p:sldId id="260" r:id="rId7"/>
    <p:sldId id="266" r:id="rId8"/>
    <p:sldId id="261" r:id="rId9"/>
    <p:sldId id="262" r:id="rId10"/>
    <p:sldId id="263" r:id="rId11"/>
    <p:sldId id="264" r:id="rId12"/>
    <p:sldId id="265" r:id="rId13"/>
    <p:sldId id="267" r:id="rId14"/>
    <p:sldId id="269" r:id="rId15"/>
    <p:sldId id="268" r:id="rId16"/>
    <p:sldId id="270" r:id="rId17"/>
    <p:sldId id="271" r:id="rId18"/>
    <p:sldId id="277" r:id="rId19"/>
    <p:sldId id="276" r:id="rId20"/>
    <p:sldId id="278" r:id="rId21"/>
    <p:sldId id="279" r:id="rId22"/>
    <p:sldId id="275" r:id="rId23"/>
    <p:sldId id="274" r:id="rId24"/>
    <p:sldId id="280" r:id="rId25"/>
    <p:sldId id="281" r:id="rId26"/>
    <p:sldId id="282" r:id="rId27"/>
    <p:sldId id="283" r:id="rId28"/>
    <p:sldId id="284" r:id="rId29"/>
    <p:sldId id="285" r:id="rId30"/>
    <p:sldId id="286" r:id="rId31"/>
    <p:sldId id="287" r:id="rId32"/>
    <p:sldId id="295" r:id="rId33"/>
    <p:sldId id="288" r:id="rId34"/>
    <p:sldId id="290" r:id="rId35"/>
    <p:sldId id="292" r:id="rId36"/>
    <p:sldId id="293" r:id="rId37"/>
    <p:sldId id="294" r:id="rId38"/>
    <p:sldId id="296" r:id="rId39"/>
    <p:sldId id="297" r:id="rId40"/>
    <p:sldId id="298" r:id="rId41"/>
    <p:sldId id="299" r:id="rId42"/>
    <p:sldId id="303" r:id="rId43"/>
    <p:sldId id="304" r:id="rId44"/>
    <p:sldId id="300" r:id="rId45"/>
    <p:sldId id="301" r:id="rId46"/>
    <p:sldId id="305" r:id="rId47"/>
    <p:sldId id="306" r:id="rId48"/>
    <p:sldId id="307" r:id="rId49"/>
    <p:sldId id="273"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41" autoAdjust="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8AC6A-AA08-47CA-86F5-C5D01F2926C8}" type="datetimeFigureOut">
              <a:rPr lang="en-IN" smtClean="0"/>
              <a:t>15-04-2025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CB30F-4DF7-4033-9BC2-5D252004A09D}" type="slidenum">
              <a:rPr lang="en-IN" smtClean="0"/>
              <a:t>‹#›</a:t>
            </a:fld>
            <a:endParaRPr lang="en-IN"/>
          </a:p>
        </p:txBody>
      </p:sp>
    </p:spTree>
    <p:extLst>
      <p:ext uri="{BB962C8B-B14F-4D97-AF65-F5344CB8AC3E}">
        <p14:creationId xmlns:p14="http://schemas.microsoft.com/office/powerpoint/2010/main" val="3590032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2143"/>
              </a:lnSpc>
              <a:spcBef>
                <a:spcPts val="1029"/>
              </a:spcBef>
              <a:spcAft>
                <a:spcPts val="300"/>
              </a:spcAft>
              <a:buFont typeface="Arial" panose="020B0604020202020204" pitchFamily="34" charset="0"/>
              <a:buChar char="•"/>
            </a:pPr>
            <a:r>
              <a:rPr lang="en-US" b="1" i="0" dirty="0" err="1">
                <a:solidFill>
                  <a:srgbClr val="404040"/>
                </a:solidFill>
                <a:effectLst/>
                <a:latin typeface="DeepSeek-CJK-patch"/>
              </a:rPr>
              <a:t>sns.load_dataset</a:t>
            </a:r>
            <a:r>
              <a:rPr lang="en-US" b="1" i="0" dirty="0">
                <a:solidFill>
                  <a:srgbClr val="404040"/>
                </a:solidFill>
                <a:effectLst/>
                <a:latin typeface="DeepSeek-CJK-patch"/>
              </a:rPr>
              <a:t>("tips")</a:t>
            </a:r>
            <a:r>
              <a:rPr lang="en-US" b="0" i="0" dirty="0">
                <a:solidFill>
                  <a:srgbClr val="404040"/>
                </a:solidFill>
                <a:effectLst/>
                <a:latin typeface="DeepSeek-CJK-patch"/>
              </a:rPr>
              <a:t> – Loads the tips dataset (a built-in dataset in Seaborn).</a:t>
            </a:r>
          </a:p>
          <a:p>
            <a:pPr marL="742950" lvl="1" indent="-285750" algn="l">
              <a:lnSpc>
                <a:spcPts val="2143"/>
              </a:lnSpc>
              <a:spcBef>
                <a:spcPts val="300"/>
              </a:spcBef>
              <a:spcAft>
                <a:spcPts val="300"/>
              </a:spcAft>
              <a:buFont typeface="Arial" panose="020B0604020202020204" pitchFamily="34" charset="0"/>
              <a:buChar char="•"/>
            </a:pPr>
            <a:r>
              <a:rPr lang="en-US" b="0" i="0" dirty="0">
                <a:solidFill>
                  <a:srgbClr val="404040"/>
                </a:solidFill>
                <a:effectLst/>
                <a:latin typeface="DeepSeek-CJK-patch"/>
              </a:rPr>
              <a:t>This dataset contains information about restaurant bills and tips, including:</a:t>
            </a:r>
          </a:p>
          <a:p>
            <a:pPr marL="1143000" lvl="2" indent="-228600" algn="l">
              <a:lnSpc>
                <a:spcPts val="2143"/>
              </a:lnSpc>
              <a:spcBef>
                <a:spcPts val="300"/>
              </a:spcBef>
              <a:spcAft>
                <a:spcPts val="1029"/>
              </a:spcAft>
              <a:buFont typeface="Arial" panose="020B0604020202020204" pitchFamily="34" charset="0"/>
              <a:buChar char="•"/>
            </a:pPr>
            <a:r>
              <a:rPr lang="en-US" b="0" i="0" dirty="0" err="1">
                <a:solidFill>
                  <a:srgbClr val="404040"/>
                </a:solidFill>
                <a:effectLst/>
                <a:latin typeface="DeepSeek-CJK-patch"/>
              </a:rPr>
              <a:t>total_bill</a:t>
            </a:r>
            <a:r>
              <a:rPr lang="en-US" b="0" i="0" dirty="0">
                <a:solidFill>
                  <a:srgbClr val="404040"/>
                </a:solidFill>
                <a:effectLst/>
                <a:latin typeface="DeepSeek-CJK-patch"/>
              </a:rPr>
              <a:t> (total cost of the meal)</a:t>
            </a:r>
          </a:p>
          <a:p>
            <a:pPr marL="1143000" lvl="2" indent="-228600" algn="l">
              <a:lnSpc>
                <a:spcPts val="2143"/>
              </a:lnSpc>
              <a:spcBef>
                <a:spcPts val="300"/>
              </a:spcBef>
              <a:spcAft>
                <a:spcPts val="1029"/>
              </a:spcAft>
              <a:buFont typeface="Arial" panose="020B0604020202020204" pitchFamily="34" charset="0"/>
              <a:buChar char="•"/>
            </a:pPr>
            <a:r>
              <a:rPr lang="en-US" b="0" i="0" dirty="0">
                <a:solidFill>
                  <a:srgbClr val="404040"/>
                </a:solidFill>
                <a:effectLst/>
                <a:latin typeface="DeepSeek-CJK-patch"/>
              </a:rPr>
              <a:t>tip (tip amount)</a:t>
            </a:r>
          </a:p>
          <a:p>
            <a:pPr marL="1143000" lvl="2" indent="-228600" algn="l">
              <a:lnSpc>
                <a:spcPts val="2143"/>
              </a:lnSpc>
              <a:spcBef>
                <a:spcPts val="300"/>
              </a:spcBef>
              <a:spcAft>
                <a:spcPts val="1029"/>
              </a:spcAft>
              <a:buFont typeface="Arial" panose="020B0604020202020204" pitchFamily="34" charset="0"/>
              <a:buChar char="•"/>
            </a:pPr>
            <a:r>
              <a:rPr lang="en-US" b="0" i="0" dirty="0">
                <a:solidFill>
                  <a:srgbClr val="404040"/>
                </a:solidFill>
                <a:effectLst/>
                <a:latin typeface="DeepSeek-CJK-patch"/>
              </a:rPr>
              <a:t>sex (gender of the payer)</a:t>
            </a:r>
          </a:p>
          <a:p>
            <a:pPr marL="1143000" lvl="2" indent="-228600" algn="l">
              <a:lnSpc>
                <a:spcPts val="2143"/>
              </a:lnSpc>
              <a:spcBef>
                <a:spcPts val="300"/>
              </a:spcBef>
              <a:spcAft>
                <a:spcPts val="1029"/>
              </a:spcAft>
              <a:buFont typeface="Arial" panose="020B0604020202020204" pitchFamily="34" charset="0"/>
              <a:buChar char="•"/>
            </a:pPr>
            <a:r>
              <a:rPr lang="en-US" b="0" i="0" dirty="0">
                <a:solidFill>
                  <a:srgbClr val="404040"/>
                </a:solidFill>
                <a:effectLst/>
                <a:latin typeface="DeepSeek-CJK-patch"/>
              </a:rPr>
              <a:t>day (day of the week)</a:t>
            </a:r>
          </a:p>
          <a:p>
            <a:pPr marL="1143000" lvl="2" indent="-228600" algn="l">
              <a:lnSpc>
                <a:spcPts val="2143"/>
              </a:lnSpc>
              <a:spcBef>
                <a:spcPts val="300"/>
              </a:spcBef>
              <a:spcAft>
                <a:spcPts val="1029"/>
              </a:spcAft>
              <a:buFont typeface="Arial" panose="020B0604020202020204" pitchFamily="34" charset="0"/>
              <a:buChar char="•"/>
            </a:pPr>
            <a:r>
              <a:rPr lang="en-US" b="0" i="0" dirty="0">
                <a:solidFill>
                  <a:srgbClr val="404040"/>
                </a:solidFill>
                <a:effectLst/>
                <a:latin typeface="DeepSeek-CJK-patch"/>
              </a:rPr>
              <a:t>time (lunch/dinner)</a:t>
            </a:r>
          </a:p>
          <a:p>
            <a:pPr marL="1143000" lvl="2" indent="-228600" algn="l">
              <a:lnSpc>
                <a:spcPts val="2143"/>
              </a:lnSpc>
              <a:spcBef>
                <a:spcPts val="300"/>
              </a:spcBef>
              <a:spcAft>
                <a:spcPts val="1029"/>
              </a:spcAft>
              <a:buFont typeface="Arial" panose="020B0604020202020204" pitchFamily="34" charset="0"/>
              <a:buChar char="•"/>
            </a:pPr>
            <a:r>
              <a:rPr lang="en-US" b="0" i="0" dirty="0">
                <a:solidFill>
                  <a:srgbClr val="404040"/>
                </a:solidFill>
                <a:effectLst/>
                <a:latin typeface="DeepSeek-CJK-patch"/>
              </a:rPr>
              <a:t>size (number of people in the group)</a:t>
            </a:r>
          </a:p>
          <a:p>
            <a:pPr algn="l">
              <a:lnSpc>
                <a:spcPts val="2143"/>
              </a:lnSpc>
              <a:spcBef>
                <a:spcPts val="1029"/>
              </a:spcBef>
              <a:spcAft>
                <a:spcPts val="300"/>
              </a:spcAft>
              <a:buFont typeface="Arial" panose="020B0604020202020204" pitchFamily="34" charset="0"/>
              <a:buChar char="•"/>
            </a:pPr>
            <a:r>
              <a:rPr lang="en-US" b="1" i="0" dirty="0" err="1">
                <a:solidFill>
                  <a:srgbClr val="404040"/>
                </a:solidFill>
                <a:effectLst/>
                <a:latin typeface="DeepSeek-CJK-patch"/>
              </a:rPr>
              <a:t>sns.regplot</a:t>
            </a:r>
            <a:r>
              <a:rPr lang="en-US" b="1" i="0" dirty="0">
                <a:solidFill>
                  <a:srgbClr val="404040"/>
                </a:solidFill>
                <a:effectLst/>
                <a:latin typeface="DeepSeek-CJK-patch"/>
              </a:rPr>
              <a:t>()</a:t>
            </a:r>
            <a:r>
              <a:rPr lang="en-US" b="0" i="0" dirty="0">
                <a:solidFill>
                  <a:srgbClr val="404040"/>
                </a:solidFill>
                <a:effectLst/>
                <a:latin typeface="DeepSeek-CJK-patch"/>
              </a:rPr>
              <a:t> – Creates a </a:t>
            </a:r>
            <a:r>
              <a:rPr lang="en-US" b="1" i="0" dirty="0">
                <a:solidFill>
                  <a:srgbClr val="404040"/>
                </a:solidFill>
                <a:effectLst/>
                <a:latin typeface="DeepSeek-CJK-patch"/>
              </a:rPr>
              <a:t>scatter plot + linear regression line</a:t>
            </a:r>
            <a:r>
              <a:rPr lang="en-US" b="0" i="0" dirty="0">
                <a:solidFill>
                  <a:srgbClr val="404040"/>
                </a:solidFill>
                <a:effectLst/>
                <a:latin typeface="DeepSeek-CJK-patch"/>
              </a:rPr>
              <a:t>.</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x="</a:t>
            </a:r>
            <a:r>
              <a:rPr lang="en-US" b="1" i="0" dirty="0" err="1">
                <a:solidFill>
                  <a:srgbClr val="404040"/>
                </a:solidFill>
                <a:effectLst/>
                <a:latin typeface="DeepSeek-CJK-patch"/>
              </a:rPr>
              <a:t>total_bill</a:t>
            </a:r>
            <a:r>
              <a:rPr lang="en-US" b="1" i="0" dirty="0">
                <a:solidFill>
                  <a:srgbClr val="404040"/>
                </a:solidFill>
                <a:effectLst/>
                <a:latin typeface="DeepSeek-CJK-patch"/>
              </a:rPr>
              <a:t>"</a:t>
            </a:r>
            <a:r>
              <a:rPr lang="en-US" b="0" i="0" dirty="0">
                <a:solidFill>
                  <a:srgbClr val="404040"/>
                </a:solidFill>
                <a:effectLst/>
                <a:latin typeface="DeepSeek-CJK-patch"/>
              </a:rPr>
              <a:t> – The column from tips to plot on the x-axis.</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y="tip"</a:t>
            </a:r>
            <a:r>
              <a:rPr lang="en-US" b="0" i="0" dirty="0">
                <a:solidFill>
                  <a:srgbClr val="404040"/>
                </a:solidFill>
                <a:effectLst/>
                <a:latin typeface="DeepSeek-CJK-patch"/>
              </a:rPr>
              <a:t> – The column from tips to plot on the y-axis.</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data=tips</a:t>
            </a:r>
            <a:r>
              <a:rPr lang="en-US" b="0" i="0" dirty="0">
                <a:solidFill>
                  <a:srgbClr val="404040"/>
                </a:solidFill>
                <a:effectLst/>
                <a:latin typeface="DeepSeek-CJK-patch"/>
              </a:rPr>
              <a:t> – Specifies the </a:t>
            </a:r>
            <a:r>
              <a:rPr lang="en-US" b="0" i="0" dirty="0" err="1">
                <a:solidFill>
                  <a:srgbClr val="404040"/>
                </a:solidFill>
                <a:effectLst/>
                <a:latin typeface="DeepSeek-CJK-patch"/>
              </a:rPr>
              <a:t>DataFrame</a:t>
            </a:r>
            <a:r>
              <a:rPr lang="en-US" b="0" i="0" dirty="0">
                <a:solidFill>
                  <a:srgbClr val="404040"/>
                </a:solidFill>
                <a:effectLst/>
                <a:latin typeface="DeepSeek-CJK-patch"/>
              </a:rPr>
              <a:t> to use.</a:t>
            </a:r>
          </a:p>
          <a:p>
            <a:endParaRPr lang="en-IN" dirty="0"/>
          </a:p>
        </p:txBody>
      </p:sp>
      <p:sp>
        <p:nvSpPr>
          <p:cNvPr id="4" name="Slide Number Placeholder 3"/>
          <p:cNvSpPr>
            <a:spLocks noGrp="1"/>
          </p:cNvSpPr>
          <p:nvPr>
            <p:ph type="sldNum" sz="quarter" idx="5"/>
          </p:nvPr>
        </p:nvSpPr>
        <p:spPr/>
        <p:txBody>
          <a:bodyPr/>
          <a:lstStyle/>
          <a:p>
            <a:fld id="{C75CB30F-4DF7-4033-9BC2-5D252004A09D}" type="slidenum">
              <a:rPr lang="en-IN" smtClean="0"/>
              <a:t>45</a:t>
            </a:fld>
            <a:endParaRPr lang="en-IN"/>
          </a:p>
        </p:txBody>
      </p:sp>
    </p:spTree>
    <p:extLst>
      <p:ext uri="{BB962C8B-B14F-4D97-AF65-F5344CB8AC3E}">
        <p14:creationId xmlns:p14="http://schemas.microsoft.com/office/powerpoint/2010/main" val="3582645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2143"/>
              </a:lnSpc>
              <a:spcBef>
                <a:spcPts val="1029"/>
              </a:spcBef>
              <a:spcAft>
                <a:spcPts val="300"/>
              </a:spcAft>
              <a:buFont typeface="Arial" panose="020B0604020202020204" pitchFamily="34" charset="0"/>
              <a:buChar char="•"/>
            </a:pPr>
            <a:r>
              <a:rPr lang="en-IN" b="1" i="0" dirty="0" err="1">
                <a:solidFill>
                  <a:srgbClr val="404040"/>
                </a:solidFill>
                <a:effectLst/>
                <a:latin typeface="DeepSeek-CJK-patch"/>
              </a:rPr>
              <a:t>sns.set_style</a:t>
            </a:r>
            <a:r>
              <a:rPr lang="en-IN" b="1" i="0" dirty="0">
                <a:solidFill>
                  <a:srgbClr val="404040"/>
                </a:solidFill>
                <a:effectLst/>
                <a:latin typeface="DeepSeek-CJK-patch"/>
              </a:rPr>
              <a:t>("</a:t>
            </a:r>
            <a:r>
              <a:rPr lang="en-IN" b="1" i="0" dirty="0" err="1">
                <a:solidFill>
                  <a:srgbClr val="404040"/>
                </a:solidFill>
                <a:effectLst/>
                <a:latin typeface="DeepSeek-CJK-patch"/>
              </a:rPr>
              <a:t>darkgrid</a:t>
            </a:r>
            <a:r>
              <a:rPr lang="en-IN" b="1" i="0" dirty="0">
                <a:solidFill>
                  <a:srgbClr val="404040"/>
                </a:solidFill>
                <a:effectLst/>
                <a:latin typeface="DeepSeek-CJK-patch"/>
              </a:rPr>
              <a:t>")</a:t>
            </a:r>
            <a:endParaRPr lang="en-IN" b="0" i="0" dirty="0">
              <a:solidFill>
                <a:srgbClr val="404040"/>
              </a:solidFill>
              <a:effectLst/>
              <a:latin typeface="DeepSeek-CJK-patch"/>
            </a:endParaRPr>
          </a:p>
          <a:p>
            <a:pPr marL="742950" lvl="1" indent="-285750" algn="l">
              <a:lnSpc>
                <a:spcPts val="2143"/>
              </a:lnSpc>
              <a:spcBef>
                <a:spcPts val="300"/>
              </a:spcBef>
              <a:spcAft>
                <a:spcPts val="1029"/>
              </a:spcAft>
              <a:buFont typeface="Arial" panose="020B0604020202020204" pitchFamily="34" charset="0"/>
              <a:buChar char="•"/>
            </a:pPr>
            <a:r>
              <a:rPr lang="en-IN" b="0" i="0" dirty="0">
                <a:solidFill>
                  <a:srgbClr val="404040"/>
                </a:solidFill>
                <a:effectLst/>
                <a:latin typeface="DeepSeek-CJK-patch"/>
              </a:rPr>
              <a:t>Sets the background style of the plot to "</a:t>
            </a:r>
            <a:r>
              <a:rPr lang="en-IN" b="0" i="0" dirty="0" err="1">
                <a:solidFill>
                  <a:srgbClr val="404040"/>
                </a:solidFill>
                <a:effectLst/>
                <a:latin typeface="DeepSeek-CJK-patch"/>
              </a:rPr>
              <a:t>darkgrid</a:t>
            </a:r>
            <a:r>
              <a:rPr lang="en-IN" b="0" i="0" dirty="0">
                <a:solidFill>
                  <a:srgbClr val="404040"/>
                </a:solidFill>
                <a:effectLst/>
                <a:latin typeface="DeepSeek-CJK-patch"/>
              </a:rPr>
              <a:t>" (a dark background with grid lines).</a:t>
            </a:r>
          </a:p>
          <a:p>
            <a:pPr marL="742950" lvl="1" indent="-285750" algn="l">
              <a:lnSpc>
                <a:spcPts val="2143"/>
              </a:lnSpc>
              <a:spcBef>
                <a:spcPts val="300"/>
              </a:spcBef>
              <a:spcAft>
                <a:spcPts val="1029"/>
              </a:spcAft>
              <a:buFont typeface="Arial" panose="020B0604020202020204" pitchFamily="34" charset="0"/>
              <a:buChar char="•"/>
            </a:pPr>
            <a:r>
              <a:rPr lang="en-IN" b="0" i="0" dirty="0">
                <a:solidFill>
                  <a:srgbClr val="404040"/>
                </a:solidFill>
                <a:effectLst/>
                <a:latin typeface="DeepSeek-CJK-patch"/>
              </a:rPr>
              <a:t>Other options: "white", "</a:t>
            </a:r>
            <a:r>
              <a:rPr lang="en-IN" b="0" i="0" dirty="0" err="1">
                <a:solidFill>
                  <a:srgbClr val="404040"/>
                </a:solidFill>
                <a:effectLst/>
                <a:latin typeface="DeepSeek-CJK-patch"/>
              </a:rPr>
              <a:t>whitegrid</a:t>
            </a:r>
            <a:r>
              <a:rPr lang="en-IN" b="0" i="0" dirty="0">
                <a:solidFill>
                  <a:srgbClr val="404040"/>
                </a:solidFill>
                <a:effectLst/>
                <a:latin typeface="DeepSeek-CJK-patch"/>
              </a:rPr>
              <a:t>", "dark", "ticks".</a:t>
            </a:r>
          </a:p>
          <a:p>
            <a:pPr algn="l">
              <a:lnSpc>
                <a:spcPts val="2143"/>
              </a:lnSpc>
              <a:spcBef>
                <a:spcPts val="300"/>
              </a:spcBef>
              <a:spcAft>
                <a:spcPts val="300"/>
              </a:spcAft>
              <a:buFont typeface="Arial" panose="020B0604020202020204" pitchFamily="34" charset="0"/>
              <a:buChar char="•"/>
            </a:pPr>
            <a:r>
              <a:rPr lang="en-IN" b="1" i="0" dirty="0" err="1">
                <a:solidFill>
                  <a:srgbClr val="404040"/>
                </a:solidFill>
                <a:effectLst/>
                <a:latin typeface="DeepSeek-CJK-patch"/>
              </a:rPr>
              <a:t>sns.set_palette</a:t>
            </a:r>
            <a:r>
              <a:rPr lang="en-IN" b="1" i="0" dirty="0">
                <a:solidFill>
                  <a:srgbClr val="404040"/>
                </a:solidFill>
                <a:effectLst/>
                <a:latin typeface="DeepSeek-CJK-patch"/>
              </a:rPr>
              <a:t>("pastel")</a:t>
            </a:r>
            <a:endParaRPr lang="en-IN" b="0" i="0" dirty="0">
              <a:solidFill>
                <a:srgbClr val="404040"/>
              </a:solidFill>
              <a:effectLst/>
              <a:latin typeface="DeepSeek-CJK-patch"/>
            </a:endParaRPr>
          </a:p>
          <a:p>
            <a:pPr marL="742950" lvl="1" indent="-285750" algn="l">
              <a:lnSpc>
                <a:spcPts val="2143"/>
              </a:lnSpc>
              <a:spcBef>
                <a:spcPts val="300"/>
              </a:spcBef>
              <a:spcAft>
                <a:spcPts val="1029"/>
              </a:spcAft>
              <a:buFont typeface="Arial" panose="020B0604020202020204" pitchFamily="34" charset="0"/>
              <a:buChar char="•"/>
            </a:pPr>
            <a:r>
              <a:rPr lang="en-IN" b="0" i="0" dirty="0">
                <a:solidFill>
                  <a:srgbClr val="404040"/>
                </a:solidFill>
                <a:effectLst/>
                <a:latin typeface="DeepSeek-CJK-patch"/>
              </a:rPr>
              <a:t>Sets the color palette to "pastel" (soft, muted </a:t>
            </a:r>
            <a:r>
              <a:rPr lang="en-IN" b="0" i="0" dirty="0" err="1">
                <a:solidFill>
                  <a:srgbClr val="404040"/>
                </a:solidFill>
                <a:effectLst/>
                <a:latin typeface="DeepSeek-CJK-patch"/>
              </a:rPr>
              <a:t>colors</a:t>
            </a:r>
            <a:r>
              <a:rPr lang="en-IN" b="0" i="0" dirty="0">
                <a:solidFill>
                  <a:srgbClr val="404040"/>
                </a:solidFill>
                <a:effectLst/>
                <a:latin typeface="DeepSeek-CJK-patch"/>
              </a:rPr>
              <a:t>).</a:t>
            </a:r>
          </a:p>
          <a:p>
            <a:pPr marL="742950" lvl="1" indent="-285750" algn="l">
              <a:lnSpc>
                <a:spcPts val="2143"/>
              </a:lnSpc>
              <a:spcBef>
                <a:spcPts val="300"/>
              </a:spcBef>
              <a:spcAft>
                <a:spcPts val="1029"/>
              </a:spcAft>
              <a:buFont typeface="Arial" panose="020B0604020202020204" pitchFamily="34" charset="0"/>
              <a:buChar char="•"/>
            </a:pPr>
            <a:r>
              <a:rPr lang="en-IN" b="0" i="0" dirty="0">
                <a:solidFill>
                  <a:srgbClr val="404040"/>
                </a:solidFill>
                <a:effectLst/>
                <a:latin typeface="DeepSeek-CJK-patch"/>
              </a:rPr>
              <a:t>Other options: "deep", "muted", "bright", "dark", or custom lists (e.g., ["#FF5733", "#33FF57"]).</a:t>
            </a:r>
          </a:p>
          <a:p>
            <a:pPr algn="l">
              <a:lnSpc>
                <a:spcPts val="2143"/>
              </a:lnSpc>
              <a:spcBef>
                <a:spcPts val="1029"/>
              </a:spcBef>
              <a:spcAft>
                <a:spcPts val="300"/>
              </a:spcAft>
              <a:buFont typeface="Arial" panose="020B0604020202020204" pitchFamily="34" charset="0"/>
              <a:buChar char="•"/>
            </a:pPr>
            <a:r>
              <a:rPr lang="en-US" b="1" i="0" dirty="0" err="1">
                <a:solidFill>
                  <a:srgbClr val="404040"/>
                </a:solidFill>
                <a:effectLst/>
                <a:latin typeface="DeepSeek-CJK-patch"/>
              </a:rPr>
              <a:t>sns.boxplot</a:t>
            </a:r>
            <a:r>
              <a:rPr lang="en-US" b="1" i="0" dirty="0">
                <a:solidFill>
                  <a:srgbClr val="404040"/>
                </a:solidFill>
                <a:effectLst/>
                <a:latin typeface="DeepSeek-CJK-patch"/>
              </a:rPr>
              <a:t>()</a:t>
            </a:r>
            <a:r>
              <a:rPr lang="en-US" b="0" i="0" dirty="0">
                <a:solidFill>
                  <a:srgbClr val="404040"/>
                </a:solidFill>
                <a:effectLst/>
                <a:latin typeface="DeepSeek-CJK-patch"/>
              </a:rPr>
              <a:t> – Creates a boxplot to show distributions of numerical data (</a:t>
            </a:r>
            <a:r>
              <a:rPr lang="en-US" b="0" i="0" dirty="0" err="1">
                <a:solidFill>
                  <a:srgbClr val="404040"/>
                </a:solidFill>
                <a:effectLst/>
                <a:latin typeface="DeepSeek-CJK-patch"/>
              </a:rPr>
              <a:t>total_bill</a:t>
            </a:r>
            <a:r>
              <a:rPr lang="en-US" b="0" i="0" dirty="0">
                <a:solidFill>
                  <a:srgbClr val="404040"/>
                </a:solidFill>
                <a:effectLst/>
                <a:latin typeface="DeepSeek-CJK-patch"/>
              </a:rPr>
              <a:t>) across categories (day and sex).</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x="day"</a:t>
            </a:r>
            <a:r>
              <a:rPr lang="en-US" b="0" i="0" dirty="0">
                <a:solidFill>
                  <a:srgbClr val="404040"/>
                </a:solidFill>
                <a:effectLst/>
                <a:latin typeface="DeepSeek-CJK-patch"/>
              </a:rPr>
              <a:t>: Categories on the x-axis (days of the week: </a:t>
            </a:r>
            <a:r>
              <a:rPr lang="en-US" b="0" i="0" dirty="0" err="1">
                <a:solidFill>
                  <a:srgbClr val="404040"/>
                </a:solidFill>
                <a:effectLst/>
                <a:latin typeface="DeepSeek-CJK-patch"/>
              </a:rPr>
              <a:t>Thur</a:t>
            </a:r>
            <a:r>
              <a:rPr lang="en-US" b="0" i="0" dirty="0">
                <a:solidFill>
                  <a:srgbClr val="404040"/>
                </a:solidFill>
                <a:effectLst/>
                <a:latin typeface="DeepSeek-CJK-patch"/>
              </a:rPr>
              <a:t>, Fri, Sat, Sun).</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y="</a:t>
            </a:r>
            <a:r>
              <a:rPr lang="en-US" b="1" i="0" dirty="0" err="1">
                <a:solidFill>
                  <a:srgbClr val="404040"/>
                </a:solidFill>
                <a:effectLst/>
                <a:latin typeface="DeepSeek-CJK-patch"/>
              </a:rPr>
              <a:t>total_bill</a:t>
            </a:r>
            <a:r>
              <a:rPr lang="en-US" b="1" i="0" dirty="0">
                <a:solidFill>
                  <a:srgbClr val="404040"/>
                </a:solidFill>
                <a:effectLst/>
                <a:latin typeface="DeepSeek-CJK-patch"/>
              </a:rPr>
              <a:t>"</a:t>
            </a:r>
            <a:r>
              <a:rPr lang="en-US" b="0" i="0" dirty="0">
                <a:solidFill>
                  <a:srgbClr val="404040"/>
                </a:solidFill>
                <a:effectLst/>
                <a:latin typeface="DeepSeek-CJK-patch"/>
              </a:rPr>
              <a:t>: Numerical values on the y-axis (restaurant bill amounts).</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data=tips</a:t>
            </a:r>
            <a:r>
              <a:rPr lang="en-US" b="0" i="0" dirty="0">
                <a:solidFill>
                  <a:srgbClr val="404040"/>
                </a:solidFill>
                <a:effectLst/>
                <a:latin typeface="DeepSeek-CJK-patch"/>
              </a:rPr>
              <a:t>: Specifies the </a:t>
            </a:r>
            <a:r>
              <a:rPr lang="en-US" b="0" i="0" dirty="0" err="1">
                <a:solidFill>
                  <a:srgbClr val="404040"/>
                </a:solidFill>
                <a:effectLst/>
                <a:latin typeface="DeepSeek-CJK-patch"/>
              </a:rPr>
              <a:t>DataFrame</a:t>
            </a:r>
            <a:r>
              <a:rPr lang="en-US" b="0" i="0" dirty="0">
                <a:solidFill>
                  <a:srgbClr val="404040"/>
                </a:solidFill>
                <a:effectLst/>
                <a:latin typeface="DeepSeek-CJK-patch"/>
              </a:rPr>
              <a:t> to use.</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hue="sex"</a:t>
            </a:r>
            <a:r>
              <a:rPr lang="en-US" b="0" i="0" dirty="0">
                <a:solidFill>
                  <a:srgbClr val="404040"/>
                </a:solidFill>
                <a:effectLst/>
                <a:latin typeface="DeepSeek-CJK-patch"/>
              </a:rPr>
              <a:t>: Splits boxes by gender (Male/Female) for side-by-side comparison.</a:t>
            </a:r>
          </a:p>
          <a:p>
            <a:pPr algn="l">
              <a:lnSpc>
                <a:spcPts val="2143"/>
              </a:lnSpc>
              <a:spcBef>
                <a:spcPts val="1029"/>
              </a:spcBef>
              <a:spcAft>
                <a:spcPts val="1029"/>
              </a:spcAft>
              <a:buFont typeface="Arial" panose="020B0604020202020204" pitchFamily="34" charset="0"/>
              <a:buChar char="•"/>
            </a:pPr>
            <a:r>
              <a:rPr lang="en-US" b="1" i="0" dirty="0">
                <a:solidFill>
                  <a:srgbClr val="404040"/>
                </a:solidFill>
                <a:effectLst/>
                <a:latin typeface="DeepSeek-CJK-patch"/>
              </a:rPr>
              <a:t>Box</a:t>
            </a:r>
            <a:r>
              <a:rPr lang="en-US" b="0" i="0" dirty="0">
                <a:solidFill>
                  <a:srgbClr val="404040"/>
                </a:solidFill>
                <a:effectLst/>
                <a:latin typeface="DeepSeek-CJK-patch"/>
              </a:rPr>
              <a:t>: Interquartile range (IQR, middle 50% of data).</a:t>
            </a:r>
          </a:p>
          <a:p>
            <a:pPr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Line inside box</a:t>
            </a:r>
            <a:r>
              <a:rPr lang="en-US" b="0" i="0" dirty="0">
                <a:solidFill>
                  <a:srgbClr val="404040"/>
                </a:solidFill>
                <a:effectLst/>
                <a:latin typeface="DeepSeek-CJK-patch"/>
              </a:rPr>
              <a:t>: Median value.</a:t>
            </a:r>
          </a:p>
          <a:p>
            <a:pPr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Whiskers</a:t>
            </a:r>
            <a:r>
              <a:rPr lang="en-US" b="0" i="0" dirty="0">
                <a:solidFill>
                  <a:srgbClr val="404040"/>
                </a:solidFill>
                <a:effectLst/>
                <a:latin typeface="DeepSeek-CJK-patch"/>
              </a:rPr>
              <a:t>: Range of non-outlier data (typically 1.5× IQR).</a:t>
            </a:r>
          </a:p>
          <a:p>
            <a:pPr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Dots</a:t>
            </a:r>
            <a:r>
              <a:rPr lang="en-US" b="0" i="0" dirty="0">
                <a:solidFill>
                  <a:srgbClr val="404040"/>
                </a:solidFill>
                <a:effectLst/>
                <a:latin typeface="DeepSeek-CJK-patch"/>
              </a:rPr>
              <a:t>: Outliers.</a:t>
            </a:r>
          </a:p>
          <a:p>
            <a:pPr algn="l">
              <a:lnSpc>
                <a:spcPts val="2143"/>
              </a:lnSpc>
              <a:spcBef>
                <a:spcPts val="1029"/>
              </a:spcBef>
              <a:spcAft>
                <a:spcPts val="1029"/>
              </a:spcAft>
              <a:buFont typeface="Arial" panose="020B0604020202020204" pitchFamily="34" charset="0"/>
              <a:buChar char="•"/>
            </a:pPr>
            <a:r>
              <a:rPr lang="en-US" b="1" i="0" dirty="0" err="1">
                <a:solidFill>
                  <a:srgbClr val="404040"/>
                </a:solidFill>
                <a:effectLst/>
                <a:latin typeface="DeepSeek-CJK-patch"/>
              </a:rPr>
              <a:t>plt.title</a:t>
            </a:r>
            <a:r>
              <a:rPr lang="en-US" b="1" i="0" dirty="0">
                <a:solidFill>
                  <a:srgbClr val="404040"/>
                </a:solidFill>
                <a:effectLst/>
                <a:latin typeface="DeepSeek-CJK-patch"/>
              </a:rPr>
              <a:t>()</a:t>
            </a:r>
            <a:r>
              <a:rPr lang="en-US" b="0" i="0" dirty="0">
                <a:solidFill>
                  <a:srgbClr val="404040"/>
                </a:solidFill>
                <a:effectLst/>
                <a:latin typeface="DeepSeek-CJK-patch"/>
              </a:rPr>
              <a:t>: Adds a title to the plot.</a:t>
            </a:r>
          </a:p>
          <a:p>
            <a:pPr algn="l">
              <a:lnSpc>
                <a:spcPts val="2143"/>
              </a:lnSpc>
              <a:spcBef>
                <a:spcPts val="300"/>
              </a:spcBef>
              <a:spcAft>
                <a:spcPts val="1029"/>
              </a:spcAft>
              <a:buFont typeface="Arial" panose="020B0604020202020204" pitchFamily="34" charset="0"/>
              <a:buChar char="•"/>
            </a:pPr>
            <a:r>
              <a:rPr lang="en-US" b="1" i="0" dirty="0" err="1">
                <a:solidFill>
                  <a:srgbClr val="404040"/>
                </a:solidFill>
                <a:effectLst/>
                <a:latin typeface="DeepSeek-CJK-patch"/>
              </a:rPr>
              <a:t>plt.xlabel</a:t>
            </a:r>
            <a:r>
              <a:rPr lang="en-US" b="1" i="0" dirty="0">
                <a:solidFill>
                  <a:srgbClr val="404040"/>
                </a:solidFill>
                <a:effectLst/>
                <a:latin typeface="DeepSeek-CJK-patch"/>
              </a:rPr>
              <a:t>()</a:t>
            </a:r>
            <a:r>
              <a:rPr lang="en-US" b="0" i="0" dirty="0">
                <a:solidFill>
                  <a:srgbClr val="404040"/>
                </a:solidFill>
                <a:effectLst/>
                <a:latin typeface="DeepSeek-CJK-patch"/>
              </a:rPr>
              <a:t> / </a:t>
            </a:r>
            <a:r>
              <a:rPr lang="en-US" b="1" i="0" dirty="0" err="1">
                <a:solidFill>
                  <a:srgbClr val="404040"/>
                </a:solidFill>
                <a:effectLst/>
                <a:latin typeface="DeepSeek-CJK-patch"/>
              </a:rPr>
              <a:t>plt.ylabel</a:t>
            </a:r>
            <a:r>
              <a:rPr lang="en-US" b="1" i="0" dirty="0">
                <a:solidFill>
                  <a:srgbClr val="404040"/>
                </a:solidFill>
                <a:effectLst/>
                <a:latin typeface="DeepSeek-CJK-patch"/>
              </a:rPr>
              <a:t>()</a:t>
            </a:r>
            <a:r>
              <a:rPr lang="en-US" b="0" i="0" dirty="0">
                <a:solidFill>
                  <a:srgbClr val="404040"/>
                </a:solidFill>
                <a:effectLst/>
                <a:latin typeface="DeepSeek-CJK-patch"/>
              </a:rPr>
              <a:t>: Labels the x-axis and y-axis.</a:t>
            </a:r>
          </a:p>
          <a:p>
            <a:r>
              <a:rPr lang="en-US" b="0" i="0" dirty="0">
                <a:solidFill>
                  <a:srgbClr val="404040"/>
                </a:solidFill>
                <a:effectLst/>
                <a:latin typeface="DeepSeek-CJK-patch"/>
              </a:rPr>
              <a:t>Renders the plot in a window (required in scripts or non-</a:t>
            </a:r>
            <a:r>
              <a:rPr lang="en-US" b="0" i="0" dirty="0" err="1">
                <a:solidFill>
                  <a:srgbClr val="404040"/>
                </a:solidFill>
                <a:effectLst/>
                <a:latin typeface="DeepSeek-CJK-patch"/>
              </a:rPr>
              <a:t>Jupyter</a:t>
            </a:r>
            <a:r>
              <a:rPr lang="en-US" b="0" i="0" dirty="0">
                <a:solidFill>
                  <a:srgbClr val="404040"/>
                </a:solidFill>
                <a:effectLst/>
                <a:latin typeface="DeepSeek-CJK-patch"/>
              </a:rPr>
              <a:t> environments).</a:t>
            </a:r>
            <a:br>
              <a:rPr lang="en-US" dirty="0"/>
            </a:br>
            <a:endParaRPr lang="en-IN" dirty="0"/>
          </a:p>
        </p:txBody>
      </p:sp>
      <p:sp>
        <p:nvSpPr>
          <p:cNvPr id="4" name="Slide Number Placeholder 3"/>
          <p:cNvSpPr>
            <a:spLocks noGrp="1"/>
          </p:cNvSpPr>
          <p:nvPr>
            <p:ph type="sldNum" sz="quarter" idx="5"/>
          </p:nvPr>
        </p:nvSpPr>
        <p:spPr/>
        <p:txBody>
          <a:bodyPr/>
          <a:lstStyle/>
          <a:p>
            <a:fld id="{C75CB30F-4DF7-4033-9BC2-5D252004A09D}" type="slidenum">
              <a:rPr lang="en-IN" smtClean="0"/>
              <a:t>47</a:t>
            </a:fld>
            <a:endParaRPr lang="en-IN"/>
          </a:p>
        </p:txBody>
      </p:sp>
    </p:spTree>
    <p:extLst>
      <p:ext uri="{BB962C8B-B14F-4D97-AF65-F5344CB8AC3E}">
        <p14:creationId xmlns:p14="http://schemas.microsoft.com/office/powerpoint/2010/main" val="816838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B01512-3B18-4B34-BFA3-0349B9676DD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13C7C40-C713-4F14-88FE-C706D0B1273E}" type="slidenum">
              <a:rPr lang="en-IN" smtClean="0"/>
              <a:t>‹#›</a:t>
            </a:fld>
            <a:endParaRPr lang="en-IN"/>
          </a:p>
        </p:txBody>
      </p:sp>
    </p:spTree>
    <p:extLst>
      <p:ext uri="{BB962C8B-B14F-4D97-AF65-F5344CB8AC3E}">
        <p14:creationId xmlns:p14="http://schemas.microsoft.com/office/powerpoint/2010/main" val="228552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B01512-3B18-4B34-BFA3-0349B9676DD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3C7C40-C713-4F14-88FE-C706D0B1273E}" type="slidenum">
              <a:rPr lang="en-IN" smtClean="0"/>
              <a:t>‹#›</a:t>
            </a:fld>
            <a:endParaRPr lang="en-IN"/>
          </a:p>
        </p:txBody>
      </p:sp>
    </p:spTree>
    <p:extLst>
      <p:ext uri="{BB962C8B-B14F-4D97-AF65-F5344CB8AC3E}">
        <p14:creationId xmlns:p14="http://schemas.microsoft.com/office/powerpoint/2010/main" val="2703244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B01512-3B18-4B34-BFA3-0349B9676DD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3C7C40-C713-4F14-88FE-C706D0B1273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15278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B01512-3B18-4B34-BFA3-0349B9676DDA}"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3C7C40-C713-4F14-88FE-C706D0B1273E}" type="slidenum">
              <a:rPr lang="en-IN" smtClean="0"/>
              <a:t>‹#›</a:t>
            </a:fld>
            <a:endParaRPr lang="en-IN"/>
          </a:p>
        </p:txBody>
      </p:sp>
    </p:spTree>
    <p:extLst>
      <p:ext uri="{BB962C8B-B14F-4D97-AF65-F5344CB8AC3E}">
        <p14:creationId xmlns:p14="http://schemas.microsoft.com/office/powerpoint/2010/main" val="3114779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B01512-3B18-4B34-BFA3-0349B9676DDA}"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3C7C40-C713-4F14-88FE-C706D0B1273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44375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B01512-3B18-4B34-BFA3-0349B9676DDA}"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3C7C40-C713-4F14-88FE-C706D0B1273E}" type="slidenum">
              <a:rPr lang="en-IN" smtClean="0"/>
              <a:t>‹#›</a:t>
            </a:fld>
            <a:endParaRPr lang="en-IN"/>
          </a:p>
        </p:txBody>
      </p:sp>
    </p:spTree>
    <p:extLst>
      <p:ext uri="{BB962C8B-B14F-4D97-AF65-F5344CB8AC3E}">
        <p14:creationId xmlns:p14="http://schemas.microsoft.com/office/powerpoint/2010/main" val="1594150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01512-3B18-4B34-BFA3-0349B9676DD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3C7C40-C713-4F14-88FE-C706D0B1273E}" type="slidenum">
              <a:rPr lang="en-IN" smtClean="0"/>
              <a:t>‹#›</a:t>
            </a:fld>
            <a:endParaRPr lang="en-IN"/>
          </a:p>
        </p:txBody>
      </p:sp>
    </p:spTree>
    <p:extLst>
      <p:ext uri="{BB962C8B-B14F-4D97-AF65-F5344CB8AC3E}">
        <p14:creationId xmlns:p14="http://schemas.microsoft.com/office/powerpoint/2010/main" val="3035104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01512-3B18-4B34-BFA3-0349B9676DD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3C7C40-C713-4F14-88FE-C706D0B1273E}" type="slidenum">
              <a:rPr lang="en-IN" smtClean="0"/>
              <a:t>‹#›</a:t>
            </a:fld>
            <a:endParaRPr lang="en-IN"/>
          </a:p>
        </p:txBody>
      </p:sp>
    </p:spTree>
    <p:extLst>
      <p:ext uri="{BB962C8B-B14F-4D97-AF65-F5344CB8AC3E}">
        <p14:creationId xmlns:p14="http://schemas.microsoft.com/office/powerpoint/2010/main" val="660657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B01512-3B18-4B34-BFA3-0349B9676DD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3C7C40-C713-4F14-88FE-C706D0B1273E}" type="slidenum">
              <a:rPr lang="en-IN" smtClean="0"/>
              <a:t>‹#›</a:t>
            </a:fld>
            <a:endParaRPr lang="en-IN"/>
          </a:p>
        </p:txBody>
      </p:sp>
    </p:spTree>
    <p:extLst>
      <p:ext uri="{BB962C8B-B14F-4D97-AF65-F5344CB8AC3E}">
        <p14:creationId xmlns:p14="http://schemas.microsoft.com/office/powerpoint/2010/main" val="330007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B01512-3B18-4B34-BFA3-0349B9676DD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3C7C40-C713-4F14-88FE-C706D0B1273E}" type="slidenum">
              <a:rPr lang="en-IN" smtClean="0"/>
              <a:t>‹#›</a:t>
            </a:fld>
            <a:endParaRPr lang="en-IN"/>
          </a:p>
        </p:txBody>
      </p:sp>
    </p:spTree>
    <p:extLst>
      <p:ext uri="{BB962C8B-B14F-4D97-AF65-F5344CB8AC3E}">
        <p14:creationId xmlns:p14="http://schemas.microsoft.com/office/powerpoint/2010/main" val="253313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B01512-3B18-4B34-BFA3-0349B9676DDA}"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13C7C40-C713-4F14-88FE-C706D0B1273E}" type="slidenum">
              <a:rPr lang="en-IN" smtClean="0"/>
              <a:t>‹#›</a:t>
            </a:fld>
            <a:endParaRPr lang="en-IN"/>
          </a:p>
        </p:txBody>
      </p:sp>
    </p:spTree>
    <p:extLst>
      <p:ext uri="{BB962C8B-B14F-4D97-AF65-F5344CB8AC3E}">
        <p14:creationId xmlns:p14="http://schemas.microsoft.com/office/powerpoint/2010/main" val="385533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B01512-3B18-4B34-BFA3-0349B9676DDA}" type="datetimeFigureOut">
              <a:rPr lang="en-IN" smtClean="0"/>
              <a:t>15-04-2025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13C7C40-C713-4F14-88FE-C706D0B1273E}" type="slidenum">
              <a:rPr lang="en-IN" smtClean="0"/>
              <a:t>‹#›</a:t>
            </a:fld>
            <a:endParaRPr lang="en-IN"/>
          </a:p>
        </p:txBody>
      </p:sp>
    </p:spTree>
    <p:extLst>
      <p:ext uri="{BB962C8B-B14F-4D97-AF65-F5344CB8AC3E}">
        <p14:creationId xmlns:p14="http://schemas.microsoft.com/office/powerpoint/2010/main" val="178866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B01512-3B18-4B34-BFA3-0349B9676DDA}" type="datetimeFigureOut">
              <a:rPr lang="en-IN" smtClean="0"/>
              <a:t>15-04-2025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13C7C40-C713-4F14-88FE-C706D0B1273E}" type="slidenum">
              <a:rPr lang="en-IN" smtClean="0"/>
              <a:t>‹#›</a:t>
            </a:fld>
            <a:endParaRPr lang="en-IN"/>
          </a:p>
        </p:txBody>
      </p:sp>
    </p:spTree>
    <p:extLst>
      <p:ext uri="{BB962C8B-B14F-4D97-AF65-F5344CB8AC3E}">
        <p14:creationId xmlns:p14="http://schemas.microsoft.com/office/powerpoint/2010/main" val="209160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B01512-3B18-4B34-BFA3-0349B9676DDA}" type="datetimeFigureOut">
              <a:rPr lang="en-IN" smtClean="0"/>
              <a:t>15-04-2025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13C7C40-C713-4F14-88FE-C706D0B1273E}" type="slidenum">
              <a:rPr lang="en-IN" smtClean="0"/>
              <a:t>‹#›</a:t>
            </a:fld>
            <a:endParaRPr lang="en-IN"/>
          </a:p>
        </p:txBody>
      </p:sp>
    </p:spTree>
    <p:extLst>
      <p:ext uri="{BB962C8B-B14F-4D97-AF65-F5344CB8AC3E}">
        <p14:creationId xmlns:p14="http://schemas.microsoft.com/office/powerpoint/2010/main" val="100061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B01512-3B18-4B34-BFA3-0349B9676DDA}"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3C7C40-C713-4F14-88FE-C706D0B1273E}" type="slidenum">
              <a:rPr lang="en-IN" smtClean="0"/>
              <a:t>‹#›</a:t>
            </a:fld>
            <a:endParaRPr lang="en-IN"/>
          </a:p>
        </p:txBody>
      </p:sp>
    </p:spTree>
    <p:extLst>
      <p:ext uri="{BB962C8B-B14F-4D97-AF65-F5344CB8AC3E}">
        <p14:creationId xmlns:p14="http://schemas.microsoft.com/office/powerpoint/2010/main" val="201197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B01512-3B18-4B34-BFA3-0349B9676DDA}"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3C7C40-C713-4F14-88FE-C706D0B1273E}" type="slidenum">
              <a:rPr lang="en-IN" smtClean="0"/>
              <a:t>‹#›</a:t>
            </a:fld>
            <a:endParaRPr lang="en-IN"/>
          </a:p>
        </p:txBody>
      </p:sp>
    </p:spTree>
    <p:extLst>
      <p:ext uri="{BB962C8B-B14F-4D97-AF65-F5344CB8AC3E}">
        <p14:creationId xmlns:p14="http://schemas.microsoft.com/office/powerpoint/2010/main" val="3438918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4B01512-3B18-4B34-BFA3-0349B9676DDA}" type="datetimeFigureOut">
              <a:rPr lang="en-IN" smtClean="0"/>
              <a:t>15-04-2025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13C7C40-C713-4F14-88FE-C706D0B1273E}" type="slidenum">
              <a:rPr lang="en-IN" smtClean="0"/>
              <a:t>‹#›</a:t>
            </a:fld>
            <a:endParaRPr lang="en-IN"/>
          </a:p>
        </p:txBody>
      </p:sp>
    </p:spTree>
    <p:extLst>
      <p:ext uri="{BB962C8B-B14F-4D97-AF65-F5344CB8AC3E}">
        <p14:creationId xmlns:p14="http://schemas.microsoft.com/office/powerpoint/2010/main" val="180018940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DBE3C-ADF9-CDD4-3367-1636BAE83286}"/>
              </a:ext>
            </a:extLst>
          </p:cNvPr>
          <p:cNvSpPr>
            <a:spLocks noGrp="1"/>
          </p:cNvSpPr>
          <p:nvPr>
            <p:ph type="ctrTitle"/>
          </p:nvPr>
        </p:nvSpPr>
        <p:spPr>
          <a:xfrm>
            <a:off x="2589213" y="1970071"/>
            <a:ext cx="8915399" cy="1862190"/>
          </a:xfrm>
        </p:spPr>
        <p:txBody>
          <a:bodyPr>
            <a:noAutofit/>
          </a:bodyPr>
          <a:lstStyle/>
          <a:p>
            <a:r>
              <a:rPr lang="en-US" sz="2800" dirty="0">
                <a:latin typeface="Times New Roman" panose="02020603050405020304" pitchFamily="18" charset="0"/>
                <a:cs typeface="Times New Roman" panose="02020603050405020304" pitchFamily="18" charset="0"/>
              </a:rPr>
              <a:t>Data Science: Definition, Working, Benefits &amp; Applications,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Data Science vs. Business Intelligence,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The data science process,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Role of a Data Scientist.</a:t>
            </a:r>
            <a:endParaRPr lang="en-IN" sz="2800" dirty="0">
              <a:latin typeface="Times New Roman" panose="02020603050405020304" pitchFamily="18" charset="0"/>
              <a:cs typeface="Times New Roman" panose="02020603050405020304" pitchFamily="18" charset="0"/>
            </a:endParaRPr>
          </a:p>
        </p:txBody>
      </p:sp>
      <p:sp>
        <p:nvSpPr>
          <p:cNvPr id="4" name="Subtitle 3">
            <a:extLst>
              <a:ext uri="{FF2B5EF4-FFF2-40B4-BE49-F238E27FC236}">
                <a16:creationId xmlns:a16="http://schemas.microsoft.com/office/drawing/2014/main" id="{D863195F-7BB4-87BB-2DA5-3BA20F2F8626}"/>
              </a:ext>
            </a:extLst>
          </p:cNvPr>
          <p:cNvSpPr txBox="1">
            <a:spLocks noGrp="1"/>
          </p:cNvSpPr>
          <p:nvPr>
            <p:ph type="subTitle" idx="1"/>
          </p:nvPr>
        </p:nvSpPr>
        <p:spPr>
          <a:xfrm>
            <a:off x="8250148" y="4776788"/>
            <a:ext cx="3254464" cy="1102866"/>
          </a:xfrm>
          <a:prstGeom prst="rect">
            <a:avLst/>
          </a:prstGeom>
          <a:noFill/>
        </p:spPr>
        <p:txBody>
          <a:bodyPr wrap="square" rtlCol="0">
            <a:spAutoFit/>
          </a:bodyPr>
          <a:lstStyle/>
          <a:p>
            <a:r>
              <a:rPr lang="en-IN" sz="2400" dirty="0">
                <a:solidFill>
                  <a:schemeClr val="tx1"/>
                </a:solidFill>
                <a:latin typeface="Times New Roman" panose="02020603050405020304" pitchFamily="18" charset="0"/>
                <a:cs typeface="Times New Roman" panose="02020603050405020304" pitchFamily="18" charset="0"/>
              </a:rPr>
              <a:t>Notes By:</a:t>
            </a:r>
          </a:p>
          <a:p>
            <a:endParaRPr lang="en-IN" sz="100" dirty="0">
              <a:solidFill>
                <a:schemeClr val="tx1"/>
              </a:solidFill>
              <a:latin typeface="Times New Roman" panose="02020603050405020304" pitchFamily="18" charset="0"/>
              <a:cs typeface="Times New Roman" panose="02020603050405020304" pitchFamily="18" charset="0"/>
            </a:endParaRPr>
          </a:p>
          <a:p>
            <a:r>
              <a:rPr lang="en-IN" sz="2400" dirty="0">
                <a:solidFill>
                  <a:schemeClr val="tx1"/>
                </a:solidFill>
                <a:latin typeface="Times New Roman" panose="02020603050405020304" pitchFamily="18" charset="0"/>
                <a:cs typeface="Times New Roman" panose="02020603050405020304" pitchFamily="18" charset="0"/>
              </a:rPr>
              <a:t>Dr. Seema Gulati</a:t>
            </a:r>
          </a:p>
        </p:txBody>
      </p:sp>
      <p:sp>
        <p:nvSpPr>
          <p:cNvPr id="5" name="TextBox 4">
            <a:extLst>
              <a:ext uri="{FF2B5EF4-FFF2-40B4-BE49-F238E27FC236}">
                <a16:creationId xmlns:a16="http://schemas.microsoft.com/office/drawing/2014/main" id="{7AA064AE-B3F3-5C2E-7538-4467A4E80EF1}"/>
              </a:ext>
            </a:extLst>
          </p:cNvPr>
          <p:cNvSpPr txBox="1"/>
          <p:nvPr/>
        </p:nvSpPr>
        <p:spPr>
          <a:xfrm>
            <a:off x="2671281" y="390418"/>
            <a:ext cx="8630292" cy="1200329"/>
          </a:xfrm>
          <a:prstGeom prst="rect">
            <a:avLst/>
          </a:prstGeom>
          <a:noFill/>
        </p:spPr>
        <p:txBody>
          <a:bodyPr wrap="square" rtlCol="0">
            <a:spAutoFit/>
          </a:bodyPr>
          <a:lstStyle/>
          <a:p>
            <a:pPr algn="ctr"/>
            <a:r>
              <a:rPr lang="en-IN" sz="2400" b="1" dirty="0">
                <a:solidFill>
                  <a:schemeClr val="tx1"/>
                </a:solidFill>
                <a:latin typeface="Times New Roman" panose="02020603050405020304" pitchFamily="18" charset="0"/>
                <a:cs typeface="Times New Roman" panose="02020603050405020304" pitchFamily="18" charset="0"/>
              </a:rPr>
              <a:t>Unit III</a:t>
            </a:r>
          </a:p>
          <a:p>
            <a:pPr algn="ctr"/>
            <a:endParaRPr lang="en-IN" sz="2400" b="1" dirty="0">
              <a:solidFill>
                <a:schemeClr val="tx1"/>
              </a:solidFill>
              <a:latin typeface="Times New Roman" panose="02020603050405020304" pitchFamily="18" charset="0"/>
              <a:cs typeface="Times New Roman" panose="02020603050405020304" pitchFamily="18" charset="0"/>
            </a:endParaRPr>
          </a:p>
          <a:p>
            <a:pPr algn="ctr"/>
            <a:r>
              <a:rPr lang="en-IN" sz="2400" b="1" dirty="0">
                <a:solidFill>
                  <a:schemeClr val="tx1"/>
                </a:solidFill>
                <a:latin typeface="Times New Roman" panose="02020603050405020304" pitchFamily="18" charset="0"/>
                <a:cs typeface="Times New Roman" panose="02020603050405020304" pitchFamily="18" charset="0"/>
              </a:rPr>
              <a:t>Topics Covered:</a:t>
            </a:r>
          </a:p>
        </p:txBody>
      </p:sp>
    </p:spTree>
    <p:extLst>
      <p:ext uri="{BB962C8B-B14F-4D97-AF65-F5344CB8AC3E}">
        <p14:creationId xmlns:p14="http://schemas.microsoft.com/office/powerpoint/2010/main" val="2383156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716F-8856-87D5-72B1-FBE2FB45F463}"/>
              </a:ext>
            </a:extLst>
          </p:cNvPr>
          <p:cNvSpPr>
            <a:spLocks noGrp="1"/>
          </p:cNvSpPr>
          <p:nvPr>
            <p:ph type="title"/>
          </p:nvPr>
        </p:nvSpPr>
        <p:spPr>
          <a:xfrm>
            <a:off x="2589212" y="130951"/>
            <a:ext cx="8911687" cy="1280890"/>
          </a:xfrm>
        </p:spPr>
        <p:txBody>
          <a:bodyPr/>
          <a:lstStyle/>
          <a:p>
            <a:r>
              <a:rPr lang="en-IN" b="1" i="0" dirty="0">
                <a:solidFill>
                  <a:srgbClr val="404040"/>
                </a:solidFill>
                <a:effectLst/>
                <a:latin typeface="Times New Roman" panose="02020603050405020304" pitchFamily="18" charset="0"/>
                <a:cs typeface="Times New Roman" panose="02020603050405020304" pitchFamily="18" charset="0"/>
              </a:rPr>
              <a:t>Applications of Data Science</a:t>
            </a:r>
            <a:br>
              <a:rPr lang="en-IN" b="1" i="0" dirty="0">
                <a:solidFill>
                  <a:srgbClr val="404040"/>
                </a:solidFill>
                <a:effectLst/>
                <a:latin typeface="DeepSeek-CJK-patch"/>
              </a:rPr>
            </a:br>
            <a:endParaRPr lang="en-IN" dirty="0"/>
          </a:p>
        </p:txBody>
      </p:sp>
      <p:graphicFrame>
        <p:nvGraphicFramePr>
          <p:cNvPr id="6" name="Content Placeholder 5">
            <a:extLst>
              <a:ext uri="{FF2B5EF4-FFF2-40B4-BE49-F238E27FC236}">
                <a16:creationId xmlns:a16="http://schemas.microsoft.com/office/drawing/2014/main" id="{34B42707-DA0A-AB84-2CFA-504E1BCF816B}"/>
              </a:ext>
            </a:extLst>
          </p:cNvPr>
          <p:cNvGraphicFramePr>
            <a:graphicFrameLocks noGrp="1"/>
          </p:cNvGraphicFramePr>
          <p:nvPr>
            <p:ph idx="1"/>
            <p:extLst>
              <p:ext uri="{D42A27DB-BD31-4B8C-83A1-F6EECF244321}">
                <p14:modId xmlns:p14="http://schemas.microsoft.com/office/powerpoint/2010/main" val="1473954038"/>
              </p:ext>
            </p:extLst>
          </p:nvPr>
        </p:nvGraphicFramePr>
        <p:xfrm>
          <a:off x="2589212" y="1096169"/>
          <a:ext cx="9411004" cy="3657600"/>
        </p:xfrm>
        <a:graphic>
          <a:graphicData uri="http://schemas.openxmlformats.org/drawingml/2006/table">
            <a:tbl>
              <a:tblPr>
                <a:tableStyleId>{35758FB7-9AC5-4552-8A53-C91805E547FA}</a:tableStyleId>
              </a:tblPr>
              <a:tblGrid>
                <a:gridCol w="2558141">
                  <a:extLst>
                    <a:ext uri="{9D8B030D-6E8A-4147-A177-3AD203B41FA5}">
                      <a16:colId xmlns:a16="http://schemas.microsoft.com/office/drawing/2014/main" val="2848554012"/>
                    </a:ext>
                  </a:extLst>
                </a:gridCol>
                <a:gridCol w="6852863">
                  <a:extLst>
                    <a:ext uri="{9D8B030D-6E8A-4147-A177-3AD203B41FA5}">
                      <a16:colId xmlns:a16="http://schemas.microsoft.com/office/drawing/2014/main" val="1292298347"/>
                    </a:ext>
                  </a:extLst>
                </a:gridCol>
              </a:tblGrid>
              <a:tr h="0">
                <a:tc>
                  <a:txBody>
                    <a:bodyPr/>
                    <a:lstStyle/>
                    <a:p>
                      <a:pPr algn="l"/>
                      <a:r>
                        <a:rPr lang="en-IN" sz="2400" b="1">
                          <a:effectLst/>
                          <a:latin typeface="Times New Roman" panose="02020603050405020304" pitchFamily="18" charset="0"/>
                          <a:cs typeface="Times New Roman" panose="02020603050405020304" pitchFamily="18" charset="0"/>
                        </a:rPr>
                        <a:t>Industry</a:t>
                      </a:r>
                    </a:p>
                  </a:txBody>
                  <a:tcPr anchor="ctr">
                    <a:solidFill>
                      <a:schemeClr val="accent4">
                        <a:lumMod val="20000"/>
                        <a:lumOff val="80000"/>
                      </a:schemeClr>
                    </a:solidFill>
                  </a:tcPr>
                </a:tc>
                <a:tc>
                  <a:txBody>
                    <a:bodyPr/>
                    <a:lstStyle/>
                    <a:p>
                      <a:pPr algn="l"/>
                      <a:r>
                        <a:rPr lang="en-IN" sz="2400" b="1">
                          <a:effectLst/>
                          <a:latin typeface="Times New Roman" panose="02020603050405020304" pitchFamily="18" charset="0"/>
                          <a:cs typeface="Times New Roman" panose="02020603050405020304" pitchFamily="18" charset="0"/>
                        </a:rPr>
                        <a:t>Use Cases</a:t>
                      </a:r>
                    </a:p>
                  </a:txBody>
                  <a:tcPr anchor="ctr">
                    <a:solidFill>
                      <a:schemeClr val="accent4">
                        <a:lumMod val="20000"/>
                        <a:lumOff val="80000"/>
                      </a:schemeClr>
                    </a:solidFill>
                  </a:tcPr>
                </a:tc>
                <a:extLst>
                  <a:ext uri="{0D108BD9-81ED-4DB2-BD59-A6C34878D82A}">
                    <a16:rowId xmlns:a16="http://schemas.microsoft.com/office/drawing/2014/main" val="2670600728"/>
                  </a:ext>
                </a:extLst>
              </a:tr>
              <a:tr h="0">
                <a:tc>
                  <a:txBody>
                    <a:bodyPr/>
                    <a:lstStyle/>
                    <a:p>
                      <a:r>
                        <a:rPr lang="en-IN" sz="2400" b="1">
                          <a:effectLst/>
                          <a:latin typeface="Times New Roman" panose="02020603050405020304" pitchFamily="18" charset="0"/>
                          <a:cs typeface="Times New Roman" panose="02020603050405020304" pitchFamily="18" charset="0"/>
                        </a:rPr>
                        <a:t>Finance</a:t>
                      </a:r>
                      <a:endParaRPr lang="en-IN" sz="2400">
                        <a:effectLst/>
                        <a:latin typeface="Times New Roman" panose="02020603050405020304" pitchFamily="18" charset="0"/>
                        <a:cs typeface="Times New Roman" panose="02020603050405020304" pitchFamily="18" charset="0"/>
                      </a:endParaRPr>
                    </a:p>
                  </a:txBody>
                  <a:tcPr anchor="ctr">
                    <a:solidFill>
                      <a:schemeClr val="accent4">
                        <a:lumMod val="20000"/>
                        <a:lumOff val="80000"/>
                      </a:schemeClr>
                    </a:solidFill>
                  </a:tcPr>
                </a:tc>
                <a:tc>
                  <a:txBody>
                    <a:bodyPr/>
                    <a:lstStyle/>
                    <a:p>
                      <a:r>
                        <a:rPr lang="en-US" sz="2400">
                          <a:effectLst/>
                          <a:latin typeface="Times New Roman" panose="02020603050405020304" pitchFamily="18" charset="0"/>
                          <a:cs typeface="Times New Roman" panose="02020603050405020304" pitchFamily="18" charset="0"/>
                        </a:rPr>
                        <a:t>Credit scoring, algorithmic trading, fraud detection.</a:t>
                      </a:r>
                    </a:p>
                  </a:txBody>
                  <a:tcPr anchor="ctr">
                    <a:solidFill>
                      <a:schemeClr val="accent4">
                        <a:lumMod val="20000"/>
                        <a:lumOff val="80000"/>
                      </a:schemeClr>
                    </a:solidFill>
                  </a:tcPr>
                </a:tc>
                <a:extLst>
                  <a:ext uri="{0D108BD9-81ED-4DB2-BD59-A6C34878D82A}">
                    <a16:rowId xmlns:a16="http://schemas.microsoft.com/office/drawing/2014/main" val="3716070335"/>
                  </a:ext>
                </a:extLst>
              </a:tr>
              <a:tr h="0">
                <a:tc>
                  <a:txBody>
                    <a:bodyPr/>
                    <a:lstStyle/>
                    <a:p>
                      <a:r>
                        <a:rPr lang="en-IN" sz="2400" b="1">
                          <a:effectLst/>
                          <a:latin typeface="Times New Roman" panose="02020603050405020304" pitchFamily="18" charset="0"/>
                          <a:cs typeface="Times New Roman" panose="02020603050405020304" pitchFamily="18" charset="0"/>
                        </a:rPr>
                        <a:t>E-commerce</a:t>
                      </a:r>
                      <a:endParaRPr lang="en-IN" sz="2400">
                        <a:effectLst/>
                        <a:latin typeface="Times New Roman" panose="02020603050405020304" pitchFamily="18" charset="0"/>
                        <a:cs typeface="Times New Roman" panose="02020603050405020304" pitchFamily="18" charset="0"/>
                      </a:endParaRPr>
                    </a:p>
                  </a:txBody>
                  <a:tcPr anchor="ctr">
                    <a:solidFill>
                      <a:schemeClr val="accent4">
                        <a:lumMod val="20000"/>
                        <a:lumOff val="80000"/>
                      </a:schemeClr>
                    </a:solidFill>
                  </a:tcPr>
                </a:tc>
                <a:tc>
                  <a:txBody>
                    <a:bodyPr/>
                    <a:lstStyle/>
                    <a:p>
                      <a:r>
                        <a:rPr lang="en-IN" sz="2400">
                          <a:effectLst/>
                          <a:latin typeface="Times New Roman" panose="02020603050405020304" pitchFamily="18" charset="0"/>
                          <a:cs typeface="Times New Roman" panose="02020603050405020304" pitchFamily="18" charset="0"/>
                        </a:rPr>
                        <a:t>Dynamic pricing, recommendation engines.</a:t>
                      </a:r>
                    </a:p>
                  </a:txBody>
                  <a:tcPr anchor="ctr">
                    <a:solidFill>
                      <a:schemeClr val="accent4">
                        <a:lumMod val="20000"/>
                        <a:lumOff val="80000"/>
                      </a:schemeClr>
                    </a:solidFill>
                  </a:tcPr>
                </a:tc>
                <a:extLst>
                  <a:ext uri="{0D108BD9-81ED-4DB2-BD59-A6C34878D82A}">
                    <a16:rowId xmlns:a16="http://schemas.microsoft.com/office/drawing/2014/main" val="1521997983"/>
                  </a:ext>
                </a:extLst>
              </a:tr>
              <a:tr h="0">
                <a:tc>
                  <a:txBody>
                    <a:bodyPr/>
                    <a:lstStyle/>
                    <a:p>
                      <a:r>
                        <a:rPr lang="en-IN" sz="2400" b="1">
                          <a:effectLst/>
                          <a:latin typeface="Times New Roman" panose="02020603050405020304" pitchFamily="18" charset="0"/>
                          <a:cs typeface="Times New Roman" panose="02020603050405020304" pitchFamily="18" charset="0"/>
                        </a:rPr>
                        <a:t>Healthcare</a:t>
                      </a:r>
                      <a:endParaRPr lang="en-IN" sz="2400">
                        <a:effectLst/>
                        <a:latin typeface="Times New Roman" panose="02020603050405020304" pitchFamily="18" charset="0"/>
                        <a:cs typeface="Times New Roman" panose="02020603050405020304" pitchFamily="18" charset="0"/>
                      </a:endParaRPr>
                    </a:p>
                  </a:txBody>
                  <a:tcPr anchor="ctr">
                    <a:solidFill>
                      <a:schemeClr val="accent4">
                        <a:lumMod val="20000"/>
                        <a:lumOff val="80000"/>
                      </a:schemeClr>
                    </a:solidFill>
                  </a:tcPr>
                </a:tc>
                <a:tc>
                  <a:txBody>
                    <a:bodyPr/>
                    <a:lstStyle/>
                    <a:p>
                      <a:r>
                        <a:rPr lang="en-US" sz="2400">
                          <a:effectLst/>
                          <a:latin typeface="Times New Roman" panose="02020603050405020304" pitchFamily="18" charset="0"/>
                          <a:cs typeface="Times New Roman" panose="02020603050405020304" pitchFamily="18" charset="0"/>
                        </a:rPr>
                        <a:t>Medical imaging, patient risk prediction.</a:t>
                      </a:r>
                    </a:p>
                  </a:txBody>
                  <a:tcPr anchor="ctr">
                    <a:solidFill>
                      <a:schemeClr val="accent4">
                        <a:lumMod val="20000"/>
                        <a:lumOff val="80000"/>
                      </a:schemeClr>
                    </a:solidFill>
                  </a:tcPr>
                </a:tc>
                <a:extLst>
                  <a:ext uri="{0D108BD9-81ED-4DB2-BD59-A6C34878D82A}">
                    <a16:rowId xmlns:a16="http://schemas.microsoft.com/office/drawing/2014/main" val="4072474364"/>
                  </a:ext>
                </a:extLst>
              </a:tr>
              <a:tr h="0">
                <a:tc>
                  <a:txBody>
                    <a:bodyPr/>
                    <a:lstStyle/>
                    <a:p>
                      <a:r>
                        <a:rPr lang="en-IN" sz="2400" b="1">
                          <a:effectLst/>
                          <a:latin typeface="Times New Roman" panose="02020603050405020304" pitchFamily="18" charset="0"/>
                          <a:cs typeface="Times New Roman" panose="02020603050405020304" pitchFamily="18" charset="0"/>
                        </a:rPr>
                        <a:t>Manufacturing</a:t>
                      </a:r>
                      <a:endParaRPr lang="en-IN" sz="2400">
                        <a:effectLst/>
                        <a:latin typeface="Times New Roman" panose="02020603050405020304" pitchFamily="18" charset="0"/>
                        <a:cs typeface="Times New Roman" panose="02020603050405020304" pitchFamily="18" charset="0"/>
                      </a:endParaRPr>
                    </a:p>
                  </a:txBody>
                  <a:tcPr anchor="ctr">
                    <a:solidFill>
                      <a:schemeClr val="accent4">
                        <a:lumMod val="20000"/>
                        <a:lumOff val="80000"/>
                      </a:schemeClr>
                    </a:solidFill>
                  </a:tcPr>
                </a:tc>
                <a:tc>
                  <a:txBody>
                    <a:bodyPr/>
                    <a:lstStyle/>
                    <a:p>
                      <a:r>
                        <a:rPr lang="en-IN" sz="2400" dirty="0">
                          <a:effectLst/>
                          <a:latin typeface="Times New Roman" panose="02020603050405020304" pitchFamily="18" charset="0"/>
                          <a:cs typeface="Times New Roman" panose="02020603050405020304" pitchFamily="18" charset="0"/>
                        </a:rPr>
                        <a:t>Predictive maintenance, defect detection.</a:t>
                      </a:r>
                    </a:p>
                  </a:txBody>
                  <a:tcPr anchor="ctr">
                    <a:solidFill>
                      <a:schemeClr val="accent4">
                        <a:lumMod val="20000"/>
                        <a:lumOff val="80000"/>
                      </a:schemeClr>
                    </a:solidFill>
                  </a:tcPr>
                </a:tc>
                <a:extLst>
                  <a:ext uri="{0D108BD9-81ED-4DB2-BD59-A6C34878D82A}">
                    <a16:rowId xmlns:a16="http://schemas.microsoft.com/office/drawing/2014/main" val="340917637"/>
                  </a:ext>
                </a:extLst>
              </a:tr>
              <a:tr h="0">
                <a:tc>
                  <a:txBody>
                    <a:bodyPr/>
                    <a:lstStyle/>
                    <a:p>
                      <a:r>
                        <a:rPr lang="en-IN" sz="2400" b="1">
                          <a:effectLst/>
                          <a:latin typeface="Times New Roman" panose="02020603050405020304" pitchFamily="18" charset="0"/>
                          <a:cs typeface="Times New Roman" panose="02020603050405020304" pitchFamily="18" charset="0"/>
                        </a:rPr>
                        <a:t>Transportation</a:t>
                      </a:r>
                      <a:endParaRPr lang="en-IN" sz="2400">
                        <a:effectLst/>
                        <a:latin typeface="Times New Roman" panose="02020603050405020304" pitchFamily="18" charset="0"/>
                        <a:cs typeface="Times New Roman" panose="02020603050405020304" pitchFamily="18" charset="0"/>
                      </a:endParaRPr>
                    </a:p>
                  </a:txBody>
                  <a:tcPr anchor="ctr">
                    <a:solidFill>
                      <a:schemeClr val="accent4">
                        <a:lumMod val="20000"/>
                        <a:lumOff val="80000"/>
                      </a:schemeClr>
                    </a:solidFill>
                  </a:tcPr>
                </a:tc>
                <a:tc>
                  <a:txBody>
                    <a:bodyPr/>
                    <a:lstStyle/>
                    <a:p>
                      <a:r>
                        <a:rPr lang="en-IN" sz="2400">
                          <a:effectLst/>
                          <a:latin typeface="Times New Roman" panose="02020603050405020304" pitchFamily="18" charset="0"/>
                          <a:cs typeface="Times New Roman" panose="02020603050405020304" pitchFamily="18" charset="0"/>
                        </a:rPr>
                        <a:t>Self-driving cars, route optimization.</a:t>
                      </a:r>
                    </a:p>
                  </a:txBody>
                  <a:tcPr anchor="ctr">
                    <a:solidFill>
                      <a:schemeClr val="accent4">
                        <a:lumMod val="20000"/>
                        <a:lumOff val="80000"/>
                      </a:schemeClr>
                    </a:solidFill>
                  </a:tcPr>
                </a:tc>
                <a:extLst>
                  <a:ext uri="{0D108BD9-81ED-4DB2-BD59-A6C34878D82A}">
                    <a16:rowId xmlns:a16="http://schemas.microsoft.com/office/drawing/2014/main" val="717925410"/>
                  </a:ext>
                </a:extLst>
              </a:tr>
              <a:tr h="0">
                <a:tc>
                  <a:txBody>
                    <a:bodyPr/>
                    <a:lstStyle/>
                    <a:p>
                      <a:r>
                        <a:rPr lang="en-IN" sz="2400" b="1">
                          <a:effectLst/>
                          <a:latin typeface="Times New Roman" panose="02020603050405020304" pitchFamily="18" charset="0"/>
                          <a:cs typeface="Times New Roman" panose="02020603050405020304" pitchFamily="18" charset="0"/>
                        </a:rPr>
                        <a:t>Entertainment</a:t>
                      </a:r>
                      <a:endParaRPr lang="en-IN" sz="2400">
                        <a:effectLst/>
                        <a:latin typeface="Times New Roman" panose="02020603050405020304" pitchFamily="18" charset="0"/>
                        <a:cs typeface="Times New Roman" panose="02020603050405020304" pitchFamily="18" charset="0"/>
                      </a:endParaRPr>
                    </a:p>
                  </a:txBody>
                  <a:tcPr anchor="ctr">
                    <a:solidFill>
                      <a:schemeClr val="accent4">
                        <a:lumMod val="20000"/>
                        <a:lumOff val="80000"/>
                      </a:schemeClr>
                    </a:solidFill>
                  </a:tcPr>
                </a:tc>
                <a:tc>
                  <a:txBody>
                    <a:bodyPr/>
                    <a:lstStyle/>
                    <a:p>
                      <a:r>
                        <a:rPr lang="en-IN" sz="2400">
                          <a:effectLst/>
                          <a:latin typeface="Times New Roman" panose="02020603050405020304" pitchFamily="18" charset="0"/>
                          <a:cs typeface="Times New Roman" panose="02020603050405020304" pitchFamily="18" charset="0"/>
                        </a:rPr>
                        <a:t>Content recommendation (Netflix, Spotify).</a:t>
                      </a:r>
                    </a:p>
                  </a:txBody>
                  <a:tcPr anchor="ctr">
                    <a:solidFill>
                      <a:schemeClr val="accent4">
                        <a:lumMod val="20000"/>
                        <a:lumOff val="80000"/>
                      </a:schemeClr>
                    </a:solidFill>
                  </a:tcPr>
                </a:tc>
                <a:extLst>
                  <a:ext uri="{0D108BD9-81ED-4DB2-BD59-A6C34878D82A}">
                    <a16:rowId xmlns:a16="http://schemas.microsoft.com/office/drawing/2014/main" val="285947043"/>
                  </a:ext>
                </a:extLst>
              </a:tr>
              <a:tr h="0">
                <a:tc>
                  <a:txBody>
                    <a:bodyPr/>
                    <a:lstStyle/>
                    <a:p>
                      <a:r>
                        <a:rPr lang="en-IN" sz="2400" b="1">
                          <a:effectLst/>
                          <a:latin typeface="Times New Roman" panose="02020603050405020304" pitchFamily="18" charset="0"/>
                          <a:cs typeface="Times New Roman" panose="02020603050405020304" pitchFamily="18" charset="0"/>
                        </a:rPr>
                        <a:t>Social Media</a:t>
                      </a:r>
                      <a:endParaRPr lang="en-IN" sz="2400">
                        <a:effectLst/>
                        <a:latin typeface="Times New Roman" panose="02020603050405020304" pitchFamily="18" charset="0"/>
                        <a:cs typeface="Times New Roman" panose="02020603050405020304" pitchFamily="18" charset="0"/>
                      </a:endParaRPr>
                    </a:p>
                  </a:txBody>
                  <a:tcPr anchor="ctr">
                    <a:solidFill>
                      <a:schemeClr val="accent4">
                        <a:lumMod val="20000"/>
                        <a:lumOff val="80000"/>
                      </a:schemeClr>
                    </a:solidFill>
                  </a:tcPr>
                </a:tc>
                <a:tc>
                  <a:txBody>
                    <a:bodyPr/>
                    <a:lstStyle/>
                    <a:p>
                      <a:r>
                        <a:rPr lang="en-US" sz="2400" dirty="0">
                          <a:effectLst/>
                          <a:latin typeface="Times New Roman" panose="02020603050405020304" pitchFamily="18" charset="0"/>
                          <a:cs typeface="Times New Roman" panose="02020603050405020304" pitchFamily="18" charset="0"/>
                        </a:rPr>
                        <a:t>Sentiment analysis, fake news detection.</a:t>
                      </a:r>
                    </a:p>
                  </a:txBody>
                  <a:tcPr anchor="ctr">
                    <a:solidFill>
                      <a:schemeClr val="accent4">
                        <a:lumMod val="20000"/>
                        <a:lumOff val="80000"/>
                      </a:schemeClr>
                    </a:solidFill>
                  </a:tcPr>
                </a:tc>
                <a:extLst>
                  <a:ext uri="{0D108BD9-81ED-4DB2-BD59-A6C34878D82A}">
                    <a16:rowId xmlns:a16="http://schemas.microsoft.com/office/drawing/2014/main" val="4209483695"/>
                  </a:ext>
                </a:extLst>
              </a:tr>
            </a:tbl>
          </a:graphicData>
        </a:graphic>
      </p:graphicFrame>
    </p:spTree>
    <p:extLst>
      <p:ext uri="{BB962C8B-B14F-4D97-AF65-F5344CB8AC3E}">
        <p14:creationId xmlns:p14="http://schemas.microsoft.com/office/powerpoint/2010/main" val="3203713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A5E33-B338-EF8C-A18B-DC1F1ADD86C0}"/>
              </a:ext>
            </a:extLst>
          </p:cNvPr>
          <p:cNvSpPr>
            <a:spLocks noGrp="1"/>
          </p:cNvSpPr>
          <p:nvPr>
            <p:ph type="title"/>
          </p:nvPr>
        </p:nvSpPr>
        <p:spPr/>
        <p:txBody>
          <a:bodyPr/>
          <a:lstStyle/>
          <a:p>
            <a:r>
              <a:rPr lang="en-IN" b="1" i="0" dirty="0">
                <a:solidFill>
                  <a:srgbClr val="404040"/>
                </a:solidFill>
                <a:effectLst/>
                <a:latin typeface="DeepSeek-CJK-patch"/>
              </a:rPr>
              <a:t>Future of Data Science</a:t>
            </a:r>
            <a:br>
              <a:rPr lang="en-IN" b="1" i="0" dirty="0">
                <a:solidFill>
                  <a:srgbClr val="404040"/>
                </a:solidFill>
                <a:effectLst/>
                <a:latin typeface="DeepSeek-CJK-patch"/>
              </a:rPr>
            </a:br>
            <a:endParaRPr lang="en-IN" dirty="0"/>
          </a:p>
        </p:txBody>
      </p:sp>
      <p:sp>
        <p:nvSpPr>
          <p:cNvPr id="3" name="Content Placeholder 2">
            <a:extLst>
              <a:ext uri="{FF2B5EF4-FFF2-40B4-BE49-F238E27FC236}">
                <a16:creationId xmlns:a16="http://schemas.microsoft.com/office/drawing/2014/main" id="{C34B7A8A-DC58-3987-E31F-339F0374506D}"/>
              </a:ext>
            </a:extLst>
          </p:cNvPr>
          <p:cNvSpPr>
            <a:spLocks noGrp="1"/>
          </p:cNvSpPr>
          <p:nvPr>
            <p:ph idx="1"/>
          </p:nvPr>
        </p:nvSpPr>
        <p:spPr>
          <a:xfrm>
            <a:off x="2589212" y="1540189"/>
            <a:ext cx="8915400" cy="3777622"/>
          </a:xfrm>
        </p:spPr>
        <p:txBody>
          <a:bodyPr/>
          <a:lstStyle/>
          <a:p>
            <a:pPr algn="l">
              <a:buFont typeface="Arial" panose="020B0604020202020204" pitchFamily="34" charset="0"/>
              <a:buChar char="•"/>
            </a:pPr>
            <a:r>
              <a:rPr lang="en-IN" sz="2400" b="1" i="0" dirty="0">
                <a:solidFill>
                  <a:srgbClr val="404040"/>
                </a:solidFill>
                <a:effectLst/>
                <a:latin typeface="Times New Roman" panose="02020603050405020304" pitchFamily="18" charset="0"/>
                <a:cs typeface="Times New Roman" panose="02020603050405020304" pitchFamily="18" charset="0"/>
              </a:rPr>
              <a:t>AI &amp; Automation:</a:t>
            </a:r>
            <a:r>
              <a:rPr lang="en-IN" sz="2400" b="0" i="0" dirty="0">
                <a:solidFill>
                  <a:srgbClr val="404040"/>
                </a:solidFill>
                <a:effectLst/>
                <a:latin typeface="Times New Roman" panose="02020603050405020304" pitchFamily="18" charset="0"/>
                <a:cs typeface="Times New Roman" panose="02020603050405020304" pitchFamily="18" charset="0"/>
              </a:rPr>
              <a:t> </a:t>
            </a:r>
            <a:r>
              <a:rPr lang="en-IN" sz="2400" b="0" i="0" dirty="0" err="1">
                <a:solidFill>
                  <a:srgbClr val="404040"/>
                </a:solidFill>
                <a:effectLst/>
                <a:latin typeface="Times New Roman" panose="02020603050405020304" pitchFamily="18" charset="0"/>
                <a:cs typeface="Times New Roman" panose="02020603050405020304" pitchFamily="18" charset="0"/>
              </a:rPr>
              <a:t>AutoML</a:t>
            </a:r>
            <a:r>
              <a:rPr lang="en-IN" sz="2400" b="0" i="0" dirty="0">
                <a:solidFill>
                  <a:srgbClr val="404040"/>
                </a:solidFill>
                <a:effectLst/>
                <a:latin typeface="Times New Roman" panose="02020603050405020304" pitchFamily="18" charset="0"/>
                <a:cs typeface="Times New Roman" panose="02020603050405020304" pitchFamily="18" charset="0"/>
              </a:rPr>
              <a:t> (Automated Machine Learning).</a:t>
            </a:r>
          </a:p>
          <a:p>
            <a:pPr algn="l">
              <a:spcBef>
                <a:spcPts val="300"/>
              </a:spcBef>
              <a:buFont typeface="Arial" panose="020B0604020202020204" pitchFamily="34" charset="0"/>
              <a:buChar char="•"/>
            </a:pPr>
            <a:r>
              <a:rPr lang="en-IN" sz="2400" b="1" i="0" dirty="0">
                <a:solidFill>
                  <a:srgbClr val="404040"/>
                </a:solidFill>
                <a:effectLst/>
                <a:latin typeface="Times New Roman" panose="02020603050405020304" pitchFamily="18" charset="0"/>
                <a:cs typeface="Times New Roman" panose="02020603050405020304" pitchFamily="18" charset="0"/>
              </a:rPr>
              <a:t>Edge AI:</a:t>
            </a:r>
            <a:r>
              <a:rPr lang="en-IN" sz="2400" b="0" i="0" dirty="0">
                <a:solidFill>
                  <a:srgbClr val="404040"/>
                </a:solidFill>
                <a:effectLst/>
                <a:latin typeface="Times New Roman" panose="02020603050405020304" pitchFamily="18" charset="0"/>
                <a:cs typeface="Times New Roman" panose="02020603050405020304" pitchFamily="18" charset="0"/>
              </a:rPr>
              <a:t> Real-time processing on IoT devices.</a:t>
            </a:r>
          </a:p>
          <a:p>
            <a:pPr algn="l">
              <a:spcBef>
                <a:spcPts val="300"/>
              </a:spcBef>
              <a:buFont typeface="Arial" panose="020B0604020202020204" pitchFamily="34" charset="0"/>
              <a:buChar char="•"/>
            </a:pPr>
            <a:r>
              <a:rPr lang="en-IN" sz="2400" b="1" i="0" dirty="0">
                <a:solidFill>
                  <a:srgbClr val="404040"/>
                </a:solidFill>
                <a:effectLst/>
                <a:latin typeface="Times New Roman" panose="02020603050405020304" pitchFamily="18" charset="0"/>
                <a:cs typeface="Times New Roman" panose="02020603050405020304" pitchFamily="18" charset="0"/>
              </a:rPr>
              <a:t>Ethical AI:</a:t>
            </a:r>
            <a:r>
              <a:rPr lang="en-IN" sz="2400" b="0" i="0" dirty="0">
                <a:solidFill>
                  <a:srgbClr val="404040"/>
                </a:solidFill>
                <a:effectLst/>
                <a:latin typeface="Times New Roman" panose="02020603050405020304" pitchFamily="18" charset="0"/>
                <a:cs typeface="Times New Roman" panose="02020603050405020304" pitchFamily="18" charset="0"/>
              </a:rPr>
              <a:t> Bias detection, explainable AI (XAI).</a:t>
            </a:r>
          </a:p>
          <a:p>
            <a:pPr algn="l">
              <a:spcBef>
                <a:spcPts val="300"/>
              </a:spcBef>
              <a:buFont typeface="Arial" panose="020B0604020202020204" pitchFamily="34" charset="0"/>
              <a:buChar char="•"/>
            </a:pPr>
            <a:r>
              <a:rPr lang="en-IN" sz="2400" b="1" i="0" dirty="0">
                <a:solidFill>
                  <a:srgbClr val="404040"/>
                </a:solidFill>
                <a:effectLst/>
                <a:latin typeface="Times New Roman" panose="02020603050405020304" pitchFamily="18" charset="0"/>
                <a:cs typeface="Times New Roman" panose="02020603050405020304" pitchFamily="18" charset="0"/>
              </a:rPr>
              <a:t>Quantum Computing:</a:t>
            </a:r>
            <a:r>
              <a:rPr lang="en-IN" sz="2400" b="0" i="0" dirty="0">
                <a:solidFill>
                  <a:srgbClr val="404040"/>
                </a:solidFill>
                <a:effectLst/>
                <a:latin typeface="Times New Roman" panose="02020603050405020304" pitchFamily="18" charset="0"/>
                <a:cs typeface="Times New Roman" panose="02020603050405020304" pitchFamily="18" charset="0"/>
              </a:rPr>
              <a:t> Faster complex computations.</a:t>
            </a:r>
          </a:p>
          <a:p>
            <a:endParaRPr lang="en-IN" dirty="0"/>
          </a:p>
        </p:txBody>
      </p:sp>
    </p:spTree>
    <p:extLst>
      <p:ext uri="{BB962C8B-B14F-4D97-AF65-F5344CB8AC3E}">
        <p14:creationId xmlns:p14="http://schemas.microsoft.com/office/powerpoint/2010/main" val="418167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461E-43A0-FDE1-2E51-77600CEC24B1}"/>
              </a:ext>
            </a:extLst>
          </p:cNvPr>
          <p:cNvSpPr>
            <a:spLocks noGrp="1"/>
          </p:cNvSpPr>
          <p:nvPr>
            <p:ph type="title"/>
          </p:nvPr>
        </p:nvSpPr>
        <p:spPr>
          <a:xfrm>
            <a:off x="2510731" y="306333"/>
            <a:ext cx="8911687" cy="1280890"/>
          </a:xfrm>
        </p:spPr>
        <p:txBody>
          <a:bodyPr/>
          <a:lstStyle/>
          <a:p>
            <a:r>
              <a:rPr lang="en-US" dirty="0">
                <a:latin typeface="Times New Roman" panose="02020603050405020304" pitchFamily="18" charset="0"/>
                <a:cs typeface="Times New Roman" panose="02020603050405020304" pitchFamily="18" charset="0"/>
              </a:rPr>
              <a:t>Data Science vs. Business Intelligence (BI)</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8A1A43FD-7460-FC0A-B19C-C7CD1E965099}"/>
              </a:ext>
            </a:extLst>
          </p:cNvPr>
          <p:cNvGraphicFramePr>
            <a:graphicFrameLocks noGrp="1"/>
          </p:cNvGraphicFramePr>
          <p:nvPr>
            <p:ph idx="1"/>
            <p:extLst>
              <p:ext uri="{D42A27DB-BD31-4B8C-83A1-F6EECF244321}">
                <p14:modId xmlns:p14="http://schemas.microsoft.com/office/powerpoint/2010/main" val="760668366"/>
              </p:ext>
            </p:extLst>
          </p:nvPr>
        </p:nvGraphicFramePr>
        <p:xfrm>
          <a:off x="1828800" y="996593"/>
          <a:ext cx="10233061" cy="5763943"/>
        </p:xfrm>
        <a:graphic>
          <a:graphicData uri="http://schemas.openxmlformats.org/drawingml/2006/table">
            <a:tbl>
              <a:tblPr>
                <a:tableStyleId>{35758FB7-9AC5-4552-8A53-C91805E547FA}</a:tableStyleId>
              </a:tblPr>
              <a:tblGrid>
                <a:gridCol w="1759851">
                  <a:extLst>
                    <a:ext uri="{9D8B030D-6E8A-4147-A177-3AD203B41FA5}">
                      <a16:colId xmlns:a16="http://schemas.microsoft.com/office/drawing/2014/main" val="2263142607"/>
                    </a:ext>
                  </a:extLst>
                </a:gridCol>
                <a:gridCol w="4132141">
                  <a:extLst>
                    <a:ext uri="{9D8B030D-6E8A-4147-A177-3AD203B41FA5}">
                      <a16:colId xmlns:a16="http://schemas.microsoft.com/office/drawing/2014/main" val="2872481177"/>
                    </a:ext>
                  </a:extLst>
                </a:gridCol>
                <a:gridCol w="4341069">
                  <a:extLst>
                    <a:ext uri="{9D8B030D-6E8A-4147-A177-3AD203B41FA5}">
                      <a16:colId xmlns:a16="http://schemas.microsoft.com/office/drawing/2014/main" val="3763469037"/>
                    </a:ext>
                  </a:extLst>
                </a:gridCol>
              </a:tblGrid>
              <a:tr h="387406">
                <a:tc>
                  <a:txBody>
                    <a:bodyPr/>
                    <a:lstStyle/>
                    <a:p>
                      <a:pPr algn="l"/>
                      <a:r>
                        <a:rPr lang="en-IN" sz="1800" b="1" dirty="0">
                          <a:effectLst/>
                          <a:latin typeface="Times New Roman" panose="02020603050405020304" pitchFamily="18" charset="0"/>
                          <a:cs typeface="Times New Roman" panose="02020603050405020304" pitchFamily="18" charset="0"/>
                        </a:rPr>
                        <a:t>Aspect</a:t>
                      </a:r>
                    </a:p>
                  </a:txBody>
                  <a:tcPr marL="42452" marR="42452" marT="21226" marB="21226" anchor="ctr">
                    <a:solidFill>
                      <a:schemeClr val="accent4">
                        <a:lumMod val="20000"/>
                        <a:lumOff val="80000"/>
                      </a:schemeClr>
                    </a:solidFill>
                  </a:tcPr>
                </a:tc>
                <a:tc>
                  <a:txBody>
                    <a:bodyPr/>
                    <a:lstStyle/>
                    <a:p>
                      <a:pPr algn="l"/>
                      <a:r>
                        <a:rPr lang="en-IN" sz="1800" b="1">
                          <a:effectLst/>
                          <a:latin typeface="Times New Roman" panose="02020603050405020304" pitchFamily="18" charset="0"/>
                          <a:cs typeface="Times New Roman" panose="02020603050405020304" pitchFamily="18" charset="0"/>
                        </a:rPr>
                        <a:t>Data Science</a:t>
                      </a:r>
                    </a:p>
                  </a:txBody>
                  <a:tcPr marL="42452" marR="42452" marT="21226" marB="21226" anchor="ctr">
                    <a:solidFill>
                      <a:schemeClr val="accent4">
                        <a:lumMod val="20000"/>
                        <a:lumOff val="80000"/>
                      </a:schemeClr>
                    </a:solidFill>
                  </a:tcPr>
                </a:tc>
                <a:tc>
                  <a:txBody>
                    <a:bodyPr/>
                    <a:lstStyle/>
                    <a:p>
                      <a:pPr algn="l"/>
                      <a:r>
                        <a:rPr lang="en-IN" sz="1800" b="1">
                          <a:effectLst/>
                          <a:latin typeface="Times New Roman" panose="02020603050405020304" pitchFamily="18" charset="0"/>
                          <a:cs typeface="Times New Roman" panose="02020603050405020304" pitchFamily="18" charset="0"/>
                        </a:rPr>
                        <a:t>Business Intelligence (BI)</a:t>
                      </a:r>
                    </a:p>
                  </a:txBody>
                  <a:tcPr marL="42452" marR="42452" marT="21226" marB="21226" anchor="ctr">
                    <a:solidFill>
                      <a:schemeClr val="accent4">
                        <a:lumMod val="20000"/>
                        <a:lumOff val="80000"/>
                      </a:schemeClr>
                    </a:solidFill>
                  </a:tcPr>
                </a:tc>
                <a:extLst>
                  <a:ext uri="{0D108BD9-81ED-4DB2-BD59-A6C34878D82A}">
                    <a16:rowId xmlns:a16="http://schemas.microsoft.com/office/drawing/2014/main" val="3330999279"/>
                  </a:ext>
                </a:extLst>
              </a:tr>
              <a:tr h="903206">
                <a:tc>
                  <a:txBody>
                    <a:bodyPr/>
                    <a:lstStyle/>
                    <a:p>
                      <a:r>
                        <a:rPr lang="en-IN" sz="1800" b="1" dirty="0">
                          <a:effectLst/>
                          <a:latin typeface="Times New Roman" panose="02020603050405020304" pitchFamily="18" charset="0"/>
                          <a:cs typeface="Times New Roman" panose="02020603050405020304" pitchFamily="18" charset="0"/>
                        </a:rPr>
                        <a:t>Definition</a:t>
                      </a:r>
                      <a:endParaRPr lang="en-IN" sz="1800" dirty="0">
                        <a:effectLst/>
                        <a:latin typeface="Times New Roman" panose="02020603050405020304" pitchFamily="18" charset="0"/>
                        <a:cs typeface="Times New Roman" panose="02020603050405020304" pitchFamily="18" charset="0"/>
                      </a:endParaRPr>
                    </a:p>
                  </a:txBody>
                  <a:tcPr marL="42452" marR="42452" marT="21226" marB="21226" anchor="ctr">
                    <a:solidFill>
                      <a:schemeClr val="accent4">
                        <a:lumMod val="20000"/>
                        <a:lumOff val="80000"/>
                      </a:schemeClr>
                    </a:solidFill>
                  </a:tcPr>
                </a:tc>
                <a:tc>
                  <a:txBody>
                    <a:bodyPr/>
                    <a:lstStyle/>
                    <a:p>
                      <a:r>
                        <a:rPr lang="en-US" sz="1800" dirty="0">
                          <a:effectLst/>
                          <a:latin typeface="Times New Roman" panose="02020603050405020304" pitchFamily="18" charset="0"/>
                          <a:cs typeface="Times New Roman" panose="02020603050405020304" pitchFamily="18" charset="0"/>
                        </a:rPr>
                        <a:t>Uses advanced analytics, ML, and AI to </a:t>
                      </a:r>
                      <a:r>
                        <a:rPr lang="en-US" sz="1800" b="1" dirty="0">
                          <a:effectLst/>
                          <a:latin typeface="Times New Roman" panose="02020603050405020304" pitchFamily="18" charset="0"/>
                          <a:cs typeface="Times New Roman" panose="02020603050405020304" pitchFamily="18" charset="0"/>
                        </a:rPr>
                        <a:t>predict future trends </a:t>
                      </a:r>
                      <a:r>
                        <a:rPr lang="en-US" sz="1800" dirty="0">
                          <a:effectLst/>
                          <a:latin typeface="Times New Roman" panose="02020603050405020304" pitchFamily="18" charset="0"/>
                          <a:cs typeface="Times New Roman" panose="02020603050405020304" pitchFamily="18" charset="0"/>
                        </a:rPr>
                        <a:t>and solve </a:t>
                      </a:r>
                      <a:r>
                        <a:rPr lang="en-US" sz="1800" b="1" dirty="0">
                          <a:effectLst/>
                          <a:latin typeface="Times New Roman" panose="02020603050405020304" pitchFamily="18" charset="0"/>
                          <a:cs typeface="Times New Roman" panose="02020603050405020304" pitchFamily="18" charset="0"/>
                        </a:rPr>
                        <a:t>complex problems</a:t>
                      </a:r>
                      <a:r>
                        <a:rPr lang="en-US" sz="1800" dirty="0">
                          <a:effectLst/>
                          <a:latin typeface="Times New Roman" panose="02020603050405020304" pitchFamily="18" charset="0"/>
                          <a:cs typeface="Times New Roman" panose="02020603050405020304" pitchFamily="18" charset="0"/>
                        </a:rPr>
                        <a:t>.</a:t>
                      </a:r>
                    </a:p>
                  </a:txBody>
                  <a:tcPr marL="42452" marR="42452" marT="21226" marB="21226" anchor="ctr">
                    <a:solidFill>
                      <a:schemeClr val="accent4">
                        <a:lumMod val="20000"/>
                        <a:lumOff val="80000"/>
                      </a:schemeClr>
                    </a:solidFill>
                  </a:tcPr>
                </a:tc>
                <a:tc>
                  <a:txBody>
                    <a:bodyPr/>
                    <a:lstStyle/>
                    <a:p>
                      <a:r>
                        <a:rPr lang="en-US" sz="1800" dirty="0">
                          <a:effectLst/>
                          <a:latin typeface="Times New Roman" panose="02020603050405020304" pitchFamily="18" charset="0"/>
                          <a:cs typeface="Times New Roman" panose="02020603050405020304" pitchFamily="18" charset="0"/>
                        </a:rPr>
                        <a:t>Focuses on </a:t>
                      </a:r>
                      <a:r>
                        <a:rPr lang="en-US" sz="1800" b="1" dirty="0">
                          <a:effectLst/>
                          <a:latin typeface="Times New Roman" panose="02020603050405020304" pitchFamily="18" charset="0"/>
                          <a:cs typeface="Times New Roman" panose="02020603050405020304" pitchFamily="18" charset="0"/>
                        </a:rPr>
                        <a:t>analyzing past and present data </a:t>
                      </a:r>
                      <a:r>
                        <a:rPr lang="en-US" sz="1800" dirty="0">
                          <a:effectLst/>
                          <a:latin typeface="Times New Roman" panose="02020603050405020304" pitchFamily="18" charset="0"/>
                          <a:cs typeface="Times New Roman" panose="02020603050405020304" pitchFamily="18" charset="0"/>
                        </a:rPr>
                        <a:t>to generate reports and </a:t>
                      </a:r>
                      <a:r>
                        <a:rPr lang="en-US" sz="1800" b="1" dirty="0">
                          <a:effectLst/>
                          <a:latin typeface="Times New Roman" panose="02020603050405020304" pitchFamily="18" charset="0"/>
                          <a:cs typeface="Times New Roman" panose="02020603050405020304" pitchFamily="18" charset="0"/>
                        </a:rPr>
                        <a:t>dashboards</a:t>
                      </a:r>
                      <a:r>
                        <a:rPr lang="en-US" sz="1800" dirty="0">
                          <a:effectLst/>
                          <a:latin typeface="Times New Roman" panose="02020603050405020304" pitchFamily="18" charset="0"/>
                          <a:cs typeface="Times New Roman" panose="02020603050405020304" pitchFamily="18" charset="0"/>
                        </a:rPr>
                        <a:t> for </a:t>
                      </a:r>
                      <a:r>
                        <a:rPr lang="en-US" sz="1800" b="1" dirty="0">
                          <a:effectLst/>
                          <a:latin typeface="Times New Roman" panose="02020603050405020304" pitchFamily="18" charset="0"/>
                          <a:cs typeface="Times New Roman" panose="02020603050405020304" pitchFamily="18" charset="0"/>
                        </a:rPr>
                        <a:t>decision-making</a:t>
                      </a:r>
                      <a:r>
                        <a:rPr lang="en-US" sz="1800" dirty="0">
                          <a:effectLst/>
                          <a:latin typeface="Times New Roman" panose="02020603050405020304" pitchFamily="18" charset="0"/>
                          <a:cs typeface="Times New Roman" panose="02020603050405020304" pitchFamily="18" charset="0"/>
                        </a:rPr>
                        <a:t>.</a:t>
                      </a:r>
                    </a:p>
                  </a:txBody>
                  <a:tcPr marL="42452" marR="42452" marT="21226" marB="21226" anchor="ctr">
                    <a:solidFill>
                      <a:schemeClr val="accent4">
                        <a:lumMod val="20000"/>
                        <a:lumOff val="80000"/>
                      </a:schemeClr>
                    </a:solidFill>
                  </a:tcPr>
                </a:tc>
                <a:extLst>
                  <a:ext uri="{0D108BD9-81ED-4DB2-BD59-A6C34878D82A}">
                    <a16:rowId xmlns:a16="http://schemas.microsoft.com/office/drawing/2014/main" val="2985596491"/>
                  </a:ext>
                </a:extLst>
              </a:tr>
              <a:tr h="782602">
                <a:tc>
                  <a:txBody>
                    <a:bodyPr/>
                    <a:lstStyle/>
                    <a:p>
                      <a:r>
                        <a:rPr lang="en-IN" sz="1800" b="1" dirty="0">
                          <a:effectLst/>
                          <a:latin typeface="Times New Roman" panose="02020603050405020304" pitchFamily="18" charset="0"/>
                          <a:cs typeface="Times New Roman" panose="02020603050405020304" pitchFamily="18" charset="0"/>
                        </a:rPr>
                        <a:t>Primary Goal</a:t>
                      </a:r>
                      <a:endParaRPr lang="en-IN" sz="1800" dirty="0">
                        <a:effectLst/>
                        <a:latin typeface="Times New Roman" panose="02020603050405020304" pitchFamily="18" charset="0"/>
                        <a:cs typeface="Times New Roman" panose="02020603050405020304" pitchFamily="18" charset="0"/>
                      </a:endParaRPr>
                    </a:p>
                  </a:txBody>
                  <a:tcPr marL="42452" marR="42452" marT="21226" marB="21226" anchor="ctr">
                    <a:solidFill>
                      <a:schemeClr val="accent4">
                        <a:lumMod val="20000"/>
                        <a:lumOff val="80000"/>
                      </a:schemeClr>
                    </a:solidFill>
                  </a:tcPr>
                </a:tc>
                <a:tc>
                  <a:txBody>
                    <a:bodyPr/>
                    <a:lstStyle/>
                    <a:p>
                      <a:r>
                        <a:rPr lang="en-US" sz="1800" b="1" dirty="0">
                          <a:effectLst/>
                          <a:latin typeface="Times New Roman" panose="02020603050405020304" pitchFamily="18" charset="0"/>
                          <a:cs typeface="Times New Roman" panose="02020603050405020304" pitchFamily="18" charset="0"/>
                        </a:rPr>
                        <a:t>Predictive &amp; Prescriptive</a:t>
                      </a:r>
                    </a:p>
                    <a:p>
                      <a:r>
                        <a:rPr lang="en-US" sz="1800" dirty="0">
                          <a:effectLst/>
                          <a:latin typeface="Times New Roman" panose="02020603050405020304" pitchFamily="18" charset="0"/>
                          <a:cs typeface="Times New Roman" panose="02020603050405020304" pitchFamily="18" charset="0"/>
                        </a:rPr>
                        <a:t>(What will happen? How can we influence it?)</a:t>
                      </a:r>
                    </a:p>
                  </a:txBody>
                  <a:tcPr marL="42452" marR="42452" marT="21226" marB="21226" anchor="ctr">
                    <a:solidFill>
                      <a:schemeClr val="accent4">
                        <a:lumMod val="20000"/>
                        <a:lumOff val="80000"/>
                      </a:schemeClr>
                    </a:solidFill>
                  </a:tcPr>
                </a:tc>
                <a:tc>
                  <a:txBody>
                    <a:bodyPr/>
                    <a:lstStyle/>
                    <a:p>
                      <a:r>
                        <a:rPr lang="en-US" sz="1800" b="1" dirty="0">
                          <a:effectLst/>
                          <a:latin typeface="Times New Roman" panose="02020603050405020304" pitchFamily="18" charset="0"/>
                          <a:cs typeface="Times New Roman" panose="02020603050405020304" pitchFamily="18" charset="0"/>
                        </a:rPr>
                        <a:t>Descriptive &amp; Diagnostic</a:t>
                      </a:r>
                    </a:p>
                    <a:p>
                      <a:r>
                        <a:rPr lang="en-US" sz="1800" dirty="0">
                          <a:effectLst/>
                          <a:latin typeface="Times New Roman" panose="02020603050405020304" pitchFamily="18" charset="0"/>
                          <a:cs typeface="Times New Roman" panose="02020603050405020304" pitchFamily="18" charset="0"/>
                        </a:rPr>
                        <a:t>(What happened? Why did it happen?)</a:t>
                      </a:r>
                    </a:p>
                  </a:txBody>
                  <a:tcPr marL="42452" marR="42452" marT="21226" marB="21226" anchor="ctr">
                    <a:solidFill>
                      <a:schemeClr val="accent4">
                        <a:lumMod val="20000"/>
                        <a:lumOff val="80000"/>
                      </a:schemeClr>
                    </a:solidFill>
                  </a:tcPr>
                </a:tc>
                <a:extLst>
                  <a:ext uri="{0D108BD9-81ED-4DB2-BD59-A6C34878D82A}">
                    <a16:rowId xmlns:a16="http://schemas.microsoft.com/office/drawing/2014/main" val="3291028752"/>
                  </a:ext>
                </a:extLst>
              </a:tr>
              <a:tr h="559339">
                <a:tc>
                  <a:txBody>
                    <a:bodyPr/>
                    <a:lstStyle/>
                    <a:p>
                      <a:r>
                        <a:rPr lang="en-IN" sz="1800" b="1">
                          <a:effectLst/>
                          <a:latin typeface="Times New Roman" panose="02020603050405020304" pitchFamily="18" charset="0"/>
                          <a:cs typeface="Times New Roman" panose="02020603050405020304" pitchFamily="18" charset="0"/>
                        </a:rPr>
                        <a:t>Data Types</a:t>
                      </a:r>
                      <a:endParaRPr lang="en-IN" sz="1800">
                        <a:effectLst/>
                        <a:latin typeface="Times New Roman" panose="02020603050405020304" pitchFamily="18" charset="0"/>
                        <a:cs typeface="Times New Roman" panose="02020603050405020304" pitchFamily="18" charset="0"/>
                      </a:endParaRPr>
                    </a:p>
                  </a:txBody>
                  <a:tcPr marL="42452" marR="42452" marT="21226" marB="21226" anchor="ctr">
                    <a:solidFill>
                      <a:schemeClr val="accent4">
                        <a:lumMod val="20000"/>
                        <a:lumOff val="80000"/>
                      </a:schemeClr>
                    </a:solidFill>
                  </a:tcPr>
                </a:tc>
                <a:tc>
                  <a:txBody>
                    <a:bodyPr/>
                    <a:lstStyle/>
                    <a:p>
                      <a:r>
                        <a:rPr lang="en-US" sz="1800" b="1" dirty="0">
                          <a:effectLst/>
                          <a:latin typeface="Times New Roman" panose="02020603050405020304" pitchFamily="18" charset="0"/>
                          <a:cs typeface="Times New Roman" panose="02020603050405020304" pitchFamily="18" charset="0"/>
                        </a:rPr>
                        <a:t>Structured</a:t>
                      </a:r>
                      <a:r>
                        <a:rPr lang="en-US" sz="1800" dirty="0">
                          <a:effectLst/>
                          <a:latin typeface="Times New Roman" panose="02020603050405020304" pitchFamily="18" charset="0"/>
                          <a:cs typeface="Times New Roman" panose="02020603050405020304" pitchFamily="18" charset="0"/>
                        </a:rPr>
                        <a:t> + </a:t>
                      </a:r>
                      <a:r>
                        <a:rPr lang="en-US" sz="1800" b="1" dirty="0">
                          <a:effectLst/>
                          <a:latin typeface="Times New Roman" panose="02020603050405020304" pitchFamily="18" charset="0"/>
                          <a:cs typeface="Times New Roman" panose="02020603050405020304" pitchFamily="18" charset="0"/>
                        </a:rPr>
                        <a:t>Unstructured</a:t>
                      </a:r>
                      <a:r>
                        <a:rPr lang="en-US" sz="1800" dirty="0">
                          <a:effectLst/>
                          <a:latin typeface="Times New Roman" panose="02020603050405020304" pitchFamily="18" charset="0"/>
                          <a:cs typeface="Times New Roman" panose="02020603050405020304" pitchFamily="18" charset="0"/>
                        </a:rPr>
                        <a:t> (text, images, videos)</a:t>
                      </a:r>
                    </a:p>
                  </a:txBody>
                  <a:tcPr marL="42452" marR="42452" marT="21226" marB="21226" anchor="ctr">
                    <a:solidFill>
                      <a:schemeClr val="accent4">
                        <a:lumMod val="20000"/>
                        <a:lumOff val="80000"/>
                      </a:schemeClr>
                    </a:solidFill>
                  </a:tcPr>
                </a:tc>
                <a:tc>
                  <a:txBody>
                    <a:bodyPr/>
                    <a:lstStyle/>
                    <a:p>
                      <a:r>
                        <a:rPr lang="en-IN" sz="1800">
                          <a:effectLst/>
                          <a:latin typeface="Times New Roman" panose="02020603050405020304" pitchFamily="18" charset="0"/>
                          <a:cs typeface="Times New Roman" panose="02020603050405020304" pitchFamily="18" charset="0"/>
                        </a:rPr>
                        <a:t>Mostly </a:t>
                      </a:r>
                      <a:r>
                        <a:rPr lang="en-IN" sz="1800" b="1">
                          <a:effectLst/>
                          <a:latin typeface="Times New Roman" panose="02020603050405020304" pitchFamily="18" charset="0"/>
                          <a:cs typeface="Times New Roman" panose="02020603050405020304" pitchFamily="18" charset="0"/>
                        </a:rPr>
                        <a:t>structured</a:t>
                      </a:r>
                      <a:r>
                        <a:rPr lang="en-IN" sz="1800">
                          <a:effectLst/>
                          <a:latin typeface="Times New Roman" panose="02020603050405020304" pitchFamily="18" charset="0"/>
                          <a:cs typeface="Times New Roman" panose="02020603050405020304" pitchFamily="18" charset="0"/>
                        </a:rPr>
                        <a:t> (databases, spreadsheets)</a:t>
                      </a:r>
                    </a:p>
                  </a:txBody>
                  <a:tcPr marL="42452" marR="42452" marT="21226" marB="21226" anchor="ctr">
                    <a:solidFill>
                      <a:schemeClr val="accent4">
                        <a:lumMod val="20000"/>
                        <a:lumOff val="80000"/>
                      </a:schemeClr>
                    </a:solidFill>
                  </a:tcPr>
                </a:tc>
                <a:extLst>
                  <a:ext uri="{0D108BD9-81ED-4DB2-BD59-A6C34878D82A}">
                    <a16:rowId xmlns:a16="http://schemas.microsoft.com/office/drawing/2014/main" val="208279899"/>
                  </a:ext>
                </a:extLst>
              </a:tr>
              <a:tr h="559339">
                <a:tc>
                  <a:txBody>
                    <a:bodyPr/>
                    <a:lstStyle/>
                    <a:p>
                      <a:r>
                        <a:rPr lang="en-IN" sz="1800" b="1">
                          <a:effectLst/>
                          <a:latin typeface="Times New Roman" panose="02020603050405020304" pitchFamily="18" charset="0"/>
                          <a:cs typeface="Times New Roman" panose="02020603050405020304" pitchFamily="18" charset="0"/>
                        </a:rPr>
                        <a:t>Tools</a:t>
                      </a:r>
                      <a:endParaRPr lang="en-IN" sz="1800">
                        <a:effectLst/>
                        <a:latin typeface="Times New Roman" panose="02020603050405020304" pitchFamily="18" charset="0"/>
                        <a:cs typeface="Times New Roman" panose="02020603050405020304" pitchFamily="18" charset="0"/>
                      </a:endParaRPr>
                    </a:p>
                  </a:txBody>
                  <a:tcPr marL="42452" marR="42452" marT="21226" marB="21226" anchor="ctr">
                    <a:solidFill>
                      <a:schemeClr val="accent4">
                        <a:lumMod val="20000"/>
                        <a:lumOff val="80000"/>
                      </a:schemeClr>
                    </a:solidFill>
                  </a:tcPr>
                </a:tc>
                <a:tc>
                  <a:txBody>
                    <a:bodyPr/>
                    <a:lstStyle/>
                    <a:p>
                      <a:r>
                        <a:rPr lang="en-IN" sz="1800">
                          <a:effectLst/>
                          <a:latin typeface="Times New Roman" panose="02020603050405020304" pitchFamily="18" charset="0"/>
                          <a:cs typeface="Times New Roman" panose="02020603050405020304" pitchFamily="18" charset="0"/>
                        </a:rPr>
                        <a:t>Python, R, TensorFlow, Spark, Jupyter</a:t>
                      </a:r>
                    </a:p>
                  </a:txBody>
                  <a:tcPr marL="42452" marR="42452" marT="21226" marB="21226" anchor="ctr">
                    <a:solidFill>
                      <a:schemeClr val="accent4">
                        <a:lumMod val="20000"/>
                        <a:lumOff val="80000"/>
                      </a:schemeClr>
                    </a:solidFill>
                  </a:tcPr>
                </a:tc>
                <a:tc>
                  <a:txBody>
                    <a:bodyPr/>
                    <a:lstStyle/>
                    <a:p>
                      <a:r>
                        <a:rPr lang="en-IN" sz="1800">
                          <a:effectLst/>
                          <a:latin typeface="Times New Roman" panose="02020603050405020304" pitchFamily="18" charset="0"/>
                          <a:cs typeface="Times New Roman" panose="02020603050405020304" pitchFamily="18" charset="0"/>
                        </a:rPr>
                        <a:t>Power BI, Tableau, SQL, Excel, SAP</a:t>
                      </a:r>
                    </a:p>
                  </a:txBody>
                  <a:tcPr marL="42452" marR="42452" marT="21226" marB="21226" anchor="ctr">
                    <a:solidFill>
                      <a:schemeClr val="accent4">
                        <a:lumMod val="20000"/>
                        <a:lumOff val="80000"/>
                      </a:schemeClr>
                    </a:solidFill>
                  </a:tcPr>
                </a:tc>
                <a:extLst>
                  <a:ext uri="{0D108BD9-81ED-4DB2-BD59-A6C34878D82A}">
                    <a16:rowId xmlns:a16="http://schemas.microsoft.com/office/drawing/2014/main" val="574581442"/>
                  </a:ext>
                </a:extLst>
              </a:tr>
              <a:tr h="387406">
                <a:tc>
                  <a:txBody>
                    <a:bodyPr/>
                    <a:lstStyle/>
                    <a:p>
                      <a:r>
                        <a:rPr lang="en-IN" sz="1800" b="1">
                          <a:effectLst/>
                          <a:latin typeface="Times New Roman" panose="02020603050405020304" pitchFamily="18" charset="0"/>
                          <a:cs typeface="Times New Roman" panose="02020603050405020304" pitchFamily="18" charset="0"/>
                        </a:rPr>
                        <a:t>Methods</a:t>
                      </a:r>
                      <a:endParaRPr lang="en-IN" sz="1800">
                        <a:effectLst/>
                        <a:latin typeface="Times New Roman" panose="02020603050405020304" pitchFamily="18" charset="0"/>
                        <a:cs typeface="Times New Roman" panose="02020603050405020304" pitchFamily="18" charset="0"/>
                      </a:endParaRPr>
                    </a:p>
                  </a:txBody>
                  <a:tcPr marL="42452" marR="42452" marT="21226" marB="21226" anchor="ctr">
                    <a:solidFill>
                      <a:schemeClr val="accent4">
                        <a:lumMod val="20000"/>
                        <a:lumOff val="80000"/>
                      </a:schemeClr>
                    </a:solidFill>
                  </a:tcPr>
                </a:tc>
                <a:tc>
                  <a:txBody>
                    <a:bodyPr/>
                    <a:lstStyle/>
                    <a:p>
                      <a:r>
                        <a:rPr lang="en-US" sz="1800" dirty="0">
                          <a:effectLst/>
                          <a:latin typeface="Times New Roman" panose="02020603050405020304" pitchFamily="18" charset="0"/>
                          <a:cs typeface="Times New Roman" panose="02020603050405020304" pitchFamily="18" charset="0"/>
                        </a:rPr>
                        <a:t>Machine Learning, Deep Learning, NLP</a:t>
                      </a:r>
                    </a:p>
                  </a:txBody>
                  <a:tcPr marL="42452" marR="42452" marT="21226" marB="21226" anchor="ctr">
                    <a:solidFill>
                      <a:schemeClr val="accent4">
                        <a:lumMod val="20000"/>
                        <a:lumOff val="80000"/>
                      </a:schemeClr>
                    </a:solidFill>
                  </a:tcPr>
                </a:tc>
                <a:tc>
                  <a:txBody>
                    <a:bodyPr/>
                    <a:lstStyle/>
                    <a:p>
                      <a:r>
                        <a:rPr lang="en-IN" sz="1800">
                          <a:effectLst/>
                          <a:latin typeface="Times New Roman" panose="02020603050405020304" pitchFamily="18" charset="0"/>
                          <a:cs typeface="Times New Roman" panose="02020603050405020304" pitchFamily="18" charset="0"/>
                        </a:rPr>
                        <a:t>SQL queries, OLAP, data visualization</a:t>
                      </a:r>
                    </a:p>
                  </a:txBody>
                  <a:tcPr marL="42452" marR="42452" marT="21226" marB="21226" anchor="ctr">
                    <a:solidFill>
                      <a:schemeClr val="accent4">
                        <a:lumMod val="20000"/>
                        <a:lumOff val="80000"/>
                      </a:schemeClr>
                    </a:solidFill>
                  </a:tcPr>
                </a:tc>
                <a:extLst>
                  <a:ext uri="{0D108BD9-81ED-4DB2-BD59-A6C34878D82A}">
                    <a16:rowId xmlns:a16="http://schemas.microsoft.com/office/drawing/2014/main" val="3363837902"/>
                  </a:ext>
                </a:extLst>
              </a:tr>
              <a:tr h="289484">
                <a:tc>
                  <a:txBody>
                    <a:bodyPr/>
                    <a:lstStyle/>
                    <a:p>
                      <a:r>
                        <a:rPr lang="en-IN" sz="1800" b="1">
                          <a:effectLst/>
                          <a:latin typeface="Times New Roman" panose="02020603050405020304" pitchFamily="18" charset="0"/>
                          <a:cs typeface="Times New Roman" panose="02020603050405020304" pitchFamily="18" charset="0"/>
                        </a:rPr>
                        <a:t>Time Focus</a:t>
                      </a:r>
                      <a:endParaRPr lang="en-IN" sz="1800">
                        <a:effectLst/>
                        <a:latin typeface="Times New Roman" panose="02020603050405020304" pitchFamily="18" charset="0"/>
                        <a:cs typeface="Times New Roman" panose="02020603050405020304" pitchFamily="18" charset="0"/>
                      </a:endParaRPr>
                    </a:p>
                  </a:txBody>
                  <a:tcPr marL="42452" marR="42452" marT="21226" marB="21226" anchor="ctr">
                    <a:solidFill>
                      <a:schemeClr val="accent4">
                        <a:lumMod val="20000"/>
                        <a:lumOff val="80000"/>
                      </a:schemeClr>
                    </a:solidFill>
                  </a:tcPr>
                </a:tc>
                <a:tc>
                  <a:txBody>
                    <a:bodyPr/>
                    <a:lstStyle/>
                    <a:p>
                      <a:r>
                        <a:rPr lang="en-IN" sz="1800">
                          <a:effectLst/>
                          <a:latin typeface="Times New Roman" panose="02020603050405020304" pitchFamily="18" charset="0"/>
                          <a:cs typeface="Times New Roman" panose="02020603050405020304" pitchFamily="18" charset="0"/>
                        </a:rPr>
                        <a:t>Future-oriented</a:t>
                      </a:r>
                    </a:p>
                  </a:txBody>
                  <a:tcPr marL="42452" marR="42452" marT="21226" marB="21226" anchor="ctr">
                    <a:solidFill>
                      <a:schemeClr val="accent4">
                        <a:lumMod val="20000"/>
                        <a:lumOff val="80000"/>
                      </a:schemeClr>
                    </a:solidFill>
                  </a:tcPr>
                </a:tc>
                <a:tc>
                  <a:txBody>
                    <a:bodyPr/>
                    <a:lstStyle/>
                    <a:p>
                      <a:r>
                        <a:rPr lang="en-IN" sz="1800" dirty="0">
                          <a:effectLst/>
                          <a:latin typeface="Times New Roman" panose="02020603050405020304" pitchFamily="18" charset="0"/>
                          <a:cs typeface="Times New Roman" panose="02020603050405020304" pitchFamily="18" charset="0"/>
                        </a:rPr>
                        <a:t>Historical &amp; real-time</a:t>
                      </a:r>
                    </a:p>
                  </a:txBody>
                  <a:tcPr marL="42452" marR="42452" marT="21226" marB="21226" anchor="ctr">
                    <a:solidFill>
                      <a:schemeClr val="accent4">
                        <a:lumMod val="20000"/>
                        <a:lumOff val="80000"/>
                      </a:schemeClr>
                    </a:solidFill>
                  </a:tcPr>
                </a:tc>
                <a:extLst>
                  <a:ext uri="{0D108BD9-81ED-4DB2-BD59-A6C34878D82A}">
                    <a16:rowId xmlns:a16="http://schemas.microsoft.com/office/drawing/2014/main" val="720818577"/>
                  </a:ext>
                </a:extLst>
              </a:tr>
              <a:tr h="387406">
                <a:tc>
                  <a:txBody>
                    <a:bodyPr/>
                    <a:lstStyle/>
                    <a:p>
                      <a:r>
                        <a:rPr lang="en-IN" sz="1800" b="1">
                          <a:effectLst/>
                          <a:latin typeface="Times New Roman" panose="02020603050405020304" pitchFamily="18" charset="0"/>
                          <a:cs typeface="Times New Roman" panose="02020603050405020304" pitchFamily="18" charset="0"/>
                        </a:rPr>
                        <a:t>Complexity</a:t>
                      </a:r>
                      <a:endParaRPr lang="en-IN" sz="1800">
                        <a:effectLst/>
                        <a:latin typeface="Times New Roman" panose="02020603050405020304" pitchFamily="18" charset="0"/>
                        <a:cs typeface="Times New Roman" panose="02020603050405020304" pitchFamily="18" charset="0"/>
                      </a:endParaRPr>
                    </a:p>
                  </a:txBody>
                  <a:tcPr marL="42452" marR="42452" marT="21226" marB="21226" anchor="ctr">
                    <a:solidFill>
                      <a:schemeClr val="accent4">
                        <a:lumMod val="20000"/>
                        <a:lumOff val="80000"/>
                      </a:schemeClr>
                    </a:solidFill>
                  </a:tcPr>
                </a:tc>
                <a:tc>
                  <a:txBody>
                    <a:bodyPr/>
                    <a:lstStyle/>
                    <a:p>
                      <a:r>
                        <a:rPr lang="en-US" sz="1800">
                          <a:effectLst/>
                          <a:latin typeface="Times New Roman" panose="02020603050405020304" pitchFamily="18" charset="0"/>
                          <a:cs typeface="Times New Roman" panose="02020603050405020304" pitchFamily="18" charset="0"/>
                        </a:rPr>
                        <a:t>High (requires coding, statistics, ML)</a:t>
                      </a:r>
                    </a:p>
                  </a:txBody>
                  <a:tcPr marL="42452" marR="42452" marT="21226" marB="21226" anchor="ctr">
                    <a:solidFill>
                      <a:schemeClr val="accent4">
                        <a:lumMod val="20000"/>
                        <a:lumOff val="80000"/>
                      </a:schemeClr>
                    </a:solidFill>
                  </a:tcPr>
                </a:tc>
                <a:tc>
                  <a:txBody>
                    <a:bodyPr/>
                    <a:lstStyle/>
                    <a:p>
                      <a:r>
                        <a:rPr lang="en-IN" sz="1800" dirty="0">
                          <a:effectLst/>
                          <a:latin typeface="Times New Roman" panose="02020603050405020304" pitchFamily="18" charset="0"/>
                          <a:cs typeface="Times New Roman" panose="02020603050405020304" pitchFamily="18" charset="0"/>
                        </a:rPr>
                        <a:t>Moderate (drag-and-drop interfaces)</a:t>
                      </a:r>
                    </a:p>
                  </a:txBody>
                  <a:tcPr marL="42452" marR="42452" marT="21226" marB="21226" anchor="ctr">
                    <a:solidFill>
                      <a:schemeClr val="accent4">
                        <a:lumMod val="20000"/>
                        <a:lumOff val="80000"/>
                      </a:schemeClr>
                    </a:solidFill>
                  </a:tcPr>
                </a:tc>
                <a:extLst>
                  <a:ext uri="{0D108BD9-81ED-4DB2-BD59-A6C34878D82A}">
                    <a16:rowId xmlns:a16="http://schemas.microsoft.com/office/drawing/2014/main" val="3958879072"/>
                  </a:ext>
                </a:extLst>
              </a:tr>
              <a:tr h="387406">
                <a:tc>
                  <a:txBody>
                    <a:bodyPr/>
                    <a:lstStyle/>
                    <a:p>
                      <a:r>
                        <a:rPr lang="en-IN" sz="1800" b="1">
                          <a:effectLst/>
                          <a:latin typeface="Times New Roman" panose="02020603050405020304" pitchFamily="18" charset="0"/>
                          <a:cs typeface="Times New Roman" panose="02020603050405020304" pitchFamily="18" charset="0"/>
                        </a:rPr>
                        <a:t>Users</a:t>
                      </a:r>
                      <a:endParaRPr lang="en-IN" sz="1800">
                        <a:effectLst/>
                        <a:latin typeface="Times New Roman" panose="02020603050405020304" pitchFamily="18" charset="0"/>
                        <a:cs typeface="Times New Roman" panose="02020603050405020304" pitchFamily="18" charset="0"/>
                      </a:endParaRPr>
                    </a:p>
                  </a:txBody>
                  <a:tcPr marL="42452" marR="42452" marT="21226" marB="21226" anchor="ctr">
                    <a:solidFill>
                      <a:schemeClr val="accent4">
                        <a:lumMod val="20000"/>
                        <a:lumOff val="80000"/>
                      </a:schemeClr>
                    </a:solidFill>
                  </a:tcPr>
                </a:tc>
                <a:tc>
                  <a:txBody>
                    <a:bodyPr/>
                    <a:lstStyle/>
                    <a:p>
                      <a:r>
                        <a:rPr lang="en-IN" sz="1800">
                          <a:effectLst/>
                          <a:latin typeface="Times New Roman" panose="02020603050405020304" pitchFamily="18" charset="0"/>
                          <a:cs typeface="Times New Roman" panose="02020603050405020304" pitchFamily="18" charset="0"/>
                        </a:rPr>
                        <a:t>Data scientists, ML engineers</a:t>
                      </a:r>
                    </a:p>
                  </a:txBody>
                  <a:tcPr marL="42452" marR="42452" marT="21226" marB="21226" anchor="ctr">
                    <a:solidFill>
                      <a:schemeClr val="accent4">
                        <a:lumMod val="20000"/>
                        <a:lumOff val="80000"/>
                      </a:schemeClr>
                    </a:solidFill>
                  </a:tcPr>
                </a:tc>
                <a:tc>
                  <a:txBody>
                    <a:bodyPr/>
                    <a:lstStyle/>
                    <a:p>
                      <a:r>
                        <a:rPr lang="en-IN" sz="1800" dirty="0">
                          <a:effectLst/>
                          <a:latin typeface="Times New Roman" panose="02020603050405020304" pitchFamily="18" charset="0"/>
                          <a:cs typeface="Times New Roman" panose="02020603050405020304" pitchFamily="18" charset="0"/>
                        </a:rPr>
                        <a:t>Business analysts, executives</a:t>
                      </a:r>
                    </a:p>
                  </a:txBody>
                  <a:tcPr marL="42452" marR="42452" marT="21226" marB="21226" anchor="ctr">
                    <a:solidFill>
                      <a:schemeClr val="accent4">
                        <a:lumMod val="20000"/>
                        <a:lumOff val="80000"/>
                      </a:schemeClr>
                    </a:solidFill>
                  </a:tcPr>
                </a:tc>
                <a:extLst>
                  <a:ext uri="{0D108BD9-81ED-4DB2-BD59-A6C34878D82A}">
                    <a16:rowId xmlns:a16="http://schemas.microsoft.com/office/drawing/2014/main" val="1234472348"/>
                  </a:ext>
                </a:extLst>
              </a:tr>
              <a:tr h="387406">
                <a:tc>
                  <a:txBody>
                    <a:bodyPr/>
                    <a:lstStyle/>
                    <a:p>
                      <a:r>
                        <a:rPr lang="en-IN" sz="1800" b="1">
                          <a:effectLst/>
                          <a:latin typeface="Times New Roman" panose="02020603050405020304" pitchFamily="18" charset="0"/>
                          <a:cs typeface="Times New Roman" panose="02020603050405020304" pitchFamily="18" charset="0"/>
                        </a:rPr>
                        <a:t>Output</a:t>
                      </a:r>
                      <a:endParaRPr lang="en-IN" sz="1800">
                        <a:effectLst/>
                        <a:latin typeface="Times New Roman" panose="02020603050405020304" pitchFamily="18" charset="0"/>
                        <a:cs typeface="Times New Roman" panose="02020603050405020304" pitchFamily="18" charset="0"/>
                      </a:endParaRPr>
                    </a:p>
                  </a:txBody>
                  <a:tcPr marL="42452" marR="42452" marT="21226" marB="21226" anchor="ctr">
                    <a:solidFill>
                      <a:schemeClr val="accent4">
                        <a:lumMod val="20000"/>
                        <a:lumOff val="80000"/>
                      </a:schemeClr>
                    </a:solidFill>
                  </a:tcPr>
                </a:tc>
                <a:tc>
                  <a:txBody>
                    <a:bodyPr/>
                    <a:lstStyle/>
                    <a:p>
                      <a:r>
                        <a:rPr lang="en-IN" sz="1800">
                          <a:effectLst/>
                          <a:latin typeface="Times New Roman" panose="02020603050405020304" pitchFamily="18" charset="0"/>
                          <a:cs typeface="Times New Roman" panose="02020603050405020304" pitchFamily="18" charset="0"/>
                        </a:rPr>
                        <a:t>Predictive models, AI solutions</a:t>
                      </a:r>
                    </a:p>
                  </a:txBody>
                  <a:tcPr marL="42452" marR="42452" marT="21226" marB="21226" anchor="ctr">
                    <a:solidFill>
                      <a:schemeClr val="accent4">
                        <a:lumMod val="20000"/>
                        <a:lumOff val="80000"/>
                      </a:schemeClr>
                    </a:solidFill>
                  </a:tcPr>
                </a:tc>
                <a:tc>
                  <a:txBody>
                    <a:bodyPr/>
                    <a:lstStyle/>
                    <a:p>
                      <a:r>
                        <a:rPr lang="en-IN" sz="1800" dirty="0">
                          <a:effectLst/>
                          <a:latin typeface="Times New Roman" panose="02020603050405020304" pitchFamily="18" charset="0"/>
                          <a:cs typeface="Times New Roman" panose="02020603050405020304" pitchFamily="18" charset="0"/>
                        </a:rPr>
                        <a:t>Dashboards, KPIs, static reports</a:t>
                      </a:r>
                    </a:p>
                  </a:txBody>
                  <a:tcPr marL="42452" marR="42452" marT="21226" marB="21226" anchor="ctr">
                    <a:solidFill>
                      <a:schemeClr val="accent4">
                        <a:lumMod val="20000"/>
                        <a:lumOff val="80000"/>
                      </a:schemeClr>
                    </a:solidFill>
                  </a:tcPr>
                </a:tc>
                <a:extLst>
                  <a:ext uri="{0D108BD9-81ED-4DB2-BD59-A6C34878D82A}">
                    <a16:rowId xmlns:a16="http://schemas.microsoft.com/office/drawing/2014/main" val="1266459612"/>
                  </a:ext>
                </a:extLst>
              </a:tr>
              <a:tr h="559339">
                <a:tc>
                  <a:txBody>
                    <a:bodyPr/>
                    <a:lstStyle/>
                    <a:p>
                      <a:r>
                        <a:rPr lang="en-IN" sz="1800" b="1">
                          <a:effectLst/>
                          <a:latin typeface="Times New Roman" panose="02020603050405020304" pitchFamily="18" charset="0"/>
                          <a:cs typeface="Times New Roman" panose="02020603050405020304" pitchFamily="18" charset="0"/>
                        </a:rPr>
                        <a:t>Example Use Case</a:t>
                      </a:r>
                      <a:endParaRPr lang="en-IN" sz="1800">
                        <a:effectLst/>
                        <a:latin typeface="Times New Roman" panose="02020603050405020304" pitchFamily="18" charset="0"/>
                        <a:cs typeface="Times New Roman" panose="02020603050405020304" pitchFamily="18" charset="0"/>
                      </a:endParaRPr>
                    </a:p>
                  </a:txBody>
                  <a:tcPr marL="42452" marR="42452" marT="21226" marB="21226" anchor="ctr">
                    <a:solidFill>
                      <a:schemeClr val="accent4">
                        <a:lumMod val="20000"/>
                        <a:lumOff val="80000"/>
                      </a:schemeClr>
                    </a:solidFill>
                  </a:tcPr>
                </a:tc>
                <a:tc>
                  <a:txBody>
                    <a:bodyPr/>
                    <a:lstStyle/>
                    <a:p>
                      <a:r>
                        <a:rPr lang="en-US" sz="1800">
                          <a:effectLst/>
                          <a:latin typeface="Times New Roman" panose="02020603050405020304" pitchFamily="18" charset="0"/>
                          <a:cs typeface="Times New Roman" panose="02020603050405020304" pitchFamily="18" charset="0"/>
                        </a:rPr>
                        <a:t>Forecasting sales using AI algorithms</a:t>
                      </a:r>
                    </a:p>
                  </a:txBody>
                  <a:tcPr marL="42452" marR="42452" marT="21226" marB="21226" anchor="ctr">
                    <a:solidFill>
                      <a:schemeClr val="accent4">
                        <a:lumMod val="20000"/>
                        <a:lumOff val="80000"/>
                      </a:schemeClr>
                    </a:solidFill>
                  </a:tcPr>
                </a:tc>
                <a:tc>
                  <a:txBody>
                    <a:bodyPr/>
                    <a:lstStyle/>
                    <a:p>
                      <a:r>
                        <a:rPr lang="en-IN" sz="1800" dirty="0">
                          <a:effectLst/>
                          <a:latin typeface="Times New Roman" panose="02020603050405020304" pitchFamily="18" charset="0"/>
                          <a:cs typeface="Times New Roman" panose="02020603050405020304" pitchFamily="18" charset="0"/>
                        </a:rPr>
                        <a:t>Monthly sales performance dashboard</a:t>
                      </a:r>
                    </a:p>
                  </a:txBody>
                  <a:tcPr marL="42452" marR="42452" marT="21226" marB="21226" anchor="ctr">
                    <a:solidFill>
                      <a:schemeClr val="accent4">
                        <a:lumMod val="20000"/>
                        <a:lumOff val="80000"/>
                      </a:schemeClr>
                    </a:solidFill>
                  </a:tcPr>
                </a:tc>
                <a:extLst>
                  <a:ext uri="{0D108BD9-81ED-4DB2-BD59-A6C34878D82A}">
                    <a16:rowId xmlns:a16="http://schemas.microsoft.com/office/drawing/2014/main" val="144791213"/>
                  </a:ext>
                </a:extLst>
              </a:tr>
            </a:tbl>
          </a:graphicData>
        </a:graphic>
      </p:graphicFrame>
    </p:spTree>
    <p:extLst>
      <p:ext uri="{BB962C8B-B14F-4D97-AF65-F5344CB8AC3E}">
        <p14:creationId xmlns:p14="http://schemas.microsoft.com/office/powerpoint/2010/main" val="1224536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2CF9C-7BCF-4348-24BA-2ACD7CD2EFB5}"/>
              </a:ext>
            </a:extLst>
          </p:cNvPr>
          <p:cNvSpPr>
            <a:spLocks noGrp="1"/>
          </p:cNvSpPr>
          <p:nvPr>
            <p:ph type="title"/>
          </p:nvPr>
        </p:nvSpPr>
        <p:spPr/>
        <p:txBody>
          <a:bodyPr/>
          <a:lstStyle/>
          <a:p>
            <a:r>
              <a:rPr lang="en-IN" b="1" i="0" dirty="0">
                <a:solidFill>
                  <a:srgbClr val="404040"/>
                </a:solidFill>
                <a:effectLst/>
                <a:latin typeface="Times New Roman" panose="02020603050405020304" pitchFamily="18" charset="0"/>
                <a:cs typeface="Times New Roman" panose="02020603050405020304" pitchFamily="18" charset="0"/>
              </a:rPr>
              <a:t>Key Similarities</a:t>
            </a:r>
            <a:br>
              <a:rPr lang="en-IN" b="1" i="0" dirty="0">
                <a:solidFill>
                  <a:srgbClr val="404040"/>
                </a:solidFill>
                <a:effectLst/>
                <a:latin typeface="DeepSeek-CJK-patch"/>
              </a:rPr>
            </a:br>
            <a:endParaRPr lang="en-IN" dirty="0"/>
          </a:p>
        </p:txBody>
      </p:sp>
      <p:sp>
        <p:nvSpPr>
          <p:cNvPr id="3" name="Content Placeholder 2">
            <a:extLst>
              <a:ext uri="{FF2B5EF4-FFF2-40B4-BE49-F238E27FC236}">
                <a16:creationId xmlns:a16="http://schemas.microsoft.com/office/drawing/2014/main" id="{A8B64F02-0EC7-A3C4-504B-C835C93C376D}"/>
              </a:ext>
            </a:extLst>
          </p:cNvPr>
          <p:cNvSpPr>
            <a:spLocks noGrp="1"/>
          </p:cNvSpPr>
          <p:nvPr>
            <p:ph idx="1"/>
          </p:nvPr>
        </p:nvSpPr>
        <p:spPr>
          <a:xfrm>
            <a:off x="2589212" y="1424683"/>
            <a:ext cx="8915400" cy="3777622"/>
          </a:xfrm>
        </p:spPr>
        <p:txBody>
          <a:bodyPr/>
          <a:lstStyle/>
          <a:p>
            <a:pPr algn="l">
              <a:buFont typeface="+mj-lt"/>
              <a:buAutoNum type="arabicPeriod"/>
            </a:pPr>
            <a:r>
              <a:rPr lang="en-US" sz="2400" b="1" i="0" dirty="0">
                <a:solidFill>
                  <a:srgbClr val="404040"/>
                </a:solidFill>
                <a:effectLst/>
                <a:latin typeface="Times New Roman" panose="02020603050405020304" pitchFamily="18" charset="0"/>
                <a:cs typeface="Times New Roman" panose="02020603050405020304" pitchFamily="18" charset="0"/>
              </a:rPr>
              <a:t>Data-Driven:</a:t>
            </a:r>
            <a:r>
              <a:rPr lang="en-US" sz="2400" b="0" i="0" dirty="0">
                <a:solidFill>
                  <a:srgbClr val="404040"/>
                </a:solidFill>
                <a:effectLst/>
                <a:latin typeface="Times New Roman" panose="02020603050405020304" pitchFamily="18" charset="0"/>
                <a:cs typeface="Times New Roman" panose="02020603050405020304" pitchFamily="18" charset="0"/>
              </a:rPr>
              <a:t> Both rely on data for insights.</a:t>
            </a:r>
          </a:p>
          <a:p>
            <a:pPr algn="l">
              <a:spcBef>
                <a:spcPts val="300"/>
              </a:spcBef>
              <a:buFont typeface="+mj-lt"/>
              <a:buAutoNum type="arabicPeriod"/>
            </a:pPr>
            <a:r>
              <a:rPr lang="en-US" sz="2400" b="1" i="0" dirty="0">
                <a:solidFill>
                  <a:srgbClr val="404040"/>
                </a:solidFill>
                <a:effectLst/>
                <a:latin typeface="Times New Roman" panose="02020603050405020304" pitchFamily="18" charset="0"/>
                <a:cs typeface="Times New Roman" panose="02020603050405020304" pitchFamily="18" charset="0"/>
              </a:rPr>
              <a:t>Visualization:</a:t>
            </a:r>
            <a:r>
              <a:rPr lang="en-US" sz="2400" b="0" i="0" dirty="0">
                <a:solidFill>
                  <a:srgbClr val="404040"/>
                </a:solidFill>
                <a:effectLst/>
                <a:latin typeface="Times New Roman" panose="02020603050405020304" pitchFamily="18" charset="0"/>
                <a:cs typeface="Times New Roman" panose="02020603050405020304" pitchFamily="18" charset="0"/>
              </a:rPr>
              <a:t> Use tools like Tableau/Power BI.</a:t>
            </a:r>
          </a:p>
          <a:p>
            <a:pPr algn="l">
              <a:spcBef>
                <a:spcPts val="300"/>
              </a:spcBef>
              <a:buFont typeface="+mj-lt"/>
              <a:buAutoNum type="arabicPeriod"/>
            </a:pPr>
            <a:r>
              <a:rPr lang="en-US" sz="2400" b="1" i="0" dirty="0">
                <a:solidFill>
                  <a:srgbClr val="404040"/>
                </a:solidFill>
                <a:effectLst/>
                <a:latin typeface="Times New Roman" panose="02020603050405020304" pitchFamily="18" charset="0"/>
                <a:cs typeface="Times New Roman" panose="02020603050405020304" pitchFamily="18" charset="0"/>
              </a:rPr>
              <a:t>Goal:</a:t>
            </a:r>
            <a:r>
              <a:rPr lang="en-US" sz="2400" b="0" i="0" dirty="0">
                <a:solidFill>
                  <a:srgbClr val="404040"/>
                </a:solidFill>
                <a:effectLst/>
                <a:latin typeface="Times New Roman" panose="02020603050405020304" pitchFamily="18" charset="0"/>
                <a:cs typeface="Times New Roman" panose="02020603050405020304" pitchFamily="18" charset="0"/>
              </a:rPr>
              <a:t> Improve business decisions.</a:t>
            </a:r>
          </a:p>
          <a:p>
            <a:endParaRPr lang="en-IN" dirty="0"/>
          </a:p>
        </p:txBody>
      </p:sp>
    </p:spTree>
    <p:extLst>
      <p:ext uri="{BB962C8B-B14F-4D97-AF65-F5344CB8AC3E}">
        <p14:creationId xmlns:p14="http://schemas.microsoft.com/office/powerpoint/2010/main" val="3594225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F5F702-473B-E0FC-F5D2-A203A9821EE1}"/>
              </a:ext>
            </a:extLst>
          </p:cNvPr>
          <p:cNvSpPr>
            <a:spLocks noGrp="1"/>
          </p:cNvSpPr>
          <p:nvPr>
            <p:ph idx="1"/>
          </p:nvPr>
        </p:nvSpPr>
        <p:spPr>
          <a:xfrm>
            <a:off x="2589212" y="513708"/>
            <a:ext cx="8915400" cy="5397514"/>
          </a:xfrm>
        </p:spPr>
        <p:txBody>
          <a:bodyPr/>
          <a:lstStyle/>
          <a:p>
            <a:pPr>
              <a:spcAft>
                <a:spcPts val="300"/>
              </a:spcAft>
            </a:pPr>
            <a:r>
              <a:rPr lang="en-US" sz="2400" b="1" i="0" dirty="0">
                <a:solidFill>
                  <a:srgbClr val="404040"/>
                </a:solidFill>
                <a:effectLst/>
                <a:latin typeface="Times New Roman" panose="02020603050405020304" pitchFamily="18" charset="0"/>
                <a:cs typeface="Times New Roman" panose="02020603050405020304" pitchFamily="18" charset="0"/>
              </a:rPr>
              <a:t>Choose BI if:</a:t>
            </a:r>
            <a:endParaRPr lang="en-US" sz="2400" b="0" i="0" dirty="0">
              <a:solidFill>
                <a:srgbClr val="404040"/>
              </a:solidFill>
              <a:effectLst/>
              <a:latin typeface="Times New Roman" panose="02020603050405020304" pitchFamily="18" charset="0"/>
              <a:cs typeface="Times New Roman" panose="02020603050405020304" pitchFamily="18" charset="0"/>
            </a:endParaRPr>
          </a:p>
          <a:p>
            <a:pPr lvl="1">
              <a:spcBef>
                <a:spcPts val="300"/>
              </a:spcBef>
              <a:buFont typeface="Wingdings" panose="05000000000000000000" pitchFamily="2" charset="2"/>
              <a:buChar char="§"/>
            </a:pPr>
            <a:r>
              <a:rPr lang="en-US" sz="2400" b="0" i="0" dirty="0">
                <a:solidFill>
                  <a:srgbClr val="404040"/>
                </a:solidFill>
                <a:effectLst/>
                <a:latin typeface="Times New Roman" panose="02020603050405020304" pitchFamily="18" charset="0"/>
                <a:cs typeface="Times New Roman" panose="02020603050405020304" pitchFamily="18" charset="0"/>
              </a:rPr>
              <a:t>You need standardized reports.</a:t>
            </a:r>
          </a:p>
          <a:p>
            <a:pPr lvl="1">
              <a:spcBef>
                <a:spcPts val="300"/>
              </a:spcBef>
              <a:buFont typeface="Wingdings" panose="05000000000000000000" pitchFamily="2" charset="2"/>
              <a:buChar char="§"/>
            </a:pPr>
            <a:r>
              <a:rPr lang="en-US" sz="2400" b="0" i="0" dirty="0">
                <a:solidFill>
                  <a:srgbClr val="404040"/>
                </a:solidFill>
                <a:effectLst/>
                <a:latin typeface="Times New Roman" panose="02020603050405020304" pitchFamily="18" charset="0"/>
                <a:cs typeface="Times New Roman" panose="02020603050405020304" pitchFamily="18" charset="0"/>
              </a:rPr>
              <a:t>Stakeholders want quick, visual insights.</a:t>
            </a:r>
          </a:p>
          <a:p>
            <a:pPr lvl="1">
              <a:spcBef>
                <a:spcPts val="300"/>
              </a:spcBef>
              <a:buFont typeface="Wingdings" panose="05000000000000000000" pitchFamily="2" charset="2"/>
              <a:buChar char="§"/>
            </a:pPr>
            <a:r>
              <a:rPr lang="en-US" sz="2400" b="0" i="0" dirty="0">
                <a:solidFill>
                  <a:srgbClr val="404040"/>
                </a:solidFill>
                <a:effectLst/>
                <a:latin typeface="Times New Roman" panose="02020603050405020304" pitchFamily="18" charset="0"/>
                <a:cs typeface="Times New Roman" panose="02020603050405020304" pitchFamily="18" charset="0"/>
              </a:rPr>
              <a:t>Data is structured and </a:t>
            </a:r>
            <a:r>
              <a:rPr lang="en-US" sz="2400" b="1" i="0" dirty="0">
                <a:solidFill>
                  <a:srgbClr val="404040"/>
                </a:solidFill>
                <a:effectLst/>
                <a:latin typeface="Times New Roman" panose="02020603050405020304" pitchFamily="18" charset="0"/>
                <a:cs typeface="Times New Roman" panose="02020603050405020304" pitchFamily="18" charset="0"/>
              </a:rPr>
              <a:t>historical</a:t>
            </a:r>
            <a:r>
              <a:rPr lang="en-US" sz="2400" b="0" i="0" dirty="0">
                <a:solidFill>
                  <a:srgbClr val="404040"/>
                </a:solidFill>
                <a:effectLst/>
                <a:latin typeface="Times New Roman" panose="02020603050405020304" pitchFamily="18" charset="0"/>
                <a:cs typeface="Times New Roman" panose="02020603050405020304" pitchFamily="18" charset="0"/>
              </a:rPr>
              <a:t>.</a:t>
            </a:r>
          </a:p>
          <a:p>
            <a:pPr>
              <a:spcBef>
                <a:spcPts val="300"/>
              </a:spcBef>
              <a:spcAft>
                <a:spcPts val="300"/>
              </a:spcAft>
            </a:pPr>
            <a:r>
              <a:rPr lang="en-US" sz="2400" b="1" i="0" dirty="0">
                <a:solidFill>
                  <a:srgbClr val="404040"/>
                </a:solidFill>
                <a:effectLst/>
                <a:latin typeface="Times New Roman" panose="02020603050405020304" pitchFamily="18" charset="0"/>
                <a:cs typeface="Times New Roman" panose="02020603050405020304" pitchFamily="18" charset="0"/>
              </a:rPr>
              <a:t>Choose Data Science if:</a:t>
            </a:r>
            <a:endParaRPr lang="en-US" sz="2400" b="0" i="0" dirty="0">
              <a:solidFill>
                <a:srgbClr val="404040"/>
              </a:solidFill>
              <a:effectLst/>
              <a:latin typeface="Times New Roman" panose="02020603050405020304" pitchFamily="18" charset="0"/>
              <a:cs typeface="Times New Roman" panose="02020603050405020304" pitchFamily="18" charset="0"/>
            </a:endParaRPr>
          </a:p>
          <a:p>
            <a:pPr lvl="1">
              <a:spcBef>
                <a:spcPts val="300"/>
              </a:spcBef>
              <a:buFont typeface="Wingdings" panose="05000000000000000000" pitchFamily="2" charset="2"/>
              <a:buChar char="§"/>
            </a:pPr>
            <a:r>
              <a:rPr lang="en-US" sz="2400" dirty="0">
                <a:solidFill>
                  <a:srgbClr val="404040"/>
                </a:solidFill>
                <a:latin typeface="Times New Roman" panose="02020603050405020304" pitchFamily="18" charset="0"/>
                <a:cs typeface="Times New Roman" panose="02020603050405020304" pitchFamily="18" charset="0"/>
              </a:rPr>
              <a:t>You need predictions (e.g., customer churn).</a:t>
            </a:r>
          </a:p>
          <a:p>
            <a:pPr lvl="1">
              <a:spcBef>
                <a:spcPts val="300"/>
              </a:spcBef>
              <a:buFont typeface="Wingdings" panose="05000000000000000000" pitchFamily="2" charset="2"/>
              <a:buChar char="§"/>
            </a:pPr>
            <a:r>
              <a:rPr lang="en-US" sz="2400" dirty="0">
                <a:solidFill>
                  <a:srgbClr val="404040"/>
                </a:solidFill>
                <a:latin typeface="Times New Roman" panose="02020603050405020304" pitchFamily="18" charset="0"/>
                <a:cs typeface="Times New Roman" panose="02020603050405020304" pitchFamily="18" charset="0"/>
              </a:rPr>
              <a:t>Data includes unstructured sources (e.g., social media).</a:t>
            </a:r>
          </a:p>
          <a:p>
            <a:pPr lvl="1">
              <a:spcBef>
                <a:spcPts val="300"/>
              </a:spcBef>
              <a:buFont typeface="Wingdings" panose="05000000000000000000" pitchFamily="2" charset="2"/>
              <a:buChar char="§"/>
            </a:pPr>
            <a:r>
              <a:rPr lang="en-US" sz="2400" dirty="0">
                <a:solidFill>
                  <a:srgbClr val="404040"/>
                </a:solidFill>
                <a:latin typeface="Times New Roman" panose="02020603050405020304" pitchFamily="18" charset="0"/>
                <a:cs typeface="Times New Roman" panose="02020603050405020304" pitchFamily="18" charset="0"/>
              </a:rPr>
              <a:t>Problems require AI/ML (e.g., recommendation engines).</a:t>
            </a:r>
          </a:p>
          <a:p>
            <a:endParaRPr lang="en-IN" dirty="0"/>
          </a:p>
        </p:txBody>
      </p:sp>
    </p:spTree>
    <p:extLst>
      <p:ext uri="{BB962C8B-B14F-4D97-AF65-F5344CB8AC3E}">
        <p14:creationId xmlns:p14="http://schemas.microsoft.com/office/powerpoint/2010/main" val="694331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C520-912A-9E2F-81B7-6084F2C0646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Role of a Data Scientist</a:t>
            </a:r>
          </a:p>
        </p:txBody>
      </p:sp>
      <p:sp>
        <p:nvSpPr>
          <p:cNvPr id="3" name="Content Placeholder 2">
            <a:extLst>
              <a:ext uri="{FF2B5EF4-FFF2-40B4-BE49-F238E27FC236}">
                <a16:creationId xmlns:a16="http://schemas.microsoft.com/office/drawing/2014/main" id="{3B234AE1-EF8B-0B60-D654-83ABE1C54DBE}"/>
              </a:ext>
            </a:extLst>
          </p:cNvPr>
          <p:cNvSpPr>
            <a:spLocks noGrp="1"/>
          </p:cNvSpPr>
          <p:nvPr>
            <p:ph idx="1"/>
          </p:nvPr>
        </p:nvSpPr>
        <p:spPr/>
        <p:txBody>
          <a:bodyPr>
            <a:normAutofit/>
          </a:bodyPr>
          <a:lstStyle/>
          <a:p>
            <a:pPr marL="0" indent="0">
              <a:buNone/>
            </a:pPr>
            <a:r>
              <a:rPr lang="en-US" sz="2400" b="0" i="0" dirty="0">
                <a:solidFill>
                  <a:srgbClr val="404040"/>
                </a:solidFill>
                <a:effectLst/>
                <a:latin typeface="Times New Roman" panose="02020603050405020304" pitchFamily="18" charset="0"/>
                <a:cs typeface="Times New Roman" panose="02020603050405020304" pitchFamily="18" charset="0"/>
              </a:rPr>
              <a:t>Data scientists are the architects of data-driven decision-making, combining </a:t>
            </a:r>
            <a:r>
              <a:rPr lang="en-US" sz="2400" b="1" i="0" dirty="0">
                <a:solidFill>
                  <a:srgbClr val="404040"/>
                </a:solidFill>
                <a:effectLst/>
                <a:latin typeface="Times New Roman" panose="02020603050405020304" pitchFamily="18" charset="0"/>
                <a:cs typeface="Times New Roman" panose="02020603050405020304" pitchFamily="18" charset="0"/>
              </a:rPr>
              <a:t>statistics, programming, and domain expertise</a:t>
            </a:r>
            <a:r>
              <a:rPr lang="en-US" sz="2400" b="0" i="0" dirty="0">
                <a:solidFill>
                  <a:srgbClr val="404040"/>
                </a:solidFill>
                <a:effectLst/>
                <a:latin typeface="Times New Roman" panose="02020603050405020304" pitchFamily="18" charset="0"/>
                <a:cs typeface="Times New Roman" panose="02020603050405020304" pitchFamily="18" charset="0"/>
              </a:rPr>
              <a:t> to extract actionable insights from complex datasets. Below is a detailed breakdown of their role: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4816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F9AEC-1EFA-5809-8A4D-AC4C7308A37E}"/>
              </a:ext>
            </a:extLst>
          </p:cNvPr>
          <p:cNvSpPr>
            <a:spLocks noGrp="1"/>
          </p:cNvSpPr>
          <p:nvPr>
            <p:ph type="title"/>
          </p:nvPr>
        </p:nvSpPr>
        <p:spPr/>
        <p:txBody>
          <a:bodyPr/>
          <a:lstStyle/>
          <a:p>
            <a:r>
              <a:rPr lang="en-IN" b="1" i="0" dirty="0">
                <a:solidFill>
                  <a:srgbClr val="404040"/>
                </a:solidFill>
                <a:effectLst/>
                <a:latin typeface="Times New Roman" panose="02020603050405020304" pitchFamily="18" charset="0"/>
                <a:cs typeface="Times New Roman" panose="02020603050405020304" pitchFamily="18" charset="0"/>
              </a:rPr>
              <a:t>Core Responsibilities</a:t>
            </a:r>
            <a:br>
              <a:rPr lang="en-IN" b="1" i="0" dirty="0">
                <a:solidFill>
                  <a:srgbClr val="404040"/>
                </a:solidFill>
                <a:effectLst/>
                <a:latin typeface="DeepSeek-CJK-patch"/>
              </a:rPr>
            </a:br>
            <a:endParaRPr lang="en-IN" dirty="0"/>
          </a:p>
        </p:txBody>
      </p:sp>
      <p:sp>
        <p:nvSpPr>
          <p:cNvPr id="3" name="Content Placeholder 2">
            <a:extLst>
              <a:ext uri="{FF2B5EF4-FFF2-40B4-BE49-F238E27FC236}">
                <a16:creationId xmlns:a16="http://schemas.microsoft.com/office/drawing/2014/main" id="{8D769410-A368-5A11-D100-912C8E058334}"/>
              </a:ext>
            </a:extLst>
          </p:cNvPr>
          <p:cNvSpPr>
            <a:spLocks noGrp="1"/>
          </p:cNvSpPr>
          <p:nvPr>
            <p:ph idx="1"/>
          </p:nvPr>
        </p:nvSpPr>
        <p:spPr>
          <a:xfrm>
            <a:off x="2589212" y="1504196"/>
            <a:ext cx="8915400" cy="4729694"/>
          </a:xfrm>
        </p:spPr>
        <p:txBody>
          <a:bodyPr>
            <a:normAutofit fontScale="85000" lnSpcReduction="10000"/>
          </a:bodyPr>
          <a:lstStyle/>
          <a:p>
            <a:pPr algn="l">
              <a:buNone/>
            </a:pPr>
            <a:r>
              <a:rPr lang="en-IN" sz="2800" b="1" i="0" dirty="0">
                <a:solidFill>
                  <a:srgbClr val="404040"/>
                </a:solidFill>
                <a:effectLst/>
                <a:latin typeface="Times New Roman" panose="02020603050405020304" pitchFamily="18" charset="0"/>
                <a:cs typeface="Times New Roman" panose="02020603050405020304" pitchFamily="18" charset="0"/>
              </a:rPr>
              <a:t>A. Data Exploration &amp; Analysis</a:t>
            </a:r>
          </a:p>
          <a:p>
            <a:pPr algn="l">
              <a:buFont typeface="Arial" panose="020B0604020202020204" pitchFamily="34" charset="0"/>
              <a:buChar char="•"/>
            </a:pPr>
            <a:r>
              <a:rPr lang="en-IN" sz="2800" b="1" i="0" dirty="0">
                <a:solidFill>
                  <a:srgbClr val="404040"/>
                </a:solidFill>
                <a:effectLst/>
                <a:latin typeface="Times New Roman" panose="02020603050405020304" pitchFamily="18" charset="0"/>
                <a:cs typeface="Times New Roman" panose="02020603050405020304" pitchFamily="18" charset="0"/>
              </a:rPr>
              <a:t>Clean and preprocess</a:t>
            </a:r>
            <a:r>
              <a:rPr lang="en-IN" sz="2800" b="0" i="0" dirty="0">
                <a:solidFill>
                  <a:srgbClr val="404040"/>
                </a:solidFill>
                <a:effectLst/>
                <a:latin typeface="Times New Roman" panose="02020603050405020304" pitchFamily="18" charset="0"/>
                <a:cs typeface="Times New Roman" panose="02020603050405020304" pitchFamily="18" charset="0"/>
              </a:rPr>
              <a:t> raw data (handle missing values, outliers).</a:t>
            </a:r>
          </a:p>
          <a:p>
            <a:pPr algn="l">
              <a:spcBef>
                <a:spcPts val="300"/>
              </a:spcBef>
              <a:buFont typeface="Arial" panose="020B0604020202020204" pitchFamily="34" charset="0"/>
              <a:buChar char="•"/>
            </a:pPr>
            <a:r>
              <a:rPr lang="en-IN" sz="2800" b="0" i="0" dirty="0">
                <a:solidFill>
                  <a:srgbClr val="404040"/>
                </a:solidFill>
                <a:effectLst/>
                <a:latin typeface="Times New Roman" panose="02020603050405020304" pitchFamily="18" charset="0"/>
                <a:cs typeface="Times New Roman" panose="02020603050405020304" pitchFamily="18" charset="0"/>
              </a:rPr>
              <a:t>Perform </a:t>
            </a:r>
            <a:r>
              <a:rPr lang="en-IN" sz="2800" b="1" i="0" dirty="0">
                <a:solidFill>
                  <a:srgbClr val="404040"/>
                </a:solidFill>
                <a:effectLst/>
                <a:latin typeface="Times New Roman" panose="02020603050405020304" pitchFamily="18" charset="0"/>
                <a:cs typeface="Times New Roman" panose="02020603050405020304" pitchFamily="18" charset="0"/>
              </a:rPr>
              <a:t>Exploratory Data Analysis (EDA)</a:t>
            </a:r>
            <a:r>
              <a:rPr lang="en-IN" sz="2800" b="0" i="0" dirty="0">
                <a:solidFill>
                  <a:srgbClr val="404040"/>
                </a:solidFill>
                <a:effectLst/>
                <a:latin typeface="Times New Roman" panose="02020603050405020304" pitchFamily="18" charset="0"/>
                <a:cs typeface="Times New Roman" panose="02020603050405020304" pitchFamily="18" charset="0"/>
              </a:rPr>
              <a:t> using statistical methods and visualizations.</a:t>
            </a:r>
          </a:p>
          <a:p>
            <a:pPr algn="l">
              <a:spcBef>
                <a:spcPts val="300"/>
              </a:spcBef>
              <a:buFont typeface="Arial" panose="020B0604020202020204" pitchFamily="34" charset="0"/>
              <a:buChar char="•"/>
            </a:pPr>
            <a:r>
              <a:rPr lang="en-IN" sz="2800" b="0" i="0" dirty="0">
                <a:solidFill>
                  <a:srgbClr val="404040"/>
                </a:solidFill>
                <a:effectLst/>
                <a:latin typeface="Times New Roman" panose="02020603050405020304" pitchFamily="18" charset="0"/>
                <a:cs typeface="Times New Roman" panose="02020603050405020304" pitchFamily="18" charset="0"/>
              </a:rPr>
              <a:t>Identify patterns, trends, and anomalies in data.</a:t>
            </a:r>
          </a:p>
          <a:p>
            <a:pPr algn="l">
              <a:buNone/>
            </a:pPr>
            <a:r>
              <a:rPr lang="en-IN" sz="2800" b="1" i="0" dirty="0">
                <a:solidFill>
                  <a:srgbClr val="404040"/>
                </a:solidFill>
                <a:effectLst/>
                <a:latin typeface="Times New Roman" panose="02020603050405020304" pitchFamily="18" charset="0"/>
                <a:cs typeface="Times New Roman" panose="02020603050405020304" pitchFamily="18" charset="0"/>
              </a:rPr>
              <a:t>B. Machine Learning &amp; Predictive </a:t>
            </a:r>
            <a:r>
              <a:rPr lang="en-IN" sz="2800" b="1" i="0" dirty="0" err="1">
                <a:solidFill>
                  <a:srgbClr val="404040"/>
                </a:solidFill>
                <a:effectLst/>
                <a:latin typeface="Times New Roman" panose="02020603050405020304" pitchFamily="18" charset="0"/>
                <a:cs typeface="Times New Roman" panose="02020603050405020304" pitchFamily="18" charset="0"/>
              </a:rPr>
              <a:t>Modeling</a:t>
            </a:r>
            <a:endParaRPr lang="en-IN" sz="2800" b="1" i="0" dirty="0">
              <a:solidFill>
                <a:srgbClr val="40404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sz="2800" b="0" i="0" dirty="0">
                <a:solidFill>
                  <a:srgbClr val="404040"/>
                </a:solidFill>
                <a:effectLst/>
                <a:latin typeface="Times New Roman" panose="02020603050405020304" pitchFamily="18" charset="0"/>
                <a:cs typeface="Times New Roman" panose="02020603050405020304" pitchFamily="18" charset="0"/>
              </a:rPr>
              <a:t>Develop </a:t>
            </a:r>
            <a:r>
              <a:rPr lang="en-IN" sz="2800" b="1" i="0" dirty="0">
                <a:solidFill>
                  <a:srgbClr val="404040"/>
                </a:solidFill>
                <a:effectLst/>
                <a:latin typeface="Times New Roman" panose="02020603050405020304" pitchFamily="18" charset="0"/>
                <a:cs typeface="Times New Roman" panose="02020603050405020304" pitchFamily="18" charset="0"/>
              </a:rPr>
              <a:t>ML models</a:t>
            </a:r>
            <a:r>
              <a:rPr lang="en-IN" sz="2800" b="0" i="0" dirty="0">
                <a:solidFill>
                  <a:srgbClr val="404040"/>
                </a:solidFill>
                <a:effectLst/>
                <a:latin typeface="Times New Roman" panose="02020603050405020304" pitchFamily="18" charset="0"/>
                <a:cs typeface="Times New Roman" panose="02020603050405020304" pitchFamily="18" charset="0"/>
              </a:rPr>
              <a:t> (regression, classification, clustering) to solve business problems.</a:t>
            </a:r>
          </a:p>
          <a:p>
            <a:pPr algn="l">
              <a:spcBef>
                <a:spcPts val="300"/>
              </a:spcBef>
              <a:buFont typeface="Arial" panose="020B0604020202020204" pitchFamily="34" charset="0"/>
              <a:buChar char="•"/>
            </a:pPr>
            <a:r>
              <a:rPr lang="en-IN" sz="2800" b="0" i="0" dirty="0">
                <a:solidFill>
                  <a:srgbClr val="404040"/>
                </a:solidFill>
                <a:effectLst/>
                <a:latin typeface="Times New Roman" panose="02020603050405020304" pitchFamily="18" charset="0"/>
                <a:cs typeface="Times New Roman" panose="02020603050405020304" pitchFamily="18" charset="0"/>
              </a:rPr>
              <a:t>Train and fine-tune algorithms (e.g., Random Forests, Neural Networks).</a:t>
            </a:r>
          </a:p>
          <a:p>
            <a:pPr algn="l">
              <a:spcBef>
                <a:spcPts val="300"/>
              </a:spcBef>
              <a:buFont typeface="Arial" panose="020B0604020202020204" pitchFamily="34" charset="0"/>
              <a:buChar char="•"/>
            </a:pPr>
            <a:r>
              <a:rPr lang="en-IN" sz="2800" b="0" i="0" dirty="0">
                <a:solidFill>
                  <a:srgbClr val="404040"/>
                </a:solidFill>
                <a:effectLst/>
                <a:latin typeface="Times New Roman" panose="02020603050405020304" pitchFamily="18" charset="0"/>
                <a:cs typeface="Times New Roman" panose="02020603050405020304" pitchFamily="18" charset="0"/>
              </a:rPr>
              <a:t>Deploy models into production (e.g., using Flask, </a:t>
            </a:r>
            <a:r>
              <a:rPr lang="en-IN" sz="2800" b="0" i="0" dirty="0" err="1">
                <a:solidFill>
                  <a:srgbClr val="404040"/>
                </a:solidFill>
                <a:effectLst/>
                <a:latin typeface="Times New Roman" panose="02020603050405020304" pitchFamily="18" charset="0"/>
                <a:cs typeface="Times New Roman" panose="02020603050405020304" pitchFamily="18" charset="0"/>
              </a:rPr>
              <a:t>FastAPI</a:t>
            </a:r>
            <a:r>
              <a:rPr lang="en-IN" sz="2800" b="0" i="0" dirty="0">
                <a:solidFill>
                  <a:srgbClr val="404040"/>
                </a:solidFill>
                <a:effectLst/>
                <a:latin typeface="Times New Roman" panose="02020603050405020304" pitchFamily="18" charset="0"/>
                <a:cs typeface="Times New Roman" panose="02020603050405020304" pitchFamily="18" charset="0"/>
              </a:rPr>
              <a:t>, or cloud platforms).</a:t>
            </a:r>
          </a:p>
          <a:p>
            <a:pPr marL="0" indent="0">
              <a:buNone/>
            </a:pPr>
            <a:endParaRPr lang="en-IN" dirty="0"/>
          </a:p>
        </p:txBody>
      </p:sp>
    </p:spTree>
    <p:extLst>
      <p:ext uri="{BB962C8B-B14F-4D97-AF65-F5344CB8AC3E}">
        <p14:creationId xmlns:p14="http://schemas.microsoft.com/office/powerpoint/2010/main" val="3403235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BCF72-6484-6C54-9EA0-A135B81116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0290B7-1386-1ADC-C959-4D26BB087E3E}"/>
              </a:ext>
            </a:extLst>
          </p:cNvPr>
          <p:cNvSpPr>
            <a:spLocks noGrp="1"/>
          </p:cNvSpPr>
          <p:nvPr>
            <p:ph type="title"/>
          </p:nvPr>
        </p:nvSpPr>
        <p:spPr>
          <a:xfrm>
            <a:off x="2589212" y="223306"/>
            <a:ext cx="8911687" cy="1280890"/>
          </a:xfrm>
        </p:spPr>
        <p:txBody>
          <a:bodyPr/>
          <a:lstStyle/>
          <a:p>
            <a:r>
              <a:rPr lang="en-IN" b="1" i="0" dirty="0">
                <a:solidFill>
                  <a:srgbClr val="404040"/>
                </a:solidFill>
                <a:effectLst/>
                <a:latin typeface="Times New Roman" panose="02020603050405020304" pitchFamily="18" charset="0"/>
                <a:cs typeface="Times New Roman" panose="02020603050405020304" pitchFamily="18" charset="0"/>
              </a:rPr>
              <a:t>Core Responsibilities</a:t>
            </a:r>
            <a:br>
              <a:rPr lang="en-IN" b="1" i="0" dirty="0">
                <a:solidFill>
                  <a:srgbClr val="404040"/>
                </a:solidFill>
                <a:effectLst/>
                <a:latin typeface="DeepSeek-CJK-patch"/>
              </a:rPr>
            </a:br>
            <a:endParaRPr lang="en-IN" dirty="0"/>
          </a:p>
        </p:txBody>
      </p:sp>
      <p:sp>
        <p:nvSpPr>
          <p:cNvPr id="3" name="Content Placeholder 2">
            <a:extLst>
              <a:ext uri="{FF2B5EF4-FFF2-40B4-BE49-F238E27FC236}">
                <a16:creationId xmlns:a16="http://schemas.microsoft.com/office/drawing/2014/main" id="{8E69CB99-F487-A474-22DD-510DC8AFE601}"/>
              </a:ext>
            </a:extLst>
          </p:cNvPr>
          <p:cNvSpPr>
            <a:spLocks noGrp="1"/>
          </p:cNvSpPr>
          <p:nvPr>
            <p:ph idx="1"/>
          </p:nvPr>
        </p:nvSpPr>
        <p:spPr>
          <a:xfrm>
            <a:off x="2589212" y="1016895"/>
            <a:ext cx="8915400" cy="5841105"/>
          </a:xfrm>
        </p:spPr>
        <p:txBody>
          <a:bodyPr>
            <a:normAutofit fontScale="85000" lnSpcReduction="20000"/>
          </a:bodyPr>
          <a:lstStyle/>
          <a:p>
            <a:pPr algn="l">
              <a:buNone/>
            </a:pPr>
            <a:r>
              <a:rPr lang="en-IN" sz="2800" b="1" i="0" dirty="0">
                <a:solidFill>
                  <a:srgbClr val="404040"/>
                </a:solidFill>
                <a:effectLst/>
                <a:latin typeface="Times New Roman" panose="02020603050405020304" pitchFamily="18" charset="0"/>
                <a:cs typeface="Times New Roman" panose="02020603050405020304" pitchFamily="18" charset="0"/>
              </a:rPr>
              <a:t>C. Data Storytelling &amp; Visualization</a:t>
            </a:r>
          </a:p>
          <a:p>
            <a:pPr algn="l">
              <a:buFont typeface="Arial" panose="020B0604020202020204" pitchFamily="34" charset="0"/>
              <a:buChar char="•"/>
            </a:pPr>
            <a:r>
              <a:rPr lang="en-IN" sz="2800" b="0" i="0" dirty="0">
                <a:solidFill>
                  <a:srgbClr val="404040"/>
                </a:solidFill>
                <a:effectLst/>
                <a:latin typeface="Times New Roman" panose="02020603050405020304" pitchFamily="18" charset="0"/>
                <a:cs typeface="Times New Roman" panose="02020603050405020304" pitchFamily="18" charset="0"/>
              </a:rPr>
              <a:t>Create </a:t>
            </a:r>
            <a:r>
              <a:rPr lang="en-IN" sz="2800" b="1" i="0" dirty="0">
                <a:solidFill>
                  <a:srgbClr val="404040"/>
                </a:solidFill>
                <a:effectLst/>
                <a:latin typeface="Times New Roman" panose="02020603050405020304" pitchFamily="18" charset="0"/>
                <a:cs typeface="Times New Roman" panose="02020603050405020304" pitchFamily="18" charset="0"/>
              </a:rPr>
              <a:t>dashboards</a:t>
            </a:r>
            <a:r>
              <a:rPr lang="en-IN" sz="2800" b="0" i="0" dirty="0">
                <a:solidFill>
                  <a:srgbClr val="404040"/>
                </a:solidFill>
                <a:effectLst/>
                <a:latin typeface="Times New Roman" panose="02020603050405020304" pitchFamily="18" charset="0"/>
                <a:cs typeface="Times New Roman" panose="02020603050405020304" pitchFamily="18" charset="0"/>
              </a:rPr>
              <a:t> (Power BI, Tableau) and reports for stakeholders.</a:t>
            </a:r>
          </a:p>
          <a:p>
            <a:pPr algn="l">
              <a:spcBef>
                <a:spcPts val="300"/>
              </a:spcBef>
              <a:buFont typeface="Arial" panose="020B0604020202020204" pitchFamily="34" charset="0"/>
              <a:buChar char="•"/>
            </a:pPr>
            <a:r>
              <a:rPr lang="en-IN" sz="2800" b="0" i="0" dirty="0">
                <a:solidFill>
                  <a:srgbClr val="404040"/>
                </a:solidFill>
                <a:effectLst/>
                <a:latin typeface="Times New Roman" panose="02020603050405020304" pitchFamily="18" charset="0"/>
                <a:cs typeface="Times New Roman" panose="02020603050405020304" pitchFamily="18" charset="0"/>
              </a:rPr>
              <a:t>Communicate insights clearly to </a:t>
            </a:r>
            <a:r>
              <a:rPr lang="en-IN" sz="2800" b="1" i="0" dirty="0">
                <a:solidFill>
                  <a:srgbClr val="404040"/>
                </a:solidFill>
                <a:effectLst/>
                <a:latin typeface="Times New Roman" panose="02020603050405020304" pitchFamily="18" charset="0"/>
                <a:cs typeface="Times New Roman" panose="02020603050405020304" pitchFamily="18" charset="0"/>
              </a:rPr>
              <a:t>non-technical audiences</a:t>
            </a:r>
            <a:r>
              <a:rPr lang="en-IN" sz="2800" b="0" i="0" dirty="0">
                <a:solidFill>
                  <a:srgbClr val="404040"/>
                </a:solidFill>
                <a:effectLst/>
                <a:latin typeface="Times New Roman" panose="02020603050405020304" pitchFamily="18" charset="0"/>
                <a:cs typeface="Times New Roman" panose="02020603050405020304" pitchFamily="18" charset="0"/>
              </a:rPr>
              <a:t>.</a:t>
            </a:r>
          </a:p>
          <a:p>
            <a:pPr algn="l">
              <a:buNone/>
            </a:pPr>
            <a:r>
              <a:rPr lang="en-IN" sz="2800" b="1" i="0" dirty="0">
                <a:solidFill>
                  <a:srgbClr val="404040"/>
                </a:solidFill>
                <a:effectLst/>
                <a:latin typeface="Times New Roman" panose="02020603050405020304" pitchFamily="18" charset="0"/>
                <a:cs typeface="Times New Roman" panose="02020603050405020304" pitchFamily="18" charset="0"/>
              </a:rPr>
              <a:t>D. Big Data &amp; Cloud Computing</a:t>
            </a:r>
          </a:p>
          <a:p>
            <a:pPr algn="l">
              <a:buFont typeface="Arial" panose="020B0604020202020204" pitchFamily="34" charset="0"/>
              <a:buChar char="•"/>
            </a:pPr>
            <a:r>
              <a:rPr lang="en-IN" sz="2800" b="0" i="0" dirty="0">
                <a:solidFill>
                  <a:srgbClr val="404040"/>
                </a:solidFill>
                <a:effectLst/>
                <a:latin typeface="Times New Roman" panose="02020603050405020304" pitchFamily="18" charset="0"/>
                <a:cs typeface="Times New Roman" panose="02020603050405020304" pitchFamily="18" charset="0"/>
              </a:rPr>
              <a:t>Work with </a:t>
            </a:r>
            <a:r>
              <a:rPr lang="en-IN" sz="2800" b="1" i="0" dirty="0">
                <a:solidFill>
                  <a:srgbClr val="404040"/>
                </a:solidFill>
                <a:effectLst/>
                <a:latin typeface="Times New Roman" panose="02020603050405020304" pitchFamily="18" charset="0"/>
                <a:cs typeface="Times New Roman" panose="02020603050405020304" pitchFamily="18" charset="0"/>
              </a:rPr>
              <a:t>large datasets</a:t>
            </a:r>
            <a:r>
              <a:rPr lang="en-IN" sz="2800" b="0" i="0" dirty="0">
                <a:solidFill>
                  <a:srgbClr val="404040"/>
                </a:solidFill>
                <a:effectLst/>
                <a:latin typeface="Times New Roman" panose="02020603050405020304" pitchFamily="18" charset="0"/>
                <a:cs typeface="Times New Roman" panose="02020603050405020304" pitchFamily="18" charset="0"/>
              </a:rPr>
              <a:t> using tools like Spark, Hadoop, or cloud services (AWS, GCP).</a:t>
            </a:r>
          </a:p>
          <a:p>
            <a:pPr algn="l">
              <a:spcBef>
                <a:spcPts val="300"/>
              </a:spcBef>
              <a:buFont typeface="Arial" panose="020B0604020202020204" pitchFamily="34" charset="0"/>
              <a:buChar char="•"/>
            </a:pPr>
            <a:r>
              <a:rPr lang="en-IN" sz="2800" b="0" i="0" dirty="0">
                <a:solidFill>
                  <a:srgbClr val="404040"/>
                </a:solidFill>
                <a:effectLst/>
                <a:latin typeface="Times New Roman" panose="02020603050405020304" pitchFamily="18" charset="0"/>
                <a:cs typeface="Times New Roman" panose="02020603050405020304" pitchFamily="18" charset="0"/>
              </a:rPr>
              <a:t>Optimize data pipelines for scalability.</a:t>
            </a:r>
          </a:p>
          <a:p>
            <a:pPr algn="l">
              <a:buNone/>
            </a:pPr>
            <a:r>
              <a:rPr lang="en-IN" sz="2800" b="1" i="0" dirty="0">
                <a:solidFill>
                  <a:srgbClr val="404040"/>
                </a:solidFill>
                <a:effectLst/>
                <a:latin typeface="Times New Roman" panose="02020603050405020304" pitchFamily="18" charset="0"/>
                <a:cs typeface="Times New Roman" panose="02020603050405020304" pitchFamily="18" charset="0"/>
              </a:rPr>
              <a:t>E. Business Impact</a:t>
            </a:r>
          </a:p>
          <a:p>
            <a:pPr algn="l">
              <a:buFont typeface="Arial" panose="020B0604020202020204" pitchFamily="34" charset="0"/>
              <a:buChar char="•"/>
            </a:pPr>
            <a:r>
              <a:rPr lang="en-IN" sz="2800" b="0" i="0" dirty="0">
                <a:solidFill>
                  <a:srgbClr val="404040"/>
                </a:solidFill>
                <a:effectLst/>
                <a:latin typeface="Times New Roman" panose="02020603050405020304" pitchFamily="18" charset="0"/>
                <a:cs typeface="Times New Roman" panose="02020603050405020304" pitchFamily="18" charset="0"/>
              </a:rPr>
              <a:t>Collaborate with teams (marketing, finance, operations) to </a:t>
            </a:r>
            <a:r>
              <a:rPr lang="en-IN" sz="2800" b="1" i="0" dirty="0">
                <a:solidFill>
                  <a:srgbClr val="404040"/>
                </a:solidFill>
                <a:effectLst/>
                <a:latin typeface="Times New Roman" panose="02020603050405020304" pitchFamily="18" charset="0"/>
                <a:cs typeface="Times New Roman" panose="02020603050405020304" pitchFamily="18" charset="0"/>
              </a:rPr>
              <a:t>solve real-world problems</a:t>
            </a:r>
            <a:r>
              <a:rPr lang="en-IN" sz="2800" b="0" i="0" dirty="0">
                <a:solidFill>
                  <a:srgbClr val="404040"/>
                </a:solidFill>
                <a:effectLst/>
                <a:latin typeface="Times New Roman" panose="02020603050405020304" pitchFamily="18" charset="0"/>
                <a:cs typeface="Times New Roman" panose="02020603050405020304" pitchFamily="18" charset="0"/>
              </a:rPr>
              <a:t>.</a:t>
            </a:r>
          </a:p>
          <a:p>
            <a:pPr algn="l">
              <a:spcBef>
                <a:spcPts val="300"/>
              </a:spcBef>
              <a:spcAft>
                <a:spcPts val="300"/>
              </a:spcAft>
              <a:buFont typeface="Arial" panose="020B0604020202020204" pitchFamily="34" charset="0"/>
              <a:buChar char="•"/>
            </a:pPr>
            <a:r>
              <a:rPr lang="en-IN" sz="2800" b="0" i="0" dirty="0">
                <a:solidFill>
                  <a:srgbClr val="404040"/>
                </a:solidFill>
                <a:effectLst/>
                <a:latin typeface="Times New Roman" panose="02020603050405020304" pitchFamily="18" charset="0"/>
                <a:cs typeface="Times New Roman" panose="02020603050405020304" pitchFamily="18" charset="0"/>
              </a:rPr>
              <a:t>Examples:</a:t>
            </a:r>
          </a:p>
          <a:p>
            <a:pPr marL="742950" lvl="1" indent="-285750" algn="l">
              <a:spcBef>
                <a:spcPts val="300"/>
              </a:spcBef>
              <a:buFont typeface="Arial" panose="020B0604020202020204" pitchFamily="34" charset="0"/>
              <a:buChar char="•"/>
            </a:pPr>
            <a:r>
              <a:rPr lang="en-IN" sz="2800" b="0" i="0" dirty="0">
                <a:solidFill>
                  <a:srgbClr val="404040"/>
                </a:solidFill>
                <a:effectLst/>
                <a:latin typeface="Times New Roman" panose="02020603050405020304" pitchFamily="18" charset="0"/>
                <a:cs typeface="Times New Roman" panose="02020603050405020304" pitchFamily="18" charset="0"/>
              </a:rPr>
              <a:t>Optimizing supply chains.</a:t>
            </a:r>
          </a:p>
          <a:p>
            <a:pPr marL="742950" lvl="1" indent="-285750" algn="l">
              <a:spcBef>
                <a:spcPts val="300"/>
              </a:spcBef>
              <a:buFont typeface="Arial" panose="020B0604020202020204" pitchFamily="34" charset="0"/>
              <a:buChar char="•"/>
            </a:pPr>
            <a:r>
              <a:rPr lang="en-IN" sz="2800" b="0" i="0" dirty="0">
                <a:solidFill>
                  <a:srgbClr val="404040"/>
                </a:solidFill>
                <a:effectLst/>
                <a:latin typeface="Times New Roman" panose="02020603050405020304" pitchFamily="18" charset="0"/>
                <a:cs typeface="Times New Roman" panose="02020603050405020304" pitchFamily="18" charset="0"/>
              </a:rPr>
              <a:t>Fraud detection in banking.</a:t>
            </a:r>
          </a:p>
          <a:p>
            <a:pPr marL="742950" lvl="1" indent="-285750" algn="l">
              <a:spcBef>
                <a:spcPts val="300"/>
              </a:spcBef>
              <a:buFont typeface="Arial" panose="020B0604020202020204" pitchFamily="34" charset="0"/>
              <a:buChar char="•"/>
            </a:pPr>
            <a:r>
              <a:rPr lang="en-IN" sz="2800" b="0" i="0" dirty="0">
                <a:solidFill>
                  <a:srgbClr val="404040"/>
                </a:solidFill>
                <a:effectLst/>
                <a:latin typeface="Times New Roman" panose="02020603050405020304" pitchFamily="18" charset="0"/>
                <a:cs typeface="Times New Roman" panose="02020603050405020304" pitchFamily="18" charset="0"/>
              </a:rPr>
              <a:t>Personalized recommendations (Netflix, Amazon).</a:t>
            </a:r>
          </a:p>
          <a:p>
            <a:pPr marL="0" indent="0">
              <a:buNone/>
            </a:pPr>
            <a:endParaRPr lang="en-IN" dirty="0"/>
          </a:p>
        </p:txBody>
      </p:sp>
    </p:spTree>
    <p:extLst>
      <p:ext uri="{BB962C8B-B14F-4D97-AF65-F5344CB8AC3E}">
        <p14:creationId xmlns:p14="http://schemas.microsoft.com/office/powerpoint/2010/main" val="1609914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BA36-8A97-402E-B0F9-CF103A5C0A9E}"/>
              </a:ext>
            </a:extLst>
          </p:cNvPr>
          <p:cNvSpPr>
            <a:spLocks noGrp="1"/>
          </p:cNvSpPr>
          <p:nvPr>
            <p:ph type="title"/>
          </p:nvPr>
        </p:nvSpPr>
        <p:spPr/>
        <p:txBody>
          <a:bodyPr>
            <a:normAutofit/>
          </a:bodyPr>
          <a:lstStyle/>
          <a:p>
            <a:r>
              <a:rPr lang="en-IN" dirty="0">
                <a:latin typeface="Times New Roman" panose="02020603050405020304" pitchFamily="18" charset="0"/>
                <a:cs typeface="Times New Roman" panose="02020603050405020304" pitchFamily="18" charset="0"/>
              </a:rPr>
              <a:t>Data Processing</a:t>
            </a:r>
          </a:p>
        </p:txBody>
      </p:sp>
      <p:sp>
        <p:nvSpPr>
          <p:cNvPr id="3" name="Content Placeholder 2">
            <a:extLst>
              <a:ext uri="{FF2B5EF4-FFF2-40B4-BE49-F238E27FC236}">
                <a16:creationId xmlns:a16="http://schemas.microsoft.com/office/drawing/2014/main" id="{F80E5746-7D04-4113-204B-49F10A2058A0}"/>
              </a:ext>
            </a:extLst>
          </p:cNvPr>
          <p:cNvSpPr>
            <a:spLocks noGrp="1"/>
          </p:cNvSpPr>
          <p:nvPr>
            <p:ph idx="1"/>
          </p:nvPr>
        </p:nvSpPr>
        <p:spPr>
          <a:xfrm>
            <a:off x="2589212" y="1263721"/>
            <a:ext cx="8915400" cy="4647501"/>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Definition</a:t>
            </a:r>
          </a:p>
          <a:p>
            <a:r>
              <a:rPr lang="en-US" sz="2400" dirty="0">
                <a:latin typeface="Times New Roman" panose="02020603050405020304" pitchFamily="18" charset="0"/>
                <a:cs typeface="Times New Roman" panose="02020603050405020304" pitchFamily="18" charset="0"/>
              </a:rPr>
              <a:t>Data processing involves collecting, cleaning, transforming, and organizing raw data into a structured format suitable for analysis.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915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656DF-0D1D-68C9-42AC-D03112A9939A}"/>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Stages of Data Processing</a:t>
            </a:r>
          </a:p>
        </p:txBody>
      </p:sp>
      <p:sp>
        <p:nvSpPr>
          <p:cNvPr id="3" name="Content Placeholder 2">
            <a:extLst>
              <a:ext uri="{FF2B5EF4-FFF2-40B4-BE49-F238E27FC236}">
                <a16:creationId xmlns:a16="http://schemas.microsoft.com/office/drawing/2014/main" id="{4D59EBD8-DDC0-6118-87D7-27AD7BCDC2AD}"/>
              </a:ext>
            </a:extLst>
          </p:cNvPr>
          <p:cNvSpPr>
            <a:spLocks noGrp="1"/>
          </p:cNvSpPr>
          <p:nvPr>
            <p:ph idx="1"/>
          </p:nvPr>
        </p:nvSpPr>
        <p:spPr>
          <a:xfrm>
            <a:off x="2589212" y="1356189"/>
            <a:ext cx="8915400" cy="4555033"/>
          </a:xfrm>
        </p:spPr>
        <p:txBody>
          <a:bodyPr>
            <a:normAutofit/>
          </a:bodyPr>
          <a:lstStyle/>
          <a:p>
            <a:pPr algn="l">
              <a:spcAft>
                <a:spcPts val="300"/>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Data Collection</a:t>
            </a:r>
            <a:endParaRPr lang="en-IN" sz="2400"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l">
              <a:spcBef>
                <a:spcPts val="300"/>
              </a:spcBef>
              <a:buFont typeface="+mj-lt"/>
              <a:buAutoNum type="arabicPeriod"/>
            </a:pPr>
            <a:r>
              <a:rPr lang="en-IN" sz="2400" b="0" i="0" dirty="0">
                <a:solidFill>
                  <a:srgbClr val="404040"/>
                </a:solidFill>
                <a:effectLst/>
                <a:latin typeface="Times New Roman" panose="02020603050405020304" pitchFamily="18" charset="0"/>
                <a:cs typeface="Times New Roman" panose="02020603050405020304" pitchFamily="18" charset="0"/>
              </a:rPr>
              <a:t>Gathering data from databases, APIs, sensors, surveys, logs, etc.</a:t>
            </a:r>
          </a:p>
          <a:p>
            <a:pPr marL="742950" lvl="1" indent="-285750" algn="l">
              <a:spcBef>
                <a:spcPts val="300"/>
              </a:spcBef>
              <a:buFont typeface="+mj-lt"/>
              <a:buAutoNum type="arabicPeriod"/>
            </a:pPr>
            <a:r>
              <a:rPr lang="en-IN" sz="2400" b="0" i="0" dirty="0">
                <a:solidFill>
                  <a:srgbClr val="404040"/>
                </a:solidFill>
                <a:effectLst/>
                <a:latin typeface="Times New Roman" panose="02020603050405020304" pitchFamily="18" charset="0"/>
                <a:cs typeface="Times New Roman" panose="02020603050405020304" pitchFamily="18" charset="0"/>
              </a:rPr>
              <a:t>Methods: Web scraping, IoT devices, manual entry, automated feeds.</a:t>
            </a:r>
          </a:p>
          <a:p>
            <a:pPr algn="l">
              <a:spcBef>
                <a:spcPts val="300"/>
              </a:spcBef>
              <a:spcAft>
                <a:spcPts val="300"/>
              </a:spcAft>
              <a:buFont typeface="+mj-lt"/>
              <a:buAutoNum type="arabicPeriod"/>
            </a:pPr>
            <a:r>
              <a:rPr lang="en-IN" sz="2400" b="1" i="0" dirty="0">
                <a:solidFill>
                  <a:srgbClr val="404040"/>
                </a:solidFill>
                <a:effectLst/>
                <a:latin typeface="Times New Roman" panose="02020603050405020304" pitchFamily="18" charset="0"/>
                <a:cs typeface="Times New Roman" panose="02020603050405020304" pitchFamily="18" charset="0"/>
              </a:rPr>
              <a:t>Data Cleaning</a:t>
            </a:r>
            <a:endParaRPr lang="en-IN" sz="2400"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l">
              <a:spcBef>
                <a:spcPts val="300"/>
              </a:spcBef>
              <a:buFont typeface="+mj-lt"/>
              <a:buAutoNum type="arabicPeriod"/>
            </a:pPr>
            <a:r>
              <a:rPr lang="en-IN" sz="2400" b="0" i="0" dirty="0">
                <a:solidFill>
                  <a:srgbClr val="404040"/>
                </a:solidFill>
                <a:effectLst/>
                <a:latin typeface="Times New Roman" panose="02020603050405020304" pitchFamily="18" charset="0"/>
                <a:cs typeface="Times New Roman" panose="02020603050405020304" pitchFamily="18" charset="0"/>
              </a:rPr>
              <a:t>Handling missing values (imputation, deletion).</a:t>
            </a:r>
          </a:p>
          <a:p>
            <a:pPr marL="742950" lvl="1" indent="-285750" algn="l">
              <a:spcBef>
                <a:spcPts val="300"/>
              </a:spcBef>
              <a:buFont typeface="+mj-lt"/>
              <a:buAutoNum type="arabicPeriod"/>
            </a:pPr>
            <a:r>
              <a:rPr lang="en-IN" sz="2400" b="0" i="0" dirty="0">
                <a:solidFill>
                  <a:srgbClr val="404040"/>
                </a:solidFill>
                <a:effectLst/>
                <a:latin typeface="Times New Roman" panose="02020603050405020304" pitchFamily="18" charset="0"/>
                <a:cs typeface="Times New Roman" panose="02020603050405020304" pitchFamily="18" charset="0"/>
              </a:rPr>
              <a:t>Removing duplicates and outliers.</a:t>
            </a:r>
          </a:p>
          <a:p>
            <a:pPr marL="742950" lvl="1" indent="-285750" algn="l">
              <a:spcBef>
                <a:spcPts val="300"/>
              </a:spcBef>
              <a:buFont typeface="+mj-lt"/>
              <a:buAutoNum type="arabicPeriod"/>
            </a:pPr>
            <a:r>
              <a:rPr lang="en-IN" sz="2400" b="0" i="0" dirty="0">
                <a:solidFill>
                  <a:srgbClr val="404040"/>
                </a:solidFill>
                <a:effectLst/>
                <a:latin typeface="Times New Roman" panose="02020603050405020304" pitchFamily="18" charset="0"/>
                <a:cs typeface="Times New Roman" panose="02020603050405020304" pitchFamily="18" charset="0"/>
              </a:rPr>
              <a:t>Standardizing formats (dates, currencies, units).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83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8FC1-3C96-55AF-469C-C87DE6FEFAEA}"/>
              </a:ext>
            </a:extLst>
          </p:cNvPr>
          <p:cNvSpPr>
            <a:spLocks noGrp="1"/>
          </p:cNvSpPr>
          <p:nvPr>
            <p:ph type="title"/>
          </p:nvPr>
        </p:nvSpPr>
        <p:spPr>
          <a:xfrm>
            <a:off x="2589212" y="291056"/>
            <a:ext cx="8911687" cy="1280890"/>
          </a:xfrm>
        </p:spPr>
        <p:txBody>
          <a:bodyPr/>
          <a:lstStyle/>
          <a:p>
            <a:r>
              <a:rPr lang="en-IN" dirty="0"/>
              <a:t>What is Data Science?</a:t>
            </a:r>
          </a:p>
        </p:txBody>
      </p:sp>
      <p:sp>
        <p:nvSpPr>
          <p:cNvPr id="3" name="Content Placeholder 2">
            <a:extLst>
              <a:ext uri="{FF2B5EF4-FFF2-40B4-BE49-F238E27FC236}">
                <a16:creationId xmlns:a16="http://schemas.microsoft.com/office/drawing/2014/main" id="{845338D0-8A6D-F382-422A-13649C441492}"/>
              </a:ext>
            </a:extLst>
          </p:cNvPr>
          <p:cNvSpPr>
            <a:spLocks noGrp="1"/>
          </p:cNvSpPr>
          <p:nvPr>
            <p:ph idx="1"/>
          </p:nvPr>
        </p:nvSpPr>
        <p:spPr>
          <a:xfrm>
            <a:off x="2585499" y="1109609"/>
            <a:ext cx="8915400" cy="5286054"/>
          </a:xfrm>
        </p:spPr>
        <p:txBody>
          <a:bodyPr>
            <a:normAutofit/>
          </a:bodyPr>
          <a:lstStyle/>
          <a:p>
            <a:r>
              <a:rPr lang="en-US" sz="2800" b="0" i="0" dirty="0">
                <a:solidFill>
                  <a:srgbClr val="000000"/>
                </a:solidFill>
                <a:effectLst/>
                <a:latin typeface="Times New Roman" panose="02020603050405020304" pitchFamily="18" charset="0"/>
                <a:cs typeface="Times New Roman" panose="02020603050405020304" pitchFamily="18" charset="0"/>
              </a:rPr>
              <a:t>Data Science is about data gathering, analysis and decision-making.</a:t>
            </a:r>
          </a:p>
          <a:p>
            <a:r>
              <a:rPr lang="en-US" sz="2800" b="0" i="0" dirty="0">
                <a:solidFill>
                  <a:srgbClr val="000000"/>
                </a:solidFill>
                <a:effectLst/>
                <a:latin typeface="Times New Roman" panose="02020603050405020304" pitchFamily="18" charset="0"/>
                <a:cs typeface="Times New Roman" panose="02020603050405020304" pitchFamily="18" charset="0"/>
              </a:rPr>
              <a:t>Data Science is about finding patterns in data, through analysis, and make future predictions.</a:t>
            </a:r>
          </a:p>
          <a:p>
            <a:r>
              <a:rPr lang="en-US" sz="2800" b="0" i="0" dirty="0">
                <a:solidFill>
                  <a:srgbClr val="000000"/>
                </a:solidFill>
                <a:effectLst/>
                <a:latin typeface="Times New Roman" panose="02020603050405020304" pitchFamily="18" charset="0"/>
                <a:cs typeface="Times New Roman" panose="02020603050405020304" pitchFamily="18" charset="0"/>
              </a:rPr>
              <a:t>By using Data Science, companies are able to make:</a:t>
            </a:r>
          </a:p>
          <a:p>
            <a:pPr algn="l">
              <a:buFont typeface="Wingdings" panose="05000000000000000000" pitchFamily="2" charset="2"/>
              <a:buChar char="ü"/>
            </a:pPr>
            <a:r>
              <a:rPr lang="en-US" sz="2800" b="0" i="0" dirty="0">
                <a:solidFill>
                  <a:srgbClr val="000000"/>
                </a:solidFill>
                <a:effectLst/>
                <a:latin typeface="Times New Roman" panose="02020603050405020304" pitchFamily="18" charset="0"/>
                <a:cs typeface="Times New Roman" panose="02020603050405020304" pitchFamily="18" charset="0"/>
              </a:rPr>
              <a:t>Better decisions (should we choose A or B)</a:t>
            </a:r>
          </a:p>
          <a:p>
            <a:pPr algn="l">
              <a:buFont typeface="Wingdings" panose="05000000000000000000" pitchFamily="2" charset="2"/>
              <a:buChar char="ü"/>
            </a:pPr>
            <a:r>
              <a:rPr lang="en-US" sz="2800" b="0" i="0" dirty="0">
                <a:solidFill>
                  <a:srgbClr val="000000"/>
                </a:solidFill>
                <a:effectLst/>
                <a:latin typeface="Times New Roman" panose="02020603050405020304" pitchFamily="18" charset="0"/>
                <a:cs typeface="Times New Roman" panose="02020603050405020304" pitchFamily="18" charset="0"/>
              </a:rPr>
              <a:t>Predictive analysis (what will happen next?)</a:t>
            </a:r>
          </a:p>
          <a:p>
            <a:pPr algn="l">
              <a:buFont typeface="Wingdings" panose="05000000000000000000" pitchFamily="2" charset="2"/>
              <a:buChar char="ü"/>
            </a:pPr>
            <a:r>
              <a:rPr lang="en-US" sz="2800" b="0" i="0" dirty="0">
                <a:solidFill>
                  <a:srgbClr val="000000"/>
                </a:solidFill>
                <a:effectLst/>
                <a:latin typeface="Times New Roman" panose="02020603050405020304" pitchFamily="18" charset="0"/>
                <a:cs typeface="Times New Roman" panose="02020603050405020304" pitchFamily="18" charset="0"/>
              </a:rPr>
              <a:t>Pattern discoveries (find pattern, or maybe hidden information in the data)</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168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ABC63-481A-AF32-1D41-9CD073CBB3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9B6AFC-0606-C699-BFCA-9BBA55A109A4}"/>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Stages of Data Processing</a:t>
            </a:r>
          </a:p>
        </p:txBody>
      </p:sp>
      <p:sp>
        <p:nvSpPr>
          <p:cNvPr id="3" name="Content Placeholder 2">
            <a:extLst>
              <a:ext uri="{FF2B5EF4-FFF2-40B4-BE49-F238E27FC236}">
                <a16:creationId xmlns:a16="http://schemas.microsoft.com/office/drawing/2014/main" id="{8006EEB2-7E62-0A37-BF40-6BEBDB59B639}"/>
              </a:ext>
            </a:extLst>
          </p:cNvPr>
          <p:cNvSpPr>
            <a:spLocks noGrp="1"/>
          </p:cNvSpPr>
          <p:nvPr>
            <p:ph idx="1"/>
          </p:nvPr>
        </p:nvSpPr>
        <p:spPr>
          <a:xfrm>
            <a:off x="2589212" y="1356189"/>
            <a:ext cx="8915400" cy="4555033"/>
          </a:xfrm>
        </p:spPr>
        <p:txBody>
          <a:bodyPr>
            <a:normAutofit/>
          </a:bodyPr>
          <a:lstStyle/>
          <a:p>
            <a:pPr marL="457200" indent="-457200" algn="l">
              <a:spcBef>
                <a:spcPts val="300"/>
              </a:spcBef>
              <a:spcAft>
                <a:spcPts val="300"/>
              </a:spcAft>
              <a:buFont typeface="+mj-lt"/>
              <a:buAutoNum type="arabicPeriod" startAt="3"/>
            </a:pPr>
            <a:r>
              <a:rPr lang="en-IN" sz="2400" b="1" i="0" dirty="0">
                <a:solidFill>
                  <a:srgbClr val="404040"/>
                </a:solidFill>
                <a:effectLst/>
                <a:latin typeface="Times New Roman" panose="02020603050405020304" pitchFamily="18" charset="0"/>
                <a:cs typeface="Times New Roman" panose="02020603050405020304" pitchFamily="18" charset="0"/>
              </a:rPr>
              <a:t>Data Transformation</a:t>
            </a:r>
            <a:endParaRPr lang="en-IN" sz="2400"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l">
              <a:spcBef>
                <a:spcPts val="300"/>
              </a:spcBef>
              <a:buFont typeface="+mj-lt"/>
              <a:buAutoNum type="arabicPeriod"/>
            </a:pPr>
            <a:r>
              <a:rPr lang="en-IN" sz="2400" b="0" i="0" dirty="0">
                <a:solidFill>
                  <a:srgbClr val="404040"/>
                </a:solidFill>
                <a:effectLst/>
                <a:latin typeface="Times New Roman" panose="02020603050405020304" pitchFamily="18" charset="0"/>
                <a:cs typeface="Times New Roman" panose="02020603050405020304" pitchFamily="18" charset="0"/>
              </a:rPr>
              <a:t>Normalization (scaling data to a standard range).</a:t>
            </a:r>
          </a:p>
          <a:p>
            <a:pPr marL="742950" lvl="1" indent="-285750" algn="l">
              <a:spcBef>
                <a:spcPts val="300"/>
              </a:spcBef>
              <a:buFont typeface="+mj-lt"/>
              <a:buAutoNum type="arabicPeriod"/>
            </a:pPr>
            <a:r>
              <a:rPr lang="en-IN" sz="2400" b="0" i="0" dirty="0">
                <a:solidFill>
                  <a:srgbClr val="404040"/>
                </a:solidFill>
                <a:effectLst/>
                <a:latin typeface="Times New Roman" panose="02020603050405020304" pitchFamily="18" charset="0"/>
                <a:cs typeface="Times New Roman" panose="02020603050405020304" pitchFamily="18" charset="0"/>
              </a:rPr>
              <a:t>Aggregation (summarizing data, e.g., daily sales → monthly trends).</a:t>
            </a:r>
          </a:p>
          <a:p>
            <a:pPr marL="742950" lvl="1" indent="-285750" algn="l">
              <a:spcBef>
                <a:spcPts val="300"/>
              </a:spcBef>
              <a:buFont typeface="+mj-lt"/>
              <a:buAutoNum type="arabicPeriod"/>
            </a:pPr>
            <a:r>
              <a:rPr lang="en-IN" sz="2400" b="0" i="0" dirty="0">
                <a:solidFill>
                  <a:srgbClr val="404040"/>
                </a:solidFill>
                <a:effectLst/>
                <a:latin typeface="Times New Roman" panose="02020603050405020304" pitchFamily="18" charset="0"/>
                <a:cs typeface="Times New Roman" panose="02020603050405020304" pitchFamily="18" charset="0"/>
              </a:rPr>
              <a:t>Encoding categorical data (one-hot encoding, label encoding).</a:t>
            </a:r>
          </a:p>
          <a:p>
            <a:pPr algn="l">
              <a:spcBef>
                <a:spcPts val="300"/>
              </a:spcBef>
              <a:spcAft>
                <a:spcPts val="300"/>
              </a:spcAft>
              <a:buFont typeface="+mj-lt"/>
              <a:buAutoNum type="arabicPeriod" startAt="3"/>
            </a:pPr>
            <a:r>
              <a:rPr lang="en-IN" sz="2400" b="1" i="0" dirty="0">
                <a:solidFill>
                  <a:srgbClr val="404040"/>
                </a:solidFill>
                <a:effectLst/>
                <a:latin typeface="Times New Roman" panose="02020603050405020304" pitchFamily="18" charset="0"/>
                <a:cs typeface="Times New Roman" panose="02020603050405020304" pitchFamily="18" charset="0"/>
              </a:rPr>
              <a:t>Data Integration</a:t>
            </a:r>
            <a:endParaRPr lang="en-IN" sz="2400"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l">
              <a:spcBef>
                <a:spcPts val="300"/>
              </a:spcBef>
              <a:buFont typeface="+mj-lt"/>
              <a:buAutoNum type="arabicPeriod"/>
            </a:pPr>
            <a:r>
              <a:rPr lang="en-IN" sz="2400" b="0" i="0" dirty="0">
                <a:solidFill>
                  <a:srgbClr val="404040"/>
                </a:solidFill>
                <a:effectLst/>
                <a:latin typeface="Times New Roman" panose="02020603050405020304" pitchFamily="18" charset="0"/>
                <a:cs typeface="Times New Roman" panose="02020603050405020304" pitchFamily="18" charset="0"/>
              </a:rPr>
              <a:t>Combining data from multiple sources.</a:t>
            </a:r>
          </a:p>
          <a:p>
            <a:pPr marL="742950" lvl="1" indent="-285750" algn="l">
              <a:spcBef>
                <a:spcPts val="300"/>
              </a:spcBef>
              <a:buFont typeface="+mj-lt"/>
              <a:buAutoNum type="arabicPeriod"/>
            </a:pPr>
            <a:r>
              <a:rPr lang="en-IN" sz="2400" b="0" i="0" dirty="0">
                <a:solidFill>
                  <a:srgbClr val="404040"/>
                </a:solidFill>
                <a:effectLst/>
                <a:latin typeface="Times New Roman" panose="02020603050405020304" pitchFamily="18" charset="0"/>
                <a:cs typeface="Times New Roman" panose="02020603050405020304" pitchFamily="18" charset="0"/>
              </a:rPr>
              <a:t>Resolving inconsistencies (e.g., different naming conventions).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5121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29793-8CB8-1CD6-A96A-ABAA67445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6AFD2B-BDE5-6F5F-C412-75BD88C49B61}"/>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Stages of Data Processing</a:t>
            </a:r>
          </a:p>
        </p:txBody>
      </p:sp>
      <p:sp>
        <p:nvSpPr>
          <p:cNvPr id="3" name="Content Placeholder 2">
            <a:extLst>
              <a:ext uri="{FF2B5EF4-FFF2-40B4-BE49-F238E27FC236}">
                <a16:creationId xmlns:a16="http://schemas.microsoft.com/office/drawing/2014/main" id="{14CD8E30-F26A-513E-2EE9-E30D65395258}"/>
              </a:ext>
            </a:extLst>
          </p:cNvPr>
          <p:cNvSpPr>
            <a:spLocks noGrp="1"/>
          </p:cNvSpPr>
          <p:nvPr>
            <p:ph idx="1"/>
          </p:nvPr>
        </p:nvSpPr>
        <p:spPr>
          <a:xfrm>
            <a:off x="2589212" y="1356189"/>
            <a:ext cx="8915400" cy="4555033"/>
          </a:xfrm>
        </p:spPr>
        <p:txBody>
          <a:bodyPr>
            <a:normAutofit/>
          </a:bodyPr>
          <a:lstStyle/>
          <a:p>
            <a:pPr marL="457200" indent="-457200" algn="l">
              <a:spcBef>
                <a:spcPts val="300"/>
              </a:spcBef>
              <a:spcAft>
                <a:spcPts val="300"/>
              </a:spcAft>
              <a:buFont typeface="+mj-lt"/>
              <a:buAutoNum type="arabicPeriod" startAt="5"/>
            </a:pPr>
            <a:r>
              <a:rPr lang="en-IN" sz="2400" b="1" i="0" dirty="0">
                <a:solidFill>
                  <a:srgbClr val="404040"/>
                </a:solidFill>
                <a:effectLst/>
                <a:latin typeface="Times New Roman" panose="02020603050405020304" pitchFamily="18" charset="0"/>
                <a:cs typeface="Times New Roman" panose="02020603050405020304" pitchFamily="18" charset="0"/>
              </a:rPr>
              <a:t>Data Reduction</a:t>
            </a:r>
            <a:endParaRPr lang="en-IN" sz="2400"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l">
              <a:spcBef>
                <a:spcPts val="300"/>
              </a:spcBef>
              <a:buFont typeface="+mj-lt"/>
              <a:buAutoNum type="arabicPeriod"/>
            </a:pPr>
            <a:r>
              <a:rPr lang="en-IN" sz="2400" b="0" i="0" dirty="0">
                <a:solidFill>
                  <a:srgbClr val="404040"/>
                </a:solidFill>
                <a:effectLst/>
                <a:latin typeface="Times New Roman" panose="02020603050405020304" pitchFamily="18" charset="0"/>
                <a:cs typeface="Times New Roman" panose="02020603050405020304" pitchFamily="18" charset="0"/>
              </a:rPr>
              <a:t>Dimensionality reduction (PCA, t-SNE).</a:t>
            </a:r>
          </a:p>
          <a:p>
            <a:pPr marL="742950" lvl="1" indent="-285750" algn="l">
              <a:spcBef>
                <a:spcPts val="300"/>
              </a:spcBef>
              <a:buFont typeface="+mj-lt"/>
              <a:buAutoNum type="arabicPeriod"/>
            </a:pPr>
            <a:r>
              <a:rPr lang="en-IN" sz="2400" b="0" i="0" dirty="0">
                <a:solidFill>
                  <a:srgbClr val="404040"/>
                </a:solidFill>
                <a:effectLst/>
                <a:latin typeface="Times New Roman" panose="02020603050405020304" pitchFamily="18" charset="0"/>
                <a:cs typeface="Times New Roman" panose="02020603050405020304" pitchFamily="18" charset="0"/>
              </a:rPr>
              <a:t>Sampling (selecting a representative subset).</a:t>
            </a:r>
          </a:p>
          <a:p>
            <a:pPr algn="l">
              <a:spcBef>
                <a:spcPts val="300"/>
              </a:spcBef>
              <a:spcAft>
                <a:spcPts val="300"/>
              </a:spcAft>
              <a:buFont typeface="+mj-lt"/>
              <a:buAutoNum type="arabicPeriod" startAt="5"/>
            </a:pPr>
            <a:r>
              <a:rPr lang="en-IN" sz="2400" b="1" i="0" dirty="0">
                <a:solidFill>
                  <a:srgbClr val="404040"/>
                </a:solidFill>
                <a:effectLst/>
                <a:latin typeface="Times New Roman" panose="02020603050405020304" pitchFamily="18" charset="0"/>
                <a:cs typeface="Times New Roman" panose="02020603050405020304" pitchFamily="18" charset="0"/>
              </a:rPr>
              <a:t>Data Storage</a:t>
            </a:r>
            <a:endParaRPr lang="en-IN" sz="2400"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l">
              <a:spcBef>
                <a:spcPts val="300"/>
              </a:spcBef>
              <a:buFont typeface="+mj-lt"/>
              <a:buAutoNum type="arabicPeriod"/>
            </a:pPr>
            <a:r>
              <a:rPr lang="en-IN" sz="2400" b="0" i="0" dirty="0">
                <a:solidFill>
                  <a:srgbClr val="404040"/>
                </a:solidFill>
                <a:effectLst/>
                <a:latin typeface="Times New Roman" panose="02020603050405020304" pitchFamily="18" charset="0"/>
                <a:cs typeface="Times New Roman" panose="02020603050405020304" pitchFamily="18" charset="0"/>
              </a:rPr>
              <a:t>Databases (SQL, NoSQL).</a:t>
            </a:r>
          </a:p>
          <a:p>
            <a:pPr marL="742950" lvl="1" indent="-285750" algn="l">
              <a:spcBef>
                <a:spcPts val="300"/>
              </a:spcBef>
              <a:buFont typeface="+mj-lt"/>
              <a:buAutoNum type="arabicPeriod"/>
            </a:pPr>
            <a:r>
              <a:rPr lang="en-IN" sz="2400" b="0" i="0" dirty="0">
                <a:solidFill>
                  <a:srgbClr val="404040"/>
                </a:solidFill>
                <a:effectLst/>
                <a:latin typeface="Times New Roman" panose="02020603050405020304" pitchFamily="18" charset="0"/>
                <a:cs typeface="Times New Roman" panose="02020603050405020304" pitchFamily="18" charset="0"/>
              </a:rPr>
              <a:t>Data warehouses (Snowflake, </a:t>
            </a:r>
            <a:r>
              <a:rPr lang="en-IN" sz="2400" b="0" i="0" dirty="0" err="1">
                <a:solidFill>
                  <a:srgbClr val="404040"/>
                </a:solidFill>
                <a:effectLst/>
                <a:latin typeface="Times New Roman" panose="02020603050405020304" pitchFamily="18" charset="0"/>
                <a:cs typeface="Times New Roman" panose="02020603050405020304" pitchFamily="18" charset="0"/>
              </a:rPr>
              <a:t>BigQuery</a:t>
            </a:r>
            <a:r>
              <a:rPr lang="en-IN" sz="2400"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spcBef>
                <a:spcPts val="300"/>
              </a:spcBef>
              <a:buFont typeface="+mj-lt"/>
              <a:buAutoNum type="arabicPeriod"/>
            </a:pPr>
            <a:r>
              <a:rPr lang="en-IN" sz="2400" b="0" i="0" dirty="0">
                <a:solidFill>
                  <a:srgbClr val="404040"/>
                </a:solidFill>
                <a:effectLst/>
                <a:latin typeface="Times New Roman" panose="02020603050405020304" pitchFamily="18" charset="0"/>
                <a:cs typeface="Times New Roman" panose="02020603050405020304" pitchFamily="18" charset="0"/>
              </a:rPr>
              <a:t>Data lakes (AWS S3, Hadoop HDFS).</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119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F729-B4D8-D4F3-41C8-44CCECDC997C}"/>
              </a:ext>
            </a:extLst>
          </p:cNvPr>
          <p:cNvSpPr>
            <a:spLocks noGrp="1"/>
          </p:cNvSpPr>
          <p:nvPr>
            <p:ph type="title"/>
          </p:nvPr>
        </p:nvSpPr>
        <p:spPr/>
        <p:txBody>
          <a:bodyPr/>
          <a:lstStyle/>
          <a:p>
            <a:r>
              <a:rPr lang="en-IN" b="1" i="0" dirty="0">
                <a:solidFill>
                  <a:srgbClr val="404040"/>
                </a:solidFill>
                <a:effectLst/>
                <a:latin typeface="Times New Roman" panose="02020603050405020304" pitchFamily="18" charset="0"/>
                <a:cs typeface="Times New Roman" panose="02020603050405020304" pitchFamily="18" charset="0"/>
              </a:rPr>
              <a:t>Data Processing Techniques</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5525D1B5-358E-DC4C-A06E-5D39741BE23C}"/>
              </a:ext>
            </a:extLst>
          </p:cNvPr>
          <p:cNvGraphicFramePr>
            <a:graphicFrameLocks noGrp="1"/>
          </p:cNvGraphicFramePr>
          <p:nvPr>
            <p:ph idx="1"/>
            <p:extLst>
              <p:ext uri="{D42A27DB-BD31-4B8C-83A1-F6EECF244321}">
                <p14:modId xmlns:p14="http://schemas.microsoft.com/office/powerpoint/2010/main" val="3419118397"/>
              </p:ext>
            </p:extLst>
          </p:nvPr>
        </p:nvGraphicFramePr>
        <p:xfrm>
          <a:off x="2352907" y="1419254"/>
          <a:ext cx="8915400" cy="5212080"/>
        </p:xfrm>
        <a:graphic>
          <a:graphicData uri="http://schemas.openxmlformats.org/drawingml/2006/table">
            <a:tbl>
              <a:tblPr>
                <a:tableStyleId>{35758FB7-9AC5-4552-8A53-C91805E547FA}</a:tableStyleId>
              </a:tblPr>
              <a:tblGrid>
                <a:gridCol w="2971800">
                  <a:extLst>
                    <a:ext uri="{9D8B030D-6E8A-4147-A177-3AD203B41FA5}">
                      <a16:colId xmlns:a16="http://schemas.microsoft.com/office/drawing/2014/main" val="685087743"/>
                    </a:ext>
                  </a:extLst>
                </a:gridCol>
                <a:gridCol w="2971800">
                  <a:extLst>
                    <a:ext uri="{9D8B030D-6E8A-4147-A177-3AD203B41FA5}">
                      <a16:colId xmlns:a16="http://schemas.microsoft.com/office/drawing/2014/main" val="3745224059"/>
                    </a:ext>
                  </a:extLst>
                </a:gridCol>
                <a:gridCol w="2971800">
                  <a:extLst>
                    <a:ext uri="{9D8B030D-6E8A-4147-A177-3AD203B41FA5}">
                      <a16:colId xmlns:a16="http://schemas.microsoft.com/office/drawing/2014/main" val="3131574098"/>
                    </a:ext>
                  </a:extLst>
                </a:gridCol>
              </a:tblGrid>
              <a:tr h="0">
                <a:tc>
                  <a:txBody>
                    <a:bodyPr/>
                    <a:lstStyle/>
                    <a:p>
                      <a:pPr algn="l"/>
                      <a:r>
                        <a:rPr lang="en-IN" sz="2400" b="1" dirty="0">
                          <a:effectLst/>
                          <a:latin typeface="Times New Roman" panose="02020603050405020304" pitchFamily="18" charset="0"/>
                          <a:cs typeface="Times New Roman" panose="02020603050405020304" pitchFamily="18" charset="0"/>
                        </a:rPr>
                        <a:t>Type</a:t>
                      </a:r>
                    </a:p>
                  </a:txBody>
                  <a:tcPr anchor="ctr">
                    <a:solidFill>
                      <a:schemeClr val="accent4">
                        <a:lumMod val="20000"/>
                        <a:lumOff val="80000"/>
                      </a:schemeClr>
                    </a:solidFill>
                  </a:tcPr>
                </a:tc>
                <a:tc>
                  <a:txBody>
                    <a:bodyPr/>
                    <a:lstStyle/>
                    <a:p>
                      <a:pPr algn="l"/>
                      <a:r>
                        <a:rPr lang="en-IN" sz="2400" b="1">
                          <a:effectLst/>
                          <a:latin typeface="Times New Roman" panose="02020603050405020304" pitchFamily="18" charset="0"/>
                          <a:cs typeface="Times New Roman" panose="02020603050405020304" pitchFamily="18" charset="0"/>
                        </a:rPr>
                        <a:t>Description</a:t>
                      </a:r>
                    </a:p>
                  </a:txBody>
                  <a:tcPr anchor="ctr">
                    <a:solidFill>
                      <a:schemeClr val="accent4">
                        <a:lumMod val="20000"/>
                        <a:lumOff val="80000"/>
                      </a:schemeClr>
                    </a:solidFill>
                  </a:tcPr>
                </a:tc>
                <a:tc>
                  <a:txBody>
                    <a:bodyPr/>
                    <a:lstStyle/>
                    <a:p>
                      <a:pPr algn="l"/>
                      <a:r>
                        <a:rPr lang="en-IN" sz="2400" b="1">
                          <a:effectLst/>
                          <a:latin typeface="Times New Roman" panose="02020603050405020304" pitchFamily="18" charset="0"/>
                          <a:cs typeface="Times New Roman" panose="02020603050405020304" pitchFamily="18" charset="0"/>
                        </a:rPr>
                        <a:t>Use Cases</a:t>
                      </a:r>
                    </a:p>
                  </a:txBody>
                  <a:tcPr anchor="ctr">
                    <a:solidFill>
                      <a:schemeClr val="accent4">
                        <a:lumMod val="20000"/>
                        <a:lumOff val="80000"/>
                      </a:schemeClr>
                    </a:solidFill>
                  </a:tcPr>
                </a:tc>
                <a:extLst>
                  <a:ext uri="{0D108BD9-81ED-4DB2-BD59-A6C34878D82A}">
                    <a16:rowId xmlns:a16="http://schemas.microsoft.com/office/drawing/2014/main" val="2519776082"/>
                  </a:ext>
                </a:extLst>
              </a:tr>
              <a:tr h="0">
                <a:tc>
                  <a:txBody>
                    <a:bodyPr/>
                    <a:lstStyle/>
                    <a:p>
                      <a:r>
                        <a:rPr lang="en-IN" sz="2400" b="1">
                          <a:effectLst/>
                          <a:latin typeface="Times New Roman" panose="02020603050405020304" pitchFamily="18" charset="0"/>
                          <a:cs typeface="Times New Roman" panose="02020603050405020304" pitchFamily="18" charset="0"/>
                        </a:rPr>
                        <a:t>Batch Processing</a:t>
                      </a:r>
                      <a:endParaRPr lang="en-IN" sz="2400">
                        <a:effectLst/>
                        <a:latin typeface="Times New Roman" panose="02020603050405020304" pitchFamily="18" charset="0"/>
                        <a:cs typeface="Times New Roman" panose="02020603050405020304" pitchFamily="18" charset="0"/>
                      </a:endParaRPr>
                    </a:p>
                  </a:txBody>
                  <a:tcPr anchor="ctr">
                    <a:solidFill>
                      <a:schemeClr val="accent4">
                        <a:lumMod val="20000"/>
                        <a:lumOff val="80000"/>
                      </a:schemeClr>
                    </a:solidFill>
                  </a:tcPr>
                </a:tc>
                <a:tc>
                  <a:txBody>
                    <a:bodyPr/>
                    <a:lstStyle/>
                    <a:p>
                      <a:r>
                        <a:rPr lang="en-US" sz="2400" dirty="0">
                          <a:effectLst/>
                          <a:latin typeface="Times New Roman" panose="02020603050405020304" pitchFamily="18" charset="0"/>
                          <a:cs typeface="Times New Roman" panose="02020603050405020304" pitchFamily="18" charset="0"/>
                        </a:rPr>
                        <a:t>Processes large datasets at scheduled intervals.</a:t>
                      </a:r>
                    </a:p>
                  </a:txBody>
                  <a:tcPr anchor="ctr">
                    <a:solidFill>
                      <a:schemeClr val="accent4">
                        <a:lumMod val="20000"/>
                        <a:lumOff val="80000"/>
                      </a:schemeClr>
                    </a:solidFill>
                  </a:tcPr>
                </a:tc>
                <a:tc>
                  <a:txBody>
                    <a:bodyPr/>
                    <a:lstStyle/>
                    <a:p>
                      <a:r>
                        <a:rPr lang="en-US" sz="2400">
                          <a:effectLst/>
                          <a:latin typeface="Times New Roman" panose="02020603050405020304" pitchFamily="18" charset="0"/>
                          <a:cs typeface="Times New Roman" panose="02020603050405020304" pitchFamily="18" charset="0"/>
                        </a:rPr>
                        <a:t>Monthly financial reports, ETL pipelines.</a:t>
                      </a:r>
                    </a:p>
                  </a:txBody>
                  <a:tcPr anchor="ctr">
                    <a:solidFill>
                      <a:schemeClr val="accent4">
                        <a:lumMod val="20000"/>
                        <a:lumOff val="80000"/>
                      </a:schemeClr>
                    </a:solidFill>
                  </a:tcPr>
                </a:tc>
                <a:extLst>
                  <a:ext uri="{0D108BD9-81ED-4DB2-BD59-A6C34878D82A}">
                    <a16:rowId xmlns:a16="http://schemas.microsoft.com/office/drawing/2014/main" val="3857189989"/>
                  </a:ext>
                </a:extLst>
              </a:tr>
              <a:tr h="0">
                <a:tc>
                  <a:txBody>
                    <a:bodyPr/>
                    <a:lstStyle/>
                    <a:p>
                      <a:r>
                        <a:rPr lang="en-IN" sz="2400" b="1">
                          <a:effectLst/>
                          <a:latin typeface="Times New Roman" panose="02020603050405020304" pitchFamily="18" charset="0"/>
                          <a:cs typeface="Times New Roman" panose="02020603050405020304" pitchFamily="18" charset="0"/>
                        </a:rPr>
                        <a:t>Real-Time Processing</a:t>
                      </a:r>
                      <a:endParaRPr lang="en-IN" sz="2400">
                        <a:effectLst/>
                        <a:latin typeface="Times New Roman" panose="02020603050405020304" pitchFamily="18" charset="0"/>
                        <a:cs typeface="Times New Roman" panose="02020603050405020304" pitchFamily="18" charset="0"/>
                      </a:endParaRPr>
                    </a:p>
                  </a:txBody>
                  <a:tcPr anchor="ctr">
                    <a:solidFill>
                      <a:schemeClr val="accent4">
                        <a:lumMod val="20000"/>
                        <a:lumOff val="80000"/>
                      </a:schemeClr>
                    </a:solidFill>
                  </a:tcPr>
                </a:tc>
                <a:tc>
                  <a:txBody>
                    <a:bodyPr/>
                    <a:lstStyle/>
                    <a:p>
                      <a:r>
                        <a:rPr lang="en-US" sz="2400">
                          <a:effectLst/>
                          <a:latin typeface="Times New Roman" panose="02020603050405020304" pitchFamily="18" charset="0"/>
                          <a:cs typeface="Times New Roman" panose="02020603050405020304" pitchFamily="18" charset="0"/>
                        </a:rPr>
                        <a:t>Processes data immediately as it arrives.</a:t>
                      </a:r>
                    </a:p>
                  </a:txBody>
                  <a:tcPr anchor="ctr">
                    <a:solidFill>
                      <a:schemeClr val="accent4">
                        <a:lumMod val="20000"/>
                        <a:lumOff val="80000"/>
                      </a:schemeClr>
                    </a:solidFill>
                  </a:tcPr>
                </a:tc>
                <a:tc>
                  <a:txBody>
                    <a:bodyPr/>
                    <a:lstStyle/>
                    <a:p>
                      <a:r>
                        <a:rPr lang="en-IN" sz="2400">
                          <a:effectLst/>
                          <a:latin typeface="Times New Roman" panose="02020603050405020304" pitchFamily="18" charset="0"/>
                          <a:cs typeface="Times New Roman" panose="02020603050405020304" pitchFamily="18" charset="0"/>
                        </a:rPr>
                        <a:t>Fraud detection, live dashboards.</a:t>
                      </a:r>
                    </a:p>
                  </a:txBody>
                  <a:tcPr anchor="ctr">
                    <a:solidFill>
                      <a:schemeClr val="accent4">
                        <a:lumMod val="20000"/>
                        <a:lumOff val="80000"/>
                      </a:schemeClr>
                    </a:solidFill>
                  </a:tcPr>
                </a:tc>
                <a:extLst>
                  <a:ext uri="{0D108BD9-81ED-4DB2-BD59-A6C34878D82A}">
                    <a16:rowId xmlns:a16="http://schemas.microsoft.com/office/drawing/2014/main" val="1264417949"/>
                  </a:ext>
                </a:extLst>
              </a:tr>
              <a:tr h="0">
                <a:tc>
                  <a:txBody>
                    <a:bodyPr/>
                    <a:lstStyle/>
                    <a:p>
                      <a:r>
                        <a:rPr lang="en-IN" sz="2400" b="1">
                          <a:effectLst/>
                          <a:latin typeface="Times New Roman" panose="02020603050405020304" pitchFamily="18" charset="0"/>
                          <a:cs typeface="Times New Roman" panose="02020603050405020304" pitchFamily="18" charset="0"/>
                        </a:rPr>
                        <a:t>Stream Processing</a:t>
                      </a:r>
                      <a:endParaRPr lang="en-IN" sz="2400">
                        <a:effectLst/>
                        <a:latin typeface="Times New Roman" panose="02020603050405020304" pitchFamily="18" charset="0"/>
                        <a:cs typeface="Times New Roman" panose="02020603050405020304" pitchFamily="18" charset="0"/>
                      </a:endParaRPr>
                    </a:p>
                  </a:txBody>
                  <a:tcPr anchor="ctr">
                    <a:solidFill>
                      <a:schemeClr val="accent4">
                        <a:lumMod val="20000"/>
                        <a:lumOff val="80000"/>
                      </a:schemeClr>
                    </a:solidFill>
                  </a:tcPr>
                </a:tc>
                <a:tc>
                  <a:txBody>
                    <a:bodyPr/>
                    <a:lstStyle/>
                    <a:p>
                      <a:r>
                        <a:rPr lang="en-IN" sz="2400">
                          <a:effectLst/>
                          <a:latin typeface="Times New Roman" panose="02020603050405020304" pitchFamily="18" charset="0"/>
                          <a:cs typeface="Times New Roman" panose="02020603050405020304" pitchFamily="18" charset="0"/>
                        </a:rPr>
                        <a:t>Continuously processes data streams.</a:t>
                      </a:r>
                    </a:p>
                  </a:txBody>
                  <a:tcPr anchor="ctr">
                    <a:solidFill>
                      <a:schemeClr val="accent4">
                        <a:lumMod val="20000"/>
                        <a:lumOff val="80000"/>
                      </a:schemeClr>
                    </a:solidFill>
                  </a:tcPr>
                </a:tc>
                <a:tc>
                  <a:txBody>
                    <a:bodyPr/>
                    <a:lstStyle/>
                    <a:p>
                      <a:r>
                        <a:rPr lang="it-IT" sz="2400" dirty="0">
                          <a:effectLst/>
                          <a:latin typeface="Times New Roman" panose="02020603050405020304" pitchFamily="18" charset="0"/>
                          <a:cs typeface="Times New Roman" panose="02020603050405020304" pitchFamily="18" charset="0"/>
                        </a:rPr>
                        <a:t>IoT sensor monitoring, social media feeds.</a:t>
                      </a:r>
                    </a:p>
                  </a:txBody>
                  <a:tcPr anchor="ctr">
                    <a:solidFill>
                      <a:schemeClr val="accent4">
                        <a:lumMod val="20000"/>
                        <a:lumOff val="80000"/>
                      </a:schemeClr>
                    </a:solidFill>
                  </a:tcPr>
                </a:tc>
                <a:extLst>
                  <a:ext uri="{0D108BD9-81ED-4DB2-BD59-A6C34878D82A}">
                    <a16:rowId xmlns:a16="http://schemas.microsoft.com/office/drawing/2014/main" val="4279263576"/>
                  </a:ext>
                </a:extLst>
              </a:tr>
              <a:tr h="0">
                <a:tc>
                  <a:txBody>
                    <a:bodyPr/>
                    <a:lstStyle/>
                    <a:p>
                      <a:r>
                        <a:rPr lang="en-IN" sz="2400" b="1">
                          <a:effectLst/>
                          <a:latin typeface="Times New Roman" panose="02020603050405020304" pitchFamily="18" charset="0"/>
                          <a:cs typeface="Times New Roman" panose="02020603050405020304" pitchFamily="18" charset="0"/>
                        </a:rPr>
                        <a:t>Distributed Processing</a:t>
                      </a:r>
                      <a:endParaRPr lang="en-IN" sz="2400">
                        <a:effectLst/>
                        <a:latin typeface="Times New Roman" panose="02020603050405020304" pitchFamily="18" charset="0"/>
                        <a:cs typeface="Times New Roman" panose="02020603050405020304" pitchFamily="18" charset="0"/>
                      </a:endParaRPr>
                    </a:p>
                  </a:txBody>
                  <a:tcPr anchor="ctr">
                    <a:solidFill>
                      <a:schemeClr val="accent4">
                        <a:lumMod val="20000"/>
                        <a:lumOff val="80000"/>
                      </a:schemeClr>
                    </a:solidFill>
                  </a:tcPr>
                </a:tc>
                <a:tc>
                  <a:txBody>
                    <a:bodyPr/>
                    <a:lstStyle/>
                    <a:p>
                      <a:r>
                        <a:rPr lang="en-IN" sz="2400" dirty="0">
                          <a:effectLst/>
                          <a:latin typeface="Times New Roman" panose="02020603050405020304" pitchFamily="18" charset="0"/>
                          <a:cs typeface="Times New Roman" panose="02020603050405020304" pitchFamily="18" charset="0"/>
                        </a:rPr>
                        <a:t>Uses multiple machines (Hadoop, Spark).</a:t>
                      </a:r>
                    </a:p>
                  </a:txBody>
                  <a:tcPr anchor="ctr">
                    <a:solidFill>
                      <a:schemeClr val="accent4">
                        <a:lumMod val="20000"/>
                        <a:lumOff val="80000"/>
                      </a:schemeClr>
                    </a:solidFill>
                  </a:tcPr>
                </a:tc>
                <a:tc>
                  <a:txBody>
                    <a:bodyPr/>
                    <a:lstStyle/>
                    <a:p>
                      <a:r>
                        <a:rPr lang="en-US" sz="2400" dirty="0">
                          <a:effectLst/>
                          <a:latin typeface="Times New Roman" panose="02020603050405020304" pitchFamily="18" charset="0"/>
                          <a:cs typeface="Times New Roman" panose="02020603050405020304" pitchFamily="18" charset="0"/>
                        </a:rPr>
                        <a:t>Big data analytics, machine learning.</a:t>
                      </a:r>
                    </a:p>
                  </a:txBody>
                  <a:tcPr anchor="ctr">
                    <a:solidFill>
                      <a:schemeClr val="accent4">
                        <a:lumMod val="20000"/>
                        <a:lumOff val="80000"/>
                      </a:schemeClr>
                    </a:solidFill>
                  </a:tcPr>
                </a:tc>
                <a:extLst>
                  <a:ext uri="{0D108BD9-81ED-4DB2-BD59-A6C34878D82A}">
                    <a16:rowId xmlns:a16="http://schemas.microsoft.com/office/drawing/2014/main" val="1021593322"/>
                  </a:ext>
                </a:extLst>
              </a:tr>
            </a:tbl>
          </a:graphicData>
        </a:graphic>
      </p:graphicFrame>
    </p:spTree>
    <p:extLst>
      <p:ext uri="{BB962C8B-B14F-4D97-AF65-F5344CB8AC3E}">
        <p14:creationId xmlns:p14="http://schemas.microsoft.com/office/powerpoint/2010/main" val="2146212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B435-1FB6-7F33-7114-ADF32498C5A1}"/>
              </a:ext>
            </a:extLst>
          </p:cNvPr>
          <p:cNvSpPr>
            <a:spLocks noGrp="1"/>
          </p:cNvSpPr>
          <p:nvPr>
            <p:ph type="title"/>
          </p:nvPr>
        </p:nvSpPr>
        <p:spPr/>
        <p:txBody>
          <a:bodyPr/>
          <a:lstStyle/>
          <a:p>
            <a:r>
              <a:rPr lang="en-IN" b="0" i="0" dirty="0">
                <a:solidFill>
                  <a:srgbClr val="001D35"/>
                </a:solidFill>
                <a:effectLst/>
                <a:latin typeface="Times New Roman" panose="02020603050405020304" pitchFamily="18" charset="0"/>
                <a:cs typeface="Times New Roman" panose="02020603050405020304" pitchFamily="18" charset="0"/>
              </a:rPr>
              <a:t>Data Formatting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C7B4F4-E137-3F7A-AE50-41DF5E3E96DE}"/>
              </a:ext>
            </a:extLst>
          </p:cNvPr>
          <p:cNvSpPr>
            <a:spLocks noGrp="1"/>
          </p:cNvSpPr>
          <p:nvPr>
            <p:ph idx="1"/>
          </p:nvPr>
        </p:nvSpPr>
        <p:spPr>
          <a:xfrm>
            <a:off x="2589211" y="1264555"/>
            <a:ext cx="9246617" cy="4969336"/>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Data formatting involves cleaning and transforming raw data into a usable format. Pandas offers several functions for this purpose:</a:t>
            </a:r>
          </a:p>
          <a:p>
            <a:r>
              <a:rPr lang="en-US" sz="2400" b="1" dirty="0">
                <a:latin typeface="Times New Roman" panose="02020603050405020304" pitchFamily="18" charset="0"/>
                <a:cs typeface="Times New Roman" panose="02020603050405020304" pitchFamily="18" charset="0"/>
              </a:rPr>
              <a:t>Handling missing values</a:t>
            </a:r>
            <a:r>
              <a:rPr lang="en-US" sz="2400" dirty="0">
                <a:latin typeface="Times New Roman" panose="02020603050405020304" pitchFamily="18" charset="0"/>
                <a:cs typeface="Times New Roman" panose="02020603050405020304" pitchFamily="18" charset="0"/>
              </a:rPr>
              <a:t>: Using </a:t>
            </a:r>
            <a:r>
              <a:rPr lang="en-US" sz="2400" dirty="0" err="1">
                <a:latin typeface="Times New Roman" panose="02020603050405020304" pitchFamily="18" charset="0"/>
                <a:cs typeface="Times New Roman" panose="02020603050405020304" pitchFamily="18" charset="0"/>
              </a:rPr>
              <a:t>fillna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dropna</a:t>
            </a:r>
            <a:r>
              <a:rPr lang="en-US" sz="2400" dirty="0">
                <a:latin typeface="Times New Roman" panose="02020603050405020304" pitchFamily="18" charset="0"/>
                <a:cs typeface="Times New Roman" panose="02020603050405020304" pitchFamily="18" charset="0"/>
              </a:rPr>
              <a:t>(), or replace() to manage missing data.</a:t>
            </a:r>
          </a:p>
          <a:p>
            <a:r>
              <a:rPr lang="en-US" sz="2400" b="1" dirty="0">
                <a:latin typeface="Times New Roman" panose="02020603050405020304" pitchFamily="18" charset="0"/>
                <a:cs typeface="Times New Roman" panose="02020603050405020304" pitchFamily="18" charset="0"/>
              </a:rPr>
              <a:t>Data type conversion: </a:t>
            </a:r>
            <a:r>
              <a:rPr lang="en-US" sz="2400" dirty="0">
                <a:latin typeface="Times New Roman" panose="02020603050405020304" pitchFamily="18" charset="0"/>
                <a:cs typeface="Times New Roman" panose="02020603050405020304" pitchFamily="18" charset="0"/>
              </a:rPr>
              <a:t>Employing </a:t>
            </a:r>
            <a:r>
              <a:rPr lang="en-US" sz="2400" dirty="0" err="1">
                <a:latin typeface="Times New Roman" panose="02020603050405020304" pitchFamily="18" charset="0"/>
                <a:cs typeface="Times New Roman" panose="02020603050405020304" pitchFamily="18" charset="0"/>
              </a:rPr>
              <a:t>astype</a:t>
            </a:r>
            <a:r>
              <a:rPr lang="en-US" sz="2400" dirty="0">
                <a:latin typeface="Times New Roman" panose="02020603050405020304" pitchFamily="18" charset="0"/>
                <a:cs typeface="Times New Roman" panose="02020603050405020304" pitchFamily="18" charset="0"/>
              </a:rPr>
              <a:t>() to change the data type of columns.</a:t>
            </a:r>
          </a:p>
          <a:p>
            <a:r>
              <a:rPr lang="en-US" sz="2400" b="1" dirty="0">
                <a:latin typeface="Times New Roman" panose="02020603050405020304" pitchFamily="18" charset="0"/>
                <a:cs typeface="Times New Roman" panose="02020603050405020304" pitchFamily="18" charset="0"/>
              </a:rPr>
              <a:t>String manipulation: </a:t>
            </a:r>
            <a:r>
              <a:rPr lang="en-US" sz="2400" dirty="0">
                <a:latin typeface="Times New Roman" panose="02020603050405020304" pitchFamily="18" charset="0"/>
                <a:cs typeface="Times New Roman" panose="02020603050405020304" pitchFamily="18" charset="0"/>
              </a:rPr>
              <a:t>Utilizing functions like strip(), lower(), upper(), and replace() for cleaning text data.</a:t>
            </a:r>
          </a:p>
          <a:p>
            <a:r>
              <a:rPr lang="en-US" sz="2400" b="1" dirty="0">
                <a:latin typeface="Times New Roman" panose="02020603050405020304" pitchFamily="18" charset="0"/>
                <a:cs typeface="Times New Roman" panose="02020603050405020304" pitchFamily="18" charset="0"/>
              </a:rPr>
              <a:t>Date and time formatting: </a:t>
            </a:r>
            <a:r>
              <a:rPr lang="en-US" sz="2400" dirty="0">
                <a:latin typeface="Times New Roman" panose="02020603050405020304" pitchFamily="18" charset="0"/>
                <a:cs typeface="Times New Roman" panose="02020603050405020304" pitchFamily="18" charset="0"/>
              </a:rPr>
              <a:t>Converting strings to datetime objects using </a:t>
            </a:r>
            <a:r>
              <a:rPr lang="en-US" sz="2400" dirty="0" err="1">
                <a:latin typeface="Times New Roman" panose="02020603050405020304" pitchFamily="18" charset="0"/>
                <a:cs typeface="Times New Roman" panose="02020603050405020304" pitchFamily="18" charset="0"/>
              </a:rPr>
              <a:t>to_datetime</a:t>
            </a:r>
            <a:r>
              <a:rPr lang="en-US" sz="2400" dirty="0">
                <a:latin typeface="Times New Roman" panose="02020603050405020304" pitchFamily="18" charset="0"/>
                <a:cs typeface="Times New Roman" panose="02020603050405020304" pitchFamily="18" charset="0"/>
              </a:rPr>
              <a:t>() and extracting components like year, month, and day.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3121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2A996-CFC4-7074-C694-C98913C21965}"/>
              </a:ext>
            </a:extLst>
          </p:cNvPr>
          <p:cNvSpPr>
            <a:spLocks noGrp="1"/>
          </p:cNvSpPr>
          <p:nvPr>
            <p:ph type="title"/>
          </p:nvPr>
        </p:nvSpPr>
        <p:spPr>
          <a:xfrm>
            <a:off x="2006676" y="0"/>
            <a:ext cx="8911687" cy="1280890"/>
          </a:xfrm>
        </p:spPr>
        <p:txBody>
          <a:bodyPr/>
          <a:lstStyle/>
          <a:p>
            <a:r>
              <a:rPr lang="en-IN" dirty="0">
                <a:latin typeface="Times New Roman" panose="02020603050405020304" pitchFamily="18" charset="0"/>
                <a:cs typeface="Times New Roman" panose="02020603050405020304" pitchFamily="18" charset="0"/>
              </a:rPr>
              <a:t>Data Formatting Functions</a:t>
            </a:r>
          </a:p>
        </p:txBody>
      </p:sp>
      <p:graphicFrame>
        <p:nvGraphicFramePr>
          <p:cNvPr id="4" name="Content Placeholder 3">
            <a:extLst>
              <a:ext uri="{FF2B5EF4-FFF2-40B4-BE49-F238E27FC236}">
                <a16:creationId xmlns:a16="http://schemas.microsoft.com/office/drawing/2014/main" id="{A416F8B7-CA5B-E278-DDD0-A80D19FCB898}"/>
              </a:ext>
            </a:extLst>
          </p:cNvPr>
          <p:cNvGraphicFramePr>
            <a:graphicFrameLocks noGrp="1"/>
          </p:cNvGraphicFramePr>
          <p:nvPr>
            <p:ph idx="1"/>
            <p:extLst>
              <p:ext uri="{D42A27DB-BD31-4B8C-83A1-F6EECF244321}">
                <p14:modId xmlns:p14="http://schemas.microsoft.com/office/powerpoint/2010/main" val="2072355638"/>
              </p:ext>
            </p:extLst>
          </p:nvPr>
        </p:nvGraphicFramePr>
        <p:xfrm>
          <a:off x="2006676" y="781669"/>
          <a:ext cx="9675042" cy="5779071"/>
        </p:xfrm>
        <a:graphic>
          <a:graphicData uri="http://schemas.openxmlformats.org/drawingml/2006/table">
            <a:tbl>
              <a:tblPr>
                <a:tableStyleId>{35758FB7-9AC5-4552-8A53-C91805E547FA}</a:tableStyleId>
              </a:tblPr>
              <a:tblGrid>
                <a:gridCol w="2791355">
                  <a:extLst>
                    <a:ext uri="{9D8B030D-6E8A-4147-A177-3AD203B41FA5}">
                      <a16:colId xmlns:a16="http://schemas.microsoft.com/office/drawing/2014/main" val="1444337421"/>
                    </a:ext>
                  </a:extLst>
                </a:gridCol>
                <a:gridCol w="3658673">
                  <a:extLst>
                    <a:ext uri="{9D8B030D-6E8A-4147-A177-3AD203B41FA5}">
                      <a16:colId xmlns:a16="http://schemas.microsoft.com/office/drawing/2014/main" val="1626229973"/>
                    </a:ext>
                  </a:extLst>
                </a:gridCol>
                <a:gridCol w="3225014">
                  <a:extLst>
                    <a:ext uri="{9D8B030D-6E8A-4147-A177-3AD203B41FA5}">
                      <a16:colId xmlns:a16="http://schemas.microsoft.com/office/drawing/2014/main" val="2266114569"/>
                    </a:ext>
                  </a:extLst>
                </a:gridCol>
              </a:tblGrid>
              <a:tr h="225567">
                <a:tc>
                  <a:txBody>
                    <a:bodyPr/>
                    <a:lstStyle/>
                    <a:p>
                      <a:pPr algn="l"/>
                      <a:r>
                        <a:rPr lang="en-IN" sz="2000" b="1">
                          <a:effectLst/>
                          <a:latin typeface="Times New Roman" panose="02020603050405020304" pitchFamily="18" charset="0"/>
                          <a:cs typeface="Times New Roman" panose="02020603050405020304" pitchFamily="18" charset="0"/>
                        </a:rPr>
                        <a:t>Function/Method</a:t>
                      </a:r>
                    </a:p>
                  </a:txBody>
                  <a:tcPr marL="56392" marR="56392" marT="28196" marB="28196" anchor="ctr">
                    <a:solidFill>
                      <a:schemeClr val="accent4">
                        <a:lumMod val="20000"/>
                        <a:lumOff val="80000"/>
                      </a:schemeClr>
                    </a:solidFill>
                  </a:tcPr>
                </a:tc>
                <a:tc>
                  <a:txBody>
                    <a:bodyPr/>
                    <a:lstStyle/>
                    <a:p>
                      <a:pPr algn="l"/>
                      <a:r>
                        <a:rPr lang="en-IN" sz="2000" b="1">
                          <a:effectLst/>
                          <a:latin typeface="Times New Roman" panose="02020603050405020304" pitchFamily="18" charset="0"/>
                          <a:cs typeface="Times New Roman" panose="02020603050405020304" pitchFamily="18" charset="0"/>
                        </a:rPr>
                        <a:t>Explanation</a:t>
                      </a:r>
                    </a:p>
                  </a:txBody>
                  <a:tcPr marL="56392" marR="56392" marT="28196" marB="28196" anchor="ctr">
                    <a:solidFill>
                      <a:schemeClr val="accent4">
                        <a:lumMod val="20000"/>
                        <a:lumOff val="80000"/>
                      </a:schemeClr>
                    </a:solidFill>
                  </a:tcPr>
                </a:tc>
                <a:tc>
                  <a:txBody>
                    <a:bodyPr/>
                    <a:lstStyle/>
                    <a:p>
                      <a:pPr algn="l"/>
                      <a:r>
                        <a:rPr lang="en-IN" sz="2000" b="1">
                          <a:effectLst/>
                          <a:latin typeface="Times New Roman" panose="02020603050405020304" pitchFamily="18" charset="0"/>
                          <a:cs typeface="Times New Roman" panose="02020603050405020304" pitchFamily="18" charset="0"/>
                        </a:rPr>
                        <a:t>Example Usage</a:t>
                      </a:r>
                    </a:p>
                  </a:txBody>
                  <a:tcPr marL="56392" marR="56392" marT="28196" marB="28196" anchor="ctr">
                    <a:solidFill>
                      <a:schemeClr val="accent4">
                        <a:lumMod val="20000"/>
                        <a:lumOff val="80000"/>
                      </a:schemeClr>
                    </a:solidFill>
                  </a:tcPr>
                </a:tc>
                <a:extLst>
                  <a:ext uri="{0D108BD9-81ED-4DB2-BD59-A6C34878D82A}">
                    <a16:rowId xmlns:a16="http://schemas.microsoft.com/office/drawing/2014/main" val="3159214008"/>
                  </a:ext>
                </a:extLst>
              </a:tr>
              <a:tr h="394743">
                <a:tc>
                  <a:txBody>
                    <a:bodyPr/>
                    <a:lstStyle/>
                    <a:p>
                      <a:r>
                        <a:rPr lang="en-IN" sz="2000" dirty="0" err="1">
                          <a:effectLst/>
                          <a:latin typeface="Times New Roman" panose="02020603050405020304" pitchFamily="18" charset="0"/>
                          <a:cs typeface="Times New Roman" panose="02020603050405020304" pitchFamily="18" charset="0"/>
                        </a:rPr>
                        <a:t>astype</a:t>
                      </a:r>
                      <a:r>
                        <a:rPr lang="en-IN" sz="2000" dirty="0">
                          <a:effectLst/>
                          <a:latin typeface="Times New Roman" panose="02020603050405020304" pitchFamily="18" charset="0"/>
                          <a:cs typeface="Times New Roman" panose="02020603050405020304" pitchFamily="18" charset="0"/>
                        </a:rPr>
                        <a:t>()</a:t>
                      </a:r>
                    </a:p>
                  </a:txBody>
                  <a:tcPr marL="56392" marR="56392" marT="28196" marB="28196" anchor="ctr">
                    <a:solidFill>
                      <a:schemeClr val="accent4">
                        <a:lumMod val="20000"/>
                        <a:lumOff val="80000"/>
                      </a:schemeClr>
                    </a:solidFill>
                  </a:tcPr>
                </a:tc>
                <a:tc>
                  <a:txBody>
                    <a:bodyPr/>
                    <a:lstStyle/>
                    <a:p>
                      <a:r>
                        <a:rPr lang="en-US" sz="2000">
                          <a:effectLst/>
                          <a:latin typeface="Times New Roman" panose="02020603050405020304" pitchFamily="18" charset="0"/>
                          <a:cs typeface="Times New Roman" panose="02020603050405020304" pitchFamily="18" charset="0"/>
                        </a:rPr>
                        <a:t>Converts a column to specified data type</a:t>
                      </a:r>
                    </a:p>
                  </a:txBody>
                  <a:tcPr marL="56392" marR="56392" marT="28196" marB="28196" anchor="ctr">
                    <a:solidFill>
                      <a:schemeClr val="accent4">
                        <a:lumMod val="20000"/>
                        <a:lumOff val="80000"/>
                      </a:schemeClr>
                    </a:solidFill>
                  </a:tcPr>
                </a:tc>
                <a:tc>
                  <a:txBody>
                    <a:bodyPr/>
                    <a:lstStyle/>
                    <a:p>
                      <a:r>
                        <a:rPr lang="en-IN" sz="2000">
                          <a:effectLst/>
                          <a:latin typeface="Times New Roman" panose="02020603050405020304" pitchFamily="18" charset="0"/>
                          <a:cs typeface="Times New Roman" panose="02020603050405020304" pitchFamily="18" charset="0"/>
                        </a:rPr>
                        <a:t>df['col'].astype('int')</a:t>
                      </a:r>
                    </a:p>
                  </a:txBody>
                  <a:tcPr marL="56392" marR="56392" marT="28196" marB="28196" anchor="ctr">
                    <a:solidFill>
                      <a:schemeClr val="accent4">
                        <a:lumMod val="20000"/>
                        <a:lumOff val="80000"/>
                      </a:schemeClr>
                    </a:solidFill>
                  </a:tcPr>
                </a:tc>
                <a:extLst>
                  <a:ext uri="{0D108BD9-81ED-4DB2-BD59-A6C34878D82A}">
                    <a16:rowId xmlns:a16="http://schemas.microsoft.com/office/drawing/2014/main" val="653098585"/>
                  </a:ext>
                </a:extLst>
              </a:tr>
              <a:tr h="394743">
                <a:tc>
                  <a:txBody>
                    <a:bodyPr/>
                    <a:lstStyle/>
                    <a:p>
                      <a:r>
                        <a:rPr lang="en-IN" sz="2000">
                          <a:effectLst/>
                          <a:latin typeface="Times New Roman" panose="02020603050405020304" pitchFamily="18" charset="0"/>
                          <a:cs typeface="Times New Roman" panose="02020603050405020304" pitchFamily="18" charset="0"/>
                        </a:rPr>
                        <a:t>pd.to_datetime()</a:t>
                      </a:r>
                    </a:p>
                  </a:txBody>
                  <a:tcPr marL="56392" marR="56392" marT="28196" marB="28196" anchor="ctr">
                    <a:solidFill>
                      <a:schemeClr val="accent4">
                        <a:lumMod val="20000"/>
                        <a:lumOff val="80000"/>
                      </a:schemeClr>
                    </a:solidFill>
                  </a:tcPr>
                </a:tc>
                <a:tc>
                  <a:txBody>
                    <a:bodyPr/>
                    <a:lstStyle/>
                    <a:p>
                      <a:r>
                        <a:rPr lang="en-US" sz="2000" dirty="0">
                          <a:effectLst/>
                          <a:latin typeface="Times New Roman" panose="02020603050405020304" pitchFamily="18" charset="0"/>
                          <a:cs typeface="Times New Roman" panose="02020603050405020304" pitchFamily="18" charset="0"/>
                        </a:rPr>
                        <a:t>Converts string/object to datetime format</a:t>
                      </a:r>
                    </a:p>
                  </a:txBody>
                  <a:tcPr marL="56392" marR="56392" marT="28196" marB="28196" anchor="ctr">
                    <a:solidFill>
                      <a:schemeClr val="accent4">
                        <a:lumMod val="20000"/>
                        <a:lumOff val="80000"/>
                      </a:schemeClr>
                    </a:solidFill>
                  </a:tcPr>
                </a:tc>
                <a:tc>
                  <a:txBody>
                    <a:bodyPr/>
                    <a:lstStyle/>
                    <a:p>
                      <a:r>
                        <a:rPr lang="en-IN" sz="2000" dirty="0" err="1">
                          <a:effectLst/>
                          <a:latin typeface="Times New Roman" panose="02020603050405020304" pitchFamily="18" charset="0"/>
                          <a:cs typeface="Times New Roman" panose="02020603050405020304" pitchFamily="18" charset="0"/>
                        </a:rPr>
                        <a:t>pd.to_datetime</a:t>
                      </a:r>
                      <a:r>
                        <a:rPr lang="en-IN" sz="2000" dirty="0">
                          <a:effectLst/>
                          <a:latin typeface="Times New Roman" panose="02020603050405020304" pitchFamily="18" charset="0"/>
                          <a:cs typeface="Times New Roman" panose="02020603050405020304" pitchFamily="18" charset="0"/>
                        </a:rPr>
                        <a:t>(</a:t>
                      </a:r>
                      <a:r>
                        <a:rPr lang="en-IN" sz="2000" dirty="0" err="1">
                          <a:effectLst/>
                          <a:latin typeface="Times New Roman" panose="02020603050405020304" pitchFamily="18" charset="0"/>
                          <a:cs typeface="Times New Roman" panose="02020603050405020304" pitchFamily="18" charset="0"/>
                        </a:rPr>
                        <a:t>df</a:t>
                      </a:r>
                      <a:r>
                        <a:rPr lang="en-IN" sz="2000" dirty="0">
                          <a:effectLst/>
                          <a:latin typeface="Times New Roman" panose="02020603050405020304" pitchFamily="18" charset="0"/>
                          <a:cs typeface="Times New Roman" panose="02020603050405020304" pitchFamily="18" charset="0"/>
                        </a:rPr>
                        <a:t>['</a:t>
                      </a:r>
                      <a:r>
                        <a:rPr lang="en-IN" sz="2000" dirty="0" err="1">
                          <a:effectLst/>
                          <a:latin typeface="Times New Roman" panose="02020603050405020304" pitchFamily="18" charset="0"/>
                          <a:cs typeface="Times New Roman" panose="02020603050405020304" pitchFamily="18" charset="0"/>
                        </a:rPr>
                        <a:t>date_col</a:t>
                      </a:r>
                      <a:r>
                        <a:rPr lang="en-IN" sz="2000" dirty="0">
                          <a:effectLst/>
                          <a:latin typeface="Times New Roman" panose="02020603050405020304" pitchFamily="18" charset="0"/>
                          <a:cs typeface="Times New Roman" panose="02020603050405020304" pitchFamily="18" charset="0"/>
                        </a:rPr>
                        <a:t>'])</a:t>
                      </a:r>
                    </a:p>
                  </a:txBody>
                  <a:tcPr marL="56392" marR="56392" marT="28196" marB="28196" anchor="ctr">
                    <a:solidFill>
                      <a:schemeClr val="accent4">
                        <a:lumMod val="20000"/>
                        <a:lumOff val="80000"/>
                      </a:schemeClr>
                    </a:solidFill>
                  </a:tcPr>
                </a:tc>
                <a:extLst>
                  <a:ext uri="{0D108BD9-81ED-4DB2-BD59-A6C34878D82A}">
                    <a16:rowId xmlns:a16="http://schemas.microsoft.com/office/drawing/2014/main" val="607231476"/>
                  </a:ext>
                </a:extLst>
              </a:tr>
              <a:tr h="563918">
                <a:tc>
                  <a:txBody>
                    <a:bodyPr/>
                    <a:lstStyle/>
                    <a:p>
                      <a:r>
                        <a:rPr lang="en-IN" sz="2000">
                          <a:effectLst/>
                          <a:latin typeface="Times New Roman" panose="02020603050405020304" pitchFamily="18" charset="0"/>
                          <a:cs typeface="Times New Roman" panose="02020603050405020304" pitchFamily="18" charset="0"/>
                        </a:rPr>
                        <a:t>fillna()</a:t>
                      </a:r>
                    </a:p>
                  </a:txBody>
                  <a:tcPr marL="56392" marR="56392" marT="28196" marB="28196" anchor="ctr">
                    <a:solidFill>
                      <a:schemeClr val="accent4">
                        <a:lumMod val="20000"/>
                        <a:lumOff val="80000"/>
                      </a:schemeClr>
                    </a:solidFill>
                  </a:tcPr>
                </a:tc>
                <a:tc>
                  <a:txBody>
                    <a:bodyPr/>
                    <a:lstStyle/>
                    <a:p>
                      <a:r>
                        <a:rPr lang="en-US" sz="2000" dirty="0">
                          <a:effectLst/>
                          <a:latin typeface="Times New Roman" panose="02020603050405020304" pitchFamily="18" charset="0"/>
                          <a:cs typeface="Times New Roman" panose="02020603050405020304" pitchFamily="18" charset="0"/>
                        </a:rPr>
                        <a:t>Replaces missing values (</a:t>
                      </a:r>
                      <a:r>
                        <a:rPr lang="en-US" sz="2000" dirty="0" err="1">
                          <a:effectLst/>
                          <a:latin typeface="Times New Roman" panose="02020603050405020304" pitchFamily="18" charset="0"/>
                          <a:cs typeface="Times New Roman" panose="02020603050405020304" pitchFamily="18" charset="0"/>
                        </a:rPr>
                        <a:t>NaN</a:t>
                      </a:r>
                      <a:r>
                        <a:rPr lang="en-US" sz="2000" dirty="0">
                          <a:effectLst/>
                          <a:latin typeface="Times New Roman" panose="02020603050405020304" pitchFamily="18" charset="0"/>
                          <a:cs typeface="Times New Roman" panose="02020603050405020304" pitchFamily="18" charset="0"/>
                        </a:rPr>
                        <a:t>) with specified value/method</a:t>
                      </a:r>
                    </a:p>
                  </a:txBody>
                  <a:tcPr marL="56392" marR="56392" marT="28196" marB="28196" anchor="ctr">
                    <a:solidFill>
                      <a:schemeClr val="accent4">
                        <a:lumMod val="20000"/>
                        <a:lumOff val="80000"/>
                      </a:schemeClr>
                    </a:solidFill>
                  </a:tcPr>
                </a:tc>
                <a:tc>
                  <a:txBody>
                    <a:bodyPr/>
                    <a:lstStyle/>
                    <a:p>
                      <a:r>
                        <a:rPr lang="en-IN" sz="2000" dirty="0" err="1">
                          <a:effectLst/>
                          <a:latin typeface="Times New Roman" panose="02020603050405020304" pitchFamily="18" charset="0"/>
                          <a:cs typeface="Times New Roman" panose="02020603050405020304" pitchFamily="18" charset="0"/>
                        </a:rPr>
                        <a:t>df.fillna</a:t>
                      </a:r>
                      <a:r>
                        <a:rPr lang="en-IN" sz="2000" dirty="0">
                          <a:effectLst/>
                          <a:latin typeface="Times New Roman" panose="02020603050405020304" pitchFamily="18" charset="0"/>
                          <a:cs typeface="Times New Roman" panose="02020603050405020304" pitchFamily="18" charset="0"/>
                        </a:rPr>
                        <a:t>(0)</a:t>
                      </a:r>
                    </a:p>
                  </a:txBody>
                  <a:tcPr marL="56392" marR="56392" marT="28196" marB="28196" anchor="ctr">
                    <a:solidFill>
                      <a:schemeClr val="accent4">
                        <a:lumMod val="20000"/>
                        <a:lumOff val="80000"/>
                      </a:schemeClr>
                    </a:solidFill>
                  </a:tcPr>
                </a:tc>
                <a:extLst>
                  <a:ext uri="{0D108BD9-81ED-4DB2-BD59-A6C34878D82A}">
                    <a16:rowId xmlns:a16="http://schemas.microsoft.com/office/drawing/2014/main" val="3427272012"/>
                  </a:ext>
                </a:extLst>
              </a:tr>
              <a:tr h="394743">
                <a:tc>
                  <a:txBody>
                    <a:bodyPr/>
                    <a:lstStyle/>
                    <a:p>
                      <a:r>
                        <a:rPr lang="en-IN" sz="2000">
                          <a:effectLst/>
                          <a:latin typeface="Times New Roman" panose="02020603050405020304" pitchFamily="18" charset="0"/>
                          <a:cs typeface="Times New Roman" panose="02020603050405020304" pitchFamily="18" charset="0"/>
                        </a:rPr>
                        <a:t>dropna()</a:t>
                      </a:r>
                    </a:p>
                  </a:txBody>
                  <a:tcPr marL="56392" marR="56392" marT="28196" marB="28196" anchor="ctr">
                    <a:solidFill>
                      <a:schemeClr val="accent4">
                        <a:lumMod val="20000"/>
                        <a:lumOff val="80000"/>
                      </a:schemeClr>
                    </a:solidFill>
                  </a:tcPr>
                </a:tc>
                <a:tc>
                  <a:txBody>
                    <a:bodyPr/>
                    <a:lstStyle/>
                    <a:p>
                      <a:r>
                        <a:rPr lang="en-US" sz="2000">
                          <a:effectLst/>
                          <a:latin typeface="Times New Roman" panose="02020603050405020304" pitchFamily="18" charset="0"/>
                          <a:cs typeface="Times New Roman" panose="02020603050405020304" pitchFamily="18" charset="0"/>
                        </a:rPr>
                        <a:t>Removes rows/columns with missing values</a:t>
                      </a:r>
                    </a:p>
                  </a:txBody>
                  <a:tcPr marL="56392" marR="56392" marT="28196" marB="28196" anchor="ctr">
                    <a:solidFill>
                      <a:schemeClr val="accent4">
                        <a:lumMod val="20000"/>
                        <a:lumOff val="80000"/>
                      </a:schemeClr>
                    </a:solidFill>
                  </a:tcPr>
                </a:tc>
                <a:tc>
                  <a:txBody>
                    <a:bodyPr/>
                    <a:lstStyle/>
                    <a:p>
                      <a:r>
                        <a:rPr lang="en-IN" sz="2000">
                          <a:effectLst/>
                          <a:latin typeface="Times New Roman" panose="02020603050405020304" pitchFamily="18" charset="0"/>
                          <a:cs typeface="Times New Roman" panose="02020603050405020304" pitchFamily="18" charset="0"/>
                        </a:rPr>
                        <a:t>df.dropna()</a:t>
                      </a:r>
                    </a:p>
                  </a:txBody>
                  <a:tcPr marL="56392" marR="56392" marT="28196" marB="28196" anchor="ctr">
                    <a:solidFill>
                      <a:schemeClr val="accent4">
                        <a:lumMod val="20000"/>
                        <a:lumOff val="80000"/>
                      </a:schemeClr>
                    </a:solidFill>
                  </a:tcPr>
                </a:tc>
                <a:extLst>
                  <a:ext uri="{0D108BD9-81ED-4DB2-BD59-A6C34878D82A}">
                    <a16:rowId xmlns:a16="http://schemas.microsoft.com/office/drawing/2014/main" val="191711656"/>
                  </a:ext>
                </a:extLst>
              </a:tr>
              <a:tr h="394743">
                <a:tc>
                  <a:txBody>
                    <a:bodyPr/>
                    <a:lstStyle/>
                    <a:p>
                      <a:r>
                        <a:rPr lang="en-IN" sz="2000" dirty="0" err="1">
                          <a:effectLst/>
                          <a:latin typeface="Times New Roman" panose="02020603050405020304" pitchFamily="18" charset="0"/>
                          <a:cs typeface="Times New Roman" panose="02020603050405020304" pitchFamily="18" charset="0"/>
                        </a:rPr>
                        <a:t>str.upper</a:t>
                      </a:r>
                      <a:r>
                        <a:rPr lang="en-IN" sz="2000" dirty="0">
                          <a:effectLst/>
                          <a:latin typeface="Times New Roman" panose="02020603050405020304" pitchFamily="18" charset="0"/>
                          <a:cs typeface="Times New Roman" panose="02020603050405020304" pitchFamily="18" charset="0"/>
                        </a:rPr>
                        <a:t>()/</a:t>
                      </a:r>
                    </a:p>
                    <a:p>
                      <a:r>
                        <a:rPr lang="en-IN" sz="2000" dirty="0" err="1">
                          <a:effectLst/>
                          <a:latin typeface="Times New Roman" panose="02020603050405020304" pitchFamily="18" charset="0"/>
                          <a:cs typeface="Times New Roman" panose="02020603050405020304" pitchFamily="18" charset="0"/>
                        </a:rPr>
                        <a:t>str.lower</a:t>
                      </a:r>
                      <a:r>
                        <a:rPr lang="en-IN" sz="2000" dirty="0">
                          <a:effectLst/>
                          <a:latin typeface="Times New Roman" panose="02020603050405020304" pitchFamily="18" charset="0"/>
                          <a:cs typeface="Times New Roman" panose="02020603050405020304" pitchFamily="18" charset="0"/>
                        </a:rPr>
                        <a:t>()</a:t>
                      </a:r>
                    </a:p>
                  </a:txBody>
                  <a:tcPr marL="56392" marR="56392" marT="28196" marB="28196" anchor="ctr">
                    <a:solidFill>
                      <a:schemeClr val="accent4">
                        <a:lumMod val="20000"/>
                        <a:lumOff val="80000"/>
                      </a:schemeClr>
                    </a:solidFill>
                  </a:tcPr>
                </a:tc>
                <a:tc>
                  <a:txBody>
                    <a:bodyPr/>
                    <a:lstStyle/>
                    <a:p>
                      <a:r>
                        <a:rPr lang="en-US" sz="2000">
                          <a:effectLst/>
                          <a:latin typeface="Times New Roman" panose="02020603050405020304" pitchFamily="18" charset="0"/>
                          <a:cs typeface="Times New Roman" panose="02020603050405020304" pitchFamily="18" charset="0"/>
                        </a:rPr>
                        <a:t>Converts strings to uppercase/lowercase</a:t>
                      </a:r>
                    </a:p>
                  </a:txBody>
                  <a:tcPr marL="56392" marR="56392" marT="28196" marB="28196" anchor="ctr">
                    <a:solidFill>
                      <a:schemeClr val="accent4">
                        <a:lumMod val="20000"/>
                        <a:lumOff val="80000"/>
                      </a:schemeClr>
                    </a:solidFill>
                  </a:tcPr>
                </a:tc>
                <a:tc>
                  <a:txBody>
                    <a:bodyPr/>
                    <a:lstStyle/>
                    <a:p>
                      <a:r>
                        <a:rPr lang="en-IN" sz="2000">
                          <a:effectLst/>
                          <a:latin typeface="Times New Roman" panose="02020603050405020304" pitchFamily="18" charset="0"/>
                          <a:cs typeface="Times New Roman" panose="02020603050405020304" pitchFamily="18" charset="0"/>
                        </a:rPr>
                        <a:t>df['text'].str.upper()</a:t>
                      </a:r>
                    </a:p>
                  </a:txBody>
                  <a:tcPr marL="56392" marR="56392" marT="28196" marB="28196" anchor="ctr">
                    <a:solidFill>
                      <a:schemeClr val="accent4">
                        <a:lumMod val="20000"/>
                        <a:lumOff val="80000"/>
                      </a:schemeClr>
                    </a:solidFill>
                  </a:tcPr>
                </a:tc>
                <a:extLst>
                  <a:ext uri="{0D108BD9-81ED-4DB2-BD59-A6C34878D82A}">
                    <a16:rowId xmlns:a16="http://schemas.microsoft.com/office/drawing/2014/main" val="957898903"/>
                  </a:ext>
                </a:extLst>
              </a:tr>
              <a:tr h="394743">
                <a:tc>
                  <a:txBody>
                    <a:bodyPr/>
                    <a:lstStyle/>
                    <a:p>
                      <a:r>
                        <a:rPr lang="en-IN" sz="2000">
                          <a:effectLst/>
                          <a:latin typeface="Times New Roman" panose="02020603050405020304" pitchFamily="18" charset="0"/>
                          <a:cs typeface="Times New Roman" panose="02020603050405020304" pitchFamily="18" charset="0"/>
                        </a:rPr>
                        <a:t>str.strip()</a:t>
                      </a:r>
                    </a:p>
                  </a:txBody>
                  <a:tcPr marL="56392" marR="56392" marT="28196" marB="28196" anchor="ctr">
                    <a:solidFill>
                      <a:schemeClr val="accent4">
                        <a:lumMod val="20000"/>
                        <a:lumOff val="80000"/>
                      </a:schemeClr>
                    </a:solidFill>
                  </a:tcPr>
                </a:tc>
                <a:tc>
                  <a:txBody>
                    <a:bodyPr/>
                    <a:lstStyle/>
                    <a:p>
                      <a:r>
                        <a:rPr lang="en-IN" sz="2000">
                          <a:effectLst/>
                          <a:latin typeface="Times New Roman" panose="02020603050405020304" pitchFamily="18" charset="0"/>
                          <a:cs typeface="Times New Roman" panose="02020603050405020304" pitchFamily="18" charset="0"/>
                        </a:rPr>
                        <a:t>Removes leading/trailing whitespace</a:t>
                      </a:r>
                    </a:p>
                  </a:txBody>
                  <a:tcPr marL="56392" marR="56392" marT="28196" marB="28196" anchor="ctr">
                    <a:solidFill>
                      <a:schemeClr val="accent4">
                        <a:lumMod val="20000"/>
                        <a:lumOff val="80000"/>
                      </a:schemeClr>
                    </a:solidFill>
                  </a:tcPr>
                </a:tc>
                <a:tc>
                  <a:txBody>
                    <a:bodyPr/>
                    <a:lstStyle/>
                    <a:p>
                      <a:r>
                        <a:rPr lang="en-IN" sz="2000">
                          <a:effectLst/>
                          <a:latin typeface="Times New Roman" panose="02020603050405020304" pitchFamily="18" charset="0"/>
                          <a:cs typeface="Times New Roman" panose="02020603050405020304" pitchFamily="18" charset="0"/>
                        </a:rPr>
                        <a:t>df['text'].str.strip()</a:t>
                      </a:r>
                    </a:p>
                  </a:txBody>
                  <a:tcPr marL="56392" marR="56392" marT="28196" marB="28196" anchor="ctr">
                    <a:solidFill>
                      <a:schemeClr val="accent4">
                        <a:lumMod val="20000"/>
                        <a:lumOff val="80000"/>
                      </a:schemeClr>
                    </a:solidFill>
                  </a:tcPr>
                </a:tc>
                <a:extLst>
                  <a:ext uri="{0D108BD9-81ED-4DB2-BD59-A6C34878D82A}">
                    <a16:rowId xmlns:a16="http://schemas.microsoft.com/office/drawing/2014/main" val="1798765888"/>
                  </a:ext>
                </a:extLst>
              </a:tr>
              <a:tr h="225567">
                <a:tc>
                  <a:txBody>
                    <a:bodyPr/>
                    <a:lstStyle/>
                    <a:p>
                      <a:r>
                        <a:rPr lang="en-IN" sz="2000">
                          <a:effectLst/>
                          <a:latin typeface="Times New Roman" panose="02020603050405020304" pitchFamily="18" charset="0"/>
                          <a:cs typeface="Times New Roman" panose="02020603050405020304" pitchFamily="18" charset="0"/>
                        </a:rPr>
                        <a:t>str.split()</a:t>
                      </a:r>
                    </a:p>
                  </a:txBody>
                  <a:tcPr marL="56392" marR="56392" marT="28196" marB="28196" anchor="ctr">
                    <a:solidFill>
                      <a:schemeClr val="accent4">
                        <a:lumMod val="20000"/>
                        <a:lumOff val="80000"/>
                      </a:schemeClr>
                    </a:solidFill>
                  </a:tcPr>
                </a:tc>
                <a:tc>
                  <a:txBody>
                    <a:bodyPr/>
                    <a:lstStyle/>
                    <a:p>
                      <a:r>
                        <a:rPr lang="en-IN" sz="2000">
                          <a:effectLst/>
                          <a:latin typeface="Times New Roman" panose="02020603050405020304" pitchFamily="18" charset="0"/>
                          <a:cs typeface="Times New Roman" panose="02020603050405020304" pitchFamily="18" charset="0"/>
                        </a:rPr>
                        <a:t>Splits strings by delimiter</a:t>
                      </a:r>
                    </a:p>
                  </a:txBody>
                  <a:tcPr marL="56392" marR="56392" marT="28196" marB="28196" anchor="ctr">
                    <a:solidFill>
                      <a:schemeClr val="accent4">
                        <a:lumMod val="20000"/>
                        <a:lumOff val="80000"/>
                      </a:schemeClr>
                    </a:solidFill>
                  </a:tcPr>
                </a:tc>
                <a:tc>
                  <a:txBody>
                    <a:bodyPr/>
                    <a:lstStyle/>
                    <a:p>
                      <a:r>
                        <a:rPr lang="en-IN" sz="2000">
                          <a:effectLst/>
                          <a:latin typeface="Times New Roman" panose="02020603050405020304" pitchFamily="18" charset="0"/>
                          <a:cs typeface="Times New Roman" panose="02020603050405020304" pitchFamily="18" charset="0"/>
                        </a:rPr>
                        <a:t>df['email'].str.split('@')</a:t>
                      </a:r>
                    </a:p>
                  </a:txBody>
                  <a:tcPr marL="56392" marR="56392" marT="28196" marB="28196" anchor="ctr">
                    <a:solidFill>
                      <a:schemeClr val="accent4">
                        <a:lumMod val="20000"/>
                        <a:lumOff val="80000"/>
                      </a:schemeClr>
                    </a:solidFill>
                  </a:tcPr>
                </a:tc>
                <a:extLst>
                  <a:ext uri="{0D108BD9-81ED-4DB2-BD59-A6C34878D82A}">
                    <a16:rowId xmlns:a16="http://schemas.microsoft.com/office/drawing/2014/main" val="1357962909"/>
                  </a:ext>
                </a:extLst>
              </a:tr>
              <a:tr h="394743">
                <a:tc>
                  <a:txBody>
                    <a:bodyPr/>
                    <a:lstStyle/>
                    <a:p>
                      <a:r>
                        <a:rPr lang="en-IN" sz="2000">
                          <a:effectLst/>
                          <a:latin typeface="Times New Roman" panose="02020603050405020304" pitchFamily="18" charset="0"/>
                          <a:cs typeface="Times New Roman" panose="02020603050405020304" pitchFamily="18" charset="0"/>
                        </a:rPr>
                        <a:t>dt.year/dt.month</a:t>
                      </a:r>
                    </a:p>
                  </a:txBody>
                  <a:tcPr marL="56392" marR="56392" marT="28196" marB="28196" anchor="ctr">
                    <a:solidFill>
                      <a:schemeClr val="accent4">
                        <a:lumMod val="20000"/>
                        <a:lumOff val="80000"/>
                      </a:schemeClr>
                    </a:solidFill>
                  </a:tcPr>
                </a:tc>
                <a:tc>
                  <a:txBody>
                    <a:bodyPr/>
                    <a:lstStyle/>
                    <a:p>
                      <a:r>
                        <a:rPr lang="en-US" sz="2000">
                          <a:effectLst/>
                          <a:latin typeface="Times New Roman" panose="02020603050405020304" pitchFamily="18" charset="0"/>
                          <a:cs typeface="Times New Roman" panose="02020603050405020304" pitchFamily="18" charset="0"/>
                        </a:rPr>
                        <a:t>Extracts year/month from datetime</a:t>
                      </a:r>
                    </a:p>
                  </a:txBody>
                  <a:tcPr marL="56392" marR="56392" marT="28196" marB="28196" anchor="ctr">
                    <a:solidFill>
                      <a:schemeClr val="accent4">
                        <a:lumMod val="20000"/>
                        <a:lumOff val="80000"/>
                      </a:schemeClr>
                    </a:solidFill>
                  </a:tcPr>
                </a:tc>
                <a:tc>
                  <a:txBody>
                    <a:bodyPr/>
                    <a:lstStyle/>
                    <a:p>
                      <a:r>
                        <a:rPr lang="en-IN" sz="2000">
                          <a:effectLst/>
                          <a:latin typeface="Times New Roman" panose="02020603050405020304" pitchFamily="18" charset="0"/>
                          <a:cs typeface="Times New Roman" panose="02020603050405020304" pitchFamily="18" charset="0"/>
                        </a:rPr>
                        <a:t>df['date'].dt.year</a:t>
                      </a:r>
                    </a:p>
                  </a:txBody>
                  <a:tcPr marL="56392" marR="56392" marT="28196" marB="28196" anchor="ctr">
                    <a:solidFill>
                      <a:schemeClr val="accent4">
                        <a:lumMod val="20000"/>
                        <a:lumOff val="80000"/>
                      </a:schemeClr>
                    </a:solidFill>
                  </a:tcPr>
                </a:tc>
                <a:extLst>
                  <a:ext uri="{0D108BD9-81ED-4DB2-BD59-A6C34878D82A}">
                    <a16:rowId xmlns:a16="http://schemas.microsoft.com/office/drawing/2014/main" val="1005821576"/>
                  </a:ext>
                </a:extLst>
              </a:tr>
              <a:tr h="394743">
                <a:tc>
                  <a:txBody>
                    <a:bodyPr/>
                    <a:lstStyle/>
                    <a:p>
                      <a:r>
                        <a:rPr lang="en-IN" sz="2000" dirty="0" err="1">
                          <a:effectLst/>
                          <a:latin typeface="Times New Roman" panose="02020603050405020304" pitchFamily="18" charset="0"/>
                          <a:cs typeface="Times New Roman" panose="02020603050405020304" pitchFamily="18" charset="0"/>
                        </a:rPr>
                        <a:t>dt.strftime</a:t>
                      </a:r>
                      <a:r>
                        <a:rPr lang="en-IN" sz="2000" dirty="0">
                          <a:effectLst/>
                          <a:latin typeface="Times New Roman" panose="02020603050405020304" pitchFamily="18" charset="0"/>
                          <a:cs typeface="Times New Roman" panose="02020603050405020304" pitchFamily="18" charset="0"/>
                        </a:rPr>
                        <a:t>()</a:t>
                      </a:r>
                    </a:p>
                  </a:txBody>
                  <a:tcPr marL="56392" marR="56392" marT="28196" marB="28196" anchor="ctr">
                    <a:solidFill>
                      <a:schemeClr val="accent4">
                        <a:lumMod val="20000"/>
                        <a:lumOff val="80000"/>
                      </a:schemeClr>
                    </a:solidFill>
                  </a:tcPr>
                </a:tc>
                <a:tc>
                  <a:txBody>
                    <a:bodyPr/>
                    <a:lstStyle/>
                    <a:p>
                      <a:r>
                        <a:rPr lang="en-IN" sz="2000" dirty="0">
                          <a:effectLst/>
                          <a:latin typeface="Times New Roman" panose="02020603050405020304" pitchFamily="18" charset="0"/>
                          <a:cs typeface="Times New Roman" panose="02020603050405020304" pitchFamily="18" charset="0"/>
                        </a:rPr>
                        <a:t>Formats datetime as string</a:t>
                      </a:r>
                    </a:p>
                  </a:txBody>
                  <a:tcPr marL="56392" marR="56392" marT="28196" marB="28196" anchor="ctr">
                    <a:solidFill>
                      <a:schemeClr val="accent4">
                        <a:lumMod val="20000"/>
                        <a:lumOff val="80000"/>
                      </a:schemeClr>
                    </a:solidFill>
                  </a:tcPr>
                </a:tc>
                <a:tc>
                  <a:txBody>
                    <a:bodyPr/>
                    <a:lstStyle/>
                    <a:p>
                      <a:r>
                        <a:rPr lang="en-IN" sz="2000" dirty="0" err="1">
                          <a:effectLst/>
                          <a:latin typeface="Times New Roman" panose="02020603050405020304" pitchFamily="18" charset="0"/>
                          <a:cs typeface="Times New Roman" panose="02020603050405020304" pitchFamily="18" charset="0"/>
                        </a:rPr>
                        <a:t>df</a:t>
                      </a:r>
                      <a:r>
                        <a:rPr lang="en-IN" sz="2000" dirty="0">
                          <a:effectLst/>
                          <a:latin typeface="Times New Roman" panose="02020603050405020304" pitchFamily="18" charset="0"/>
                          <a:cs typeface="Times New Roman" panose="02020603050405020304" pitchFamily="18" charset="0"/>
                        </a:rPr>
                        <a:t>['date'].</a:t>
                      </a:r>
                      <a:r>
                        <a:rPr lang="en-IN" sz="2000" dirty="0" err="1">
                          <a:effectLst/>
                          <a:latin typeface="Times New Roman" panose="02020603050405020304" pitchFamily="18" charset="0"/>
                          <a:cs typeface="Times New Roman" panose="02020603050405020304" pitchFamily="18" charset="0"/>
                        </a:rPr>
                        <a:t>dt.strftime</a:t>
                      </a:r>
                      <a:r>
                        <a:rPr lang="en-IN" sz="2000" dirty="0">
                          <a:effectLst/>
                          <a:latin typeface="Times New Roman" panose="02020603050405020304" pitchFamily="18" charset="0"/>
                          <a:cs typeface="Times New Roman" panose="02020603050405020304" pitchFamily="18" charset="0"/>
                        </a:rPr>
                        <a:t>('%Y-%m')</a:t>
                      </a:r>
                    </a:p>
                  </a:txBody>
                  <a:tcPr marL="56392" marR="56392" marT="28196" marB="28196" anchor="ctr">
                    <a:solidFill>
                      <a:schemeClr val="accent4">
                        <a:lumMod val="20000"/>
                        <a:lumOff val="80000"/>
                      </a:schemeClr>
                    </a:solidFill>
                  </a:tcPr>
                </a:tc>
                <a:extLst>
                  <a:ext uri="{0D108BD9-81ED-4DB2-BD59-A6C34878D82A}">
                    <a16:rowId xmlns:a16="http://schemas.microsoft.com/office/drawing/2014/main" val="4292512786"/>
                  </a:ext>
                </a:extLst>
              </a:tr>
            </a:tbl>
          </a:graphicData>
        </a:graphic>
      </p:graphicFrame>
      <p:sp>
        <p:nvSpPr>
          <p:cNvPr id="5" name="Rectangle 1">
            <a:extLst>
              <a:ext uri="{FF2B5EF4-FFF2-40B4-BE49-F238E27FC236}">
                <a16:creationId xmlns:a16="http://schemas.microsoft.com/office/drawing/2014/main" id="{FAD73453-0B84-C500-272D-0A62FC9509D1}"/>
              </a:ext>
            </a:extLst>
          </p:cNvPr>
          <p:cNvSpPr>
            <a:spLocks noChangeArrowheads="1"/>
          </p:cNvSpPr>
          <p:nvPr/>
        </p:nvSpPr>
        <p:spPr bwMode="auto">
          <a:xfrm>
            <a:off x="-1500027" y="-5937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3970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C105-1439-8A2D-FCA0-674DD50AF165}"/>
              </a:ext>
            </a:extLst>
          </p:cNvPr>
          <p:cNvSpPr>
            <a:spLocks noGrp="1"/>
          </p:cNvSpPr>
          <p:nvPr>
            <p:ph type="title"/>
          </p:nvPr>
        </p:nvSpPr>
        <p:spPr/>
        <p:txBody>
          <a:bodyPr/>
          <a:lstStyle/>
          <a:p>
            <a:r>
              <a:rPr lang="en-US" b="1" i="0" dirty="0">
                <a:solidFill>
                  <a:srgbClr val="404040"/>
                </a:solidFill>
                <a:effectLst/>
                <a:latin typeface="Times New Roman" panose="02020603050405020304" pitchFamily="18" charset="0"/>
                <a:cs typeface="Times New Roman" panose="02020603050405020304" pitchFamily="18" charset="0"/>
              </a:rPr>
              <a:t>Exploratory Data Analysis (EDA) Functions</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46154F6B-9559-8CEA-D48C-52A6D58B3EAF}"/>
              </a:ext>
            </a:extLst>
          </p:cNvPr>
          <p:cNvGraphicFramePr>
            <a:graphicFrameLocks noGrp="1"/>
          </p:cNvGraphicFramePr>
          <p:nvPr>
            <p:ph idx="1"/>
            <p:extLst>
              <p:ext uri="{D42A27DB-BD31-4B8C-83A1-F6EECF244321}">
                <p14:modId xmlns:p14="http://schemas.microsoft.com/office/powerpoint/2010/main" val="1178635213"/>
              </p:ext>
            </p:extLst>
          </p:nvPr>
        </p:nvGraphicFramePr>
        <p:xfrm>
          <a:off x="2504765" y="1433893"/>
          <a:ext cx="8999847" cy="5149914"/>
        </p:xfrm>
        <a:graphic>
          <a:graphicData uri="http://schemas.openxmlformats.org/drawingml/2006/table">
            <a:tbl>
              <a:tblPr>
                <a:tableStyleId>{35758FB7-9AC5-4552-8A53-C91805E547FA}</a:tableStyleId>
              </a:tblPr>
              <a:tblGrid>
                <a:gridCol w="2077509">
                  <a:extLst>
                    <a:ext uri="{9D8B030D-6E8A-4147-A177-3AD203B41FA5}">
                      <a16:colId xmlns:a16="http://schemas.microsoft.com/office/drawing/2014/main" val="3031305439"/>
                    </a:ext>
                  </a:extLst>
                </a:gridCol>
                <a:gridCol w="3922389">
                  <a:extLst>
                    <a:ext uri="{9D8B030D-6E8A-4147-A177-3AD203B41FA5}">
                      <a16:colId xmlns:a16="http://schemas.microsoft.com/office/drawing/2014/main" val="348603378"/>
                    </a:ext>
                  </a:extLst>
                </a:gridCol>
                <a:gridCol w="2999949">
                  <a:extLst>
                    <a:ext uri="{9D8B030D-6E8A-4147-A177-3AD203B41FA5}">
                      <a16:colId xmlns:a16="http://schemas.microsoft.com/office/drawing/2014/main" val="2658154798"/>
                    </a:ext>
                  </a:extLst>
                </a:gridCol>
              </a:tblGrid>
              <a:tr h="260569">
                <a:tc>
                  <a:txBody>
                    <a:bodyPr/>
                    <a:lstStyle/>
                    <a:p>
                      <a:pPr algn="ctr"/>
                      <a:r>
                        <a:rPr lang="en-IN" sz="2200" b="1" dirty="0">
                          <a:effectLst/>
                          <a:latin typeface="Times New Roman" panose="02020603050405020304" pitchFamily="18" charset="0"/>
                          <a:cs typeface="Times New Roman" panose="02020603050405020304" pitchFamily="18" charset="0"/>
                        </a:rPr>
                        <a:t>Function/</a:t>
                      </a:r>
                    </a:p>
                    <a:p>
                      <a:pPr algn="ctr"/>
                      <a:r>
                        <a:rPr lang="en-IN" sz="2200" b="1" dirty="0">
                          <a:effectLst/>
                          <a:latin typeface="Times New Roman" panose="02020603050405020304" pitchFamily="18" charset="0"/>
                          <a:cs typeface="Times New Roman" panose="02020603050405020304" pitchFamily="18" charset="0"/>
                        </a:rPr>
                        <a:t>Method</a:t>
                      </a:r>
                    </a:p>
                  </a:txBody>
                  <a:tcPr marL="65142" marR="65142" marT="32571" marB="32571" anchor="ctr">
                    <a:solidFill>
                      <a:schemeClr val="accent5">
                        <a:lumMod val="20000"/>
                        <a:lumOff val="80000"/>
                      </a:schemeClr>
                    </a:solidFill>
                  </a:tcPr>
                </a:tc>
                <a:tc>
                  <a:txBody>
                    <a:bodyPr/>
                    <a:lstStyle/>
                    <a:p>
                      <a:pPr algn="ctr"/>
                      <a:r>
                        <a:rPr lang="en-IN" sz="2200" b="1">
                          <a:effectLst/>
                          <a:latin typeface="Times New Roman" panose="02020603050405020304" pitchFamily="18" charset="0"/>
                          <a:cs typeface="Times New Roman" panose="02020603050405020304" pitchFamily="18" charset="0"/>
                        </a:rPr>
                        <a:t>Explanation</a:t>
                      </a:r>
                    </a:p>
                  </a:txBody>
                  <a:tcPr marL="65142" marR="65142" marT="32571" marB="32571" anchor="ctr">
                    <a:solidFill>
                      <a:schemeClr val="accent5">
                        <a:lumMod val="20000"/>
                        <a:lumOff val="80000"/>
                      </a:schemeClr>
                    </a:solidFill>
                  </a:tcPr>
                </a:tc>
                <a:tc>
                  <a:txBody>
                    <a:bodyPr/>
                    <a:lstStyle/>
                    <a:p>
                      <a:pPr algn="ctr"/>
                      <a:r>
                        <a:rPr lang="en-IN" sz="2200" b="1" dirty="0">
                          <a:effectLst/>
                          <a:latin typeface="Times New Roman" panose="02020603050405020304" pitchFamily="18" charset="0"/>
                          <a:cs typeface="Times New Roman" panose="02020603050405020304" pitchFamily="18" charset="0"/>
                        </a:rPr>
                        <a:t>Example Usage</a:t>
                      </a:r>
                    </a:p>
                  </a:txBody>
                  <a:tcPr marL="65142" marR="65142" marT="32571" marB="32571" anchor="ctr">
                    <a:solidFill>
                      <a:schemeClr val="accent5">
                        <a:lumMod val="20000"/>
                        <a:lumOff val="80000"/>
                      </a:schemeClr>
                    </a:solidFill>
                  </a:tcPr>
                </a:tc>
                <a:extLst>
                  <a:ext uri="{0D108BD9-81ED-4DB2-BD59-A6C34878D82A}">
                    <a16:rowId xmlns:a16="http://schemas.microsoft.com/office/drawing/2014/main" val="2638465758"/>
                  </a:ext>
                </a:extLst>
              </a:tr>
              <a:tr h="651422">
                <a:tc>
                  <a:txBody>
                    <a:bodyPr/>
                    <a:lstStyle/>
                    <a:p>
                      <a:r>
                        <a:rPr lang="en-IN" sz="2200">
                          <a:effectLst/>
                          <a:latin typeface="Times New Roman" panose="02020603050405020304" pitchFamily="18" charset="0"/>
                          <a:cs typeface="Times New Roman" panose="02020603050405020304" pitchFamily="18" charset="0"/>
                        </a:rPr>
                        <a:t>describe()</a:t>
                      </a:r>
                    </a:p>
                  </a:txBody>
                  <a:tcPr marL="65142" marR="65142" marT="32571" marB="32571" anchor="ctr">
                    <a:solidFill>
                      <a:schemeClr val="accent5">
                        <a:lumMod val="20000"/>
                        <a:lumOff val="80000"/>
                      </a:schemeClr>
                    </a:solidFill>
                  </a:tcPr>
                </a:tc>
                <a:tc>
                  <a:txBody>
                    <a:bodyPr/>
                    <a:lstStyle/>
                    <a:p>
                      <a:r>
                        <a:rPr lang="en-US" sz="2200" dirty="0">
                          <a:effectLst/>
                          <a:latin typeface="Times New Roman" panose="02020603050405020304" pitchFamily="18" charset="0"/>
                          <a:cs typeface="Times New Roman" panose="02020603050405020304" pitchFamily="18" charset="0"/>
                        </a:rPr>
                        <a:t>Generates descriptive statistics (count, mean, std, etc.)</a:t>
                      </a:r>
                    </a:p>
                  </a:txBody>
                  <a:tcPr marL="65142" marR="65142" marT="32571" marB="32571" anchor="ctr">
                    <a:solidFill>
                      <a:schemeClr val="accent5">
                        <a:lumMod val="20000"/>
                        <a:lumOff val="80000"/>
                      </a:schemeClr>
                    </a:solidFill>
                  </a:tcPr>
                </a:tc>
                <a:tc>
                  <a:txBody>
                    <a:bodyPr/>
                    <a:lstStyle/>
                    <a:p>
                      <a:r>
                        <a:rPr lang="en-IN" sz="2200">
                          <a:effectLst/>
                          <a:latin typeface="Times New Roman" panose="02020603050405020304" pitchFamily="18" charset="0"/>
                          <a:cs typeface="Times New Roman" panose="02020603050405020304" pitchFamily="18" charset="0"/>
                        </a:rPr>
                        <a:t>df.describe()</a:t>
                      </a:r>
                    </a:p>
                  </a:txBody>
                  <a:tcPr marL="65142" marR="65142" marT="32571" marB="32571" anchor="ctr">
                    <a:solidFill>
                      <a:schemeClr val="accent5">
                        <a:lumMod val="20000"/>
                        <a:lumOff val="80000"/>
                      </a:schemeClr>
                    </a:solidFill>
                  </a:tcPr>
                </a:tc>
                <a:extLst>
                  <a:ext uri="{0D108BD9-81ED-4DB2-BD59-A6C34878D82A}">
                    <a16:rowId xmlns:a16="http://schemas.microsoft.com/office/drawing/2014/main" val="3683286676"/>
                  </a:ext>
                </a:extLst>
              </a:tr>
              <a:tr h="651422">
                <a:tc>
                  <a:txBody>
                    <a:bodyPr/>
                    <a:lstStyle/>
                    <a:p>
                      <a:r>
                        <a:rPr lang="en-IN" sz="2200" dirty="0">
                          <a:effectLst/>
                          <a:latin typeface="Times New Roman" panose="02020603050405020304" pitchFamily="18" charset="0"/>
                          <a:cs typeface="Times New Roman" panose="02020603050405020304" pitchFamily="18" charset="0"/>
                        </a:rPr>
                        <a:t>info()</a:t>
                      </a:r>
                    </a:p>
                  </a:txBody>
                  <a:tcPr marL="65142" marR="65142" marT="32571" marB="32571" anchor="ctr">
                    <a:solidFill>
                      <a:schemeClr val="accent5">
                        <a:lumMod val="20000"/>
                        <a:lumOff val="80000"/>
                      </a:schemeClr>
                    </a:solidFill>
                  </a:tcPr>
                </a:tc>
                <a:tc>
                  <a:txBody>
                    <a:bodyPr/>
                    <a:lstStyle/>
                    <a:p>
                      <a:r>
                        <a:rPr lang="en-US" sz="2200">
                          <a:effectLst/>
                          <a:latin typeface="Times New Roman" panose="02020603050405020304" pitchFamily="18" charset="0"/>
                          <a:cs typeface="Times New Roman" panose="02020603050405020304" pitchFamily="18" charset="0"/>
                        </a:rPr>
                        <a:t>Shows column data types and non-null counts</a:t>
                      </a:r>
                    </a:p>
                  </a:txBody>
                  <a:tcPr marL="65142" marR="65142" marT="32571" marB="32571" anchor="ctr">
                    <a:solidFill>
                      <a:schemeClr val="accent5">
                        <a:lumMod val="20000"/>
                        <a:lumOff val="80000"/>
                      </a:schemeClr>
                    </a:solidFill>
                  </a:tcPr>
                </a:tc>
                <a:tc>
                  <a:txBody>
                    <a:bodyPr/>
                    <a:lstStyle/>
                    <a:p>
                      <a:r>
                        <a:rPr lang="en-IN" sz="2200">
                          <a:effectLst/>
                          <a:latin typeface="Times New Roman" panose="02020603050405020304" pitchFamily="18" charset="0"/>
                          <a:cs typeface="Times New Roman" panose="02020603050405020304" pitchFamily="18" charset="0"/>
                        </a:rPr>
                        <a:t>df.info()</a:t>
                      </a:r>
                    </a:p>
                  </a:txBody>
                  <a:tcPr marL="65142" marR="65142" marT="32571" marB="32571" anchor="ctr">
                    <a:solidFill>
                      <a:schemeClr val="accent5">
                        <a:lumMod val="20000"/>
                        <a:lumOff val="80000"/>
                      </a:schemeClr>
                    </a:solidFill>
                  </a:tcPr>
                </a:tc>
                <a:extLst>
                  <a:ext uri="{0D108BD9-81ED-4DB2-BD59-A6C34878D82A}">
                    <a16:rowId xmlns:a16="http://schemas.microsoft.com/office/drawing/2014/main" val="1950888788"/>
                  </a:ext>
                </a:extLst>
              </a:tr>
              <a:tr h="455996">
                <a:tc>
                  <a:txBody>
                    <a:bodyPr/>
                    <a:lstStyle/>
                    <a:p>
                      <a:r>
                        <a:rPr lang="en-IN" sz="2200">
                          <a:effectLst/>
                          <a:latin typeface="Times New Roman" panose="02020603050405020304" pitchFamily="18" charset="0"/>
                          <a:cs typeface="Times New Roman" panose="02020603050405020304" pitchFamily="18" charset="0"/>
                        </a:rPr>
                        <a:t>value_counts()</a:t>
                      </a:r>
                    </a:p>
                  </a:txBody>
                  <a:tcPr marL="65142" marR="65142" marT="32571" marB="32571" anchor="ctr">
                    <a:solidFill>
                      <a:schemeClr val="accent5">
                        <a:lumMod val="20000"/>
                        <a:lumOff val="80000"/>
                      </a:schemeClr>
                    </a:solidFill>
                  </a:tcPr>
                </a:tc>
                <a:tc>
                  <a:txBody>
                    <a:bodyPr/>
                    <a:lstStyle/>
                    <a:p>
                      <a:r>
                        <a:rPr lang="en-US" sz="2200">
                          <a:effectLst/>
                          <a:latin typeface="Times New Roman" panose="02020603050405020304" pitchFamily="18" charset="0"/>
                          <a:cs typeface="Times New Roman" panose="02020603050405020304" pitchFamily="18" charset="0"/>
                        </a:rPr>
                        <a:t>Counts unique values in a column</a:t>
                      </a:r>
                    </a:p>
                  </a:txBody>
                  <a:tcPr marL="65142" marR="65142" marT="32571" marB="32571" anchor="ctr">
                    <a:solidFill>
                      <a:schemeClr val="accent5">
                        <a:lumMod val="20000"/>
                        <a:lumOff val="80000"/>
                      </a:schemeClr>
                    </a:solidFill>
                  </a:tcPr>
                </a:tc>
                <a:tc>
                  <a:txBody>
                    <a:bodyPr/>
                    <a:lstStyle/>
                    <a:p>
                      <a:r>
                        <a:rPr lang="en-IN" sz="2200">
                          <a:effectLst/>
                          <a:latin typeface="Times New Roman" panose="02020603050405020304" pitchFamily="18" charset="0"/>
                          <a:cs typeface="Times New Roman" panose="02020603050405020304" pitchFamily="18" charset="0"/>
                        </a:rPr>
                        <a:t>df['dept'].value_counts()</a:t>
                      </a:r>
                    </a:p>
                  </a:txBody>
                  <a:tcPr marL="65142" marR="65142" marT="32571" marB="32571" anchor="ctr">
                    <a:solidFill>
                      <a:schemeClr val="accent5">
                        <a:lumMod val="20000"/>
                        <a:lumOff val="80000"/>
                      </a:schemeClr>
                    </a:solidFill>
                  </a:tcPr>
                </a:tc>
                <a:extLst>
                  <a:ext uri="{0D108BD9-81ED-4DB2-BD59-A6C34878D82A}">
                    <a16:rowId xmlns:a16="http://schemas.microsoft.com/office/drawing/2014/main" val="3553869803"/>
                  </a:ext>
                </a:extLst>
              </a:tr>
              <a:tr h="651422">
                <a:tc>
                  <a:txBody>
                    <a:bodyPr/>
                    <a:lstStyle/>
                    <a:p>
                      <a:r>
                        <a:rPr lang="en-IN" sz="2200">
                          <a:effectLst/>
                          <a:latin typeface="Times New Roman" panose="02020603050405020304" pitchFamily="18" charset="0"/>
                          <a:cs typeface="Times New Roman" panose="02020603050405020304" pitchFamily="18" charset="0"/>
                        </a:rPr>
                        <a:t>corr()</a:t>
                      </a:r>
                    </a:p>
                  </a:txBody>
                  <a:tcPr marL="65142" marR="65142" marT="32571" marB="32571" anchor="ctr">
                    <a:solidFill>
                      <a:schemeClr val="accent5">
                        <a:lumMod val="20000"/>
                        <a:lumOff val="80000"/>
                      </a:schemeClr>
                    </a:solidFill>
                  </a:tcPr>
                </a:tc>
                <a:tc>
                  <a:txBody>
                    <a:bodyPr/>
                    <a:lstStyle/>
                    <a:p>
                      <a:r>
                        <a:rPr lang="en-US" sz="2200">
                          <a:effectLst/>
                          <a:latin typeface="Times New Roman" panose="02020603050405020304" pitchFamily="18" charset="0"/>
                          <a:cs typeface="Times New Roman" panose="02020603050405020304" pitchFamily="18" charset="0"/>
                        </a:rPr>
                        <a:t>Computes pairwise correlation between columns</a:t>
                      </a:r>
                    </a:p>
                  </a:txBody>
                  <a:tcPr marL="65142" marR="65142" marT="32571" marB="32571" anchor="ctr">
                    <a:solidFill>
                      <a:schemeClr val="accent5">
                        <a:lumMod val="20000"/>
                        <a:lumOff val="80000"/>
                      </a:schemeClr>
                    </a:solidFill>
                  </a:tcPr>
                </a:tc>
                <a:tc>
                  <a:txBody>
                    <a:bodyPr/>
                    <a:lstStyle/>
                    <a:p>
                      <a:r>
                        <a:rPr lang="en-IN" sz="2200">
                          <a:effectLst/>
                          <a:latin typeface="Times New Roman" panose="02020603050405020304" pitchFamily="18" charset="0"/>
                          <a:cs typeface="Times New Roman" panose="02020603050405020304" pitchFamily="18" charset="0"/>
                        </a:rPr>
                        <a:t>df.corr()</a:t>
                      </a:r>
                    </a:p>
                  </a:txBody>
                  <a:tcPr marL="65142" marR="65142" marT="32571" marB="32571" anchor="ctr">
                    <a:solidFill>
                      <a:schemeClr val="accent5">
                        <a:lumMod val="20000"/>
                        <a:lumOff val="80000"/>
                      </a:schemeClr>
                    </a:solidFill>
                  </a:tcPr>
                </a:tc>
                <a:extLst>
                  <a:ext uri="{0D108BD9-81ED-4DB2-BD59-A6C34878D82A}">
                    <a16:rowId xmlns:a16="http://schemas.microsoft.com/office/drawing/2014/main" val="3896008868"/>
                  </a:ext>
                </a:extLst>
              </a:tr>
              <a:tr h="651422">
                <a:tc>
                  <a:txBody>
                    <a:bodyPr/>
                    <a:lstStyle/>
                    <a:p>
                      <a:r>
                        <a:rPr lang="en-IN" sz="2200" dirty="0" err="1">
                          <a:effectLst/>
                          <a:latin typeface="Times New Roman" panose="02020603050405020304" pitchFamily="18" charset="0"/>
                          <a:cs typeface="Times New Roman" panose="02020603050405020304" pitchFamily="18" charset="0"/>
                        </a:rPr>
                        <a:t>corrwith</a:t>
                      </a:r>
                      <a:r>
                        <a:rPr lang="en-IN" sz="2200" dirty="0">
                          <a:effectLst/>
                          <a:latin typeface="Times New Roman" panose="02020603050405020304" pitchFamily="18" charset="0"/>
                          <a:cs typeface="Times New Roman" panose="02020603050405020304" pitchFamily="18" charset="0"/>
                        </a:rPr>
                        <a:t>()</a:t>
                      </a:r>
                    </a:p>
                  </a:txBody>
                  <a:tcPr marL="65142" marR="65142" marT="32571" marB="32571" anchor="ctr">
                    <a:solidFill>
                      <a:schemeClr val="accent4">
                        <a:lumMod val="20000"/>
                        <a:lumOff val="80000"/>
                      </a:schemeClr>
                    </a:solidFill>
                  </a:tcPr>
                </a:tc>
                <a:tc>
                  <a:txBody>
                    <a:bodyPr/>
                    <a:lstStyle/>
                    <a:p>
                      <a:r>
                        <a:rPr lang="en-US" sz="2200">
                          <a:effectLst/>
                          <a:latin typeface="Times New Roman" panose="02020603050405020304" pitchFamily="18" charset="0"/>
                          <a:cs typeface="Times New Roman" panose="02020603050405020304" pitchFamily="18" charset="0"/>
                        </a:rPr>
                        <a:t>Computes correlation with another Series/DataFrame</a:t>
                      </a:r>
                    </a:p>
                  </a:txBody>
                  <a:tcPr marL="65142" marR="65142" marT="32571" marB="32571" anchor="ctr">
                    <a:solidFill>
                      <a:schemeClr val="accent5">
                        <a:lumMod val="20000"/>
                        <a:lumOff val="80000"/>
                      </a:schemeClr>
                    </a:solidFill>
                  </a:tcPr>
                </a:tc>
                <a:tc>
                  <a:txBody>
                    <a:bodyPr/>
                    <a:lstStyle/>
                    <a:p>
                      <a:r>
                        <a:rPr lang="en-IN" sz="2200">
                          <a:effectLst/>
                          <a:latin typeface="Times New Roman" panose="02020603050405020304" pitchFamily="18" charset="0"/>
                          <a:cs typeface="Times New Roman" panose="02020603050405020304" pitchFamily="18" charset="0"/>
                        </a:rPr>
                        <a:t>df.corrwith(df['target'])</a:t>
                      </a:r>
                    </a:p>
                  </a:txBody>
                  <a:tcPr marL="65142" marR="65142" marT="32571" marB="32571" anchor="ctr">
                    <a:solidFill>
                      <a:schemeClr val="accent5">
                        <a:lumMod val="20000"/>
                        <a:lumOff val="80000"/>
                      </a:schemeClr>
                    </a:solidFill>
                  </a:tcPr>
                </a:tc>
                <a:extLst>
                  <a:ext uri="{0D108BD9-81ED-4DB2-BD59-A6C34878D82A}">
                    <a16:rowId xmlns:a16="http://schemas.microsoft.com/office/drawing/2014/main" val="2255577733"/>
                  </a:ext>
                </a:extLst>
              </a:tr>
              <a:tr h="455996">
                <a:tc>
                  <a:txBody>
                    <a:bodyPr/>
                    <a:lstStyle/>
                    <a:p>
                      <a:r>
                        <a:rPr lang="en-IN" sz="2200">
                          <a:effectLst/>
                          <a:latin typeface="Times New Roman" panose="02020603050405020304" pitchFamily="18" charset="0"/>
                          <a:cs typeface="Times New Roman" panose="02020603050405020304" pitchFamily="18" charset="0"/>
                        </a:rPr>
                        <a:t>plot()</a:t>
                      </a:r>
                    </a:p>
                  </a:txBody>
                  <a:tcPr marL="65142" marR="65142" marT="32571" marB="32571" anchor="ctr">
                    <a:solidFill>
                      <a:schemeClr val="accent5">
                        <a:lumMod val="20000"/>
                        <a:lumOff val="80000"/>
                      </a:schemeClr>
                    </a:solidFill>
                  </a:tcPr>
                </a:tc>
                <a:tc>
                  <a:txBody>
                    <a:bodyPr/>
                    <a:lstStyle/>
                    <a:p>
                      <a:r>
                        <a:rPr lang="en-US" sz="2200">
                          <a:effectLst/>
                          <a:latin typeface="Times New Roman" panose="02020603050405020304" pitchFamily="18" charset="0"/>
                          <a:cs typeface="Times New Roman" panose="02020603050405020304" pitchFamily="18" charset="0"/>
                        </a:rPr>
                        <a:t>Creates basic plots (hist, box, scatter, etc.)</a:t>
                      </a:r>
                    </a:p>
                  </a:txBody>
                  <a:tcPr marL="65142" marR="65142" marT="32571" marB="32571" anchor="ctr">
                    <a:solidFill>
                      <a:schemeClr val="accent5">
                        <a:lumMod val="20000"/>
                        <a:lumOff val="80000"/>
                      </a:schemeClr>
                    </a:solidFill>
                  </a:tcPr>
                </a:tc>
                <a:tc>
                  <a:txBody>
                    <a:bodyPr/>
                    <a:lstStyle/>
                    <a:p>
                      <a:r>
                        <a:rPr lang="en-US" sz="2200" dirty="0" err="1">
                          <a:effectLst/>
                          <a:latin typeface="Times New Roman" panose="02020603050405020304" pitchFamily="18" charset="0"/>
                          <a:cs typeface="Times New Roman" panose="02020603050405020304" pitchFamily="18" charset="0"/>
                        </a:rPr>
                        <a:t>df</a:t>
                      </a:r>
                      <a:r>
                        <a:rPr lang="en-US" sz="2200" dirty="0">
                          <a:effectLst/>
                          <a:latin typeface="Times New Roman" panose="02020603050405020304" pitchFamily="18" charset="0"/>
                          <a:cs typeface="Times New Roman" panose="02020603050405020304" pitchFamily="18" charset="0"/>
                        </a:rPr>
                        <a:t>['age'].plot(kind='hist')</a:t>
                      </a:r>
                    </a:p>
                  </a:txBody>
                  <a:tcPr marL="65142" marR="65142" marT="32571" marB="32571" anchor="ctr">
                    <a:solidFill>
                      <a:schemeClr val="accent5">
                        <a:lumMod val="20000"/>
                        <a:lumOff val="80000"/>
                      </a:schemeClr>
                    </a:solidFill>
                  </a:tcPr>
                </a:tc>
                <a:extLst>
                  <a:ext uri="{0D108BD9-81ED-4DB2-BD59-A6C34878D82A}">
                    <a16:rowId xmlns:a16="http://schemas.microsoft.com/office/drawing/2014/main" val="3057321734"/>
                  </a:ext>
                </a:extLst>
              </a:tr>
            </a:tbl>
          </a:graphicData>
        </a:graphic>
      </p:graphicFrame>
    </p:spTree>
    <p:extLst>
      <p:ext uri="{BB962C8B-B14F-4D97-AF65-F5344CB8AC3E}">
        <p14:creationId xmlns:p14="http://schemas.microsoft.com/office/powerpoint/2010/main" val="1288982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DC07D-8A9E-3962-18F8-62C72672BF7F}"/>
              </a:ext>
            </a:extLst>
          </p:cNvPr>
          <p:cNvSpPr>
            <a:spLocks noGrp="1"/>
          </p:cNvSpPr>
          <p:nvPr>
            <p:ph type="title"/>
          </p:nvPr>
        </p:nvSpPr>
        <p:spPr/>
        <p:txBody>
          <a:bodyPr/>
          <a:lstStyle/>
          <a:p>
            <a:r>
              <a:rPr lang="en-IN" b="1" i="0" dirty="0">
                <a:solidFill>
                  <a:srgbClr val="404040"/>
                </a:solidFill>
                <a:effectLst/>
                <a:latin typeface="DeepSeek-CJK-patch"/>
              </a:rPr>
              <a:t>Data Filtering Functions</a:t>
            </a:r>
            <a:endParaRPr lang="en-IN" dirty="0"/>
          </a:p>
        </p:txBody>
      </p:sp>
      <p:graphicFrame>
        <p:nvGraphicFramePr>
          <p:cNvPr id="4" name="Content Placeholder 3">
            <a:extLst>
              <a:ext uri="{FF2B5EF4-FFF2-40B4-BE49-F238E27FC236}">
                <a16:creationId xmlns:a16="http://schemas.microsoft.com/office/drawing/2014/main" id="{BCE6CE1D-52C0-2495-33A1-C8622B1057FF}"/>
              </a:ext>
            </a:extLst>
          </p:cNvPr>
          <p:cNvGraphicFramePr>
            <a:graphicFrameLocks noGrp="1"/>
          </p:cNvGraphicFramePr>
          <p:nvPr>
            <p:ph idx="1"/>
            <p:extLst>
              <p:ext uri="{D42A27DB-BD31-4B8C-83A1-F6EECF244321}">
                <p14:modId xmlns:p14="http://schemas.microsoft.com/office/powerpoint/2010/main" val="717035617"/>
              </p:ext>
            </p:extLst>
          </p:nvPr>
        </p:nvGraphicFramePr>
        <p:xfrm>
          <a:off x="2091876" y="1178102"/>
          <a:ext cx="9412737" cy="5595258"/>
        </p:xfrm>
        <a:graphic>
          <a:graphicData uri="http://schemas.openxmlformats.org/drawingml/2006/table">
            <a:tbl>
              <a:tblPr>
                <a:tableStyleId>{35758FB7-9AC5-4552-8A53-C91805E547FA}</a:tableStyleId>
              </a:tblPr>
              <a:tblGrid>
                <a:gridCol w="2367108">
                  <a:extLst>
                    <a:ext uri="{9D8B030D-6E8A-4147-A177-3AD203B41FA5}">
                      <a16:colId xmlns:a16="http://schemas.microsoft.com/office/drawing/2014/main" val="3242934967"/>
                    </a:ext>
                  </a:extLst>
                </a:gridCol>
                <a:gridCol w="3908050">
                  <a:extLst>
                    <a:ext uri="{9D8B030D-6E8A-4147-A177-3AD203B41FA5}">
                      <a16:colId xmlns:a16="http://schemas.microsoft.com/office/drawing/2014/main" val="1817420177"/>
                    </a:ext>
                  </a:extLst>
                </a:gridCol>
                <a:gridCol w="3137579">
                  <a:extLst>
                    <a:ext uri="{9D8B030D-6E8A-4147-A177-3AD203B41FA5}">
                      <a16:colId xmlns:a16="http://schemas.microsoft.com/office/drawing/2014/main" val="2595126370"/>
                    </a:ext>
                  </a:extLst>
                </a:gridCol>
              </a:tblGrid>
              <a:tr h="418987">
                <a:tc>
                  <a:txBody>
                    <a:bodyPr/>
                    <a:lstStyle/>
                    <a:p>
                      <a:pPr algn="l"/>
                      <a:r>
                        <a:rPr lang="en-IN" sz="2200" b="1" dirty="0">
                          <a:effectLst/>
                          <a:latin typeface="Times New Roman" panose="02020603050405020304" pitchFamily="18" charset="0"/>
                          <a:cs typeface="Times New Roman" panose="02020603050405020304" pitchFamily="18" charset="0"/>
                        </a:rPr>
                        <a:t>Function/</a:t>
                      </a:r>
                    </a:p>
                    <a:p>
                      <a:pPr algn="l"/>
                      <a:r>
                        <a:rPr lang="en-IN" sz="2200" b="1" dirty="0">
                          <a:effectLst/>
                          <a:latin typeface="Times New Roman" panose="02020603050405020304" pitchFamily="18" charset="0"/>
                          <a:cs typeface="Times New Roman" panose="02020603050405020304" pitchFamily="18" charset="0"/>
                        </a:rPr>
                        <a:t>Method</a:t>
                      </a:r>
                    </a:p>
                  </a:txBody>
                  <a:tcPr marL="82136" marR="82136" marT="41068" marB="41068" anchor="ctr">
                    <a:solidFill>
                      <a:schemeClr val="accent4">
                        <a:lumMod val="20000"/>
                        <a:lumOff val="80000"/>
                      </a:schemeClr>
                    </a:solidFill>
                  </a:tcPr>
                </a:tc>
                <a:tc>
                  <a:txBody>
                    <a:bodyPr/>
                    <a:lstStyle/>
                    <a:p>
                      <a:pPr algn="l"/>
                      <a:r>
                        <a:rPr lang="en-IN" sz="2200" b="1">
                          <a:effectLst/>
                          <a:latin typeface="Times New Roman" panose="02020603050405020304" pitchFamily="18" charset="0"/>
                          <a:cs typeface="Times New Roman" panose="02020603050405020304" pitchFamily="18" charset="0"/>
                        </a:rPr>
                        <a:t>Explanation</a:t>
                      </a:r>
                    </a:p>
                  </a:txBody>
                  <a:tcPr marL="82136" marR="82136" marT="41068" marB="41068" anchor="ctr">
                    <a:solidFill>
                      <a:schemeClr val="accent4">
                        <a:lumMod val="20000"/>
                        <a:lumOff val="80000"/>
                      </a:schemeClr>
                    </a:solidFill>
                  </a:tcPr>
                </a:tc>
                <a:tc>
                  <a:txBody>
                    <a:bodyPr/>
                    <a:lstStyle/>
                    <a:p>
                      <a:pPr algn="l"/>
                      <a:r>
                        <a:rPr lang="en-IN" sz="2200" b="1">
                          <a:effectLst/>
                          <a:latin typeface="Times New Roman" panose="02020603050405020304" pitchFamily="18" charset="0"/>
                          <a:cs typeface="Times New Roman" panose="02020603050405020304" pitchFamily="18" charset="0"/>
                        </a:rPr>
                        <a:t>Example Usage</a:t>
                      </a:r>
                    </a:p>
                  </a:txBody>
                  <a:tcPr marL="82136" marR="82136" marT="41068" marB="41068" anchor="ctr">
                    <a:solidFill>
                      <a:schemeClr val="accent4">
                        <a:lumMod val="20000"/>
                        <a:lumOff val="80000"/>
                      </a:schemeClr>
                    </a:solidFill>
                  </a:tcPr>
                </a:tc>
                <a:extLst>
                  <a:ext uri="{0D108BD9-81ED-4DB2-BD59-A6C34878D82A}">
                    <a16:rowId xmlns:a16="http://schemas.microsoft.com/office/drawing/2014/main" val="4090026819"/>
                  </a:ext>
                </a:extLst>
              </a:tr>
              <a:tr h="749034">
                <a:tc>
                  <a:txBody>
                    <a:bodyPr/>
                    <a:lstStyle/>
                    <a:p>
                      <a:r>
                        <a:rPr lang="en-IN" sz="2200">
                          <a:effectLst/>
                          <a:latin typeface="Times New Roman" panose="02020603050405020304" pitchFamily="18" charset="0"/>
                          <a:cs typeface="Times New Roman" panose="02020603050405020304" pitchFamily="18" charset="0"/>
                        </a:rPr>
                        <a:t>Boolean Indexing</a:t>
                      </a:r>
                    </a:p>
                  </a:txBody>
                  <a:tcPr marL="82136" marR="82136" marT="41068" marB="41068" anchor="ctr">
                    <a:solidFill>
                      <a:schemeClr val="accent4">
                        <a:lumMod val="20000"/>
                        <a:lumOff val="80000"/>
                      </a:schemeClr>
                    </a:solidFill>
                  </a:tcPr>
                </a:tc>
                <a:tc>
                  <a:txBody>
                    <a:bodyPr/>
                    <a:lstStyle/>
                    <a:p>
                      <a:r>
                        <a:rPr lang="en-US" sz="2200" dirty="0">
                          <a:effectLst/>
                          <a:latin typeface="Times New Roman" panose="02020603050405020304" pitchFamily="18" charset="0"/>
                          <a:cs typeface="Times New Roman" panose="02020603050405020304" pitchFamily="18" charset="0"/>
                        </a:rPr>
                        <a:t>Filters rows using conditional expressions</a:t>
                      </a:r>
                    </a:p>
                  </a:txBody>
                  <a:tcPr marL="82136" marR="82136" marT="41068" marB="41068" anchor="ctr">
                    <a:solidFill>
                      <a:schemeClr val="accent4">
                        <a:lumMod val="20000"/>
                        <a:lumOff val="80000"/>
                      </a:schemeClr>
                    </a:solidFill>
                  </a:tcPr>
                </a:tc>
                <a:tc>
                  <a:txBody>
                    <a:bodyPr/>
                    <a:lstStyle/>
                    <a:p>
                      <a:r>
                        <a:rPr lang="en-IN" sz="2200">
                          <a:effectLst/>
                          <a:latin typeface="Times New Roman" panose="02020603050405020304" pitchFamily="18" charset="0"/>
                          <a:cs typeface="Times New Roman" panose="02020603050405020304" pitchFamily="18" charset="0"/>
                        </a:rPr>
                        <a:t>df[df['age'] &gt; 30]</a:t>
                      </a:r>
                    </a:p>
                  </a:txBody>
                  <a:tcPr marL="82136" marR="82136" marT="41068" marB="41068" anchor="ctr">
                    <a:solidFill>
                      <a:schemeClr val="accent4">
                        <a:lumMod val="20000"/>
                        <a:lumOff val="80000"/>
                      </a:schemeClr>
                    </a:solidFill>
                  </a:tcPr>
                </a:tc>
                <a:extLst>
                  <a:ext uri="{0D108BD9-81ED-4DB2-BD59-A6C34878D82A}">
                    <a16:rowId xmlns:a16="http://schemas.microsoft.com/office/drawing/2014/main" val="996129930"/>
                  </a:ext>
                </a:extLst>
              </a:tr>
              <a:tr h="749034">
                <a:tc>
                  <a:txBody>
                    <a:bodyPr/>
                    <a:lstStyle/>
                    <a:p>
                      <a:r>
                        <a:rPr lang="en-IN" sz="2200">
                          <a:effectLst/>
                          <a:latin typeface="Times New Roman" panose="02020603050405020304" pitchFamily="18" charset="0"/>
                          <a:cs typeface="Times New Roman" panose="02020603050405020304" pitchFamily="18" charset="0"/>
                        </a:rPr>
                        <a:t>query()</a:t>
                      </a:r>
                    </a:p>
                  </a:txBody>
                  <a:tcPr marL="82136" marR="82136" marT="41068" marB="41068" anchor="ctr">
                    <a:solidFill>
                      <a:schemeClr val="accent4">
                        <a:lumMod val="20000"/>
                        <a:lumOff val="80000"/>
                      </a:schemeClr>
                    </a:solidFill>
                  </a:tcPr>
                </a:tc>
                <a:tc>
                  <a:txBody>
                    <a:bodyPr/>
                    <a:lstStyle/>
                    <a:p>
                      <a:r>
                        <a:rPr lang="en-IN" sz="2200">
                          <a:effectLst/>
                          <a:latin typeface="Times New Roman" panose="02020603050405020304" pitchFamily="18" charset="0"/>
                          <a:cs typeface="Times New Roman" panose="02020603050405020304" pitchFamily="18" charset="0"/>
                        </a:rPr>
                        <a:t>Filters using SQL-like expression</a:t>
                      </a:r>
                    </a:p>
                  </a:txBody>
                  <a:tcPr marL="82136" marR="82136" marT="41068" marB="41068" anchor="ctr">
                    <a:solidFill>
                      <a:schemeClr val="accent4">
                        <a:lumMod val="20000"/>
                        <a:lumOff val="80000"/>
                      </a:schemeClr>
                    </a:solidFill>
                  </a:tcPr>
                </a:tc>
                <a:tc>
                  <a:txBody>
                    <a:bodyPr/>
                    <a:lstStyle/>
                    <a:p>
                      <a:r>
                        <a:rPr lang="en-US" sz="2200">
                          <a:effectLst/>
                          <a:latin typeface="Times New Roman" panose="02020603050405020304" pitchFamily="18" charset="0"/>
                          <a:cs typeface="Times New Roman" panose="02020603050405020304" pitchFamily="18" charset="0"/>
                        </a:rPr>
                        <a:t>df.query("age &gt; 30 &amp; salary &lt; 100000")</a:t>
                      </a:r>
                    </a:p>
                  </a:txBody>
                  <a:tcPr marL="82136" marR="82136" marT="41068" marB="41068" anchor="ctr">
                    <a:solidFill>
                      <a:schemeClr val="accent4">
                        <a:lumMod val="20000"/>
                        <a:lumOff val="80000"/>
                      </a:schemeClr>
                    </a:solidFill>
                  </a:tcPr>
                </a:tc>
                <a:extLst>
                  <a:ext uri="{0D108BD9-81ED-4DB2-BD59-A6C34878D82A}">
                    <a16:rowId xmlns:a16="http://schemas.microsoft.com/office/drawing/2014/main" val="514362668"/>
                  </a:ext>
                </a:extLst>
              </a:tr>
              <a:tr h="749034">
                <a:tc>
                  <a:txBody>
                    <a:bodyPr/>
                    <a:lstStyle/>
                    <a:p>
                      <a:r>
                        <a:rPr lang="en-IN" sz="2200">
                          <a:effectLst/>
                          <a:latin typeface="Times New Roman" panose="02020603050405020304" pitchFamily="18" charset="0"/>
                          <a:cs typeface="Times New Roman" panose="02020603050405020304" pitchFamily="18" charset="0"/>
                        </a:rPr>
                        <a:t>isin()</a:t>
                      </a:r>
                    </a:p>
                  </a:txBody>
                  <a:tcPr marL="82136" marR="82136" marT="41068" marB="41068" anchor="ctr">
                    <a:solidFill>
                      <a:schemeClr val="accent4">
                        <a:lumMod val="20000"/>
                        <a:lumOff val="80000"/>
                      </a:schemeClr>
                    </a:solidFill>
                  </a:tcPr>
                </a:tc>
                <a:tc>
                  <a:txBody>
                    <a:bodyPr/>
                    <a:lstStyle/>
                    <a:p>
                      <a:r>
                        <a:rPr lang="en-US" sz="2200" dirty="0">
                          <a:effectLst/>
                          <a:latin typeface="Times New Roman" panose="02020603050405020304" pitchFamily="18" charset="0"/>
                          <a:cs typeface="Times New Roman" panose="02020603050405020304" pitchFamily="18" charset="0"/>
                        </a:rPr>
                        <a:t>Checks if values are contained in a list</a:t>
                      </a:r>
                    </a:p>
                  </a:txBody>
                  <a:tcPr marL="82136" marR="82136" marT="41068" marB="41068" anchor="ctr">
                    <a:solidFill>
                      <a:schemeClr val="accent4">
                        <a:lumMod val="20000"/>
                        <a:lumOff val="80000"/>
                      </a:schemeClr>
                    </a:solidFill>
                  </a:tcPr>
                </a:tc>
                <a:tc>
                  <a:txBody>
                    <a:bodyPr/>
                    <a:lstStyle/>
                    <a:p>
                      <a:r>
                        <a:rPr lang="en-IN" sz="2200">
                          <a:effectLst/>
                          <a:latin typeface="Times New Roman" panose="02020603050405020304" pitchFamily="18" charset="0"/>
                          <a:cs typeface="Times New Roman" panose="02020603050405020304" pitchFamily="18" charset="0"/>
                        </a:rPr>
                        <a:t>df[df['dept'].isin(['IT','HR'])]</a:t>
                      </a:r>
                    </a:p>
                  </a:txBody>
                  <a:tcPr marL="82136" marR="82136" marT="41068" marB="41068" anchor="ctr">
                    <a:solidFill>
                      <a:schemeClr val="accent4">
                        <a:lumMod val="20000"/>
                        <a:lumOff val="80000"/>
                      </a:schemeClr>
                    </a:solidFill>
                  </a:tcPr>
                </a:tc>
                <a:extLst>
                  <a:ext uri="{0D108BD9-81ED-4DB2-BD59-A6C34878D82A}">
                    <a16:rowId xmlns:a16="http://schemas.microsoft.com/office/drawing/2014/main" val="151198593"/>
                  </a:ext>
                </a:extLst>
              </a:tr>
              <a:tr h="749034">
                <a:tc>
                  <a:txBody>
                    <a:bodyPr/>
                    <a:lstStyle/>
                    <a:p>
                      <a:r>
                        <a:rPr lang="en-IN" sz="2200">
                          <a:effectLst/>
                          <a:latin typeface="Times New Roman" panose="02020603050405020304" pitchFamily="18" charset="0"/>
                          <a:cs typeface="Times New Roman" panose="02020603050405020304" pitchFamily="18" charset="0"/>
                        </a:rPr>
                        <a:t>str.contains()</a:t>
                      </a:r>
                    </a:p>
                  </a:txBody>
                  <a:tcPr marL="82136" marR="82136" marT="41068" marB="41068" anchor="ctr">
                    <a:solidFill>
                      <a:schemeClr val="accent4">
                        <a:lumMod val="20000"/>
                        <a:lumOff val="80000"/>
                      </a:schemeClr>
                    </a:solidFill>
                  </a:tcPr>
                </a:tc>
                <a:tc>
                  <a:txBody>
                    <a:bodyPr/>
                    <a:lstStyle/>
                    <a:p>
                      <a:r>
                        <a:rPr lang="en-US" sz="2200">
                          <a:effectLst/>
                          <a:latin typeface="Times New Roman" panose="02020603050405020304" pitchFamily="18" charset="0"/>
                          <a:cs typeface="Times New Roman" panose="02020603050405020304" pitchFamily="18" charset="0"/>
                        </a:rPr>
                        <a:t>Filters rows where string contains substring</a:t>
                      </a:r>
                    </a:p>
                  </a:txBody>
                  <a:tcPr marL="82136" marR="82136" marT="41068" marB="41068" anchor="ctr">
                    <a:solidFill>
                      <a:schemeClr val="accent4">
                        <a:lumMod val="20000"/>
                        <a:lumOff val="80000"/>
                      </a:schemeClr>
                    </a:solidFill>
                  </a:tcPr>
                </a:tc>
                <a:tc>
                  <a:txBody>
                    <a:bodyPr/>
                    <a:lstStyle/>
                    <a:p>
                      <a:r>
                        <a:rPr lang="en-US" sz="2200">
                          <a:effectLst/>
                          <a:latin typeface="Times New Roman" panose="02020603050405020304" pitchFamily="18" charset="0"/>
                          <a:cs typeface="Times New Roman" panose="02020603050405020304" pitchFamily="18" charset="0"/>
                        </a:rPr>
                        <a:t>df[df['name'].str.contains('John')]</a:t>
                      </a:r>
                    </a:p>
                  </a:txBody>
                  <a:tcPr marL="82136" marR="82136" marT="41068" marB="41068" anchor="ctr">
                    <a:solidFill>
                      <a:schemeClr val="accent4">
                        <a:lumMod val="20000"/>
                        <a:lumOff val="80000"/>
                      </a:schemeClr>
                    </a:solidFill>
                  </a:tcPr>
                </a:tc>
                <a:extLst>
                  <a:ext uri="{0D108BD9-81ED-4DB2-BD59-A6C34878D82A}">
                    <a16:rowId xmlns:a16="http://schemas.microsoft.com/office/drawing/2014/main" val="370524228"/>
                  </a:ext>
                </a:extLst>
              </a:tr>
              <a:tr h="749034">
                <a:tc>
                  <a:txBody>
                    <a:bodyPr/>
                    <a:lstStyle/>
                    <a:p>
                      <a:r>
                        <a:rPr lang="en-IN" sz="2200" dirty="0" err="1">
                          <a:effectLst/>
                          <a:latin typeface="Times New Roman" panose="02020603050405020304" pitchFamily="18" charset="0"/>
                          <a:cs typeface="Times New Roman" panose="02020603050405020304" pitchFamily="18" charset="0"/>
                        </a:rPr>
                        <a:t>str.startswith</a:t>
                      </a:r>
                      <a:r>
                        <a:rPr lang="en-IN" sz="2200" dirty="0">
                          <a:effectLst/>
                          <a:latin typeface="Times New Roman" panose="02020603050405020304" pitchFamily="18" charset="0"/>
                          <a:cs typeface="Times New Roman" panose="02020603050405020304" pitchFamily="18" charset="0"/>
                        </a:rPr>
                        <a:t>()/</a:t>
                      </a:r>
                    </a:p>
                    <a:p>
                      <a:r>
                        <a:rPr lang="en-IN" sz="2200" dirty="0" err="1">
                          <a:effectLst/>
                          <a:latin typeface="Times New Roman" panose="02020603050405020304" pitchFamily="18" charset="0"/>
                          <a:cs typeface="Times New Roman" panose="02020603050405020304" pitchFamily="18" charset="0"/>
                        </a:rPr>
                        <a:t>endswith</a:t>
                      </a:r>
                      <a:r>
                        <a:rPr lang="en-IN" sz="2200" dirty="0">
                          <a:effectLst/>
                          <a:latin typeface="Times New Roman" panose="02020603050405020304" pitchFamily="18" charset="0"/>
                          <a:cs typeface="Times New Roman" panose="02020603050405020304" pitchFamily="18" charset="0"/>
                        </a:rPr>
                        <a:t>()</a:t>
                      </a:r>
                    </a:p>
                  </a:txBody>
                  <a:tcPr marL="82136" marR="82136" marT="41068" marB="41068" anchor="ctr">
                    <a:solidFill>
                      <a:schemeClr val="accent4">
                        <a:lumMod val="20000"/>
                        <a:lumOff val="80000"/>
                      </a:schemeClr>
                    </a:solidFill>
                  </a:tcPr>
                </a:tc>
                <a:tc>
                  <a:txBody>
                    <a:bodyPr/>
                    <a:lstStyle/>
                    <a:p>
                      <a:r>
                        <a:rPr lang="en-US" sz="2200">
                          <a:effectLst/>
                          <a:latin typeface="Times New Roman" panose="02020603050405020304" pitchFamily="18" charset="0"/>
                          <a:cs typeface="Times New Roman" panose="02020603050405020304" pitchFamily="18" charset="0"/>
                        </a:rPr>
                        <a:t>Filters by string prefix/suffix</a:t>
                      </a:r>
                    </a:p>
                  </a:txBody>
                  <a:tcPr marL="82136" marR="82136" marT="41068" marB="41068" anchor="ctr">
                    <a:solidFill>
                      <a:schemeClr val="accent4">
                        <a:lumMod val="20000"/>
                        <a:lumOff val="80000"/>
                      </a:schemeClr>
                    </a:solidFill>
                  </a:tcPr>
                </a:tc>
                <a:tc>
                  <a:txBody>
                    <a:bodyPr/>
                    <a:lstStyle/>
                    <a:p>
                      <a:r>
                        <a:rPr lang="en-US" sz="2200">
                          <a:effectLst/>
                          <a:latin typeface="Times New Roman" panose="02020603050405020304" pitchFamily="18" charset="0"/>
                          <a:cs typeface="Times New Roman" panose="02020603050405020304" pitchFamily="18" charset="0"/>
                        </a:rPr>
                        <a:t>df[df['email'].str.endswith('.com')]</a:t>
                      </a:r>
                    </a:p>
                  </a:txBody>
                  <a:tcPr marL="82136" marR="82136" marT="41068" marB="41068" anchor="ctr">
                    <a:solidFill>
                      <a:schemeClr val="accent4">
                        <a:lumMod val="20000"/>
                        <a:lumOff val="80000"/>
                      </a:schemeClr>
                    </a:solidFill>
                  </a:tcPr>
                </a:tc>
                <a:extLst>
                  <a:ext uri="{0D108BD9-81ED-4DB2-BD59-A6C34878D82A}">
                    <a16:rowId xmlns:a16="http://schemas.microsoft.com/office/drawing/2014/main" val="554625608"/>
                  </a:ext>
                </a:extLst>
              </a:tr>
              <a:tr h="1079082">
                <a:tc>
                  <a:txBody>
                    <a:bodyPr/>
                    <a:lstStyle/>
                    <a:p>
                      <a:r>
                        <a:rPr lang="en-IN" sz="2200">
                          <a:effectLst/>
                          <a:latin typeface="Times New Roman" panose="02020603050405020304" pitchFamily="18" charset="0"/>
                          <a:cs typeface="Times New Roman" panose="02020603050405020304" pitchFamily="18" charset="0"/>
                        </a:rPr>
                        <a:t>between()</a:t>
                      </a:r>
                    </a:p>
                  </a:txBody>
                  <a:tcPr marL="82136" marR="82136" marT="41068" marB="41068" anchor="ctr">
                    <a:solidFill>
                      <a:schemeClr val="accent4">
                        <a:lumMod val="20000"/>
                        <a:lumOff val="80000"/>
                      </a:schemeClr>
                    </a:solidFill>
                  </a:tcPr>
                </a:tc>
                <a:tc>
                  <a:txBody>
                    <a:bodyPr/>
                    <a:lstStyle/>
                    <a:p>
                      <a:r>
                        <a:rPr lang="en-US" sz="2200">
                          <a:effectLst/>
                          <a:latin typeface="Times New Roman" panose="02020603050405020304" pitchFamily="18" charset="0"/>
                          <a:cs typeface="Times New Roman" panose="02020603050405020304" pitchFamily="18" charset="0"/>
                        </a:rPr>
                        <a:t>Filters values within a range</a:t>
                      </a:r>
                    </a:p>
                  </a:txBody>
                  <a:tcPr marL="82136" marR="82136" marT="41068" marB="41068" anchor="ctr">
                    <a:solidFill>
                      <a:schemeClr val="accent4">
                        <a:lumMod val="20000"/>
                        <a:lumOff val="80000"/>
                      </a:schemeClr>
                    </a:solidFill>
                  </a:tcPr>
                </a:tc>
                <a:tc>
                  <a:txBody>
                    <a:bodyPr/>
                    <a:lstStyle/>
                    <a:p>
                      <a:r>
                        <a:rPr lang="en-US" sz="2200" dirty="0" err="1">
                          <a:effectLst/>
                          <a:latin typeface="Times New Roman" panose="02020603050405020304" pitchFamily="18" charset="0"/>
                          <a:cs typeface="Times New Roman" panose="02020603050405020304" pitchFamily="18" charset="0"/>
                        </a:rPr>
                        <a:t>df</a:t>
                      </a:r>
                      <a:r>
                        <a:rPr lang="en-US" sz="2200" dirty="0">
                          <a:effectLst/>
                          <a:latin typeface="Times New Roman" panose="02020603050405020304" pitchFamily="18" charset="0"/>
                          <a:cs typeface="Times New Roman" panose="02020603050405020304" pitchFamily="18" charset="0"/>
                        </a:rPr>
                        <a:t>[</a:t>
                      </a:r>
                      <a:r>
                        <a:rPr lang="en-US" sz="2200" dirty="0" err="1">
                          <a:effectLst/>
                          <a:latin typeface="Times New Roman" panose="02020603050405020304" pitchFamily="18" charset="0"/>
                          <a:cs typeface="Times New Roman" panose="02020603050405020304" pitchFamily="18" charset="0"/>
                        </a:rPr>
                        <a:t>df</a:t>
                      </a:r>
                      <a:r>
                        <a:rPr lang="en-US" sz="2200" dirty="0">
                          <a:effectLst/>
                          <a:latin typeface="Times New Roman" panose="02020603050405020304" pitchFamily="18" charset="0"/>
                          <a:cs typeface="Times New Roman" panose="02020603050405020304" pitchFamily="18" charset="0"/>
                        </a:rPr>
                        <a:t>['date'].between('2023-01-01', '2023-12-31')]</a:t>
                      </a:r>
                    </a:p>
                  </a:txBody>
                  <a:tcPr marL="82136" marR="82136" marT="41068" marB="41068" anchor="ctr">
                    <a:solidFill>
                      <a:schemeClr val="accent4">
                        <a:lumMod val="20000"/>
                        <a:lumOff val="80000"/>
                      </a:schemeClr>
                    </a:solidFill>
                  </a:tcPr>
                </a:tc>
                <a:extLst>
                  <a:ext uri="{0D108BD9-81ED-4DB2-BD59-A6C34878D82A}">
                    <a16:rowId xmlns:a16="http://schemas.microsoft.com/office/drawing/2014/main" val="1289946003"/>
                  </a:ext>
                </a:extLst>
              </a:tr>
            </a:tbl>
          </a:graphicData>
        </a:graphic>
      </p:graphicFrame>
      <p:sp>
        <p:nvSpPr>
          <p:cNvPr id="5" name="Rectangle 1">
            <a:extLst>
              <a:ext uri="{FF2B5EF4-FFF2-40B4-BE49-F238E27FC236}">
                <a16:creationId xmlns:a16="http://schemas.microsoft.com/office/drawing/2014/main" id="{56F3A392-86AE-C1F9-1B0C-F53C5EE7721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4525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2F08-2591-C32E-7CD2-F5076067E669}"/>
              </a:ext>
            </a:extLst>
          </p:cNvPr>
          <p:cNvSpPr>
            <a:spLocks noGrp="1"/>
          </p:cNvSpPr>
          <p:nvPr>
            <p:ph type="title"/>
          </p:nvPr>
        </p:nvSpPr>
        <p:spPr>
          <a:xfrm>
            <a:off x="2589212" y="141225"/>
            <a:ext cx="8911687" cy="1280890"/>
          </a:xfrm>
        </p:spPr>
        <p:txBody>
          <a:bodyPr>
            <a:noAutofit/>
          </a:bodyPr>
          <a:lstStyle/>
          <a:p>
            <a:r>
              <a:rPr lang="en-IN" sz="3200" b="1" i="0" dirty="0">
                <a:solidFill>
                  <a:srgbClr val="404040"/>
                </a:solidFill>
                <a:effectLst/>
                <a:latin typeface="Times New Roman" panose="02020603050405020304" pitchFamily="18" charset="0"/>
                <a:cs typeface="Times New Roman" panose="02020603050405020304" pitchFamily="18" charset="0"/>
              </a:rPr>
              <a:t>Hierarchical Indexing (</a:t>
            </a:r>
            <a:r>
              <a:rPr lang="en-IN" sz="3200" b="1" i="0" dirty="0" err="1">
                <a:solidFill>
                  <a:srgbClr val="404040"/>
                </a:solidFill>
                <a:effectLst/>
                <a:latin typeface="Times New Roman" panose="02020603050405020304" pitchFamily="18" charset="0"/>
                <a:cs typeface="Times New Roman" panose="02020603050405020304" pitchFamily="18" charset="0"/>
              </a:rPr>
              <a:t>MultiIndex</a:t>
            </a:r>
            <a:r>
              <a:rPr lang="en-IN" sz="3200" b="1" i="0" dirty="0">
                <a:solidFill>
                  <a:srgbClr val="404040"/>
                </a:solidFill>
                <a:effectLst/>
                <a:latin typeface="Times New Roman" panose="02020603050405020304" pitchFamily="18" charset="0"/>
                <a:cs typeface="Times New Roman" panose="02020603050405020304" pitchFamily="18" charset="0"/>
              </a:rPr>
              <a:t>) Functions</a:t>
            </a:r>
            <a:br>
              <a:rPr lang="en-IN" sz="3200" b="1" i="0" dirty="0">
                <a:solidFill>
                  <a:srgbClr val="404040"/>
                </a:solidFill>
                <a:effectLst/>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E7C6A312-D398-B5A7-5A67-7FF61141157E}"/>
              </a:ext>
            </a:extLst>
          </p:cNvPr>
          <p:cNvGraphicFramePr>
            <a:graphicFrameLocks noGrp="1"/>
          </p:cNvGraphicFramePr>
          <p:nvPr>
            <p:ph idx="1"/>
            <p:extLst>
              <p:ext uri="{D42A27DB-BD31-4B8C-83A1-F6EECF244321}">
                <p14:modId xmlns:p14="http://schemas.microsoft.com/office/powerpoint/2010/main" val="1292986760"/>
              </p:ext>
            </p:extLst>
          </p:nvPr>
        </p:nvGraphicFramePr>
        <p:xfrm>
          <a:off x="2065106" y="781670"/>
          <a:ext cx="9359757" cy="5599504"/>
        </p:xfrm>
        <a:graphic>
          <a:graphicData uri="http://schemas.openxmlformats.org/drawingml/2006/table">
            <a:tbl>
              <a:tblPr>
                <a:tableStyleId>{35758FB7-9AC5-4552-8A53-C91805E547FA}</a:tableStyleId>
              </a:tblPr>
              <a:tblGrid>
                <a:gridCol w="3119919">
                  <a:extLst>
                    <a:ext uri="{9D8B030D-6E8A-4147-A177-3AD203B41FA5}">
                      <a16:colId xmlns:a16="http://schemas.microsoft.com/office/drawing/2014/main" val="905784295"/>
                    </a:ext>
                  </a:extLst>
                </a:gridCol>
                <a:gridCol w="3119919">
                  <a:extLst>
                    <a:ext uri="{9D8B030D-6E8A-4147-A177-3AD203B41FA5}">
                      <a16:colId xmlns:a16="http://schemas.microsoft.com/office/drawing/2014/main" val="2067458566"/>
                    </a:ext>
                  </a:extLst>
                </a:gridCol>
                <a:gridCol w="3119919">
                  <a:extLst>
                    <a:ext uri="{9D8B030D-6E8A-4147-A177-3AD203B41FA5}">
                      <a16:colId xmlns:a16="http://schemas.microsoft.com/office/drawing/2014/main" val="729067823"/>
                    </a:ext>
                  </a:extLst>
                </a:gridCol>
              </a:tblGrid>
              <a:tr h="285151">
                <a:tc>
                  <a:txBody>
                    <a:bodyPr/>
                    <a:lstStyle/>
                    <a:p>
                      <a:pPr algn="l"/>
                      <a:r>
                        <a:rPr lang="en-IN" sz="2200" b="1" dirty="0">
                          <a:effectLst/>
                          <a:latin typeface="Times New Roman" panose="02020603050405020304" pitchFamily="18" charset="0"/>
                          <a:cs typeface="Times New Roman" panose="02020603050405020304" pitchFamily="18" charset="0"/>
                        </a:rPr>
                        <a:t>Function/ Method</a:t>
                      </a:r>
                    </a:p>
                  </a:txBody>
                  <a:tcPr marL="71288" marR="71288" marT="35644" marB="35644" anchor="ctr">
                    <a:solidFill>
                      <a:schemeClr val="accent4">
                        <a:lumMod val="20000"/>
                        <a:lumOff val="80000"/>
                      </a:schemeClr>
                    </a:solidFill>
                  </a:tcPr>
                </a:tc>
                <a:tc>
                  <a:txBody>
                    <a:bodyPr/>
                    <a:lstStyle/>
                    <a:p>
                      <a:pPr algn="l"/>
                      <a:r>
                        <a:rPr lang="en-IN" sz="2200" b="1">
                          <a:effectLst/>
                          <a:latin typeface="Times New Roman" panose="02020603050405020304" pitchFamily="18" charset="0"/>
                          <a:cs typeface="Times New Roman" panose="02020603050405020304" pitchFamily="18" charset="0"/>
                        </a:rPr>
                        <a:t>Explanation</a:t>
                      </a:r>
                    </a:p>
                  </a:txBody>
                  <a:tcPr marL="71288" marR="71288" marT="35644" marB="35644" anchor="ctr">
                    <a:solidFill>
                      <a:schemeClr val="accent4">
                        <a:lumMod val="20000"/>
                        <a:lumOff val="80000"/>
                      </a:schemeClr>
                    </a:solidFill>
                  </a:tcPr>
                </a:tc>
                <a:tc>
                  <a:txBody>
                    <a:bodyPr/>
                    <a:lstStyle/>
                    <a:p>
                      <a:pPr algn="l"/>
                      <a:r>
                        <a:rPr lang="en-IN" sz="2200" b="1">
                          <a:effectLst/>
                          <a:latin typeface="Times New Roman" panose="02020603050405020304" pitchFamily="18" charset="0"/>
                          <a:cs typeface="Times New Roman" panose="02020603050405020304" pitchFamily="18" charset="0"/>
                        </a:rPr>
                        <a:t>Example Usage</a:t>
                      </a:r>
                    </a:p>
                  </a:txBody>
                  <a:tcPr marL="71288" marR="71288" marT="35644" marB="35644" anchor="ctr">
                    <a:solidFill>
                      <a:schemeClr val="accent4">
                        <a:lumMod val="20000"/>
                        <a:lumOff val="80000"/>
                      </a:schemeClr>
                    </a:solidFill>
                  </a:tcPr>
                </a:tc>
                <a:extLst>
                  <a:ext uri="{0D108BD9-81ED-4DB2-BD59-A6C34878D82A}">
                    <a16:rowId xmlns:a16="http://schemas.microsoft.com/office/drawing/2014/main" val="3357436313"/>
                  </a:ext>
                </a:extLst>
              </a:tr>
              <a:tr h="499014">
                <a:tc>
                  <a:txBody>
                    <a:bodyPr/>
                    <a:lstStyle/>
                    <a:p>
                      <a:r>
                        <a:rPr lang="en-IN" sz="2200" dirty="0" err="1">
                          <a:effectLst/>
                          <a:latin typeface="Times New Roman" panose="02020603050405020304" pitchFamily="18" charset="0"/>
                          <a:cs typeface="Times New Roman" panose="02020603050405020304" pitchFamily="18" charset="0"/>
                        </a:rPr>
                        <a:t>set_index</a:t>
                      </a:r>
                      <a:r>
                        <a:rPr lang="en-IN" sz="2200" dirty="0">
                          <a:effectLst/>
                          <a:latin typeface="Times New Roman" panose="02020603050405020304" pitchFamily="18" charset="0"/>
                          <a:cs typeface="Times New Roman" panose="02020603050405020304" pitchFamily="18" charset="0"/>
                        </a:rPr>
                        <a:t>()</a:t>
                      </a:r>
                    </a:p>
                  </a:txBody>
                  <a:tcPr marL="71288" marR="71288" marT="35644" marB="35644" anchor="ctr">
                    <a:solidFill>
                      <a:schemeClr val="accent4">
                        <a:lumMod val="20000"/>
                        <a:lumOff val="80000"/>
                      </a:schemeClr>
                    </a:solidFill>
                  </a:tcPr>
                </a:tc>
                <a:tc>
                  <a:txBody>
                    <a:bodyPr/>
                    <a:lstStyle/>
                    <a:p>
                      <a:r>
                        <a:rPr lang="en-US" sz="2200">
                          <a:effectLst/>
                          <a:latin typeface="Times New Roman" panose="02020603050405020304" pitchFamily="18" charset="0"/>
                          <a:cs typeface="Times New Roman" panose="02020603050405020304" pitchFamily="18" charset="0"/>
                        </a:rPr>
                        <a:t>Converts columns to index levels</a:t>
                      </a:r>
                    </a:p>
                  </a:txBody>
                  <a:tcPr marL="71288" marR="71288" marT="35644" marB="35644" anchor="ctr">
                    <a:solidFill>
                      <a:schemeClr val="accent4">
                        <a:lumMod val="20000"/>
                        <a:lumOff val="80000"/>
                      </a:schemeClr>
                    </a:solidFill>
                  </a:tcPr>
                </a:tc>
                <a:tc>
                  <a:txBody>
                    <a:bodyPr/>
                    <a:lstStyle/>
                    <a:p>
                      <a:r>
                        <a:rPr lang="da-DK" sz="2200">
                          <a:effectLst/>
                          <a:latin typeface="Times New Roman" panose="02020603050405020304" pitchFamily="18" charset="0"/>
                          <a:cs typeface="Times New Roman" panose="02020603050405020304" pitchFamily="18" charset="0"/>
                        </a:rPr>
                        <a:t>df.set_index(['dept','id'])</a:t>
                      </a:r>
                    </a:p>
                  </a:txBody>
                  <a:tcPr marL="71288" marR="71288" marT="35644" marB="35644" anchor="ctr">
                    <a:solidFill>
                      <a:schemeClr val="accent4">
                        <a:lumMod val="20000"/>
                        <a:lumOff val="80000"/>
                      </a:schemeClr>
                    </a:solidFill>
                  </a:tcPr>
                </a:tc>
                <a:extLst>
                  <a:ext uri="{0D108BD9-81ED-4DB2-BD59-A6C34878D82A}">
                    <a16:rowId xmlns:a16="http://schemas.microsoft.com/office/drawing/2014/main" val="1010976904"/>
                  </a:ext>
                </a:extLst>
              </a:tr>
              <a:tr h="499014">
                <a:tc>
                  <a:txBody>
                    <a:bodyPr/>
                    <a:lstStyle/>
                    <a:p>
                      <a:r>
                        <a:rPr lang="en-IN" sz="2200">
                          <a:effectLst/>
                          <a:latin typeface="Times New Roman" panose="02020603050405020304" pitchFamily="18" charset="0"/>
                          <a:cs typeface="Times New Roman" panose="02020603050405020304" pitchFamily="18" charset="0"/>
                        </a:rPr>
                        <a:t>MultiIndex.from_arrays()</a:t>
                      </a:r>
                    </a:p>
                  </a:txBody>
                  <a:tcPr marL="71288" marR="71288" marT="35644" marB="35644" anchor="ctr">
                    <a:solidFill>
                      <a:schemeClr val="accent4">
                        <a:lumMod val="20000"/>
                        <a:lumOff val="80000"/>
                      </a:schemeClr>
                    </a:solidFill>
                  </a:tcPr>
                </a:tc>
                <a:tc>
                  <a:txBody>
                    <a:bodyPr/>
                    <a:lstStyle/>
                    <a:p>
                      <a:r>
                        <a:rPr lang="en-IN" sz="2200">
                          <a:effectLst/>
                          <a:latin typeface="Times New Roman" panose="02020603050405020304" pitchFamily="18" charset="0"/>
                          <a:cs typeface="Times New Roman" panose="02020603050405020304" pitchFamily="18" charset="0"/>
                        </a:rPr>
                        <a:t>Creates MultiIndex from arrays</a:t>
                      </a:r>
                    </a:p>
                  </a:txBody>
                  <a:tcPr marL="71288" marR="71288" marT="35644" marB="35644" anchor="ctr">
                    <a:solidFill>
                      <a:schemeClr val="accent4">
                        <a:lumMod val="20000"/>
                        <a:lumOff val="80000"/>
                      </a:schemeClr>
                    </a:solidFill>
                  </a:tcPr>
                </a:tc>
                <a:tc>
                  <a:txBody>
                    <a:bodyPr/>
                    <a:lstStyle/>
                    <a:p>
                      <a:r>
                        <a:rPr lang="en-IN" sz="2200">
                          <a:effectLst/>
                          <a:latin typeface="Times New Roman" panose="02020603050405020304" pitchFamily="18" charset="0"/>
                          <a:cs typeface="Times New Roman" panose="02020603050405020304" pitchFamily="18" charset="0"/>
                        </a:rPr>
                        <a:t>pd.MultiIndex.from_arrays([...])</a:t>
                      </a:r>
                    </a:p>
                  </a:txBody>
                  <a:tcPr marL="71288" marR="71288" marT="35644" marB="35644" anchor="ctr">
                    <a:solidFill>
                      <a:schemeClr val="accent4">
                        <a:lumMod val="20000"/>
                        <a:lumOff val="80000"/>
                      </a:schemeClr>
                    </a:solidFill>
                  </a:tcPr>
                </a:tc>
                <a:extLst>
                  <a:ext uri="{0D108BD9-81ED-4DB2-BD59-A6C34878D82A}">
                    <a16:rowId xmlns:a16="http://schemas.microsoft.com/office/drawing/2014/main" val="793480101"/>
                  </a:ext>
                </a:extLst>
              </a:tr>
              <a:tr h="499014">
                <a:tc>
                  <a:txBody>
                    <a:bodyPr/>
                    <a:lstStyle/>
                    <a:p>
                      <a:r>
                        <a:rPr lang="en-IN" sz="2200">
                          <a:effectLst/>
                          <a:latin typeface="Times New Roman" panose="02020603050405020304" pitchFamily="18" charset="0"/>
                          <a:cs typeface="Times New Roman" panose="02020603050405020304" pitchFamily="18" charset="0"/>
                        </a:rPr>
                        <a:t>loc[]</a:t>
                      </a:r>
                    </a:p>
                  </a:txBody>
                  <a:tcPr marL="71288" marR="71288" marT="35644" marB="35644" anchor="ctr">
                    <a:solidFill>
                      <a:schemeClr val="accent4">
                        <a:lumMod val="20000"/>
                        <a:lumOff val="80000"/>
                      </a:schemeClr>
                    </a:solidFill>
                  </a:tcPr>
                </a:tc>
                <a:tc>
                  <a:txBody>
                    <a:bodyPr/>
                    <a:lstStyle/>
                    <a:p>
                      <a:r>
                        <a:rPr lang="en-US" sz="2200">
                          <a:effectLst/>
                          <a:latin typeface="Times New Roman" panose="02020603050405020304" pitchFamily="18" charset="0"/>
                          <a:cs typeface="Times New Roman" panose="02020603050405020304" pitchFamily="18" charset="0"/>
                        </a:rPr>
                        <a:t>Accesses group by index label(s)</a:t>
                      </a:r>
                    </a:p>
                  </a:txBody>
                  <a:tcPr marL="71288" marR="71288" marT="35644" marB="35644" anchor="ctr">
                    <a:solidFill>
                      <a:schemeClr val="accent4">
                        <a:lumMod val="20000"/>
                        <a:lumOff val="80000"/>
                      </a:schemeClr>
                    </a:solidFill>
                  </a:tcPr>
                </a:tc>
                <a:tc>
                  <a:txBody>
                    <a:bodyPr/>
                    <a:lstStyle/>
                    <a:p>
                      <a:r>
                        <a:rPr lang="en-IN" sz="2200">
                          <a:effectLst/>
                          <a:latin typeface="Times New Roman" panose="02020603050405020304" pitchFamily="18" charset="0"/>
                          <a:cs typeface="Times New Roman" panose="02020603050405020304" pitchFamily="18" charset="0"/>
                        </a:rPr>
                        <a:t>df_multi.loc['IT']</a:t>
                      </a:r>
                    </a:p>
                  </a:txBody>
                  <a:tcPr marL="71288" marR="71288" marT="35644" marB="35644" anchor="ctr">
                    <a:solidFill>
                      <a:schemeClr val="accent4">
                        <a:lumMod val="20000"/>
                        <a:lumOff val="80000"/>
                      </a:schemeClr>
                    </a:solidFill>
                  </a:tcPr>
                </a:tc>
                <a:extLst>
                  <a:ext uri="{0D108BD9-81ED-4DB2-BD59-A6C34878D82A}">
                    <a16:rowId xmlns:a16="http://schemas.microsoft.com/office/drawing/2014/main" val="3352189729"/>
                  </a:ext>
                </a:extLst>
              </a:tr>
              <a:tr h="499014">
                <a:tc>
                  <a:txBody>
                    <a:bodyPr/>
                    <a:lstStyle/>
                    <a:p>
                      <a:r>
                        <a:rPr lang="en-IN" sz="2200">
                          <a:effectLst/>
                          <a:latin typeface="Times New Roman" panose="02020603050405020304" pitchFamily="18" charset="0"/>
                          <a:cs typeface="Times New Roman" panose="02020603050405020304" pitchFamily="18" charset="0"/>
                        </a:rPr>
                        <a:t>xs()</a:t>
                      </a:r>
                    </a:p>
                  </a:txBody>
                  <a:tcPr marL="71288" marR="71288" marT="35644" marB="35644" anchor="ctr">
                    <a:solidFill>
                      <a:schemeClr val="accent4">
                        <a:lumMod val="20000"/>
                        <a:lumOff val="80000"/>
                      </a:schemeClr>
                    </a:solidFill>
                  </a:tcPr>
                </a:tc>
                <a:tc>
                  <a:txBody>
                    <a:bodyPr/>
                    <a:lstStyle/>
                    <a:p>
                      <a:r>
                        <a:rPr lang="en-US" sz="2200" dirty="0">
                          <a:effectLst/>
                          <a:latin typeface="Times New Roman" panose="02020603050405020304" pitchFamily="18" charset="0"/>
                          <a:cs typeface="Times New Roman" panose="02020603050405020304" pitchFamily="18" charset="0"/>
                        </a:rPr>
                        <a:t>Cross-section: gets slice at particular level</a:t>
                      </a:r>
                    </a:p>
                  </a:txBody>
                  <a:tcPr marL="71288" marR="71288" marT="35644" marB="35644" anchor="ctr">
                    <a:solidFill>
                      <a:schemeClr val="accent4">
                        <a:lumMod val="20000"/>
                        <a:lumOff val="80000"/>
                      </a:schemeClr>
                    </a:solidFill>
                  </a:tcPr>
                </a:tc>
                <a:tc>
                  <a:txBody>
                    <a:bodyPr/>
                    <a:lstStyle/>
                    <a:p>
                      <a:r>
                        <a:rPr lang="en-IN" sz="2200">
                          <a:effectLst/>
                          <a:latin typeface="Times New Roman" panose="02020603050405020304" pitchFamily="18" charset="0"/>
                          <a:cs typeface="Times New Roman" panose="02020603050405020304" pitchFamily="18" charset="0"/>
                        </a:rPr>
                        <a:t>df_multi.xs('HR', level='dept')</a:t>
                      </a:r>
                    </a:p>
                  </a:txBody>
                  <a:tcPr marL="71288" marR="71288" marT="35644" marB="35644" anchor="ctr">
                    <a:solidFill>
                      <a:schemeClr val="accent4">
                        <a:lumMod val="20000"/>
                        <a:lumOff val="80000"/>
                      </a:schemeClr>
                    </a:solidFill>
                  </a:tcPr>
                </a:tc>
                <a:extLst>
                  <a:ext uri="{0D108BD9-81ED-4DB2-BD59-A6C34878D82A}">
                    <a16:rowId xmlns:a16="http://schemas.microsoft.com/office/drawing/2014/main" val="2243459359"/>
                  </a:ext>
                </a:extLst>
              </a:tr>
              <a:tr h="499014">
                <a:tc>
                  <a:txBody>
                    <a:bodyPr/>
                    <a:lstStyle/>
                    <a:p>
                      <a:r>
                        <a:rPr lang="en-IN" sz="2200">
                          <a:effectLst/>
                          <a:latin typeface="Times New Roman" panose="02020603050405020304" pitchFamily="18" charset="0"/>
                          <a:cs typeface="Times New Roman" panose="02020603050405020304" pitchFamily="18" charset="0"/>
                        </a:rPr>
                        <a:t>stack()</a:t>
                      </a:r>
                    </a:p>
                  </a:txBody>
                  <a:tcPr marL="71288" marR="71288" marT="35644" marB="35644" anchor="ctr">
                    <a:solidFill>
                      <a:schemeClr val="accent4">
                        <a:lumMod val="20000"/>
                        <a:lumOff val="80000"/>
                      </a:schemeClr>
                    </a:solidFill>
                  </a:tcPr>
                </a:tc>
                <a:tc>
                  <a:txBody>
                    <a:bodyPr/>
                    <a:lstStyle/>
                    <a:p>
                      <a:r>
                        <a:rPr lang="en-US" sz="2200" dirty="0">
                          <a:effectLst/>
                          <a:latin typeface="Times New Roman" panose="02020603050405020304" pitchFamily="18" charset="0"/>
                          <a:cs typeface="Times New Roman" panose="02020603050405020304" pitchFamily="18" charset="0"/>
                        </a:rPr>
                        <a:t>Pivots columns into index (wide → long)</a:t>
                      </a:r>
                    </a:p>
                  </a:txBody>
                  <a:tcPr marL="71288" marR="71288" marT="35644" marB="35644" anchor="ctr">
                    <a:solidFill>
                      <a:schemeClr val="accent4">
                        <a:lumMod val="20000"/>
                        <a:lumOff val="80000"/>
                      </a:schemeClr>
                    </a:solidFill>
                  </a:tcPr>
                </a:tc>
                <a:tc>
                  <a:txBody>
                    <a:bodyPr/>
                    <a:lstStyle/>
                    <a:p>
                      <a:r>
                        <a:rPr lang="en-IN" sz="2200">
                          <a:effectLst/>
                          <a:latin typeface="Times New Roman" panose="02020603050405020304" pitchFamily="18" charset="0"/>
                          <a:cs typeface="Times New Roman" panose="02020603050405020304" pitchFamily="18" charset="0"/>
                        </a:rPr>
                        <a:t>df.stack()</a:t>
                      </a:r>
                    </a:p>
                  </a:txBody>
                  <a:tcPr marL="71288" marR="71288" marT="35644" marB="35644" anchor="ctr">
                    <a:solidFill>
                      <a:schemeClr val="accent4">
                        <a:lumMod val="20000"/>
                        <a:lumOff val="80000"/>
                      </a:schemeClr>
                    </a:solidFill>
                  </a:tcPr>
                </a:tc>
                <a:extLst>
                  <a:ext uri="{0D108BD9-81ED-4DB2-BD59-A6C34878D82A}">
                    <a16:rowId xmlns:a16="http://schemas.microsoft.com/office/drawing/2014/main" val="1007687344"/>
                  </a:ext>
                </a:extLst>
              </a:tr>
              <a:tr h="499014">
                <a:tc>
                  <a:txBody>
                    <a:bodyPr/>
                    <a:lstStyle/>
                    <a:p>
                      <a:r>
                        <a:rPr lang="en-IN" sz="2200">
                          <a:effectLst/>
                          <a:latin typeface="Times New Roman" panose="02020603050405020304" pitchFamily="18" charset="0"/>
                          <a:cs typeface="Times New Roman" panose="02020603050405020304" pitchFamily="18" charset="0"/>
                        </a:rPr>
                        <a:t>unstack()</a:t>
                      </a:r>
                    </a:p>
                  </a:txBody>
                  <a:tcPr marL="71288" marR="71288" marT="35644" marB="35644" anchor="ctr">
                    <a:solidFill>
                      <a:schemeClr val="accent4">
                        <a:lumMod val="20000"/>
                        <a:lumOff val="80000"/>
                      </a:schemeClr>
                    </a:solidFill>
                  </a:tcPr>
                </a:tc>
                <a:tc>
                  <a:txBody>
                    <a:bodyPr/>
                    <a:lstStyle/>
                    <a:p>
                      <a:r>
                        <a:rPr lang="en-US" sz="2200">
                          <a:effectLst/>
                          <a:latin typeface="Times New Roman" panose="02020603050405020304" pitchFamily="18" charset="0"/>
                          <a:cs typeface="Times New Roman" panose="02020603050405020304" pitchFamily="18" charset="0"/>
                        </a:rPr>
                        <a:t>Pivots index levels into columns (long → wide)</a:t>
                      </a:r>
                    </a:p>
                  </a:txBody>
                  <a:tcPr marL="71288" marR="71288" marT="35644" marB="35644" anchor="ctr">
                    <a:solidFill>
                      <a:schemeClr val="accent4">
                        <a:lumMod val="20000"/>
                        <a:lumOff val="80000"/>
                      </a:schemeClr>
                    </a:solidFill>
                  </a:tcPr>
                </a:tc>
                <a:tc>
                  <a:txBody>
                    <a:bodyPr/>
                    <a:lstStyle/>
                    <a:p>
                      <a:r>
                        <a:rPr lang="en-IN" sz="2200">
                          <a:effectLst/>
                          <a:latin typeface="Times New Roman" panose="02020603050405020304" pitchFamily="18" charset="0"/>
                          <a:cs typeface="Times New Roman" panose="02020603050405020304" pitchFamily="18" charset="0"/>
                        </a:rPr>
                        <a:t>df_multi.unstack()</a:t>
                      </a:r>
                    </a:p>
                  </a:txBody>
                  <a:tcPr marL="71288" marR="71288" marT="35644" marB="35644" anchor="ctr">
                    <a:solidFill>
                      <a:schemeClr val="accent4">
                        <a:lumMod val="20000"/>
                        <a:lumOff val="80000"/>
                      </a:schemeClr>
                    </a:solidFill>
                  </a:tcPr>
                </a:tc>
                <a:extLst>
                  <a:ext uri="{0D108BD9-81ED-4DB2-BD59-A6C34878D82A}">
                    <a16:rowId xmlns:a16="http://schemas.microsoft.com/office/drawing/2014/main" val="610832148"/>
                  </a:ext>
                </a:extLst>
              </a:tr>
              <a:tr h="499014">
                <a:tc>
                  <a:txBody>
                    <a:bodyPr/>
                    <a:lstStyle/>
                    <a:p>
                      <a:r>
                        <a:rPr lang="en-IN" sz="2200">
                          <a:effectLst/>
                          <a:latin typeface="Times New Roman" panose="02020603050405020304" pitchFamily="18" charset="0"/>
                          <a:cs typeface="Times New Roman" panose="02020603050405020304" pitchFamily="18" charset="0"/>
                        </a:rPr>
                        <a:t>groupby(level=)</a:t>
                      </a:r>
                    </a:p>
                  </a:txBody>
                  <a:tcPr marL="71288" marR="71288" marT="35644" marB="35644" anchor="ctr">
                    <a:solidFill>
                      <a:schemeClr val="accent4">
                        <a:lumMod val="20000"/>
                        <a:lumOff val="80000"/>
                      </a:schemeClr>
                    </a:solidFill>
                  </a:tcPr>
                </a:tc>
                <a:tc>
                  <a:txBody>
                    <a:bodyPr/>
                    <a:lstStyle/>
                    <a:p>
                      <a:r>
                        <a:rPr lang="en-US" sz="2200">
                          <a:effectLst/>
                          <a:latin typeface="Times New Roman" panose="02020603050405020304" pitchFamily="18" charset="0"/>
                          <a:cs typeface="Times New Roman" panose="02020603050405020304" pitchFamily="18" charset="0"/>
                        </a:rPr>
                        <a:t>Groups by specified index level</a:t>
                      </a:r>
                    </a:p>
                  </a:txBody>
                  <a:tcPr marL="71288" marR="71288" marT="35644" marB="35644" anchor="ctr">
                    <a:solidFill>
                      <a:schemeClr val="accent4">
                        <a:lumMod val="20000"/>
                        <a:lumOff val="80000"/>
                      </a:schemeClr>
                    </a:solidFill>
                  </a:tcPr>
                </a:tc>
                <a:tc>
                  <a:txBody>
                    <a:bodyPr/>
                    <a:lstStyle/>
                    <a:p>
                      <a:r>
                        <a:rPr lang="en-US" sz="2200" dirty="0" err="1">
                          <a:effectLst/>
                          <a:latin typeface="Times New Roman" panose="02020603050405020304" pitchFamily="18" charset="0"/>
                          <a:cs typeface="Times New Roman" panose="02020603050405020304" pitchFamily="18" charset="0"/>
                        </a:rPr>
                        <a:t>df_multi.groupby</a:t>
                      </a:r>
                      <a:r>
                        <a:rPr lang="en-US" sz="2200" dirty="0">
                          <a:effectLst/>
                          <a:latin typeface="Times New Roman" panose="02020603050405020304" pitchFamily="18" charset="0"/>
                          <a:cs typeface="Times New Roman" panose="02020603050405020304" pitchFamily="18" charset="0"/>
                        </a:rPr>
                        <a:t>(level='dept').mean()</a:t>
                      </a:r>
                    </a:p>
                  </a:txBody>
                  <a:tcPr marL="71288" marR="71288" marT="35644" marB="35644" anchor="ctr">
                    <a:solidFill>
                      <a:schemeClr val="accent4">
                        <a:lumMod val="20000"/>
                        <a:lumOff val="80000"/>
                      </a:schemeClr>
                    </a:solidFill>
                  </a:tcPr>
                </a:tc>
                <a:extLst>
                  <a:ext uri="{0D108BD9-81ED-4DB2-BD59-A6C34878D82A}">
                    <a16:rowId xmlns:a16="http://schemas.microsoft.com/office/drawing/2014/main" val="1441042459"/>
                  </a:ext>
                </a:extLst>
              </a:tr>
            </a:tbl>
          </a:graphicData>
        </a:graphic>
      </p:graphicFrame>
    </p:spTree>
    <p:extLst>
      <p:ext uri="{BB962C8B-B14F-4D97-AF65-F5344CB8AC3E}">
        <p14:creationId xmlns:p14="http://schemas.microsoft.com/office/powerpoint/2010/main" val="641858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83061-7A26-F634-A1EE-4F7702C81ED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What Is Data Visualization?</a:t>
            </a:r>
          </a:p>
        </p:txBody>
      </p:sp>
      <p:sp>
        <p:nvSpPr>
          <p:cNvPr id="3" name="Content Placeholder 2">
            <a:extLst>
              <a:ext uri="{FF2B5EF4-FFF2-40B4-BE49-F238E27FC236}">
                <a16:creationId xmlns:a16="http://schemas.microsoft.com/office/drawing/2014/main" id="{4DAF9363-F6C9-C2F8-7296-C099FE70885B}"/>
              </a:ext>
            </a:extLst>
          </p:cNvPr>
          <p:cNvSpPr>
            <a:spLocks noGrp="1"/>
          </p:cNvSpPr>
          <p:nvPr>
            <p:ph idx="1"/>
          </p:nvPr>
        </p:nvSpPr>
        <p:spPr>
          <a:xfrm>
            <a:off x="2589212" y="1407559"/>
            <a:ext cx="8915400" cy="5219271"/>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Data visualization is the process of creating a visual representation of the information within a dataset.</a:t>
            </a:r>
          </a:p>
          <a:p>
            <a:r>
              <a:rPr lang="en-US" sz="2200" dirty="0">
                <a:latin typeface="Times New Roman" panose="02020603050405020304" pitchFamily="18" charset="0"/>
                <a:cs typeface="Times New Roman" panose="02020603050405020304" pitchFamily="18" charset="0"/>
              </a:rPr>
              <a:t>Pie charts		</a:t>
            </a:r>
          </a:p>
          <a:p>
            <a:r>
              <a:rPr lang="en-US" sz="2200" dirty="0">
                <a:latin typeface="Times New Roman" panose="02020603050405020304" pitchFamily="18" charset="0"/>
                <a:cs typeface="Times New Roman" panose="02020603050405020304" pitchFamily="18" charset="0"/>
              </a:rPr>
              <a:t>Bar charts</a:t>
            </a:r>
          </a:p>
          <a:p>
            <a:r>
              <a:rPr lang="en-US" sz="2200" dirty="0">
                <a:latin typeface="Times New Roman" panose="02020603050405020304" pitchFamily="18" charset="0"/>
                <a:cs typeface="Times New Roman" panose="02020603050405020304" pitchFamily="18" charset="0"/>
              </a:rPr>
              <a:t>Histograms</a:t>
            </a:r>
          </a:p>
          <a:p>
            <a:r>
              <a:rPr lang="en-US" sz="2200" dirty="0">
                <a:latin typeface="Times New Roman" panose="02020603050405020304" pitchFamily="18" charset="0"/>
                <a:cs typeface="Times New Roman" panose="02020603050405020304" pitchFamily="18" charset="0"/>
              </a:rPr>
              <a:t>Gantt charts</a:t>
            </a:r>
          </a:p>
          <a:p>
            <a:r>
              <a:rPr lang="en-US" sz="2200" dirty="0">
                <a:latin typeface="Times New Roman" panose="02020603050405020304" pitchFamily="18" charset="0"/>
                <a:cs typeface="Times New Roman" panose="02020603050405020304" pitchFamily="18" charset="0"/>
              </a:rPr>
              <a:t>Heat maps</a:t>
            </a:r>
          </a:p>
          <a:p>
            <a:r>
              <a:rPr lang="en-US" sz="2200" dirty="0">
                <a:latin typeface="Times New Roman" panose="02020603050405020304" pitchFamily="18" charset="0"/>
                <a:cs typeface="Times New Roman" panose="02020603050405020304" pitchFamily="18" charset="0"/>
              </a:rPr>
              <a:t>Box-and-whisker plots</a:t>
            </a:r>
          </a:p>
          <a:p>
            <a:r>
              <a:rPr lang="en-US" sz="2200" dirty="0">
                <a:latin typeface="Times New Roman" panose="02020603050405020304" pitchFamily="18" charset="0"/>
                <a:cs typeface="Times New Roman" panose="02020603050405020304" pitchFamily="18" charset="0"/>
              </a:rPr>
              <a:t>Waterfall charts</a:t>
            </a:r>
          </a:p>
          <a:p>
            <a:r>
              <a:rPr lang="en-US" sz="2200" dirty="0">
                <a:latin typeface="Times New Roman" panose="02020603050405020304" pitchFamily="18" charset="0"/>
                <a:cs typeface="Times New Roman" panose="02020603050405020304" pitchFamily="18" charset="0"/>
              </a:rPr>
              <a:t>Area charts</a:t>
            </a:r>
          </a:p>
          <a:p>
            <a:r>
              <a:rPr lang="en-US" sz="2200" dirty="0">
                <a:latin typeface="Times New Roman" panose="02020603050405020304" pitchFamily="18" charset="0"/>
                <a:cs typeface="Times New Roman" panose="02020603050405020304" pitchFamily="18" charset="0"/>
              </a:rPr>
              <a:t>Scatter plots</a:t>
            </a:r>
          </a:p>
          <a:p>
            <a:r>
              <a:rPr lang="en-US" sz="2200" dirty="0">
                <a:latin typeface="Times New Roman" panose="02020603050405020304" pitchFamily="18" charset="0"/>
                <a:cs typeface="Times New Roman" panose="02020603050405020304" pitchFamily="18" charset="0"/>
              </a:rPr>
              <a:t>Infographics</a:t>
            </a:r>
          </a:p>
          <a:p>
            <a:r>
              <a:rPr lang="en-US" sz="2200" dirty="0">
                <a:latin typeface="Times New Roman" panose="02020603050405020304" pitchFamily="18" charset="0"/>
                <a:cs typeface="Times New Roman" panose="02020603050405020304" pitchFamily="18" charset="0"/>
              </a:rPr>
              <a:t>Maps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017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B033-83AC-B28B-AFA1-B4DF4FE0B3C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Is Data Visualization Important?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944F77-D53F-DCE8-D2AA-9235F788CF5A}"/>
              </a:ext>
            </a:extLst>
          </p:cNvPr>
          <p:cNvSpPr>
            <a:spLocks noGrp="1"/>
          </p:cNvSpPr>
          <p:nvPr>
            <p:ph idx="1"/>
          </p:nvPr>
        </p:nvSpPr>
        <p:spPr>
          <a:xfrm>
            <a:off x="2592925" y="1520574"/>
            <a:ext cx="8915400" cy="4849403"/>
          </a:xfrm>
        </p:spPr>
        <p:txBody>
          <a:bodyPr>
            <a:normAutofit/>
          </a:bodyPr>
          <a:lstStyle/>
          <a:p>
            <a:pPr algn="just"/>
            <a:r>
              <a:rPr lang="en-US" sz="2400" dirty="0">
                <a:latin typeface="Times New Roman" panose="02020603050405020304" pitchFamily="18" charset="0"/>
                <a:cs typeface="Times New Roman" panose="02020603050405020304" pitchFamily="18" charset="0"/>
              </a:rPr>
              <a:t>Visually depicting data often makes it easier to understand and draw insights from.</a:t>
            </a:r>
          </a:p>
          <a:p>
            <a:pPr algn="just"/>
            <a:r>
              <a:rPr lang="en-US" sz="2400" dirty="0">
                <a:latin typeface="Times New Roman" panose="02020603050405020304" pitchFamily="18" charset="0"/>
                <a:cs typeface="Times New Roman" panose="02020603050405020304" pitchFamily="18" charset="0"/>
              </a:rPr>
              <a:t>As such, data visualization is an effective means of making data more accessible across an organization. This, in turn, can empower employees to back their actions using concrete information instead of relying on assumptions—resulting in more data-driven organizational processes.</a:t>
            </a:r>
          </a:p>
          <a:p>
            <a:pPr algn="just"/>
            <a:r>
              <a:rPr lang="en-US" sz="2400" dirty="0">
                <a:latin typeface="Times New Roman" panose="02020603050405020304" pitchFamily="18" charset="0"/>
                <a:cs typeface="Times New Roman" panose="02020603050405020304" pitchFamily="18" charset="0"/>
              </a:rPr>
              <a:t>Data visualization helps people see, interact with, and better understand data. Whether simple or complex, the right visualization can bring everyone on the same page, regardless of their level of expertise.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6682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DE363-96A9-2465-7702-227764F22512}"/>
              </a:ext>
            </a:extLst>
          </p:cNvPr>
          <p:cNvSpPr>
            <a:spLocks noGrp="1"/>
          </p:cNvSpPr>
          <p:nvPr>
            <p:ph type="title"/>
          </p:nvPr>
        </p:nvSpPr>
        <p:spPr/>
        <p:txBody>
          <a:bodyPr/>
          <a:lstStyle/>
          <a:p>
            <a:r>
              <a:rPr lang="en-IN" dirty="0"/>
              <a:t>Definition of Data Science</a:t>
            </a:r>
          </a:p>
        </p:txBody>
      </p:sp>
      <p:sp>
        <p:nvSpPr>
          <p:cNvPr id="3" name="Content Placeholder 2">
            <a:extLst>
              <a:ext uri="{FF2B5EF4-FFF2-40B4-BE49-F238E27FC236}">
                <a16:creationId xmlns:a16="http://schemas.microsoft.com/office/drawing/2014/main" id="{935EB777-7C4D-738F-325D-EA927FE10BF2}"/>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Interdisciplinary field combining statistics, programming, and domain knowledge.</a:t>
            </a:r>
          </a:p>
          <a:p>
            <a:r>
              <a:rPr lang="en-US" sz="2800" dirty="0">
                <a:latin typeface="Times New Roman" panose="02020603050405020304" pitchFamily="18" charset="0"/>
                <a:cs typeface="Times New Roman" panose="02020603050405020304" pitchFamily="18" charset="0"/>
              </a:rPr>
              <a:t>Extracts insights from structured (databases) &amp; unstructured (text, images) data.</a:t>
            </a:r>
          </a:p>
          <a:p>
            <a:endParaRPr lang="en-IN" dirty="0"/>
          </a:p>
        </p:txBody>
      </p:sp>
    </p:spTree>
    <p:extLst>
      <p:ext uri="{BB962C8B-B14F-4D97-AF65-F5344CB8AC3E}">
        <p14:creationId xmlns:p14="http://schemas.microsoft.com/office/powerpoint/2010/main" val="2701117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6E5A6-047F-5D55-C4D3-EDF4EBE9E6A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Are Data Visualization Tools?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588486-358F-9EF9-D39C-E1B909EC2FD7}"/>
              </a:ext>
            </a:extLst>
          </p:cNvPr>
          <p:cNvSpPr>
            <a:spLocks noGrp="1"/>
          </p:cNvSpPr>
          <p:nvPr>
            <p:ph idx="1"/>
          </p:nvPr>
        </p:nvSpPr>
        <p:spPr>
          <a:xfrm>
            <a:off x="2455648" y="1264554"/>
            <a:ext cx="8915400" cy="5269809"/>
          </a:xfrm>
        </p:spPr>
        <p:txBody>
          <a:bodyPr>
            <a:normAutofit/>
          </a:bodyPr>
          <a:lstStyle/>
          <a:p>
            <a:pPr algn="just">
              <a:buNone/>
            </a:pPr>
            <a:r>
              <a:rPr lang="en-US" sz="2400" dirty="0">
                <a:latin typeface="Times New Roman" panose="02020603050405020304" pitchFamily="18" charset="0"/>
                <a:cs typeface="Times New Roman" panose="02020603050405020304" pitchFamily="18" charset="0"/>
              </a:rPr>
              <a:t>	Data visualization is a process of turning data into visual formats like charts, graphs, maps, and dashboards. This is done to make complex data easier to understand and interpret. The main goals of data visualization include:</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Simplifying complexity</a:t>
            </a:r>
            <a:r>
              <a:rPr lang="en-US" sz="2400" dirty="0">
                <a:latin typeface="Times New Roman" panose="02020603050405020304" pitchFamily="18" charset="0"/>
                <a:cs typeface="Times New Roman" panose="02020603050405020304" pitchFamily="18" charset="0"/>
              </a:rPr>
              <a:t>: Large datasets with numerous variables can be overwhelming. Visualization helps highlight key trends, patterns, and outliers.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Enhancing decision-making</a:t>
            </a:r>
            <a:r>
              <a:rPr lang="en-US" sz="2400" dirty="0">
                <a:latin typeface="Times New Roman" panose="02020603050405020304" pitchFamily="18" charset="0"/>
                <a:cs typeface="Times New Roman" panose="02020603050405020304" pitchFamily="18" charset="0"/>
              </a:rPr>
              <a:t>: By visually representing data, stakeholders can make informed decisions quickly based on clear, accessible insights.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Improving engagement</a:t>
            </a:r>
            <a:r>
              <a:rPr lang="en-US" sz="2400" dirty="0">
                <a:latin typeface="Times New Roman" panose="02020603050405020304" pitchFamily="18" charset="0"/>
                <a:cs typeface="Times New Roman" panose="02020603050405020304" pitchFamily="18" charset="0"/>
              </a:rPr>
              <a:t>: Visual representations are often more engaging and memorable compared to raw data presented in tables or text.</a:t>
            </a:r>
          </a:p>
        </p:txBody>
      </p:sp>
    </p:spTree>
    <p:extLst>
      <p:ext uri="{BB962C8B-B14F-4D97-AF65-F5344CB8AC3E}">
        <p14:creationId xmlns:p14="http://schemas.microsoft.com/office/powerpoint/2010/main" val="1193638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9633D-45A1-C491-0EE6-97307819B0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7356CF-F49B-FFAB-D5C8-F445E7EBEDE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Common types of visualizations include:</a:t>
            </a:r>
            <a:endParaRPr lang="en-IN" dirty="0">
              <a:latin typeface="Times New Roman" panose="02020603050405020304" pitchFamily="18" charset="0"/>
              <a:cs typeface="Times New Roman" panose="02020603050405020304" pitchFamily="18" charset="0"/>
            </a:endParaRPr>
          </a:p>
        </p:txBody>
      </p:sp>
      <p:sp>
        <p:nvSpPr>
          <p:cNvPr id="8" name="Rectangle 5">
            <a:extLst>
              <a:ext uri="{FF2B5EF4-FFF2-40B4-BE49-F238E27FC236}">
                <a16:creationId xmlns:a16="http://schemas.microsoft.com/office/drawing/2014/main" id="{38568953-F0E6-30A7-9B14-F26E8616A8BC}"/>
              </a:ext>
            </a:extLst>
          </p:cNvPr>
          <p:cNvSpPr>
            <a:spLocks noGrp="1" noChangeArrowheads="1"/>
          </p:cNvSpPr>
          <p:nvPr>
            <p:ph idx="1"/>
          </p:nvPr>
        </p:nvSpPr>
        <p:spPr bwMode="auto">
          <a:xfrm>
            <a:off x="2437537" y="1617565"/>
            <a:ext cx="9222461" cy="279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Bar Charts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Useful for comparing quantities across different categories.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 Charts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Ideal for showing trends over time.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Pie Charts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to show parts of a whole, like market share.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Scatter Plots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 the relationship between two continuous variables.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Heatmaps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to show the intensity of data points in a 2D space.</a:t>
            </a:r>
          </a:p>
        </p:txBody>
      </p:sp>
    </p:spTree>
    <p:extLst>
      <p:ext uri="{BB962C8B-B14F-4D97-AF65-F5344CB8AC3E}">
        <p14:creationId xmlns:p14="http://schemas.microsoft.com/office/powerpoint/2010/main" val="393923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4023F-7841-8673-7CCF-3F96877DF6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53EBDF-8366-DBAB-11CC-142BD87ACC0F}"/>
              </a:ext>
            </a:extLst>
          </p:cNvPr>
          <p:cNvSpPr>
            <a:spLocks noGrp="1"/>
          </p:cNvSpPr>
          <p:nvPr>
            <p:ph type="title"/>
          </p:nvPr>
        </p:nvSpPr>
        <p:spPr/>
        <p:txBody>
          <a:bodyPr/>
          <a:lstStyle/>
          <a:p>
            <a:r>
              <a:rPr lang="en-IN" dirty="0"/>
              <a:t>Basic Visualization Tools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553A66-A031-C928-684A-62AB78418D0C}"/>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These tools are often user-friendly and ideal for beginners or for standard visualizations like bar charts, pie charts, and line graphs.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321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D4B7D9-0AA8-0E45-0D43-7EA50D45672A}"/>
              </a:ext>
            </a:extLst>
          </p:cNvPr>
          <p:cNvSpPr>
            <a:spLocks noGrp="1"/>
          </p:cNvSpPr>
          <p:nvPr>
            <p:ph idx="1"/>
          </p:nvPr>
        </p:nvSpPr>
        <p:spPr>
          <a:xfrm>
            <a:off x="2592925" y="472611"/>
            <a:ext cx="8915400" cy="4668049"/>
          </a:xfrm>
        </p:spPr>
        <p:txBody>
          <a:bodyPr>
            <a:normAutofit/>
          </a:bodyPr>
          <a:lstStyle/>
          <a:p>
            <a:pPr marL="0" indent="0">
              <a:buNone/>
            </a:pPr>
            <a:r>
              <a:rPr lang="en-IN" sz="4400" dirty="0">
                <a:latin typeface="Times New Roman" panose="02020603050405020304" pitchFamily="18" charset="0"/>
                <a:cs typeface="Times New Roman" panose="02020603050405020304" pitchFamily="18" charset="0"/>
              </a:rPr>
              <a:t>1. Microsoft Excel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Widely used for quick charts and graphs</a:t>
            </a:r>
          </a:p>
          <a:p>
            <a:r>
              <a:rPr lang="en-US" sz="2400" dirty="0">
                <a:latin typeface="Times New Roman" panose="02020603050405020304" pitchFamily="18" charset="0"/>
                <a:cs typeface="Times New Roman" panose="02020603050405020304" pitchFamily="18" charset="0"/>
              </a:rPr>
              <a:t>Features include bar, line, scatter plots, and pie charts</a:t>
            </a:r>
          </a:p>
          <a:p>
            <a:r>
              <a:rPr lang="en-US" sz="2400" dirty="0">
                <a:latin typeface="Times New Roman" panose="02020603050405020304" pitchFamily="18" charset="0"/>
                <a:cs typeface="Times New Roman" panose="02020603050405020304" pitchFamily="18" charset="0"/>
              </a:rPr>
              <a:t>Great for small datasets and reports</a:t>
            </a:r>
          </a:p>
          <a:p>
            <a:pPr marL="0" indent="0">
              <a:buNone/>
            </a:pPr>
            <a:r>
              <a:rPr lang="en-IN" sz="4400" dirty="0">
                <a:latin typeface="Times New Roman" panose="02020603050405020304" pitchFamily="18" charset="0"/>
                <a:cs typeface="Times New Roman" panose="02020603050405020304" pitchFamily="18" charset="0"/>
              </a:rPr>
              <a:t>2. Google Sheets</a:t>
            </a:r>
          </a:p>
          <a:p>
            <a:r>
              <a:rPr lang="en-US" sz="2400" dirty="0">
                <a:latin typeface="Times New Roman" panose="02020603050405020304" pitchFamily="18" charset="0"/>
                <a:cs typeface="Times New Roman" panose="02020603050405020304" pitchFamily="18" charset="0"/>
              </a:rPr>
              <a:t>Cloud-based alternative to Excel</a:t>
            </a:r>
          </a:p>
          <a:p>
            <a:r>
              <a:rPr lang="en-US" sz="2400" dirty="0">
                <a:latin typeface="Times New Roman" panose="02020603050405020304" pitchFamily="18" charset="0"/>
                <a:cs typeface="Times New Roman" panose="02020603050405020304" pitchFamily="18" charset="0"/>
              </a:rPr>
              <a:t>Offers similar chart options</a:t>
            </a:r>
          </a:p>
          <a:p>
            <a:r>
              <a:rPr lang="en-US" sz="2400" dirty="0">
                <a:latin typeface="Times New Roman" panose="02020603050405020304" pitchFamily="18" charset="0"/>
                <a:cs typeface="Times New Roman" panose="02020603050405020304" pitchFamily="18" charset="0"/>
              </a:rPr>
              <a:t>Easy sharing and collaboration</a:t>
            </a:r>
            <a:endParaRPr lang="en-IN"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7849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0D2E1-3C14-A597-14E9-9FE3AA4CF7D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83203-AE25-588D-871C-C5BEE9C49794}"/>
              </a:ext>
            </a:extLst>
          </p:cNvPr>
          <p:cNvSpPr>
            <a:spLocks noGrp="1"/>
          </p:cNvSpPr>
          <p:nvPr>
            <p:ph idx="1"/>
          </p:nvPr>
        </p:nvSpPr>
        <p:spPr>
          <a:xfrm>
            <a:off x="2507019" y="469187"/>
            <a:ext cx="8915400" cy="4842552"/>
          </a:xfrm>
        </p:spPr>
        <p:txBody>
          <a:bodyPr>
            <a:normAutofit/>
          </a:bodyPr>
          <a:lstStyle/>
          <a:p>
            <a:pPr marL="0" indent="0">
              <a:buNone/>
            </a:pPr>
            <a:r>
              <a:rPr lang="en-IN" sz="4400" dirty="0">
                <a:latin typeface="Times New Roman" panose="02020603050405020304" pitchFamily="18" charset="0"/>
                <a:cs typeface="Times New Roman" panose="02020603050405020304" pitchFamily="18" charset="0"/>
              </a:rPr>
              <a:t>3. Tableau Public (Free Version)</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Drag-and-drop interface</a:t>
            </a:r>
          </a:p>
          <a:p>
            <a:r>
              <a:rPr lang="en-US" sz="2400" dirty="0">
                <a:latin typeface="Times New Roman" panose="02020603050405020304" pitchFamily="18" charset="0"/>
                <a:cs typeface="Times New Roman" panose="02020603050405020304" pitchFamily="18" charset="0"/>
              </a:rPr>
              <a:t>Interactive dashboards</a:t>
            </a:r>
          </a:p>
          <a:p>
            <a:r>
              <a:rPr lang="en-US" sz="2400" dirty="0">
                <a:latin typeface="Times New Roman" panose="02020603050405020304" pitchFamily="18" charset="0"/>
                <a:cs typeface="Times New Roman" panose="02020603050405020304" pitchFamily="18" charset="0"/>
              </a:rPr>
              <a:t>Suitable for both beginners and intermediate users</a:t>
            </a:r>
          </a:p>
          <a:p>
            <a:pPr marL="0" indent="0">
              <a:buNone/>
            </a:pPr>
            <a:r>
              <a:rPr lang="en-IN" sz="4400" dirty="0">
                <a:latin typeface="Times New Roman" panose="02020603050405020304" pitchFamily="18" charset="0"/>
                <a:cs typeface="Times New Roman" panose="02020603050405020304" pitchFamily="18" charset="0"/>
              </a:rPr>
              <a:t>4. Power BI (Basic Features)</a:t>
            </a:r>
          </a:p>
          <a:p>
            <a:r>
              <a:rPr lang="en-US" sz="2400" dirty="0">
                <a:latin typeface="Times New Roman" panose="02020603050405020304" pitchFamily="18" charset="0"/>
                <a:cs typeface="Times New Roman" panose="02020603050405020304" pitchFamily="18" charset="0"/>
              </a:rPr>
              <a:t>Integrates well with Microsoft products</a:t>
            </a:r>
          </a:p>
          <a:p>
            <a:r>
              <a:rPr lang="en-US" sz="2400" dirty="0">
                <a:latin typeface="Times New Roman" panose="02020603050405020304" pitchFamily="18" charset="0"/>
                <a:cs typeface="Times New Roman" panose="02020603050405020304" pitchFamily="18" charset="0"/>
              </a:rPr>
              <a:t>Offers real-time dashboard capabilities</a:t>
            </a:r>
          </a:p>
          <a:p>
            <a:pPr marL="0" indent="0">
              <a:buNone/>
            </a:pPr>
            <a:endParaRPr lang="en-IN" sz="4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771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F0DA6-93BC-11BD-AFFE-B2C8965409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585FF1-2EBB-8CD8-8DF8-BAAF25F1939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Specialized Visualization Tools</a:t>
            </a:r>
          </a:p>
        </p:txBody>
      </p:sp>
      <p:sp>
        <p:nvSpPr>
          <p:cNvPr id="3" name="Content Placeholder 2">
            <a:extLst>
              <a:ext uri="{FF2B5EF4-FFF2-40B4-BE49-F238E27FC236}">
                <a16:creationId xmlns:a16="http://schemas.microsoft.com/office/drawing/2014/main" id="{9E40BB55-99F1-3C87-970D-B494DC6820AF}"/>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These tools offer advanced analytics, interactivity, and support for large or complex datasets. </a:t>
            </a:r>
          </a:p>
          <a:p>
            <a:r>
              <a:rPr lang="en-US" sz="2400" dirty="0">
                <a:latin typeface="Times New Roman" panose="02020603050405020304" pitchFamily="18" charset="0"/>
                <a:cs typeface="Times New Roman" panose="02020603050405020304" pitchFamily="18" charset="0"/>
              </a:rPr>
              <a:t>They're often used by data scientists, analysts, and developers.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208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3806E-56BA-0EC7-9627-AF073D7B4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AB4BEB-3EE4-D658-8E83-E4A6AEED741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1. Tableau (Professional)</a:t>
            </a:r>
          </a:p>
        </p:txBody>
      </p:sp>
      <p:sp>
        <p:nvSpPr>
          <p:cNvPr id="3" name="Content Placeholder 2">
            <a:extLst>
              <a:ext uri="{FF2B5EF4-FFF2-40B4-BE49-F238E27FC236}">
                <a16:creationId xmlns:a16="http://schemas.microsoft.com/office/drawing/2014/main" id="{CCD09F61-A3C7-14F4-D8AE-34ADBC65D010}"/>
              </a:ext>
            </a:extLst>
          </p:cNvPr>
          <p:cNvSpPr>
            <a:spLocks noGrp="1"/>
          </p:cNvSpPr>
          <p:nvPr>
            <p:ph idx="1"/>
          </p:nvPr>
        </p:nvSpPr>
        <p:spPr>
          <a:xfrm>
            <a:off x="2589212" y="1407560"/>
            <a:ext cx="8915400" cy="5450440"/>
          </a:xfrm>
        </p:spPr>
        <p:txBody>
          <a:bodyPr>
            <a:normAutofit/>
          </a:bodyPr>
          <a:lstStyle/>
          <a:p>
            <a:pPr algn="just"/>
            <a:r>
              <a:rPr lang="en-US" sz="2400" dirty="0">
                <a:latin typeface="Times New Roman" panose="02020603050405020304" pitchFamily="18" charset="0"/>
                <a:cs typeface="Times New Roman" panose="02020603050405020304" pitchFamily="18" charset="0"/>
              </a:rPr>
              <a:t>Features: Tableau’s professional version provides even more powerful capabilities for handling large datasets, creating complex visualizations, and integrating data from multiple sources.</a:t>
            </a:r>
          </a:p>
          <a:p>
            <a:pPr algn="just"/>
            <a:r>
              <a:rPr lang="en-US" sz="2400" dirty="0">
                <a:latin typeface="Times New Roman" panose="02020603050405020304" pitchFamily="18" charset="0"/>
                <a:cs typeface="Times New Roman" panose="02020603050405020304" pitchFamily="18" charset="0"/>
              </a:rPr>
              <a:t>It supports sophisticated calculations, mapping, and real-time data analysis.</a:t>
            </a:r>
          </a:p>
          <a:p>
            <a:pPr algn="just"/>
            <a:r>
              <a:rPr lang="en-IN" sz="2000" dirty="0">
                <a:latin typeface="Times New Roman" panose="02020603050405020304" pitchFamily="18" charset="0"/>
                <a:cs typeface="Times New Roman" panose="02020603050405020304" pitchFamily="18" charset="0"/>
              </a:rPr>
              <a:t>PROS:</a:t>
            </a:r>
          </a:p>
          <a:p>
            <a:pPr lvl="1" algn="just"/>
            <a:r>
              <a:rPr lang="en-US" sz="2000" dirty="0">
                <a:latin typeface="Times New Roman" panose="02020603050405020304" pitchFamily="18" charset="0"/>
                <a:cs typeface="Times New Roman" panose="02020603050405020304" pitchFamily="18" charset="0"/>
              </a:rPr>
              <a:t>Extremely powerful for business intelligence and complex visualizations.</a:t>
            </a:r>
          </a:p>
          <a:p>
            <a:pPr lvl="1" algn="just"/>
            <a:r>
              <a:rPr lang="en-US" sz="2000" dirty="0">
                <a:latin typeface="Times New Roman" panose="02020603050405020304" pitchFamily="18" charset="0"/>
                <a:cs typeface="Times New Roman" panose="02020603050405020304" pitchFamily="18" charset="0"/>
              </a:rPr>
              <a:t>High customization with a variety of charts, maps, and interactive features.</a:t>
            </a:r>
          </a:p>
          <a:p>
            <a:pPr lvl="1" algn="just"/>
            <a:r>
              <a:rPr lang="en-US" sz="2000" dirty="0">
                <a:latin typeface="Times New Roman" panose="02020603050405020304" pitchFamily="18" charset="0"/>
                <a:cs typeface="Times New Roman" panose="02020603050405020304" pitchFamily="18" charset="0"/>
              </a:rPr>
              <a:t>Can handle big data and real-time dashboards.</a:t>
            </a:r>
          </a:p>
          <a:p>
            <a:pPr marL="342900" lvl="1" indent="-342900" algn="just"/>
            <a:r>
              <a:rPr lang="en-US" sz="2000" dirty="0">
                <a:latin typeface="Times New Roman" panose="02020603050405020304" pitchFamily="18" charset="0"/>
                <a:cs typeface="Times New Roman" panose="02020603050405020304" pitchFamily="18" charset="0"/>
              </a:rPr>
              <a:t>CONS:</a:t>
            </a:r>
          </a:p>
          <a:p>
            <a:pPr marL="742950" lvl="2" indent="-342900" algn="just"/>
            <a:r>
              <a:rPr lang="en-US" sz="1800" dirty="0">
                <a:latin typeface="Times New Roman" panose="02020603050405020304" pitchFamily="18" charset="0"/>
                <a:cs typeface="Times New Roman" panose="02020603050405020304" pitchFamily="18" charset="0"/>
              </a:rPr>
              <a:t>Requires a subscription (expensive for individual users).</a:t>
            </a:r>
          </a:p>
          <a:p>
            <a:pPr marL="742950" lvl="2" indent="-342900" algn="just"/>
            <a:r>
              <a:rPr lang="en-US" sz="1800" dirty="0">
                <a:latin typeface="Times New Roman" panose="02020603050405020304" pitchFamily="18" charset="0"/>
                <a:cs typeface="Times New Roman" panose="02020603050405020304" pitchFamily="18" charset="0"/>
              </a:rPr>
              <a:t>Steeper learning curve than basic tools.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7693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D1D6-1BD5-A7BB-831C-5A8DA5CD9C5B}"/>
              </a:ext>
            </a:extLst>
          </p:cNvPr>
          <p:cNvSpPr>
            <a:spLocks noGrp="1"/>
          </p:cNvSpPr>
          <p:nvPr>
            <p:ph type="title"/>
          </p:nvPr>
        </p:nvSpPr>
        <p:spPr/>
        <p:txBody>
          <a:bodyPr/>
          <a:lstStyle/>
          <a:p>
            <a:r>
              <a:rPr lang="en-IN" dirty="0"/>
              <a:t>2. Power BI (Advanced)</a:t>
            </a:r>
          </a:p>
        </p:txBody>
      </p:sp>
      <p:sp>
        <p:nvSpPr>
          <p:cNvPr id="3" name="Content Placeholder 2">
            <a:extLst>
              <a:ext uri="{FF2B5EF4-FFF2-40B4-BE49-F238E27FC236}">
                <a16:creationId xmlns:a16="http://schemas.microsoft.com/office/drawing/2014/main" id="{4597F2ED-C935-D647-C15D-B3E9A7A08E7D}"/>
              </a:ext>
            </a:extLst>
          </p:cNvPr>
          <p:cNvSpPr>
            <a:spLocks noGrp="1"/>
          </p:cNvSpPr>
          <p:nvPr>
            <p:ph idx="1"/>
          </p:nvPr>
        </p:nvSpPr>
        <p:spPr>
          <a:xfrm>
            <a:off x="2496745" y="1393861"/>
            <a:ext cx="8915400" cy="3777622"/>
          </a:xfrm>
        </p:spPr>
        <p:txBody>
          <a:bodyPr>
            <a:normAutofit fontScale="92500" lnSpcReduction="10000"/>
          </a:bodyPr>
          <a:lstStyle/>
          <a:p>
            <a:pPr algn="just"/>
            <a:r>
              <a:rPr lang="en-US" sz="2400" dirty="0">
                <a:latin typeface="Times New Roman" panose="02020603050405020304" pitchFamily="18" charset="0"/>
                <a:cs typeface="Times New Roman" panose="02020603050405020304" pitchFamily="18" charset="0"/>
              </a:rPr>
              <a:t>Features: The advanced version of Power BI offers features like custom visuals, AI capabilities, predictive modeling, and integration with advanced analytics tools like R and Python.</a:t>
            </a:r>
          </a:p>
          <a:p>
            <a:r>
              <a:rPr lang="en-US" sz="2000"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os</a:t>
            </a:r>
            <a:r>
              <a:rPr lang="en-US" dirty="0"/>
              <a:t>:</a:t>
            </a:r>
          </a:p>
          <a:p>
            <a:pPr lvl="1" algn="just"/>
            <a:r>
              <a:rPr lang="en-US" sz="2000" dirty="0">
                <a:latin typeface="Times New Roman" panose="02020603050405020304" pitchFamily="18" charset="0"/>
                <a:cs typeface="Times New Roman" panose="02020603050405020304" pitchFamily="18" charset="0"/>
              </a:rPr>
              <a:t>Supports complex data models and transformations.</a:t>
            </a:r>
          </a:p>
          <a:p>
            <a:pPr lvl="1" algn="just"/>
            <a:r>
              <a:rPr lang="en-US" sz="2000" dirty="0">
                <a:latin typeface="Times New Roman" panose="02020603050405020304" pitchFamily="18" charset="0"/>
                <a:cs typeface="Times New Roman" panose="02020603050405020304" pitchFamily="18" charset="0"/>
              </a:rPr>
              <a:t>Real-time analytics and dashboards.</a:t>
            </a:r>
          </a:p>
          <a:p>
            <a:pPr lvl="1" algn="just"/>
            <a:r>
              <a:rPr lang="en-US" sz="2000" dirty="0">
                <a:latin typeface="Times New Roman" panose="02020603050405020304" pitchFamily="18" charset="0"/>
                <a:cs typeface="Times New Roman" panose="02020603050405020304" pitchFamily="18" charset="0"/>
              </a:rPr>
              <a:t>Strong integration with Azure, SQL databases, and other Microsoft tools.</a:t>
            </a:r>
          </a:p>
          <a:p>
            <a:r>
              <a:rPr lang="en-US" sz="2100" dirty="0">
                <a:latin typeface="Times New Roman" panose="02020603050405020304" pitchFamily="18" charset="0"/>
                <a:cs typeface="Times New Roman" panose="02020603050405020304" pitchFamily="18" charset="0"/>
              </a:rPr>
              <a:t>Cons</a:t>
            </a:r>
            <a:r>
              <a:rPr lang="en-US" dirty="0"/>
              <a:t>:</a:t>
            </a:r>
          </a:p>
          <a:p>
            <a:pPr lvl="1" algn="just"/>
            <a:r>
              <a:rPr lang="en-US" sz="2100" dirty="0">
                <a:latin typeface="Times New Roman" panose="02020603050405020304" pitchFamily="18" charset="0"/>
                <a:cs typeface="Times New Roman" panose="02020603050405020304" pitchFamily="18" charset="0"/>
              </a:rPr>
              <a:t>Learning curve due to advanced features.</a:t>
            </a:r>
          </a:p>
          <a:p>
            <a:pPr lvl="1" algn="just"/>
            <a:r>
              <a:rPr lang="en-US" sz="2100" dirty="0">
                <a:latin typeface="Times New Roman" panose="02020603050405020304" pitchFamily="18" charset="0"/>
                <a:cs typeface="Times New Roman" panose="02020603050405020304" pitchFamily="18" charset="0"/>
              </a:rPr>
              <a:t>The full version requires a paid subscription.</a:t>
            </a:r>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5568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FE0BC-3AEF-85EB-638C-A0AE5162647C}"/>
              </a:ext>
            </a:extLst>
          </p:cNvPr>
          <p:cNvSpPr>
            <a:spLocks noGrp="1"/>
          </p:cNvSpPr>
          <p:nvPr>
            <p:ph type="title"/>
          </p:nvPr>
        </p:nvSpPr>
        <p:spPr/>
        <p:txBody>
          <a:bodyPr/>
          <a:lstStyle/>
          <a:p>
            <a:r>
              <a:rPr lang="en-IN" dirty="0"/>
              <a:t>3. D3.js</a:t>
            </a:r>
          </a:p>
        </p:txBody>
      </p:sp>
      <p:sp>
        <p:nvSpPr>
          <p:cNvPr id="3" name="Content Placeholder 2">
            <a:extLst>
              <a:ext uri="{FF2B5EF4-FFF2-40B4-BE49-F238E27FC236}">
                <a16:creationId xmlns:a16="http://schemas.microsoft.com/office/drawing/2014/main" id="{0D2C4682-62AD-2DBD-9C68-F8D63DB7A7C4}"/>
              </a:ext>
            </a:extLst>
          </p:cNvPr>
          <p:cNvSpPr>
            <a:spLocks noGrp="1"/>
          </p:cNvSpPr>
          <p:nvPr>
            <p:ph idx="1"/>
          </p:nvPr>
        </p:nvSpPr>
        <p:spPr>
          <a:xfrm>
            <a:off x="2589212" y="1366463"/>
            <a:ext cx="8915400" cy="5332288"/>
          </a:xfrm>
        </p:spPr>
        <p:txBody>
          <a:bodyPr>
            <a:normAutofit/>
          </a:bodyPr>
          <a:lstStyle/>
          <a:p>
            <a:pPr algn="just">
              <a:lnSpc>
                <a:spcPct val="90000"/>
              </a:lnSpc>
            </a:pPr>
            <a:r>
              <a:rPr lang="en-US" sz="2200" dirty="0">
                <a:latin typeface="Times New Roman" panose="02020603050405020304" pitchFamily="18" charset="0"/>
                <a:cs typeface="Times New Roman" panose="02020603050405020304" pitchFamily="18" charset="0"/>
              </a:rPr>
              <a:t>Features: D3.js is a JavaScript library for creating interactive, web-based data visualizations. </a:t>
            </a:r>
          </a:p>
          <a:p>
            <a:pPr algn="just">
              <a:lnSpc>
                <a:spcPct val="90000"/>
              </a:lnSpc>
            </a:pPr>
            <a:r>
              <a:rPr lang="en-US" sz="2200" dirty="0">
                <a:latin typeface="Times New Roman" panose="02020603050405020304" pitchFamily="18" charset="0"/>
                <a:cs typeface="Times New Roman" panose="02020603050405020304" pitchFamily="18" charset="0"/>
              </a:rPr>
              <a:t>It gives users complete control over their visualizations, allowing them to create anything from bar charts to complex data-driven animations.</a:t>
            </a:r>
          </a:p>
          <a:p>
            <a:r>
              <a:rPr lang="en-US" sz="2000" dirty="0">
                <a:latin typeface="Times New Roman" panose="02020603050405020304" pitchFamily="18" charset="0"/>
                <a:cs typeface="Times New Roman" panose="02020603050405020304" pitchFamily="18" charset="0"/>
              </a:rPr>
              <a:t>Pros</a:t>
            </a:r>
            <a:r>
              <a:rPr lang="en-US" dirty="0"/>
              <a:t>:</a:t>
            </a:r>
          </a:p>
          <a:p>
            <a:pPr lvl="1" algn="just">
              <a:lnSpc>
                <a:spcPct val="90000"/>
              </a:lnSpc>
            </a:pPr>
            <a:r>
              <a:rPr lang="en-US" sz="1900" dirty="0">
                <a:latin typeface="Times New Roman" panose="02020603050405020304" pitchFamily="18" charset="0"/>
                <a:cs typeface="Times New Roman" panose="02020603050405020304" pitchFamily="18" charset="0"/>
              </a:rPr>
              <a:t>Complete flexibility and customization.</a:t>
            </a:r>
          </a:p>
          <a:p>
            <a:pPr lvl="1" algn="just">
              <a:lnSpc>
                <a:spcPct val="90000"/>
              </a:lnSpc>
            </a:pPr>
            <a:r>
              <a:rPr lang="en-US" sz="1900" dirty="0">
                <a:latin typeface="Times New Roman" panose="02020603050405020304" pitchFamily="18" charset="0"/>
                <a:cs typeface="Times New Roman" panose="02020603050405020304" pitchFamily="18" charset="0"/>
              </a:rPr>
              <a:t>Excellent for interactive, web-based visualizations.</a:t>
            </a:r>
          </a:p>
          <a:p>
            <a:pPr lvl="1" algn="just">
              <a:lnSpc>
                <a:spcPct val="90000"/>
              </a:lnSpc>
            </a:pPr>
            <a:r>
              <a:rPr lang="en-US" sz="1900" dirty="0">
                <a:latin typeface="Times New Roman" panose="02020603050405020304" pitchFamily="18" charset="0"/>
                <a:cs typeface="Times New Roman" panose="02020603050405020304" pitchFamily="18" charset="0"/>
              </a:rPr>
              <a:t>Large support community and extensive documentation.</a:t>
            </a:r>
          </a:p>
          <a:p>
            <a:r>
              <a:rPr lang="en-US" sz="2000" dirty="0">
                <a:latin typeface="Times New Roman" panose="02020603050405020304" pitchFamily="18" charset="0"/>
                <a:cs typeface="Times New Roman" panose="02020603050405020304" pitchFamily="18" charset="0"/>
              </a:rPr>
              <a:t>Cons</a:t>
            </a:r>
            <a:r>
              <a:rPr lang="en-US" dirty="0"/>
              <a:t>:</a:t>
            </a:r>
          </a:p>
          <a:p>
            <a:pPr lvl="1" algn="just">
              <a:lnSpc>
                <a:spcPct val="90000"/>
              </a:lnSpc>
            </a:pPr>
            <a:r>
              <a:rPr lang="en-US" sz="1900" dirty="0">
                <a:latin typeface="Times New Roman" panose="02020603050405020304" pitchFamily="18" charset="0"/>
                <a:cs typeface="Times New Roman" panose="02020603050405020304" pitchFamily="18" charset="0"/>
              </a:rPr>
              <a:t>Requires knowledge of JavaScript.</a:t>
            </a:r>
          </a:p>
          <a:p>
            <a:pPr lvl="1" algn="just">
              <a:lnSpc>
                <a:spcPct val="90000"/>
              </a:lnSpc>
            </a:pPr>
            <a:r>
              <a:rPr lang="en-US" sz="1900" dirty="0">
                <a:latin typeface="Times New Roman" panose="02020603050405020304" pitchFamily="18" charset="0"/>
                <a:cs typeface="Times New Roman" panose="02020603050405020304" pitchFamily="18" charset="0"/>
              </a:rPr>
              <a:t>Steep learning curve for beginners.</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7553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2D8D2-05FF-992B-31E1-27934273ED15}"/>
              </a:ext>
            </a:extLst>
          </p:cNvPr>
          <p:cNvSpPr>
            <a:spLocks noGrp="1"/>
          </p:cNvSpPr>
          <p:nvPr>
            <p:ph type="title"/>
          </p:nvPr>
        </p:nvSpPr>
        <p:spPr/>
        <p:txBody>
          <a:bodyPr/>
          <a:lstStyle/>
          <a:p>
            <a:r>
              <a:rPr lang="en-IN" dirty="0"/>
              <a:t>4. </a:t>
            </a:r>
            <a:r>
              <a:rPr lang="en-IN" dirty="0" err="1"/>
              <a:t>Plotly</a:t>
            </a:r>
            <a:endParaRPr lang="en-IN" dirty="0"/>
          </a:p>
        </p:txBody>
      </p:sp>
      <p:sp>
        <p:nvSpPr>
          <p:cNvPr id="3" name="Content Placeholder 2">
            <a:extLst>
              <a:ext uri="{FF2B5EF4-FFF2-40B4-BE49-F238E27FC236}">
                <a16:creationId xmlns:a16="http://schemas.microsoft.com/office/drawing/2014/main" id="{A29380B7-DF47-60F8-0242-1E00B5AB395E}"/>
              </a:ext>
            </a:extLst>
          </p:cNvPr>
          <p:cNvSpPr>
            <a:spLocks noGrp="1"/>
          </p:cNvSpPr>
          <p:nvPr>
            <p:ph idx="1"/>
          </p:nvPr>
        </p:nvSpPr>
        <p:spPr>
          <a:xfrm>
            <a:off x="2589212" y="1284270"/>
            <a:ext cx="8915400" cy="5106256"/>
          </a:xfrm>
        </p:spPr>
        <p:txBody>
          <a:bodyPr>
            <a:normAutofit/>
          </a:bodyPr>
          <a:lstStyle/>
          <a:p>
            <a:pPr algn="just"/>
            <a:r>
              <a:rPr lang="en-US" sz="2200" dirty="0">
                <a:latin typeface="Times New Roman" panose="02020603050405020304" pitchFamily="18" charset="0"/>
                <a:cs typeface="Times New Roman" panose="02020603050405020304" pitchFamily="18" charset="0"/>
              </a:rPr>
              <a:t>Features: </a:t>
            </a:r>
            <a:r>
              <a:rPr lang="en-US" sz="2200" dirty="0" err="1">
                <a:latin typeface="Times New Roman" panose="02020603050405020304" pitchFamily="18" charset="0"/>
                <a:cs typeface="Times New Roman" panose="02020603050405020304" pitchFamily="18" charset="0"/>
              </a:rPr>
              <a:t>Plotly</a:t>
            </a:r>
            <a:r>
              <a:rPr lang="en-US" sz="2200" dirty="0">
                <a:latin typeface="Times New Roman" panose="02020603050405020304" pitchFamily="18" charset="0"/>
                <a:cs typeface="Times New Roman" panose="02020603050405020304" pitchFamily="18" charset="0"/>
              </a:rPr>
              <a:t> is a graphing library that supports interactive visualizations. </a:t>
            </a:r>
          </a:p>
          <a:p>
            <a:pPr algn="just"/>
            <a:r>
              <a:rPr lang="en-US" sz="2200" dirty="0">
                <a:latin typeface="Times New Roman" panose="02020603050405020304" pitchFamily="18" charset="0"/>
                <a:cs typeface="Times New Roman" panose="02020603050405020304" pitchFamily="18" charset="0"/>
              </a:rPr>
              <a:t>It can be used with Python, R, and JavaScript to build highly interactive charts that can be embedded into web applications or dashboards.</a:t>
            </a:r>
          </a:p>
          <a:p>
            <a:r>
              <a:rPr lang="en-US" sz="2000" dirty="0">
                <a:latin typeface="Times New Roman" panose="02020603050405020304" pitchFamily="18" charset="0"/>
                <a:cs typeface="Times New Roman" panose="02020603050405020304" pitchFamily="18" charset="0"/>
              </a:rPr>
              <a:t>Pros</a:t>
            </a:r>
            <a:r>
              <a:rPr lang="en-US" sz="2400" dirty="0">
                <a:latin typeface="Times New Roman" panose="02020603050405020304" pitchFamily="18" charset="0"/>
                <a:cs typeface="Times New Roman" panose="02020603050405020304" pitchFamily="18" charset="0"/>
              </a:rPr>
              <a:t>:</a:t>
            </a:r>
          </a:p>
          <a:p>
            <a:pPr lvl="1" algn="just">
              <a:lnSpc>
                <a:spcPct val="90000"/>
              </a:lnSpc>
            </a:pPr>
            <a:r>
              <a:rPr lang="en-US" sz="1900" dirty="0">
                <a:latin typeface="Times New Roman" panose="02020603050405020304" pitchFamily="18" charset="0"/>
                <a:cs typeface="Times New Roman" panose="02020603050405020304" pitchFamily="18" charset="0"/>
              </a:rPr>
              <a:t>Offers interactive charts that are highly customizable.</a:t>
            </a:r>
          </a:p>
          <a:p>
            <a:pPr lvl="1" algn="just">
              <a:lnSpc>
                <a:spcPct val="90000"/>
              </a:lnSpc>
            </a:pPr>
            <a:r>
              <a:rPr lang="en-US" sz="1900" dirty="0">
                <a:latin typeface="Times New Roman" panose="02020603050405020304" pitchFamily="18" charset="0"/>
                <a:cs typeface="Times New Roman" panose="02020603050405020304" pitchFamily="18" charset="0"/>
              </a:rPr>
              <a:t>Supports Python, R, and JavaScript for flexibility.</a:t>
            </a:r>
          </a:p>
          <a:p>
            <a:pPr lvl="1" algn="just">
              <a:lnSpc>
                <a:spcPct val="90000"/>
              </a:lnSpc>
            </a:pPr>
            <a:r>
              <a:rPr lang="en-US" sz="1900" dirty="0">
                <a:latin typeface="Times New Roman" panose="02020603050405020304" pitchFamily="18" charset="0"/>
                <a:cs typeface="Times New Roman" panose="02020603050405020304" pitchFamily="18" charset="0"/>
              </a:rPr>
              <a:t>Great for interactive dashboards and reports.</a:t>
            </a:r>
          </a:p>
          <a:p>
            <a:r>
              <a:rPr lang="en-US" sz="2000" dirty="0">
                <a:latin typeface="Times New Roman" panose="02020603050405020304" pitchFamily="18" charset="0"/>
                <a:cs typeface="Times New Roman" panose="02020603050405020304" pitchFamily="18" charset="0"/>
              </a:rPr>
              <a:t>Cons</a:t>
            </a:r>
            <a:r>
              <a:rPr lang="en-US" sz="2400" dirty="0">
                <a:latin typeface="Times New Roman" panose="02020603050405020304" pitchFamily="18" charset="0"/>
                <a:cs typeface="Times New Roman" panose="02020603050405020304" pitchFamily="18" charset="0"/>
              </a:rPr>
              <a:t>: </a:t>
            </a:r>
          </a:p>
          <a:p>
            <a:pPr lvl="1" algn="just">
              <a:lnSpc>
                <a:spcPct val="90000"/>
              </a:lnSpc>
            </a:pPr>
            <a:r>
              <a:rPr lang="en-US" sz="1900" dirty="0">
                <a:latin typeface="Times New Roman" panose="02020603050405020304" pitchFamily="18" charset="0"/>
                <a:cs typeface="Times New Roman" panose="02020603050405020304" pitchFamily="18" charset="0"/>
              </a:rPr>
              <a:t>Requires coding skills.</a:t>
            </a:r>
          </a:p>
          <a:p>
            <a:pPr lvl="1" algn="just">
              <a:lnSpc>
                <a:spcPct val="90000"/>
              </a:lnSpc>
            </a:pPr>
            <a:r>
              <a:rPr lang="en-US" sz="1900" dirty="0">
                <a:latin typeface="Times New Roman" panose="02020603050405020304" pitchFamily="18" charset="0"/>
                <a:cs typeface="Times New Roman" panose="02020603050405020304" pitchFamily="18" charset="0"/>
              </a:rPr>
              <a:t>Full features are available with a paid version.</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14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94D45-AFA6-0832-79C7-83E5E8C73F77}"/>
              </a:ext>
            </a:extLst>
          </p:cNvPr>
          <p:cNvSpPr>
            <a:spLocks noGrp="1"/>
          </p:cNvSpPr>
          <p:nvPr>
            <p:ph type="title"/>
          </p:nvPr>
        </p:nvSpPr>
        <p:spPr/>
        <p:txBody>
          <a:bodyPr/>
          <a:lstStyle/>
          <a:p>
            <a:r>
              <a:rPr lang="en-US" dirty="0"/>
              <a:t>Key Components of Data Science</a:t>
            </a:r>
            <a:endParaRPr lang="en-IN" dirty="0"/>
          </a:p>
        </p:txBody>
      </p:sp>
      <p:sp>
        <p:nvSpPr>
          <p:cNvPr id="3" name="Content Placeholder 2">
            <a:extLst>
              <a:ext uri="{FF2B5EF4-FFF2-40B4-BE49-F238E27FC236}">
                <a16:creationId xmlns:a16="http://schemas.microsoft.com/office/drawing/2014/main" id="{6359AB17-3DD5-4A07-BD4F-02F439FFD7A7}"/>
              </a:ext>
            </a:extLst>
          </p:cNvPr>
          <p:cNvSpPr>
            <a:spLocks noGrp="1"/>
          </p:cNvSpPr>
          <p:nvPr>
            <p:ph idx="1"/>
          </p:nvPr>
        </p:nvSpPr>
        <p:spPr>
          <a:xfrm>
            <a:off x="2592925" y="1794553"/>
            <a:ext cx="9154150" cy="3777622"/>
          </a:xfrm>
        </p:spPr>
        <p:txBody>
          <a:bodyPr>
            <a:noAutofit/>
          </a:bodyPr>
          <a:lstStyle/>
          <a:p>
            <a:r>
              <a:rPr lang="en-IN" sz="2600" b="1" i="0" dirty="0">
                <a:solidFill>
                  <a:srgbClr val="404040"/>
                </a:solidFill>
                <a:effectLst/>
                <a:latin typeface="Times New Roman" panose="02020603050405020304" pitchFamily="18" charset="0"/>
                <a:cs typeface="Times New Roman" panose="02020603050405020304" pitchFamily="18" charset="0"/>
              </a:rPr>
              <a:t>Statistics &amp; Mathematics:</a:t>
            </a:r>
            <a:r>
              <a:rPr lang="en-IN" sz="2600" b="0" i="0" dirty="0">
                <a:solidFill>
                  <a:srgbClr val="404040"/>
                </a:solidFill>
                <a:effectLst/>
                <a:latin typeface="Times New Roman" panose="02020603050405020304" pitchFamily="18" charset="0"/>
                <a:cs typeface="Times New Roman" panose="02020603050405020304" pitchFamily="18" charset="0"/>
              </a:rPr>
              <a:t> Probability, regression, hypothesis testing.</a:t>
            </a:r>
          </a:p>
          <a:p>
            <a:pPr>
              <a:spcBef>
                <a:spcPts val="300"/>
              </a:spcBef>
            </a:pPr>
            <a:r>
              <a:rPr lang="en-IN" sz="2600" b="1" i="0" dirty="0">
                <a:solidFill>
                  <a:srgbClr val="404040"/>
                </a:solidFill>
                <a:effectLst/>
                <a:latin typeface="Times New Roman" panose="02020603050405020304" pitchFamily="18" charset="0"/>
                <a:cs typeface="Times New Roman" panose="02020603050405020304" pitchFamily="18" charset="0"/>
              </a:rPr>
              <a:t>Programming:</a:t>
            </a:r>
            <a:r>
              <a:rPr lang="en-IN" sz="2600" b="0" i="0" dirty="0">
                <a:solidFill>
                  <a:srgbClr val="404040"/>
                </a:solidFill>
                <a:effectLst/>
                <a:latin typeface="Times New Roman" panose="02020603050405020304" pitchFamily="18" charset="0"/>
                <a:cs typeface="Times New Roman" panose="02020603050405020304" pitchFamily="18" charset="0"/>
              </a:rPr>
              <a:t> Python, R, SQL for data manipulation.</a:t>
            </a:r>
          </a:p>
          <a:p>
            <a:pPr>
              <a:spcBef>
                <a:spcPts val="300"/>
              </a:spcBef>
            </a:pPr>
            <a:r>
              <a:rPr lang="en-IN" sz="2600" b="1" i="0" dirty="0">
                <a:solidFill>
                  <a:srgbClr val="404040"/>
                </a:solidFill>
                <a:effectLst/>
                <a:latin typeface="Times New Roman" panose="02020603050405020304" pitchFamily="18" charset="0"/>
                <a:cs typeface="Times New Roman" panose="02020603050405020304" pitchFamily="18" charset="0"/>
              </a:rPr>
              <a:t>Machine Learning (ML):</a:t>
            </a:r>
            <a:r>
              <a:rPr lang="en-IN" sz="2600" b="0" i="0" dirty="0">
                <a:solidFill>
                  <a:srgbClr val="404040"/>
                </a:solidFill>
                <a:effectLst/>
                <a:latin typeface="Times New Roman" panose="02020603050405020304" pitchFamily="18" charset="0"/>
                <a:cs typeface="Times New Roman" panose="02020603050405020304" pitchFamily="18" charset="0"/>
              </a:rPr>
              <a:t> Supervised, unsupervised, and reinforcement learning.</a:t>
            </a:r>
          </a:p>
          <a:p>
            <a:pPr>
              <a:spcBef>
                <a:spcPts val="300"/>
              </a:spcBef>
            </a:pPr>
            <a:r>
              <a:rPr lang="en-IN" sz="2600" b="1" i="0" dirty="0">
                <a:solidFill>
                  <a:srgbClr val="404040"/>
                </a:solidFill>
                <a:effectLst/>
                <a:latin typeface="Times New Roman" panose="02020603050405020304" pitchFamily="18" charset="0"/>
                <a:cs typeface="Times New Roman" panose="02020603050405020304" pitchFamily="18" charset="0"/>
              </a:rPr>
              <a:t>Big Data Technologies:</a:t>
            </a:r>
            <a:r>
              <a:rPr lang="en-IN" sz="2600" b="0" i="0" dirty="0">
                <a:solidFill>
                  <a:srgbClr val="404040"/>
                </a:solidFill>
                <a:effectLst/>
                <a:latin typeface="Times New Roman" panose="02020603050405020304" pitchFamily="18" charset="0"/>
                <a:cs typeface="Times New Roman" panose="02020603050405020304" pitchFamily="18" charset="0"/>
              </a:rPr>
              <a:t> Hadoop, Spark, and cloud computing (AWS, Google Cloud).</a:t>
            </a:r>
          </a:p>
          <a:p>
            <a:pPr>
              <a:spcBef>
                <a:spcPts val="300"/>
              </a:spcBef>
            </a:pPr>
            <a:r>
              <a:rPr lang="en-IN" sz="2600" b="1" i="0" dirty="0">
                <a:solidFill>
                  <a:srgbClr val="404040"/>
                </a:solidFill>
                <a:effectLst/>
                <a:latin typeface="Times New Roman" panose="02020603050405020304" pitchFamily="18" charset="0"/>
                <a:cs typeface="Times New Roman" panose="02020603050405020304" pitchFamily="18" charset="0"/>
              </a:rPr>
              <a:t>Data Visualization:</a:t>
            </a:r>
            <a:r>
              <a:rPr lang="en-IN" sz="2600" b="0" i="0" dirty="0">
                <a:solidFill>
                  <a:srgbClr val="404040"/>
                </a:solidFill>
                <a:effectLst/>
                <a:latin typeface="Times New Roman" panose="02020603050405020304" pitchFamily="18" charset="0"/>
                <a:cs typeface="Times New Roman" panose="02020603050405020304" pitchFamily="18" charset="0"/>
              </a:rPr>
              <a:t> Tools like Tableau, Matplotlib, and Power BI.</a:t>
            </a:r>
          </a:p>
        </p:txBody>
      </p:sp>
    </p:spTree>
    <p:extLst>
      <p:ext uri="{BB962C8B-B14F-4D97-AF65-F5344CB8AC3E}">
        <p14:creationId xmlns:p14="http://schemas.microsoft.com/office/powerpoint/2010/main" val="22469113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6655C-3265-B911-59BB-47E00507AD4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When to Use Basic vs Specialized Tools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46DC70-5E27-AB22-E561-7CEB7DE2366C}"/>
              </a:ext>
            </a:extLst>
          </p:cNvPr>
          <p:cNvSpPr>
            <a:spLocks noGrp="1"/>
          </p:cNvSpPr>
          <p:nvPr>
            <p:ph idx="1"/>
          </p:nvPr>
        </p:nvSpPr>
        <p:spPr>
          <a:xfrm>
            <a:off x="2585499" y="1458930"/>
            <a:ext cx="8915400" cy="4483114"/>
          </a:xfrm>
        </p:spPr>
        <p:txBody>
          <a:bodyPr>
            <a:normAutofit/>
          </a:bodyPr>
          <a:lstStyle/>
          <a:p>
            <a:pPr algn="just"/>
            <a:r>
              <a:rPr lang="en-US" sz="2400" b="1" dirty="0">
                <a:latin typeface="Times New Roman" panose="02020603050405020304" pitchFamily="18" charset="0"/>
                <a:cs typeface="Times New Roman" panose="02020603050405020304" pitchFamily="18" charset="0"/>
              </a:rPr>
              <a:t>Basic Tools: </a:t>
            </a:r>
            <a:r>
              <a:rPr lang="en-US" sz="2400" dirty="0">
                <a:latin typeface="Times New Roman" panose="02020603050405020304" pitchFamily="18" charset="0"/>
                <a:cs typeface="Times New Roman" panose="02020603050405020304" pitchFamily="18" charset="0"/>
              </a:rPr>
              <a:t>Best for quick visualizations, small to medium datasets, and individuals or teams who need simple, straightforward graphs and charts. </a:t>
            </a:r>
          </a:p>
          <a:p>
            <a:pPr marL="0" indent="0" algn="just">
              <a:buNone/>
            </a:pPr>
            <a:r>
              <a:rPr lang="en-US" sz="2400" dirty="0">
                <a:latin typeface="Times New Roman" panose="02020603050405020304" pitchFamily="18" charset="0"/>
                <a:cs typeface="Times New Roman" panose="02020603050405020304" pitchFamily="18" charset="0"/>
              </a:rPr>
              <a:t>	Examples: Excel, Google Sheets, Tableau Public, Power BI (basic).</a:t>
            </a:r>
          </a:p>
          <a:p>
            <a:pPr algn="just"/>
            <a:r>
              <a:rPr lang="en-US" sz="2400" b="1" dirty="0">
                <a:latin typeface="Times New Roman" panose="02020603050405020304" pitchFamily="18" charset="0"/>
                <a:cs typeface="Times New Roman" panose="02020603050405020304" pitchFamily="18" charset="0"/>
              </a:rPr>
              <a:t>Specialized Tools: </a:t>
            </a:r>
            <a:r>
              <a:rPr lang="en-US" sz="2400" dirty="0">
                <a:latin typeface="Times New Roman" panose="02020603050405020304" pitchFamily="18" charset="0"/>
                <a:cs typeface="Times New Roman" panose="02020603050405020304" pitchFamily="18" charset="0"/>
              </a:rPr>
              <a:t>Necessary for large datasets, advanced analytics, custom visualizations, and real-time data reporting. These tools often support integration with big data systems, advanced analytics (AI/ML), and complex interactivity. </a:t>
            </a:r>
          </a:p>
          <a:p>
            <a:pPr marL="0" indent="0" algn="just">
              <a:buNone/>
            </a:pPr>
            <a:r>
              <a:rPr lang="en-US" sz="2400" dirty="0">
                <a:latin typeface="Times New Roman" panose="02020603050405020304" pitchFamily="18" charset="0"/>
                <a:cs typeface="Times New Roman" panose="02020603050405020304" pitchFamily="18" charset="0"/>
              </a:rPr>
              <a:t>	Examples: Tableau (Professional), Power BI (Advanced), D3.js, 	</a:t>
            </a:r>
            <a:r>
              <a:rPr lang="en-US" sz="2400" dirty="0" err="1">
                <a:latin typeface="Times New Roman" panose="02020603050405020304" pitchFamily="18" charset="0"/>
                <a:cs typeface="Times New Roman" panose="02020603050405020304" pitchFamily="18" charset="0"/>
              </a:rPr>
              <a:t>Plotly</a:t>
            </a:r>
            <a:r>
              <a:rPr lang="en-US" sz="2400" dirty="0">
                <a:latin typeface="Times New Roman" panose="02020603050405020304" pitchFamily="18" charset="0"/>
                <a:cs typeface="Times New Roman" panose="02020603050405020304" pitchFamily="18" charset="0"/>
              </a:rPr>
              <a:t>, 	Looker, Qlik Sense.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2694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C6D4B-7ECB-5748-CD17-6968D0A30203}"/>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Visualize Distributions With Seaborn</a:t>
            </a:r>
            <a:br>
              <a:rPr lang="en-IN" b="0" i="0" dirty="0">
                <a:solidFill>
                  <a:srgbClr val="000000"/>
                </a:solidFill>
                <a:effectLst/>
                <a:latin typeface="Segoe UI" panose="020B0502040204020203" pitchFamily="34" charset="0"/>
              </a:rPr>
            </a:br>
            <a:endParaRPr lang="en-IN" dirty="0"/>
          </a:p>
        </p:txBody>
      </p:sp>
      <p:sp>
        <p:nvSpPr>
          <p:cNvPr id="3" name="Content Placeholder 2">
            <a:extLst>
              <a:ext uri="{FF2B5EF4-FFF2-40B4-BE49-F238E27FC236}">
                <a16:creationId xmlns:a16="http://schemas.microsoft.com/office/drawing/2014/main" id="{08F163B9-91DA-DDFC-E151-0FA301819FFF}"/>
              </a:ext>
            </a:extLst>
          </p:cNvPr>
          <p:cNvSpPr>
            <a:spLocks noGrp="1"/>
          </p:cNvSpPr>
          <p:nvPr>
            <p:ph idx="1"/>
          </p:nvPr>
        </p:nvSpPr>
        <p:spPr>
          <a:xfrm>
            <a:off x="2589212" y="1530849"/>
            <a:ext cx="8915400" cy="4380373"/>
          </a:xfrm>
        </p:spPr>
        <p:txBody>
          <a:bodyPr>
            <a:normAutofit lnSpcReduction="10000"/>
          </a:bodyPr>
          <a:lstStyle/>
          <a:p>
            <a:pPr algn="just">
              <a:spcAft>
                <a:spcPts val="1050"/>
              </a:spcAft>
            </a:pPr>
            <a:r>
              <a:rPr lang="en-US" sz="2400" b="0" i="0" dirty="0">
                <a:solidFill>
                  <a:srgbClr val="05192D"/>
                </a:solidFill>
                <a:effectLst/>
                <a:latin typeface="Times New Roman" panose="02020603050405020304" pitchFamily="18" charset="0"/>
                <a:cs typeface="Times New Roman" panose="02020603050405020304" pitchFamily="18" charset="0"/>
              </a:rPr>
              <a:t>Built on top of Matplotlib, Seaborn is a well-known Python library for data visualization that offers a user-friendly interface for producing visually appealing and informative statistical graphics. </a:t>
            </a:r>
          </a:p>
          <a:p>
            <a:pPr algn="just">
              <a:spcAft>
                <a:spcPts val="1050"/>
              </a:spcAft>
            </a:pPr>
            <a:r>
              <a:rPr lang="en-US" sz="2400" b="0" i="0" dirty="0">
                <a:solidFill>
                  <a:srgbClr val="05192D"/>
                </a:solidFill>
                <a:effectLst/>
                <a:latin typeface="Times New Roman" panose="02020603050405020304" pitchFamily="18" charset="0"/>
                <a:cs typeface="Times New Roman" panose="02020603050405020304" pitchFamily="18" charset="0"/>
              </a:rPr>
              <a:t>It is designed to work with Pandas data frames, making it easy to visualize and explore data quickly and effectively.</a:t>
            </a:r>
          </a:p>
          <a:p>
            <a:pPr algn="just">
              <a:spcAft>
                <a:spcPts val="1050"/>
              </a:spcAft>
            </a:pPr>
            <a:r>
              <a:rPr lang="en-US" sz="2400" b="0" i="0" dirty="0">
                <a:solidFill>
                  <a:srgbClr val="05192D"/>
                </a:solidFill>
                <a:effectLst/>
                <a:latin typeface="Times New Roman" panose="02020603050405020304" pitchFamily="18" charset="0"/>
                <a:cs typeface="Times New Roman" panose="02020603050405020304" pitchFamily="18" charset="0"/>
              </a:rPr>
              <a:t>Seaborn offers a variety of powerful tools for visualizing data, including scatter plots, line plots, bar plots, heat maps, and many more. </a:t>
            </a:r>
          </a:p>
          <a:p>
            <a:pPr algn="just">
              <a:spcAft>
                <a:spcPts val="1050"/>
              </a:spcAft>
            </a:pPr>
            <a:r>
              <a:rPr lang="en-US" sz="2400" b="0" i="0" dirty="0">
                <a:solidFill>
                  <a:srgbClr val="05192D"/>
                </a:solidFill>
                <a:effectLst/>
                <a:latin typeface="Times New Roman" panose="02020603050405020304" pitchFamily="18" charset="0"/>
                <a:cs typeface="Times New Roman" panose="02020603050405020304" pitchFamily="18" charset="0"/>
              </a:rPr>
              <a:t>It also provides support for advanced statistical analysis, such as regression analysis, distribution plots, and categorical plots.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823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19FF-F10C-048D-BCFF-2D26015E60F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Key Features of Seaborn:</a:t>
            </a:r>
          </a:p>
        </p:txBody>
      </p:sp>
      <p:sp>
        <p:nvSpPr>
          <p:cNvPr id="3" name="Content Placeholder 2">
            <a:extLst>
              <a:ext uri="{FF2B5EF4-FFF2-40B4-BE49-F238E27FC236}">
                <a16:creationId xmlns:a16="http://schemas.microsoft.com/office/drawing/2014/main" id="{E77DA302-632C-9C70-F0FB-2182B03829D4}"/>
              </a:ext>
            </a:extLst>
          </p:cNvPr>
          <p:cNvSpPr>
            <a:spLocks noGrp="1"/>
          </p:cNvSpPr>
          <p:nvPr>
            <p:ph idx="1"/>
          </p:nvPr>
        </p:nvSpPr>
        <p:spPr>
          <a:xfrm>
            <a:off x="2561814" y="1404134"/>
            <a:ext cx="8915400" cy="4829755"/>
          </a:xfrm>
        </p:spPr>
        <p:txBody>
          <a:bodyPr>
            <a:normAutofit/>
          </a:bodyPr>
          <a:lstStyle/>
          <a:p>
            <a:pPr algn="just"/>
            <a:r>
              <a:rPr lang="en-US" sz="2400" dirty="0">
                <a:latin typeface="Times New Roman" panose="02020603050405020304" pitchFamily="18" charset="0"/>
                <a:cs typeface="Times New Roman" panose="02020603050405020304" pitchFamily="18" charset="0"/>
              </a:rPr>
              <a:t>Beautiful Default Styles – Seaborn comes with built-in themes and color palettes for professional-looking plots.</a:t>
            </a:r>
          </a:p>
          <a:p>
            <a:pPr algn="just"/>
            <a:r>
              <a:rPr lang="en-US" sz="2400" dirty="0">
                <a:latin typeface="Times New Roman" panose="02020603050405020304" pitchFamily="18" charset="0"/>
                <a:cs typeface="Times New Roman" panose="02020603050405020304" pitchFamily="18" charset="0"/>
              </a:rPr>
              <a:t>Statistical Visualization – It offers specialized functions for visualizing distributions, correlations, and regression models.</a:t>
            </a:r>
          </a:p>
          <a:p>
            <a:pPr algn="just"/>
            <a:r>
              <a:rPr lang="en-US" sz="2400" dirty="0">
                <a:latin typeface="Times New Roman" panose="02020603050405020304" pitchFamily="18" charset="0"/>
                <a:cs typeface="Times New Roman" panose="02020603050405020304" pitchFamily="18" charset="0"/>
              </a:rPr>
              <a:t>Integration with Pandas – Works seamlessly with </a:t>
            </a:r>
            <a:r>
              <a:rPr lang="en-US" sz="2400" dirty="0" err="1">
                <a:latin typeface="Times New Roman" panose="02020603050405020304" pitchFamily="18" charset="0"/>
                <a:cs typeface="Times New Roman" panose="02020603050405020304" pitchFamily="18" charset="0"/>
              </a:rPr>
              <a:t>DataFrame</a:t>
            </a:r>
            <a:r>
              <a:rPr lang="en-US" sz="2400" dirty="0">
                <a:latin typeface="Times New Roman" panose="02020603050405020304" pitchFamily="18" charset="0"/>
                <a:cs typeface="Times New Roman" panose="02020603050405020304" pitchFamily="18" charset="0"/>
              </a:rPr>
              <a:t> objects.</a:t>
            </a:r>
          </a:p>
          <a:p>
            <a:pPr algn="just"/>
            <a:r>
              <a:rPr lang="en-US" sz="2400" dirty="0">
                <a:latin typeface="Times New Roman" panose="02020603050405020304" pitchFamily="18" charset="0"/>
                <a:cs typeface="Times New Roman" panose="02020603050405020304" pitchFamily="18" charset="0"/>
              </a:rPr>
              <a:t>Easier Complex Plots – Simplifies the creation of complex plots like heatmaps, violin plots, and pair plots.</a:t>
            </a:r>
          </a:p>
          <a:p>
            <a:pPr algn="just"/>
            <a:r>
              <a:rPr lang="en-US" sz="2400" dirty="0">
                <a:latin typeface="Times New Roman" panose="02020603050405020304" pitchFamily="18" charset="0"/>
                <a:cs typeface="Times New Roman" panose="02020603050405020304" pitchFamily="18" charset="0"/>
              </a:rPr>
              <a:t>Built-in Datasets – Includes example datasets (e.g., tips, iris, titanic) for quick experimentation.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132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2218-756E-7D6E-F1C6-977BE30B8358}"/>
              </a:ext>
            </a:extLst>
          </p:cNvPr>
          <p:cNvSpPr>
            <a:spLocks noGrp="1"/>
          </p:cNvSpPr>
          <p:nvPr>
            <p:ph type="title"/>
          </p:nvPr>
        </p:nvSpPr>
        <p:spPr>
          <a:xfrm>
            <a:off x="1674687" y="202869"/>
            <a:ext cx="8911687" cy="1280890"/>
          </a:xfrm>
        </p:spPr>
        <p:txBody>
          <a:bodyPr/>
          <a:lstStyle/>
          <a:p>
            <a:r>
              <a:rPr lang="en-IN" dirty="0">
                <a:latin typeface="Times New Roman" panose="02020603050405020304" pitchFamily="18" charset="0"/>
                <a:cs typeface="Times New Roman" panose="02020603050405020304" pitchFamily="18" charset="0"/>
              </a:rPr>
              <a:t>Common Seaborn Plots:</a:t>
            </a:r>
          </a:p>
        </p:txBody>
      </p:sp>
      <p:graphicFrame>
        <p:nvGraphicFramePr>
          <p:cNvPr id="4" name="Content Placeholder 3">
            <a:extLst>
              <a:ext uri="{FF2B5EF4-FFF2-40B4-BE49-F238E27FC236}">
                <a16:creationId xmlns:a16="http://schemas.microsoft.com/office/drawing/2014/main" id="{67A89C93-3422-C2B9-ABD0-BFD9F8D9E4F0}"/>
              </a:ext>
            </a:extLst>
          </p:cNvPr>
          <p:cNvGraphicFramePr>
            <a:graphicFrameLocks noGrp="1"/>
          </p:cNvGraphicFramePr>
          <p:nvPr>
            <p:ph idx="1"/>
            <p:extLst>
              <p:ext uri="{D42A27DB-BD31-4B8C-83A1-F6EECF244321}">
                <p14:modId xmlns:p14="http://schemas.microsoft.com/office/powerpoint/2010/main" val="347702046"/>
              </p:ext>
            </p:extLst>
          </p:nvPr>
        </p:nvGraphicFramePr>
        <p:xfrm>
          <a:off x="1674687" y="843314"/>
          <a:ext cx="10027578" cy="5516390"/>
        </p:xfrm>
        <a:graphic>
          <a:graphicData uri="http://schemas.openxmlformats.org/drawingml/2006/table">
            <a:tbl>
              <a:tblPr/>
              <a:tblGrid>
                <a:gridCol w="2462328">
                  <a:extLst>
                    <a:ext uri="{9D8B030D-6E8A-4147-A177-3AD203B41FA5}">
                      <a16:colId xmlns:a16="http://schemas.microsoft.com/office/drawing/2014/main" val="2290751219"/>
                    </a:ext>
                  </a:extLst>
                </a:gridCol>
                <a:gridCol w="2629455">
                  <a:extLst>
                    <a:ext uri="{9D8B030D-6E8A-4147-A177-3AD203B41FA5}">
                      <a16:colId xmlns:a16="http://schemas.microsoft.com/office/drawing/2014/main" val="4090751833"/>
                    </a:ext>
                  </a:extLst>
                </a:gridCol>
                <a:gridCol w="4935795">
                  <a:extLst>
                    <a:ext uri="{9D8B030D-6E8A-4147-A177-3AD203B41FA5}">
                      <a16:colId xmlns:a16="http://schemas.microsoft.com/office/drawing/2014/main" val="502506"/>
                    </a:ext>
                  </a:extLst>
                </a:gridCol>
              </a:tblGrid>
              <a:tr h="428537">
                <a:tc>
                  <a:txBody>
                    <a:bodyPr/>
                    <a:lstStyle/>
                    <a:p>
                      <a:pPr algn="l"/>
                      <a:r>
                        <a:rPr lang="en-IN" sz="2400" b="1">
                          <a:solidFill>
                            <a:srgbClr val="404040"/>
                          </a:solidFill>
                          <a:effectLst/>
                          <a:latin typeface="Times New Roman" panose="02020603050405020304" pitchFamily="18" charset="0"/>
                          <a:cs typeface="Times New Roman" panose="02020603050405020304" pitchFamily="18" charset="0"/>
                        </a:rPr>
                        <a:t>Plot Type</a:t>
                      </a:r>
                    </a:p>
                  </a:txBody>
                  <a:tcPr marL="65680"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2400" b="1">
                          <a:solidFill>
                            <a:srgbClr val="404040"/>
                          </a:solidFill>
                          <a:effectLst/>
                          <a:latin typeface="Times New Roman" panose="02020603050405020304" pitchFamily="18" charset="0"/>
                          <a:cs typeface="Times New Roman" panose="02020603050405020304" pitchFamily="18" charset="0"/>
                        </a:rPr>
                        <a:t>Function</a:t>
                      </a:r>
                    </a:p>
                  </a:txBody>
                  <a:tcPr marL="62561"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IN" sz="2400" b="1">
                          <a:solidFill>
                            <a:srgbClr val="404040"/>
                          </a:solidFill>
                          <a:effectLst/>
                          <a:latin typeface="Times New Roman" panose="02020603050405020304" pitchFamily="18" charset="0"/>
                          <a:cs typeface="Times New Roman" panose="02020603050405020304" pitchFamily="18" charset="0"/>
                        </a:rPr>
                        <a:t>Use Case</a:t>
                      </a:r>
                    </a:p>
                  </a:txBody>
                  <a:tcPr marL="62561"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7721176"/>
                  </a:ext>
                </a:extLst>
              </a:tr>
              <a:tr h="428537">
                <a:tc>
                  <a:txBody>
                    <a:bodyPr/>
                    <a:lstStyle/>
                    <a:p>
                      <a:r>
                        <a:rPr lang="en-IN" sz="2400" b="1">
                          <a:effectLst/>
                          <a:latin typeface="Times New Roman" panose="02020603050405020304" pitchFamily="18" charset="0"/>
                          <a:cs typeface="Times New Roman" panose="02020603050405020304" pitchFamily="18" charset="0"/>
                        </a:rPr>
                        <a:t>Line Plot</a:t>
                      </a:r>
                      <a:endParaRPr lang="en-IN" sz="2400">
                        <a:effectLst/>
                        <a:latin typeface="Times New Roman" panose="02020603050405020304" pitchFamily="18" charset="0"/>
                        <a:cs typeface="Times New Roman" panose="02020603050405020304" pitchFamily="18" charset="0"/>
                      </a:endParaRPr>
                    </a:p>
                  </a:txBody>
                  <a:tcPr marL="65680"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a:effectLst/>
                          <a:latin typeface="Times New Roman" panose="02020603050405020304" pitchFamily="18" charset="0"/>
                          <a:cs typeface="Times New Roman" panose="02020603050405020304" pitchFamily="18" charset="0"/>
                        </a:rPr>
                        <a:t>sns.lineplot()</a:t>
                      </a:r>
                    </a:p>
                  </a:txBody>
                  <a:tcPr marL="62561"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a:effectLst/>
                          <a:latin typeface="Times New Roman" panose="02020603050405020304" pitchFamily="18" charset="0"/>
                          <a:cs typeface="Times New Roman" panose="02020603050405020304" pitchFamily="18" charset="0"/>
                        </a:rPr>
                        <a:t>Trends over time</a:t>
                      </a:r>
                    </a:p>
                  </a:txBody>
                  <a:tcPr marL="62561"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2369998"/>
                  </a:ext>
                </a:extLst>
              </a:tr>
              <a:tr h="633707">
                <a:tc>
                  <a:txBody>
                    <a:bodyPr/>
                    <a:lstStyle/>
                    <a:p>
                      <a:r>
                        <a:rPr lang="en-IN" sz="2400" b="1" dirty="0">
                          <a:effectLst/>
                          <a:latin typeface="Times New Roman" panose="02020603050405020304" pitchFamily="18" charset="0"/>
                          <a:cs typeface="Times New Roman" panose="02020603050405020304" pitchFamily="18" charset="0"/>
                        </a:rPr>
                        <a:t>Bar Plot</a:t>
                      </a:r>
                      <a:endParaRPr lang="en-IN" sz="2400" dirty="0">
                        <a:effectLst/>
                        <a:latin typeface="Times New Roman" panose="02020603050405020304" pitchFamily="18" charset="0"/>
                        <a:cs typeface="Times New Roman" panose="02020603050405020304" pitchFamily="18" charset="0"/>
                      </a:endParaRPr>
                    </a:p>
                  </a:txBody>
                  <a:tcPr marL="65680"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dirty="0" err="1">
                          <a:effectLst/>
                          <a:latin typeface="Times New Roman" panose="02020603050405020304" pitchFamily="18" charset="0"/>
                          <a:cs typeface="Times New Roman" panose="02020603050405020304" pitchFamily="18" charset="0"/>
                        </a:rPr>
                        <a:t>sns.barplot</a:t>
                      </a:r>
                      <a:r>
                        <a:rPr lang="en-IN" sz="2400" dirty="0">
                          <a:effectLst/>
                          <a:latin typeface="Times New Roman" panose="02020603050405020304" pitchFamily="18" charset="0"/>
                          <a:cs typeface="Times New Roman" panose="02020603050405020304" pitchFamily="18" charset="0"/>
                        </a:rPr>
                        <a:t>()</a:t>
                      </a:r>
                    </a:p>
                  </a:txBody>
                  <a:tcPr marL="62561"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a:effectLst/>
                          <a:latin typeface="Times New Roman" panose="02020603050405020304" pitchFamily="18" charset="0"/>
                          <a:cs typeface="Times New Roman" panose="02020603050405020304" pitchFamily="18" charset="0"/>
                        </a:rPr>
                        <a:t>Categorical comparisons</a:t>
                      </a:r>
                    </a:p>
                  </a:txBody>
                  <a:tcPr marL="62561"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2846557"/>
                  </a:ext>
                </a:extLst>
              </a:tr>
              <a:tr h="633707">
                <a:tc>
                  <a:txBody>
                    <a:bodyPr/>
                    <a:lstStyle/>
                    <a:p>
                      <a:r>
                        <a:rPr lang="en-IN" sz="2400" b="1">
                          <a:effectLst/>
                          <a:latin typeface="Times New Roman" panose="02020603050405020304" pitchFamily="18" charset="0"/>
                          <a:cs typeface="Times New Roman" panose="02020603050405020304" pitchFamily="18" charset="0"/>
                        </a:rPr>
                        <a:t>Histogram</a:t>
                      </a:r>
                      <a:endParaRPr lang="en-IN" sz="2400">
                        <a:effectLst/>
                        <a:latin typeface="Times New Roman" panose="02020603050405020304" pitchFamily="18" charset="0"/>
                        <a:cs typeface="Times New Roman" panose="02020603050405020304" pitchFamily="18" charset="0"/>
                      </a:endParaRPr>
                    </a:p>
                  </a:txBody>
                  <a:tcPr marL="65680"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a:effectLst/>
                          <a:latin typeface="Times New Roman" panose="02020603050405020304" pitchFamily="18" charset="0"/>
                          <a:cs typeface="Times New Roman" panose="02020603050405020304" pitchFamily="18" charset="0"/>
                        </a:rPr>
                        <a:t>sns.histplot()</a:t>
                      </a:r>
                    </a:p>
                  </a:txBody>
                  <a:tcPr marL="62561"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a:effectLst/>
                          <a:latin typeface="Times New Roman" panose="02020603050405020304" pitchFamily="18" charset="0"/>
                          <a:cs typeface="Times New Roman" panose="02020603050405020304" pitchFamily="18" charset="0"/>
                        </a:rPr>
                        <a:t>Distribution of numerical data</a:t>
                      </a:r>
                    </a:p>
                  </a:txBody>
                  <a:tcPr marL="62561"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1403650"/>
                  </a:ext>
                </a:extLst>
              </a:tr>
              <a:tr h="633707">
                <a:tc>
                  <a:txBody>
                    <a:bodyPr/>
                    <a:lstStyle/>
                    <a:p>
                      <a:r>
                        <a:rPr lang="en-IN" sz="2400" b="1">
                          <a:effectLst/>
                          <a:latin typeface="Times New Roman" panose="02020603050405020304" pitchFamily="18" charset="0"/>
                          <a:cs typeface="Times New Roman" panose="02020603050405020304" pitchFamily="18" charset="0"/>
                        </a:rPr>
                        <a:t>Box Plot</a:t>
                      </a:r>
                      <a:endParaRPr lang="en-IN" sz="2400">
                        <a:effectLst/>
                        <a:latin typeface="Times New Roman" panose="02020603050405020304" pitchFamily="18" charset="0"/>
                        <a:cs typeface="Times New Roman" panose="02020603050405020304" pitchFamily="18" charset="0"/>
                      </a:endParaRPr>
                    </a:p>
                  </a:txBody>
                  <a:tcPr marL="65680"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a:effectLst/>
                          <a:latin typeface="Times New Roman" panose="02020603050405020304" pitchFamily="18" charset="0"/>
                          <a:cs typeface="Times New Roman" panose="02020603050405020304" pitchFamily="18" charset="0"/>
                        </a:rPr>
                        <a:t>sns.boxplot()</a:t>
                      </a:r>
                    </a:p>
                  </a:txBody>
                  <a:tcPr marL="62561"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dirty="0">
                          <a:effectLst/>
                          <a:latin typeface="Times New Roman" panose="02020603050405020304" pitchFamily="18" charset="0"/>
                          <a:cs typeface="Times New Roman" panose="02020603050405020304" pitchFamily="18" charset="0"/>
                        </a:rPr>
                        <a:t>Summary statistics &amp; outliers</a:t>
                      </a:r>
                    </a:p>
                  </a:txBody>
                  <a:tcPr marL="62561"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0698651"/>
                  </a:ext>
                </a:extLst>
              </a:tr>
              <a:tr h="428537">
                <a:tc>
                  <a:txBody>
                    <a:bodyPr/>
                    <a:lstStyle/>
                    <a:p>
                      <a:r>
                        <a:rPr lang="en-IN" sz="2400" b="1" dirty="0">
                          <a:effectLst/>
                          <a:latin typeface="Times New Roman" panose="02020603050405020304" pitchFamily="18" charset="0"/>
                          <a:cs typeface="Times New Roman" panose="02020603050405020304" pitchFamily="18" charset="0"/>
                        </a:rPr>
                        <a:t>Violin Plot</a:t>
                      </a:r>
                      <a:endParaRPr lang="en-IN" sz="2400" dirty="0">
                        <a:effectLst/>
                        <a:latin typeface="Times New Roman" panose="02020603050405020304" pitchFamily="18" charset="0"/>
                        <a:cs typeface="Times New Roman" panose="02020603050405020304" pitchFamily="18" charset="0"/>
                      </a:endParaRPr>
                    </a:p>
                  </a:txBody>
                  <a:tcPr marL="65680"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a:effectLst/>
                          <a:latin typeface="Times New Roman" panose="02020603050405020304" pitchFamily="18" charset="0"/>
                          <a:cs typeface="Times New Roman" panose="02020603050405020304" pitchFamily="18" charset="0"/>
                        </a:rPr>
                        <a:t>sns.violinplot()</a:t>
                      </a:r>
                    </a:p>
                  </a:txBody>
                  <a:tcPr marL="62561"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a:effectLst/>
                          <a:latin typeface="Times New Roman" panose="02020603050405020304" pitchFamily="18" charset="0"/>
                          <a:cs typeface="Times New Roman" panose="02020603050405020304" pitchFamily="18" charset="0"/>
                        </a:rPr>
                        <a:t>Distribution + density</a:t>
                      </a:r>
                    </a:p>
                  </a:txBody>
                  <a:tcPr marL="62561"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9457110"/>
                  </a:ext>
                </a:extLst>
              </a:tr>
              <a:tr h="633707">
                <a:tc>
                  <a:txBody>
                    <a:bodyPr/>
                    <a:lstStyle/>
                    <a:p>
                      <a:r>
                        <a:rPr lang="en-IN" sz="2400" b="1" dirty="0">
                          <a:effectLst/>
                          <a:latin typeface="Times New Roman" panose="02020603050405020304" pitchFamily="18" charset="0"/>
                          <a:cs typeface="Times New Roman" panose="02020603050405020304" pitchFamily="18" charset="0"/>
                        </a:rPr>
                        <a:t>Scatter Plot</a:t>
                      </a:r>
                      <a:endParaRPr lang="en-IN" sz="2400" dirty="0">
                        <a:effectLst/>
                        <a:latin typeface="Times New Roman" panose="02020603050405020304" pitchFamily="18" charset="0"/>
                        <a:cs typeface="Times New Roman" panose="02020603050405020304" pitchFamily="18" charset="0"/>
                      </a:endParaRPr>
                    </a:p>
                  </a:txBody>
                  <a:tcPr marL="65680"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a:effectLst/>
                          <a:latin typeface="Times New Roman" panose="02020603050405020304" pitchFamily="18" charset="0"/>
                          <a:cs typeface="Times New Roman" panose="02020603050405020304" pitchFamily="18" charset="0"/>
                        </a:rPr>
                        <a:t>sns.scatterplot()</a:t>
                      </a:r>
                    </a:p>
                  </a:txBody>
                  <a:tcPr marL="62561"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a:effectLst/>
                          <a:latin typeface="Times New Roman" panose="02020603050405020304" pitchFamily="18" charset="0"/>
                          <a:cs typeface="Times New Roman" panose="02020603050405020304" pitchFamily="18" charset="0"/>
                        </a:rPr>
                        <a:t>Relationship between two variables</a:t>
                      </a:r>
                    </a:p>
                  </a:txBody>
                  <a:tcPr marL="62561"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2715728"/>
                  </a:ext>
                </a:extLst>
              </a:tr>
              <a:tr h="633707">
                <a:tc>
                  <a:txBody>
                    <a:bodyPr/>
                    <a:lstStyle/>
                    <a:p>
                      <a:r>
                        <a:rPr lang="en-IN" sz="2400" b="1">
                          <a:effectLst/>
                          <a:latin typeface="Times New Roman" panose="02020603050405020304" pitchFamily="18" charset="0"/>
                          <a:cs typeface="Times New Roman" panose="02020603050405020304" pitchFamily="18" charset="0"/>
                        </a:rPr>
                        <a:t>Heatmap</a:t>
                      </a:r>
                      <a:endParaRPr lang="en-IN" sz="2400">
                        <a:effectLst/>
                        <a:latin typeface="Times New Roman" panose="02020603050405020304" pitchFamily="18" charset="0"/>
                        <a:cs typeface="Times New Roman" panose="02020603050405020304" pitchFamily="18" charset="0"/>
                      </a:endParaRPr>
                    </a:p>
                  </a:txBody>
                  <a:tcPr marL="65680"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a:effectLst/>
                          <a:latin typeface="Times New Roman" panose="02020603050405020304" pitchFamily="18" charset="0"/>
                          <a:cs typeface="Times New Roman" panose="02020603050405020304" pitchFamily="18" charset="0"/>
                        </a:rPr>
                        <a:t>sns.heatmap()</a:t>
                      </a:r>
                    </a:p>
                  </a:txBody>
                  <a:tcPr marL="62561"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a:effectLst/>
                          <a:latin typeface="Times New Roman" panose="02020603050405020304" pitchFamily="18" charset="0"/>
                          <a:cs typeface="Times New Roman" panose="02020603050405020304" pitchFamily="18" charset="0"/>
                        </a:rPr>
                        <a:t>Matrix data &amp; correlations</a:t>
                      </a:r>
                    </a:p>
                  </a:txBody>
                  <a:tcPr marL="62561"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8585786"/>
                  </a:ext>
                </a:extLst>
              </a:tr>
              <a:tr h="633707">
                <a:tc>
                  <a:txBody>
                    <a:bodyPr/>
                    <a:lstStyle/>
                    <a:p>
                      <a:r>
                        <a:rPr lang="en-IN" sz="2400" b="1">
                          <a:effectLst/>
                          <a:latin typeface="Times New Roman" panose="02020603050405020304" pitchFamily="18" charset="0"/>
                          <a:cs typeface="Times New Roman" panose="02020603050405020304" pitchFamily="18" charset="0"/>
                        </a:rPr>
                        <a:t>Pair Plot</a:t>
                      </a:r>
                      <a:endParaRPr lang="en-IN" sz="2400">
                        <a:effectLst/>
                        <a:latin typeface="Times New Roman" panose="02020603050405020304" pitchFamily="18" charset="0"/>
                        <a:cs typeface="Times New Roman" panose="02020603050405020304" pitchFamily="18" charset="0"/>
                      </a:endParaRPr>
                    </a:p>
                  </a:txBody>
                  <a:tcPr marL="65680"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dirty="0" err="1">
                          <a:effectLst/>
                          <a:latin typeface="Times New Roman" panose="02020603050405020304" pitchFamily="18" charset="0"/>
                          <a:cs typeface="Times New Roman" panose="02020603050405020304" pitchFamily="18" charset="0"/>
                        </a:rPr>
                        <a:t>sns.pairplot</a:t>
                      </a:r>
                      <a:r>
                        <a:rPr lang="en-IN" sz="2400" dirty="0">
                          <a:effectLst/>
                          <a:latin typeface="Times New Roman" panose="02020603050405020304" pitchFamily="18" charset="0"/>
                          <a:cs typeface="Times New Roman" panose="02020603050405020304" pitchFamily="18" charset="0"/>
                        </a:rPr>
                        <a:t>()</a:t>
                      </a:r>
                    </a:p>
                  </a:txBody>
                  <a:tcPr marL="62561"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a:effectLst/>
                          <a:latin typeface="Times New Roman" panose="02020603050405020304" pitchFamily="18" charset="0"/>
                          <a:cs typeface="Times New Roman" panose="02020603050405020304" pitchFamily="18" charset="0"/>
                        </a:rPr>
                        <a:t>Multiple pairwise distributions</a:t>
                      </a:r>
                    </a:p>
                  </a:txBody>
                  <a:tcPr marL="62561"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5784918"/>
                  </a:ext>
                </a:extLst>
              </a:tr>
              <a:tr h="428537">
                <a:tc>
                  <a:txBody>
                    <a:bodyPr/>
                    <a:lstStyle/>
                    <a:p>
                      <a:r>
                        <a:rPr lang="en-IN" sz="2400" b="1">
                          <a:effectLst/>
                          <a:latin typeface="Times New Roman" panose="02020603050405020304" pitchFamily="18" charset="0"/>
                          <a:cs typeface="Times New Roman" panose="02020603050405020304" pitchFamily="18" charset="0"/>
                        </a:rPr>
                        <a:t>Regression Plot</a:t>
                      </a:r>
                      <a:endParaRPr lang="en-IN" sz="2400">
                        <a:effectLst/>
                        <a:latin typeface="Times New Roman" panose="02020603050405020304" pitchFamily="18" charset="0"/>
                        <a:cs typeface="Times New Roman" panose="02020603050405020304" pitchFamily="18" charset="0"/>
                      </a:endParaRPr>
                    </a:p>
                  </a:txBody>
                  <a:tcPr marL="65680"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a:effectLst/>
                          <a:latin typeface="Times New Roman" panose="02020603050405020304" pitchFamily="18" charset="0"/>
                          <a:cs typeface="Times New Roman" panose="02020603050405020304" pitchFamily="18" charset="0"/>
                        </a:rPr>
                        <a:t>sns.regplot()</a:t>
                      </a:r>
                    </a:p>
                  </a:txBody>
                  <a:tcPr marL="62561"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dirty="0">
                          <a:effectLst/>
                          <a:latin typeface="Times New Roman" panose="02020603050405020304" pitchFamily="18" charset="0"/>
                          <a:cs typeface="Times New Roman" panose="02020603050405020304" pitchFamily="18" charset="0"/>
                        </a:rPr>
                        <a:t>Linear relationships</a:t>
                      </a:r>
                    </a:p>
                  </a:txBody>
                  <a:tcPr marL="62561" marR="62561" marT="31280" marB="312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9750018"/>
                  </a:ext>
                </a:extLst>
              </a:tr>
            </a:tbl>
          </a:graphicData>
        </a:graphic>
      </p:graphicFrame>
    </p:spTree>
    <p:extLst>
      <p:ext uri="{BB962C8B-B14F-4D97-AF65-F5344CB8AC3E}">
        <p14:creationId xmlns:p14="http://schemas.microsoft.com/office/powerpoint/2010/main" val="24935364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84F7584-D7C0-CDD8-4B17-CB77F82CBDDA}"/>
              </a:ext>
            </a:extLst>
          </p:cNvPr>
          <p:cNvPicPr>
            <a:picLocks noGrp="1" noChangeAspect="1"/>
          </p:cNvPicPr>
          <p:nvPr>
            <p:ph idx="1"/>
          </p:nvPr>
        </p:nvPicPr>
        <p:blipFill>
          <a:blip r:embed="rId2"/>
          <a:stretch>
            <a:fillRect/>
          </a:stretch>
        </p:blipFill>
        <p:spPr>
          <a:xfrm>
            <a:off x="276899" y="2146845"/>
            <a:ext cx="11915101" cy="2564310"/>
          </a:xfrm>
        </p:spPr>
      </p:pic>
    </p:spTree>
    <p:extLst>
      <p:ext uri="{BB962C8B-B14F-4D97-AF65-F5344CB8AC3E}">
        <p14:creationId xmlns:p14="http://schemas.microsoft.com/office/powerpoint/2010/main" val="1063859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5CAF5-1854-D6CF-30EE-44F6B0DCE563}"/>
              </a:ext>
            </a:extLst>
          </p:cNvPr>
          <p:cNvSpPr>
            <a:spLocks noGrp="1"/>
          </p:cNvSpPr>
          <p:nvPr>
            <p:ph type="title"/>
          </p:nvPr>
        </p:nvSpPr>
        <p:spPr>
          <a:xfrm>
            <a:off x="2592925" y="624110"/>
            <a:ext cx="8911687" cy="577966"/>
          </a:xfrm>
        </p:spPr>
        <p:txBody>
          <a:bodyPr>
            <a:normAutofit fontScale="90000"/>
          </a:bodyPr>
          <a:lstStyle/>
          <a:p>
            <a:r>
              <a:rPr lang="en-IN" dirty="0">
                <a:latin typeface="Times New Roman" panose="02020603050405020304" pitchFamily="18" charset="0"/>
                <a:cs typeface="Times New Roman" panose="02020603050405020304" pitchFamily="18" charset="0"/>
              </a:rPr>
              <a:t>Seaborn Installation</a:t>
            </a:r>
          </a:p>
        </p:txBody>
      </p:sp>
      <p:sp>
        <p:nvSpPr>
          <p:cNvPr id="3" name="Content Placeholder 2">
            <a:extLst>
              <a:ext uri="{FF2B5EF4-FFF2-40B4-BE49-F238E27FC236}">
                <a16:creationId xmlns:a16="http://schemas.microsoft.com/office/drawing/2014/main" id="{534064DB-E4DD-9129-6BA7-C863E7907CDB}"/>
              </a:ext>
            </a:extLst>
          </p:cNvPr>
          <p:cNvSpPr>
            <a:spLocks noGrp="1"/>
          </p:cNvSpPr>
          <p:nvPr>
            <p:ph idx="1"/>
          </p:nvPr>
        </p:nvSpPr>
        <p:spPr>
          <a:xfrm>
            <a:off x="2589212" y="1284270"/>
            <a:ext cx="8915400" cy="5573730"/>
          </a:xfrm>
        </p:spPr>
        <p:txBody>
          <a:bodyPr>
            <a:normAutofit/>
          </a:bodyPr>
          <a:lstStyle/>
          <a:p>
            <a:r>
              <a:rPr lang="en-IN" sz="2400" b="0" i="0" dirty="0">
                <a:solidFill>
                  <a:srgbClr val="000000"/>
                </a:solidFill>
                <a:effectLst/>
                <a:latin typeface="Times New Roman" panose="02020603050405020304" pitchFamily="18" charset="0"/>
                <a:cs typeface="Times New Roman" panose="02020603050405020304" pitchFamily="18" charset="0"/>
              </a:rPr>
              <a:t>Install Seaborn:      !pip install seaborn</a:t>
            </a:r>
          </a:p>
          <a:p>
            <a:r>
              <a:rPr lang="en-IN" sz="2400" b="0" i="0" dirty="0">
                <a:solidFill>
                  <a:srgbClr val="000000"/>
                </a:solidFill>
                <a:effectLst/>
                <a:latin typeface="Times New Roman" panose="02020603050405020304" pitchFamily="18" charset="0"/>
                <a:cs typeface="Times New Roman" panose="02020603050405020304" pitchFamily="18" charset="0"/>
              </a:rPr>
              <a:t>Import Matplotlib:	</a:t>
            </a:r>
            <a:r>
              <a:rPr lang="en-US" sz="2400" b="0" i="0" dirty="0">
                <a:solidFill>
                  <a:srgbClr val="005CC5"/>
                </a:solidFill>
                <a:effectLst/>
                <a:latin typeface="Times New Roman" panose="02020603050405020304" pitchFamily="18" charset="0"/>
                <a:cs typeface="Times New Roman" panose="02020603050405020304" pitchFamily="18" charset="0"/>
              </a:rPr>
              <a:t>import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matplotlib.pyplot</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005CC5"/>
                </a:solidFill>
                <a:effectLst/>
                <a:latin typeface="Times New Roman" panose="02020603050405020304" pitchFamily="18" charset="0"/>
                <a:cs typeface="Times New Roman" panose="02020603050405020304" pitchFamily="18" charset="0"/>
              </a:rPr>
              <a:t>as</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plt</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nSpc>
                <a:spcPct val="110000"/>
              </a:lnSpc>
            </a:pPr>
            <a:r>
              <a:rPr lang="en-IN" sz="2400" b="0" i="0" dirty="0">
                <a:solidFill>
                  <a:srgbClr val="000000"/>
                </a:solidFill>
                <a:effectLst/>
                <a:latin typeface="Times New Roman" panose="02020603050405020304" pitchFamily="18" charset="0"/>
                <a:cs typeface="Times New Roman" panose="02020603050405020304" pitchFamily="18" charset="0"/>
              </a:rPr>
              <a:t>Import Seaborn:	</a:t>
            </a:r>
            <a:r>
              <a:rPr lang="en-IN" sz="2400" b="0" i="0" dirty="0">
                <a:solidFill>
                  <a:srgbClr val="005CC5"/>
                </a:solidFill>
                <a:effectLst/>
                <a:latin typeface="Times New Roman" panose="02020603050405020304" pitchFamily="18" charset="0"/>
                <a:cs typeface="Times New Roman" panose="02020603050405020304" pitchFamily="18" charset="0"/>
              </a:rPr>
              <a:t>import</a:t>
            </a:r>
            <a:r>
              <a:rPr lang="en-IN" sz="2400" b="0" i="0" dirty="0">
                <a:solidFill>
                  <a:srgbClr val="000000"/>
                </a:solidFill>
                <a:effectLst/>
                <a:latin typeface="Times New Roman" panose="02020603050405020304" pitchFamily="18" charset="0"/>
                <a:cs typeface="Times New Roman" panose="02020603050405020304" pitchFamily="18" charset="0"/>
              </a:rPr>
              <a:t> seaborn </a:t>
            </a:r>
            <a:r>
              <a:rPr lang="en-IN" sz="2400" b="0" i="0" dirty="0">
                <a:solidFill>
                  <a:srgbClr val="005CC5"/>
                </a:solidFill>
                <a:effectLst/>
                <a:latin typeface="Times New Roman" panose="02020603050405020304" pitchFamily="18" charset="0"/>
                <a:cs typeface="Times New Roman" panose="02020603050405020304" pitchFamily="18" charset="0"/>
              </a:rPr>
              <a:t>as</a:t>
            </a:r>
            <a:r>
              <a:rPr lang="en-IN" sz="2400" b="0" i="0" dirty="0">
                <a:solidFill>
                  <a:srgbClr val="000000"/>
                </a:solidFill>
                <a:effectLst/>
                <a:latin typeface="Times New Roman" panose="02020603050405020304" pitchFamily="18" charset="0"/>
                <a:cs typeface="Times New Roman" panose="02020603050405020304" pitchFamily="18" charset="0"/>
              </a:rPr>
              <a:t> </a:t>
            </a:r>
            <a:r>
              <a:rPr lang="en-IN" sz="2400" b="0" i="0" dirty="0" err="1">
                <a:solidFill>
                  <a:srgbClr val="000000"/>
                </a:solidFill>
                <a:effectLst/>
                <a:latin typeface="Times New Roman" panose="02020603050405020304" pitchFamily="18" charset="0"/>
                <a:cs typeface="Times New Roman" panose="02020603050405020304" pitchFamily="18" charset="0"/>
              </a:rPr>
              <a:t>sns</a:t>
            </a:r>
            <a:endParaRPr lang="en-IN" sz="2400" dirty="0">
              <a:solidFill>
                <a:srgbClr val="000000"/>
              </a:solidFill>
              <a:latin typeface="Times New Roman" panose="02020603050405020304" pitchFamily="18" charset="0"/>
              <a:cs typeface="Times New Roman" panose="02020603050405020304" pitchFamily="18" charset="0"/>
            </a:endParaRPr>
          </a:p>
          <a:p>
            <a:pPr>
              <a:lnSpc>
                <a:spcPct val="110000"/>
              </a:lnSpc>
            </a:pPr>
            <a:r>
              <a:rPr lang="en-IN" sz="2400" b="0" i="0" dirty="0">
                <a:solidFill>
                  <a:srgbClr val="000000"/>
                </a:solidFill>
                <a:effectLst/>
                <a:latin typeface="Times New Roman" panose="02020603050405020304" pitchFamily="18" charset="0"/>
                <a:cs typeface="Times New Roman" panose="02020603050405020304" pitchFamily="18" charset="0"/>
              </a:rPr>
              <a:t>Example:</a:t>
            </a:r>
            <a:r>
              <a:rPr lang="en-IN" sz="2400" b="0" i="0" dirty="0">
                <a:solidFill>
                  <a:srgbClr val="005CC5"/>
                </a:solidFill>
                <a:effectLst/>
                <a:latin typeface="Times New Roman" panose="02020603050405020304" pitchFamily="18" charset="0"/>
                <a:cs typeface="Times New Roman" panose="02020603050405020304" pitchFamily="18" charset="0"/>
              </a:rPr>
              <a:t>			</a:t>
            </a:r>
          </a:p>
          <a:p>
            <a:pPr marL="0" indent="0">
              <a:lnSpc>
                <a:spcPct val="110000"/>
              </a:lnSpc>
              <a:buNone/>
            </a:pPr>
            <a:r>
              <a:rPr lang="en-IN" sz="2400" b="0" i="0" dirty="0">
                <a:solidFill>
                  <a:schemeClr val="tx1"/>
                </a:solidFill>
                <a:effectLst/>
                <a:latin typeface="Times New Roman" panose="02020603050405020304" pitchFamily="18" charset="0"/>
                <a:cs typeface="Times New Roman" panose="02020603050405020304" pitchFamily="18" charset="0"/>
              </a:rPr>
              <a:t>import seaborn as </a:t>
            </a:r>
            <a:r>
              <a:rPr lang="en-IN" sz="2400" b="0" i="0" dirty="0" err="1">
                <a:solidFill>
                  <a:schemeClr val="tx1"/>
                </a:solidFill>
                <a:effectLst/>
                <a:latin typeface="Times New Roman" panose="02020603050405020304" pitchFamily="18" charset="0"/>
                <a:cs typeface="Times New Roman" panose="02020603050405020304" pitchFamily="18" charset="0"/>
              </a:rPr>
              <a:t>sns</a:t>
            </a:r>
            <a:endParaRPr lang="en-IN" sz="2400" b="0" i="0" dirty="0">
              <a:solidFill>
                <a:schemeClr val="tx1"/>
              </a:solidFill>
              <a:effectLst/>
              <a:latin typeface="Times New Roman" panose="02020603050405020304" pitchFamily="18" charset="0"/>
              <a:cs typeface="Times New Roman" panose="02020603050405020304" pitchFamily="18" charset="0"/>
            </a:endParaRPr>
          </a:p>
          <a:p>
            <a:pPr marL="0" indent="0">
              <a:lnSpc>
                <a:spcPct val="110000"/>
              </a:lnSpc>
              <a:buNone/>
            </a:pPr>
            <a:r>
              <a:rPr lang="en-IN" sz="2400" dirty="0">
                <a:solidFill>
                  <a:schemeClr val="tx1"/>
                </a:solidFill>
                <a:latin typeface="Times New Roman" panose="02020603050405020304" pitchFamily="18" charset="0"/>
                <a:cs typeface="Times New Roman" panose="02020603050405020304" pitchFamily="18" charset="0"/>
              </a:rPr>
              <a:t>import </a:t>
            </a:r>
            <a:r>
              <a:rPr lang="en-IN" sz="2400" dirty="0" err="1">
                <a:solidFill>
                  <a:schemeClr val="tx1"/>
                </a:solidFill>
                <a:latin typeface="Times New Roman" panose="02020603050405020304" pitchFamily="18" charset="0"/>
                <a:cs typeface="Times New Roman" panose="02020603050405020304" pitchFamily="18" charset="0"/>
              </a:rPr>
              <a:t>matplotlib.pyplot</a:t>
            </a:r>
            <a:r>
              <a:rPr lang="en-IN" sz="2400" dirty="0">
                <a:solidFill>
                  <a:schemeClr val="tx1"/>
                </a:solidFill>
                <a:latin typeface="Times New Roman" panose="02020603050405020304" pitchFamily="18" charset="0"/>
                <a:cs typeface="Times New Roman" panose="02020603050405020304" pitchFamily="18" charset="0"/>
              </a:rPr>
              <a:t> as </a:t>
            </a:r>
            <a:r>
              <a:rPr lang="en-IN" sz="2400" dirty="0" err="1">
                <a:solidFill>
                  <a:schemeClr val="tx1"/>
                </a:solidFill>
                <a:latin typeface="Times New Roman" panose="02020603050405020304" pitchFamily="18" charset="0"/>
                <a:cs typeface="Times New Roman" panose="02020603050405020304" pitchFamily="18" charset="0"/>
              </a:rPr>
              <a:t>plt</a:t>
            </a:r>
            <a:endParaRPr lang="en-IN" sz="2400" dirty="0">
              <a:solidFill>
                <a:schemeClr val="tx1"/>
              </a:solidFill>
              <a:latin typeface="Times New Roman" panose="02020603050405020304" pitchFamily="18" charset="0"/>
              <a:cs typeface="Times New Roman" panose="02020603050405020304" pitchFamily="18" charset="0"/>
            </a:endParaRPr>
          </a:p>
          <a:p>
            <a:pPr marL="0" indent="0">
              <a:lnSpc>
                <a:spcPct val="110000"/>
              </a:lnSpc>
              <a:buNone/>
            </a:pPr>
            <a:r>
              <a:rPr lang="en-IN" sz="2400" dirty="0">
                <a:solidFill>
                  <a:schemeClr val="tx1"/>
                </a:solidFill>
                <a:latin typeface="Times New Roman" panose="02020603050405020304" pitchFamily="18" charset="0"/>
                <a:cs typeface="Times New Roman" panose="02020603050405020304" pitchFamily="18" charset="0"/>
              </a:rPr>
              <a:t>tips = </a:t>
            </a:r>
            <a:r>
              <a:rPr lang="en-IN" sz="2400" dirty="0" err="1">
                <a:solidFill>
                  <a:schemeClr val="tx1"/>
                </a:solidFill>
                <a:latin typeface="Times New Roman" panose="02020603050405020304" pitchFamily="18" charset="0"/>
                <a:cs typeface="Times New Roman" panose="02020603050405020304" pitchFamily="18" charset="0"/>
              </a:rPr>
              <a:t>sns.load_dataset</a:t>
            </a:r>
            <a:r>
              <a:rPr lang="en-IN" sz="2400" dirty="0">
                <a:solidFill>
                  <a:schemeClr val="tx1"/>
                </a:solidFill>
                <a:latin typeface="Times New Roman" panose="02020603050405020304" pitchFamily="18" charset="0"/>
                <a:cs typeface="Times New Roman" panose="02020603050405020304" pitchFamily="18" charset="0"/>
              </a:rPr>
              <a:t>("tips") 				</a:t>
            </a:r>
            <a:r>
              <a:rPr lang="en-IN" sz="2400" dirty="0">
                <a:solidFill>
                  <a:schemeClr val="accent4"/>
                </a:solidFill>
                <a:latin typeface="Times New Roman" panose="02020603050405020304" pitchFamily="18" charset="0"/>
                <a:cs typeface="Times New Roman" panose="02020603050405020304" pitchFamily="18" charset="0"/>
              </a:rPr>
              <a:t># Load a built-in dataset</a:t>
            </a:r>
          </a:p>
          <a:p>
            <a:pPr marL="0" indent="0">
              <a:lnSpc>
                <a:spcPct val="110000"/>
              </a:lnSpc>
              <a:buNone/>
            </a:pPr>
            <a:r>
              <a:rPr lang="en-IN" sz="2400" dirty="0" err="1">
                <a:solidFill>
                  <a:schemeClr val="tx1"/>
                </a:solidFill>
                <a:latin typeface="Times New Roman" panose="02020603050405020304" pitchFamily="18" charset="0"/>
                <a:cs typeface="Times New Roman" panose="02020603050405020304" pitchFamily="18" charset="0"/>
              </a:rPr>
              <a:t>sns.regplot</a:t>
            </a:r>
            <a:r>
              <a:rPr lang="en-IN" sz="2400" dirty="0">
                <a:solidFill>
                  <a:schemeClr val="tx1"/>
                </a:solidFill>
                <a:latin typeface="Times New Roman" panose="02020603050405020304" pitchFamily="18" charset="0"/>
                <a:cs typeface="Times New Roman" panose="02020603050405020304" pitchFamily="18" charset="0"/>
              </a:rPr>
              <a:t>(x="</a:t>
            </a:r>
            <a:r>
              <a:rPr lang="en-IN" sz="2400" dirty="0" err="1">
                <a:solidFill>
                  <a:schemeClr val="tx1"/>
                </a:solidFill>
                <a:latin typeface="Times New Roman" panose="02020603050405020304" pitchFamily="18" charset="0"/>
                <a:cs typeface="Times New Roman" panose="02020603050405020304" pitchFamily="18" charset="0"/>
              </a:rPr>
              <a:t>total_bill</a:t>
            </a:r>
            <a:r>
              <a:rPr lang="en-IN" sz="2400" dirty="0">
                <a:solidFill>
                  <a:schemeClr val="tx1"/>
                </a:solidFill>
                <a:latin typeface="Times New Roman" panose="02020603050405020304" pitchFamily="18" charset="0"/>
                <a:cs typeface="Times New Roman" panose="02020603050405020304" pitchFamily="18" charset="0"/>
              </a:rPr>
              <a:t>", y="tip", data=tips)</a:t>
            </a:r>
            <a:r>
              <a:rPr lang="en-IN" sz="2400" dirty="0">
                <a:solidFill>
                  <a:schemeClr val="accent4"/>
                </a:solidFill>
                <a:latin typeface="Times New Roman" panose="02020603050405020304" pitchFamily="18" charset="0"/>
                <a:cs typeface="Times New Roman" panose="02020603050405020304" pitchFamily="18" charset="0"/>
              </a:rPr>
              <a:t># Create a scatter plot with regression line</a:t>
            </a:r>
          </a:p>
          <a:p>
            <a:pPr marL="0" indent="0">
              <a:lnSpc>
                <a:spcPct val="110000"/>
              </a:lnSpc>
              <a:buNone/>
            </a:pPr>
            <a:r>
              <a:rPr lang="en-IN" sz="2400" dirty="0" err="1">
                <a:solidFill>
                  <a:schemeClr val="tx1"/>
                </a:solidFill>
                <a:latin typeface="Times New Roman" panose="02020603050405020304" pitchFamily="18" charset="0"/>
                <a:cs typeface="Times New Roman" panose="02020603050405020304" pitchFamily="18" charset="0"/>
              </a:rPr>
              <a:t>plt.show</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a:solidFill>
                  <a:schemeClr val="accent4"/>
                </a:solidFill>
                <a:latin typeface="Times New Roman" panose="02020603050405020304" pitchFamily="18" charset="0"/>
                <a:cs typeface="Times New Roman" panose="02020603050405020304" pitchFamily="18" charset="0"/>
              </a:rPr>
              <a:t># Show the plot</a:t>
            </a:r>
          </a:p>
          <a:p>
            <a:pPr marL="0" indent="0">
              <a:lnSpc>
                <a:spcPct val="110000"/>
              </a:lnSpc>
              <a:buNone/>
            </a:pPr>
            <a:endParaRPr lang="en-IN" sz="2400" dirty="0">
              <a:solidFill>
                <a:schemeClr val="accent4"/>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599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421F-891C-ADBA-7491-EF7DD0B1BCE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ED88A20-AA96-CBF0-B752-4C0828B544EC}"/>
              </a:ext>
            </a:extLst>
          </p:cNvPr>
          <p:cNvPicPr>
            <a:picLocks noGrp="1" noChangeAspect="1"/>
          </p:cNvPicPr>
          <p:nvPr>
            <p:ph idx="1"/>
          </p:nvPr>
        </p:nvPicPr>
        <p:blipFill>
          <a:blip r:embed="rId2"/>
          <a:stretch>
            <a:fillRect/>
          </a:stretch>
        </p:blipFill>
        <p:spPr>
          <a:xfrm>
            <a:off x="2511395" y="520555"/>
            <a:ext cx="7721666" cy="5714627"/>
          </a:xfrm>
        </p:spPr>
      </p:pic>
    </p:spTree>
    <p:extLst>
      <p:ext uri="{BB962C8B-B14F-4D97-AF65-F5344CB8AC3E}">
        <p14:creationId xmlns:p14="http://schemas.microsoft.com/office/powerpoint/2010/main" val="26767299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4CF8B-7E81-BD40-6DF5-5BE3C246EE8A}"/>
              </a:ext>
            </a:extLst>
          </p:cNvPr>
          <p:cNvSpPr>
            <a:spLocks noGrp="1"/>
          </p:cNvSpPr>
          <p:nvPr>
            <p:ph type="title"/>
          </p:nvPr>
        </p:nvSpPr>
        <p:spPr>
          <a:xfrm>
            <a:off x="2592925" y="624110"/>
            <a:ext cx="8911687" cy="57796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5954D78-E594-70CA-EB3F-B02D5A733FF4}"/>
              </a:ext>
            </a:extLst>
          </p:cNvPr>
          <p:cNvSpPr>
            <a:spLocks noGrp="1"/>
          </p:cNvSpPr>
          <p:nvPr>
            <p:ph idx="1"/>
          </p:nvPr>
        </p:nvSpPr>
        <p:spPr>
          <a:xfrm>
            <a:off x="2589212" y="1202076"/>
            <a:ext cx="8915400" cy="5568594"/>
          </a:xfrm>
        </p:spPr>
        <p:txBody>
          <a:bodyPr>
            <a:normAutofit/>
          </a:bodyPr>
          <a:lstStyle/>
          <a:p>
            <a:pPr marL="0" indent="0">
              <a:lnSpc>
                <a:spcPct val="130000"/>
              </a:lnSpc>
              <a:buNone/>
            </a:pPr>
            <a:r>
              <a:rPr lang="en-IN" sz="2400" dirty="0" err="1">
                <a:solidFill>
                  <a:schemeClr val="tx1"/>
                </a:solidFill>
                <a:latin typeface="Times New Roman" panose="02020603050405020304" pitchFamily="18" charset="0"/>
                <a:cs typeface="Times New Roman" panose="02020603050405020304" pitchFamily="18" charset="0"/>
              </a:rPr>
              <a:t>sns.set_style</a:t>
            </a:r>
            <a:r>
              <a:rPr lang="en-IN" sz="2400" dirty="0">
                <a:solidFill>
                  <a:schemeClr val="tx1"/>
                </a:solidFill>
                <a:latin typeface="Times New Roman" panose="02020603050405020304" pitchFamily="18" charset="0"/>
                <a:cs typeface="Times New Roman" panose="02020603050405020304" pitchFamily="18" charset="0"/>
              </a:rPr>
              <a:t>("</a:t>
            </a:r>
            <a:r>
              <a:rPr lang="en-IN" sz="2400" dirty="0" err="1">
                <a:solidFill>
                  <a:schemeClr val="tx1"/>
                </a:solidFill>
                <a:latin typeface="Times New Roman" panose="02020603050405020304" pitchFamily="18" charset="0"/>
                <a:cs typeface="Times New Roman" panose="02020603050405020304" pitchFamily="18" charset="0"/>
              </a:rPr>
              <a:t>darkgrid</a:t>
            </a:r>
            <a:r>
              <a:rPr lang="en-IN" sz="2400" dirty="0">
                <a:solidFill>
                  <a:schemeClr val="tx1"/>
                </a:solidFill>
                <a:latin typeface="Times New Roman" panose="02020603050405020304" pitchFamily="18" charset="0"/>
                <a:cs typeface="Times New Roman" panose="02020603050405020304" pitchFamily="18" charset="0"/>
              </a:rPr>
              <a:t>")					</a:t>
            </a:r>
            <a:r>
              <a:rPr lang="en-IN" sz="2400" dirty="0">
                <a:solidFill>
                  <a:schemeClr val="accent4"/>
                </a:solidFill>
                <a:latin typeface="Times New Roman" panose="02020603050405020304" pitchFamily="18" charset="0"/>
                <a:cs typeface="Times New Roman" panose="02020603050405020304" pitchFamily="18" charset="0"/>
              </a:rPr>
              <a:t># Set style and palette</a:t>
            </a:r>
          </a:p>
          <a:p>
            <a:pPr marL="0" indent="0">
              <a:lnSpc>
                <a:spcPct val="130000"/>
              </a:lnSpc>
              <a:buNone/>
            </a:pPr>
            <a:r>
              <a:rPr lang="en-IN" sz="2400" dirty="0" err="1">
                <a:solidFill>
                  <a:schemeClr val="tx1"/>
                </a:solidFill>
                <a:latin typeface="Times New Roman" panose="02020603050405020304" pitchFamily="18" charset="0"/>
                <a:cs typeface="Times New Roman" panose="02020603050405020304" pitchFamily="18" charset="0"/>
              </a:rPr>
              <a:t>sns.set_palette</a:t>
            </a:r>
            <a:r>
              <a:rPr lang="en-IN" sz="2400" dirty="0">
                <a:solidFill>
                  <a:schemeClr val="tx1"/>
                </a:solidFill>
                <a:latin typeface="Times New Roman" panose="02020603050405020304" pitchFamily="18" charset="0"/>
                <a:cs typeface="Times New Roman" panose="02020603050405020304" pitchFamily="18" charset="0"/>
              </a:rPr>
              <a:t>("pastel")</a:t>
            </a:r>
          </a:p>
          <a:p>
            <a:pPr marL="0" indent="0">
              <a:lnSpc>
                <a:spcPct val="130000"/>
              </a:lnSpc>
              <a:buNone/>
            </a:pPr>
            <a:r>
              <a:rPr lang="en-IN" sz="2400" dirty="0" err="1">
                <a:solidFill>
                  <a:schemeClr val="tx1"/>
                </a:solidFill>
                <a:latin typeface="Times New Roman" panose="02020603050405020304" pitchFamily="18" charset="0"/>
                <a:cs typeface="Times New Roman" panose="02020603050405020304" pitchFamily="18" charset="0"/>
              </a:rPr>
              <a:t>sns.boxplot</a:t>
            </a:r>
            <a:r>
              <a:rPr lang="en-IN" sz="2400" dirty="0">
                <a:solidFill>
                  <a:schemeClr val="tx1"/>
                </a:solidFill>
                <a:latin typeface="Times New Roman" panose="02020603050405020304" pitchFamily="18" charset="0"/>
                <a:cs typeface="Times New Roman" panose="02020603050405020304" pitchFamily="18" charset="0"/>
              </a:rPr>
              <a:t>(x="day", y="</a:t>
            </a:r>
            <a:r>
              <a:rPr lang="en-IN" sz="2400" dirty="0" err="1">
                <a:solidFill>
                  <a:schemeClr val="tx1"/>
                </a:solidFill>
                <a:latin typeface="Times New Roman" panose="02020603050405020304" pitchFamily="18" charset="0"/>
                <a:cs typeface="Times New Roman" panose="02020603050405020304" pitchFamily="18" charset="0"/>
              </a:rPr>
              <a:t>total_bill</a:t>
            </a:r>
            <a:r>
              <a:rPr lang="en-IN" sz="2400" dirty="0">
                <a:solidFill>
                  <a:schemeClr val="tx1"/>
                </a:solidFill>
                <a:latin typeface="Times New Roman" panose="02020603050405020304" pitchFamily="18" charset="0"/>
                <a:cs typeface="Times New Roman" panose="02020603050405020304" pitchFamily="18" charset="0"/>
              </a:rPr>
              <a:t>", data=tips, hue="sex")	</a:t>
            </a:r>
            <a:r>
              <a:rPr lang="en-IN" sz="2400" dirty="0">
                <a:solidFill>
                  <a:schemeClr val="accent4"/>
                </a:solidFill>
                <a:latin typeface="Times New Roman" panose="02020603050405020304" pitchFamily="18" charset="0"/>
                <a:cs typeface="Times New Roman" panose="02020603050405020304" pitchFamily="18" charset="0"/>
              </a:rPr>
              <a:t># Create a boxplot</a:t>
            </a:r>
          </a:p>
          <a:p>
            <a:pPr marL="0" indent="0">
              <a:lnSpc>
                <a:spcPct val="130000"/>
              </a:lnSpc>
              <a:buNone/>
            </a:pPr>
            <a:r>
              <a:rPr lang="en-IN" sz="2400" dirty="0" err="1">
                <a:solidFill>
                  <a:schemeClr val="tx1"/>
                </a:solidFill>
                <a:latin typeface="Times New Roman" panose="02020603050405020304" pitchFamily="18" charset="0"/>
                <a:cs typeface="Times New Roman" panose="02020603050405020304" pitchFamily="18" charset="0"/>
              </a:rPr>
              <a:t>plt.title</a:t>
            </a:r>
            <a:r>
              <a:rPr lang="en-IN" sz="2400" dirty="0">
                <a:solidFill>
                  <a:schemeClr val="tx1"/>
                </a:solidFill>
                <a:latin typeface="Times New Roman" panose="02020603050405020304" pitchFamily="18" charset="0"/>
                <a:cs typeface="Times New Roman" panose="02020603050405020304" pitchFamily="18" charset="0"/>
              </a:rPr>
              <a:t>("Total Bill by Day and Gender")	</a:t>
            </a:r>
            <a:r>
              <a:rPr lang="en-IN" sz="2400" dirty="0">
                <a:solidFill>
                  <a:schemeClr val="accent4"/>
                </a:solidFill>
                <a:latin typeface="Times New Roman" panose="02020603050405020304" pitchFamily="18" charset="0"/>
                <a:cs typeface="Times New Roman" panose="02020603050405020304" pitchFamily="18" charset="0"/>
              </a:rPr>
              <a:t># Add title and labels</a:t>
            </a:r>
          </a:p>
          <a:p>
            <a:pPr marL="0" indent="0">
              <a:lnSpc>
                <a:spcPct val="130000"/>
              </a:lnSpc>
              <a:buNone/>
            </a:pPr>
            <a:r>
              <a:rPr lang="en-IN" sz="2400" dirty="0" err="1">
                <a:solidFill>
                  <a:schemeClr val="tx1"/>
                </a:solidFill>
                <a:latin typeface="Times New Roman" panose="02020603050405020304" pitchFamily="18" charset="0"/>
                <a:cs typeface="Times New Roman" panose="02020603050405020304" pitchFamily="18" charset="0"/>
              </a:rPr>
              <a:t>plt.xlabel</a:t>
            </a:r>
            <a:r>
              <a:rPr lang="en-IN" sz="2400" dirty="0">
                <a:solidFill>
                  <a:schemeClr val="tx1"/>
                </a:solidFill>
                <a:latin typeface="Times New Roman" panose="02020603050405020304" pitchFamily="18" charset="0"/>
                <a:cs typeface="Times New Roman" panose="02020603050405020304" pitchFamily="18" charset="0"/>
              </a:rPr>
              <a:t>("Day of the Week")</a:t>
            </a:r>
          </a:p>
          <a:p>
            <a:pPr marL="0" indent="0">
              <a:lnSpc>
                <a:spcPct val="130000"/>
              </a:lnSpc>
              <a:buNone/>
            </a:pPr>
            <a:r>
              <a:rPr lang="en-IN" sz="2400" dirty="0" err="1">
                <a:solidFill>
                  <a:schemeClr val="tx1"/>
                </a:solidFill>
                <a:latin typeface="Times New Roman" panose="02020603050405020304" pitchFamily="18" charset="0"/>
                <a:cs typeface="Times New Roman" panose="02020603050405020304" pitchFamily="18" charset="0"/>
              </a:rPr>
              <a:t>plt.ylabel</a:t>
            </a:r>
            <a:r>
              <a:rPr lang="en-IN" sz="2400" dirty="0">
                <a:solidFill>
                  <a:schemeClr val="tx1"/>
                </a:solidFill>
                <a:latin typeface="Times New Roman" panose="02020603050405020304" pitchFamily="18" charset="0"/>
                <a:cs typeface="Times New Roman" panose="02020603050405020304" pitchFamily="18" charset="0"/>
              </a:rPr>
              <a:t>("Total Bill ($)")</a:t>
            </a:r>
          </a:p>
          <a:p>
            <a:pPr marL="0" indent="0">
              <a:lnSpc>
                <a:spcPct val="130000"/>
              </a:lnSpc>
              <a:buNone/>
            </a:pPr>
            <a:r>
              <a:rPr lang="en-IN" sz="2400" dirty="0" err="1">
                <a:solidFill>
                  <a:schemeClr val="tx1"/>
                </a:solidFill>
                <a:latin typeface="Times New Roman" panose="02020603050405020304" pitchFamily="18" charset="0"/>
                <a:cs typeface="Times New Roman" panose="02020603050405020304" pitchFamily="18" charset="0"/>
              </a:rPr>
              <a:t>plt.show</a:t>
            </a:r>
            <a:r>
              <a:rPr lang="en-IN" sz="24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064625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27258D1-16DE-AD24-CD0D-99CBB442BC69}"/>
              </a:ext>
            </a:extLst>
          </p:cNvPr>
          <p:cNvPicPr>
            <a:picLocks noGrp="1" noChangeAspect="1"/>
          </p:cNvPicPr>
          <p:nvPr>
            <p:ph idx="1"/>
          </p:nvPr>
        </p:nvPicPr>
        <p:blipFill>
          <a:blip r:embed="rId2"/>
          <a:stretch>
            <a:fillRect/>
          </a:stretch>
        </p:blipFill>
        <p:spPr>
          <a:xfrm>
            <a:off x="2906869" y="222606"/>
            <a:ext cx="7696061" cy="5971913"/>
          </a:xfrm>
        </p:spPr>
      </p:pic>
    </p:spTree>
    <p:extLst>
      <p:ext uri="{BB962C8B-B14F-4D97-AF65-F5344CB8AC3E}">
        <p14:creationId xmlns:p14="http://schemas.microsoft.com/office/powerpoint/2010/main" val="3424635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4600-964D-45D5-203D-3410202AF5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224EED-AF87-E14C-9EF0-62E935BE2B35}"/>
              </a:ext>
            </a:extLst>
          </p:cNvPr>
          <p:cNvSpPr>
            <a:spLocks noGrp="1"/>
          </p:cNvSpPr>
          <p:nvPr>
            <p:ph idx="1"/>
          </p:nvPr>
        </p:nvSpPr>
        <p:spPr/>
        <p:txBody>
          <a:bodyPr>
            <a:normAutofit/>
          </a:bodyPr>
          <a:lstStyle/>
          <a:p>
            <a:pPr marL="0" indent="0" algn="ctr">
              <a:buNone/>
            </a:pPr>
            <a:r>
              <a:rPr lang="en-IN" sz="4000" dirty="0"/>
              <a:t>END</a:t>
            </a:r>
          </a:p>
        </p:txBody>
      </p:sp>
    </p:spTree>
    <p:extLst>
      <p:ext uri="{BB962C8B-B14F-4D97-AF65-F5344CB8AC3E}">
        <p14:creationId xmlns:p14="http://schemas.microsoft.com/office/powerpoint/2010/main" val="4212305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8F6BE-73BE-1004-2CFD-365DCD3A8674}"/>
              </a:ext>
            </a:extLst>
          </p:cNvPr>
          <p:cNvSpPr>
            <a:spLocks noGrp="1"/>
          </p:cNvSpPr>
          <p:nvPr>
            <p:ph type="title"/>
          </p:nvPr>
        </p:nvSpPr>
        <p:spPr>
          <a:xfrm>
            <a:off x="2592925" y="624110"/>
            <a:ext cx="8911687" cy="1280890"/>
          </a:xfrm>
        </p:spPr>
        <p:txBody>
          <a:bodyPr/>
          <a:lstStyle/>
          <a:p>
            <a:r>
              <a:rPr lang="en-US" dirty="0"/>
              <a:t>How Data Science Works</a:t>
            </a:r>
            <a:endParaRPr lang="en-IN" dirty="0"/>
          </a:p>
        </p:txBody>
      </p:sp>
      <p:sp>
        <p:nvSpPr>
          <p:cNvPr id="3" name="Content Placeholder 2">
            <a:extLst>
              <a:ext uri="{FF2B5EF4-FFF2-40B4-BE49-F238E27FC236}">
                <a16:creationId xmlns:a16="http://schemas.microsoft.com/office/drawing/2014/main" id="{AF58DE4D-B9BF-368E-3500-C5E96D9A0C90}"/>
              </a:ext>
            </a:extLst>
          </p:cNvPr>
          <p:cNvSpPr>
            <a:spLocks noGrp="1"/>
          </p:cNvSpPr>
          <p:nvPr>
            <p:ph idx="1"/>
          </p:nvPr>
        </p:nvSpPr>
        <p:spPr>
          <a:xfrm>
            <a:off x="2589213" y="1393861"/>
            <a:ext cx="8915400" cy="3778250"/>
          </a:xfrm>
        </p:spPr>
        <p:txBody>
          <a:bodyPr>
            <a:noAutofit/>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Step 1: Data Collection</a:t>
            </a:r>
          </a:p>
          <a:p>
            <a:r>
              <a:rPr lang="en-US" sz="2400" b="1" dirty="0">
                <a:solidFill>
                  <a:schemeClr val="tx1"/>
                </a:solidFill>
                <a:latin typeface="Times New Roman" panose="02020603050405020304" pitchFamily="18" charset="0"/>
                <a:cs typeface="Times New Roman" panose="02020603050405020304" pitchFamily="18" charset="0"/>
              </a:rPr>
              <a:t>Sources: </a:t>
            </a:r>
            <a:r>
              <a:rPr lang="en-US" sz="2400" dirty="0">
                <a:latin typeface="Times New Roman" panose="02020603050405020304" pitchFamily="18" charset="0"/>
                <a:cs typeface="Times New Roman" panose="02020603050405020304" pitchFamily="18" charset="0"/>
              </a:rPr>
              <a:t>Databases (SQL, NoSQL), APIs, web scraping, IoT sensors, social media.</a:t>
            </a:r>
          </a:p>
          <a:p>
            <a:r>
              <a:rPr lang="en-US" sz="2400" b="1" dirty="0">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A retail company collects customer purchase history from its e-commerce platform.</a:t>
            </a:r>
          </a:p>
          <a:p>
            <a:pPr marL="0" indent="0">
              <a:buNone/>
            </a:pPr>
            <a:endParaRPr lang="en-IN" sz="1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Step 2: Data Cleaning &amp; Preprocessing</a:t>
            </a:r>
          </a:p>
          <a:p>
            <a:r>
              <a:rPr lang="en-IN" sz="2400" b="1" dirty="0">
                <a:latin typeface="Times New Roman" panose="02020603050405020304" pitchFamily="18" charset="0"/>
                <a:cs typeface="Times New Roman" panose="02020603050405020304" pitchFamily="18" charset="0"/>
              </a:rPr>
              <a:t>Handling Missing Data: </a:t>
            </a:r>
            <a:r>
              <a:rPr lang="en-IN" sz="2400" dirty="0">
                <a:latin typeface="Times New Roman" panose="02020603050405020304" pitchFamily="18" charset="0"/>
                <a:cs typeface="Times New Roman" panose="02020603050405020304" pitchFamily="18" charset="0"/>
              </a:rPr>
              <a:t>Imputation (mean/median) or removal.</a:t>
            </a:r>
          </a:p>
          <a:p>
            <a:r>
              <a:rPr lang="en-IN" sz="2400" b="1" dirty="0">
                <a:solidFill>
                  <a:schemeClr val="tx1"/>
                </a:solidFill>
                <a:latin typeface="Times New Roman" panose="02020603050405020304" pitchFamily="18" charset="0"/>
                <a:cs typeface="Times New Roman" panose="02020603050405020304" pitchFamily="18" charset="0"/>
              </a:rPr>
              <a:t>Removing Duplicates &amp; Outliers: </a:t>
            </a:r>
            <a:r>
              <a:rPr lang="en-IN" sz="2400" dirty="0">
                <a:latin typeface="Times New Roman" panose="02020603050405020304" pitchFamily="18" charset="0"/>
                <a:cs typeface="Times New Roman" panose="02020603050405020304" pitchFamily="18" charset="0"/>
              </a:rPr>
              <a:t>Ensures data consistency.</a:t>
            </a:r>
          </a:p>
          <a:p>
            <a:r>
              <a:rPr lang="en-IN" sz="2400" b="1" dirty="0">
                <a:latin typeface="Times New Roman" panose="02020603050405020304" pitchFamily="18" charset="0"/>
                <a:cs typeface="Times New Roman" panose="02020603050405020304" pitchFamily="18" charset="0"/>
              </a:rPr>
              <a:t>Normalization &amp; Scaling: </a:t>
            </a:r>
            <a:r>
              <a:rPr lang="en-IN" sz="2400" dirty="0">
                <a:latin typeface="Times New Roman" panose="02020603050405020304" pitchFamily="18" charset="0"/>
                <a:cs typeface="Times New Roman" panose="02020603050405020304" pitchFamily="18" charset="0"/>
              </a:rPr>
              <a:t>Standardizes numerical data (e.g., Min-Max scaling).</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9720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FA619-A589-39DE-3284-53EA17749462}"/>
              </a:ext>
            </a:extLst>
          </p:cNvPr>
          <p:cNvSpPr>
            <a:spLocks noGrp="1"/>
          </p:cNvSpPr>
          <p:nvPr>
            <p:ph idx="1"/>
          </p:nvPr>
        </p:nvSpPr>
        <p:spPr>
          <a:xfrm>
            <a:off x="2589212" y="431515"/>
            <a:ext cx="8915400" cy="5479707"/>
          </a:xfrm>
        </p:spPr>
        <p:txBody>
          <a:bodyPr>
            <a:normAutofit lnSpcReduction="10000"/>
          </a:bodyPr>
          <a:lstStyle/>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None/>
              <a:tabLst/>
              <a:defRPr/>
            </a:pPr>
            <a:r>
              <a:rPr kumimoji="0" lang="en-IN" sz="2400" b="1"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Step 3: Exploratory Data Analysis (EDA)</a:t>
            </a:r>
          </a:p>
          <a:p>
            <a:pPr marL="342900" marR="0" lvl="0" indent="-342900" algn="l" defTabSz="457200" rtl="0" eaLnBrk="1" fontAlgn="auto" latinLnBrk="0" hangingPunct="1">
              <a:lnSpc>
                <a:spcPct val="150000"/>
              </a:lnSpc>
              <a:spcBef>
                <a:spcPts val="1000"/>
              </a:spcBef>
              <a:spcAft>
                <a:spcPts val="0"/>
              </a:spcAft>
              <a:buClr>
                <a:srgbClr val="A53010"/>
              </a:buClr>
              <a:buSzTx/>
              <a:buFont typeface="Wingdings 3" charset="2"/>
              <a:buChar char=""/>
              <a:tabLst/>
              <a:defRPr/>
            </a:pPr>
            <a:r>
              <a:rPr kumimoji="0" lang="en-IN" sz="2400" b="1"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Statistical Summaries:</a:t>
            </a:r>
            <a:r>
              <a:rPr kumimoji="0" lang="en-IN" sz="24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 Mean, median, variance.</a:t>
            </a:r>
          </a:p>
          <a:p>
            <a:pPr marL="342900" marR="0" lvl="0" indent="-342900" algn="l" defTabSz="457200" rtl="0" eaLnBrk="1" fontAlgn="auto" latinLnBrk="0" hangingPunct="1">
              <a:lnSpc>
                <a:spcPct val="150000"/>
              </a:lnSpc>
              <a:spcBef>
                <a:spcPts val="300"/>
              </a:spcBef>
              <a:spcAft>
                <a:spcPts val="0"/>
              </a:spcAft>
              <a:buClr>
                <a:srgbClr val="A53010"/>
              </a:buClr>
              <a:buSzTx/>
              <a:buFont typeface="Wingdings 3" charset="2"/>
              <a:buChar char=""/>
              <a:tabLst/>
              <a:defRPr/>
            </a:pPr>
            <a:r>
              <a:rPr kumimoji="0" lang="en-IN" sz="2400" b="1"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Visualizations:</a:t>
            </a:r>
            <a:r>
              <a:rPr kumimoji="0" lang="en-IN" sz="24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 Histograms, scatter plots, heatmaps.</a:t>
            </a:r>
          </a:p>
          <a:p>
            <a:pPr marL="342900" marR="0" lvl="0" indent="-342900" algn="l" defTabSz="457200" rtl="0" eaLnBrk="1" fontAlgn="auto" latinLnBrk="0" hangingPunct="1">
              <a:lnSpc>
                <a:spcPct val="150000"/>
              </a:lnSpc>
              <a:spcBef>
                <a:spcPts val="300"/>
              </a:spcBef>
              <a:spcAft>
                <a:spcPts val="0"/>
              </a:spcAft>
              <a:buClr>
                <a:srgbClr val="A53010"/>
              </a:buClr>
              <a:buSzTx/>
              <a:buFont typeface="Wingdings 3" charset="2"/>
              <a:buChar char=""/>
              <a:tabLst/>
              <a:defRPr/>
            </a:pPr>
            <a:r>
              <a:rPr kumimoji="0" lang="en-IN" sz="2400" b="1"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Correlation Analysis:</a:t>
            </a:r>
            <a:r>
              <a:rPr kumimoji="0" lang="en-IN" sz="24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rPr>
              <a:t> Identifies relationships between variables.</a:t>
            </a:r>
          </a:p>
          <a:p>
            <a:pPr marL="342900" marR="0" lvl="0" indent="-342900" algn="l" defTabSz="457200" rtl="0" eaLnBrk="1" fontAlgn="auto" latinLnBrk="0" hangingPunct="1">
              <a:lnSpc>
                <a:spcPct val="150000"/>
              </a:lnSpc>
              <a:spcBef>
                <a:spcPts val="300"/>
              </a:spcBef>
              <a:spcAft>
                <a:spcPts val="0"/>
              </a:spcAft>
              <a:buClr>
                <a:srgbClr val="A53010"/>
              </a:buClr>
              <a:buSzTx/>
              <a:buFont typeface="Wingdings 3" charset="2"/>
              <a:buChar char=""/>
              <a:tabLst/>
              <a:defRPr/>
            </a:pPr>
            <a:endParaRPr kumimoji="0" lang="en-IN" sz="500" b="0" i="0" u="none" strike="noStrike" kern="1200" cap="none" spc="0" normalizeH="0" baseline="0" noProof="0" dirty="0">
              <a:ln>
                <a:noFill/>
              </a:ln>
              <a:solidFill>
                <a:srgbClr val="404040"/>
              </a:solidFill>
              <a:effectLst/>
              <a:uLnTx/>
              <a:uFillTx/>
              <a:latin typeface="Times New Roman" panose="02020603050405020304" pitchFamily="18" charset="0"/>
              <a:ea typeface="+mn-ea"/>
              <a:cs typeface="Times New Roman" panose="02020603050405020304" pitchFamily="18" charset="0"/>
            </a:endParaRPr>
          </a:p>
          <a:p>
            <a:pPr algn="l">
              <a:lnSpc>
                <a:spcPct val="150000"/>
              </a:lnSpc>
              <a:buNone/>
            </a:pPr>
            <a:r>
              <a:rPr lang="en-IN" sz="2400" b="1" i="0" dirty="0">
                <a:solidFill>
                  <a:srgbClr val="404040"/>
                </a:solidFill>
                <a:effectLst/>
                <a:latin typeface="Times New Roman" panose="02020603050405020304" pitchFamily="18" charset="0"/>
                <a:cs typeface="Times New Roman" panose="02020603050405020304" pitchFamily="18" charset="0"/>
              </a:rPr>
              <a:t>Step 4: Feature Engineering</a:t>
            </a:r>
          </a:p>
          <a:p>
            <a:pPr>
              <a:lnSpc>
                <a:spcPct val="150000"/>
              </a:lnSpc>
            </a:pPr>
            <a:r>
              <a:rPr lang="en-IN" sz="2400" b="1" i="0" dirty="0">
                <a:solidFill>
                  <a:srgbClr val="404040"/>
                </a:solidFill>
                <a:effectLst/>
                <a:latin typeface="Times New Roman" panose="02020603050405020304" pitchFamily="18" charset="0"/>
                <a:cs typeface="Times New Roman" panose="02020603050405020304" pitchFamily="18" charset="0"/>
              </a:rPr>
              <a:t>Feature Selection:</a:t>
            </a:r>
            <a:r>
              <a:rPr lang="en-IN" sz="2400" b="0" i="0" dirty="0">
                <a:solidFill>
                  <a:srgbClr val="404040"/>
                </a:solidFill>
                <a:effectLst/>
                <a:latin typeface="Times New Roman" panose="02020603050405020304" pitchFamily="18" charset="0"/>
                <a:cs typeface="Times New Roman" panose="02020603050405020304" pitchFamily="18" charset="0"/>
              </a:rPr>
              <a:t> Choosing relevant variables (e.g., RFE - Recursive Feature Elimination).</a:t>
            </a:r>
          </a:p>
          <a:p>
            <a:pPr>
              <a:lnSpc>
                <a:spcPct val="150000"/>
              </a:lnSpc>
              <a:spcBef>
                <a:spcPts val="300"/>
              </a:spcBef>
            </a:pPr>
            <a:r>
              <a:rPr lang="en-IN" sz="2400" b="1" i="0" dirty="0">
                <a:solidFill>
                  <a:srgbClr val="404040"/>
                </a:solidFill>
                <a:effectLst/>
                <a:latin typeface="Times New Roman" panose="02020603050405020304" pitchFamily="18" charset="0"/>
                <a:cs typeface="Times New Roman" panose="02020603050405020304" pitchFamily="18" charset="0"/>
              </a:rPr>
              <a:t>Feature Transformation:</a:t>
            </a:r>
            <a:r>
              <a:rPr lang="en-IN" sz="2400" b="0" i="0" dirty="0">
                <a:solidFill>
                  <a:srgbClr val="404040"/>
                </a:solidFill>
                <a:effectLst/>
                <a:latin typeface="Times New Roman" panose="02020603050405020304" pitchFamily="18" charset="0"/>
                <a:cs typeface="Times New Roman" panose="02020603050405020304" pitchFamily="18" charset="0"/>
              </a:rPr>
              <a:t> PCA (Principal Component Analysis), one-hot encoding.</a:t>
            </a:r>
          </a:p>
          <a:p>
            <a:endParaRPr lang="en-IN" sz="2600" dirty="0"/>
          </a:p>
        </p:txBody>
      </p:sp>
    </p:spTree>
    <p:extLst>
      <p:ext uri="{BB962C8B-B14F-4D97-AF65-F5344CB8AC3E}">
        <p14:creationId xmlns:p14="http://schemas.microsoft.com/office/powerpoint/2010/main" val="4225419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A09E8A-ABC1-897D-C661-3EC6F0A6897C}"/>
              </a:ext>
            </a:extLst>
          </p:cNvPr>
          <p:cNvSpPr>
            <a:spLocks noGrp="1"/>
          </p:cNvSpPr>
          <p:nvPr>
            <p:ph idx="1"/>
          </p:nvPr>
        </p:nvSpPr>
        <p:spPr>
          <a:xfrm>
            <a:off x="2589212" y="914400"/>
            <a:ext cx="8915400" cy="4996822"/>
          </a:xfrm>
        </p:spPr>
        <p:txBody>
          <a:bodyPr>
            <a:normAutofit/>
          </a:bodyPr>
          <a:lstStyle/>
          <a:p>
            <a:pPr algn="l">
              <a:buNone/>
            </a:pPr>
            <a:r>
              <a:rPr lang="en-IN" sz="2400" b="1" i="0" dirty="0">
                <a:solidFill>
                  <a:srgbClr val="404040"/>
                </a:solidFill>
                <a:effectLst/>
                <a:latin typeface="Times New Roman" panose="02020603050405020304" pitchFamily="18" charset="0"/>
                <a:cs typeface="Times New Roman" panose="02020603050405020304" pitchFamily="18" charset="0"/>
              </a:rPr>
              <a:t>Step 5: Model Building</a:t>
            </a:r>
          </a:p>
          <a:p>
            <a:pPr>
              <a:spcAft>
                <a:spcPts val="300"/>
              </a:spcAft>
            </a:pPr>
            <a:r>
              <a:rPr lang="en-IN" sz="2400" b="1" i="0" dirty="0">
                <a:solidFill>
                  <a:srgbClr val="404040"/>
                </a:solidFill>
                <a:effectLst/>
                <a:latin typeface="Times New Roman" panose="02020603050405020304" pitchFamily="18" charset="0"/>
                <a:cs typeface="Times New Roman" panose="02020603050405020304" pitchFamily="18" charset="0"/>
              </a:rPr>
              <a:t>Supervised Learning (</a:t>
            </a:r>
            <a:r>
              <a:rPr lang="en-IN" sz="2400" b="1" i="0" dirty="0" err="1">
                <a:solidFill>
                  <a:srgbClr val="404040"/>
                </a:solidFill>
                <a:effectLst/>
                <a:latin typeface="Times New Roman" panose="02020603050405020304" pitchFamily="18" charset="0"/>
                <a:cs typeface="Times New Roman" panose="02020603050405020304" pitchFamily="18" charset="0"/>
              </a:rPr>
              <a:t>Labeled</a:t>
            </a:r>
            <a:r>
              <a:rPr lang="en-IN" sz="2400" b="1" i="0" dirty="0">
                <a:solidFill>
                  <a:srgbClr val="404040"/>
                </a:solidFill>
                <a:effectLst/>
                <a:latin typeface="Times New Roman" panose="02020603050405020304" pitchFamily="18" charset="0"/>
                <a:cs typeface="Times New Roman" panose="02020603050405020304" pitchFamily="18" charset="0"/>
              </a:rPr>
              <a:t> Data):</a:t>
            </a:r>
            <a:endParaRPr lang="en-IN" sz="2400"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l">
              <a:spcBef>
                <a:spcPts val="300"/>
              </a:spcBef>
              <a:buFont typeface="Arial" panose="020B0604020202020204" pitchFamily="34" charset="0"/>
              <a:buChar char="•"/>
            </a:pPr>
            <a:r>
              <a:rPr lang="en-IN" sz="2400" b="0" i="0" dirty="0">
                <a:solidFill>
                  <a:srgbClr val="404040"/>
                </a:solidFill>
                <a:effectLst/>
                <a:latin typeface="Times New Roman" panose="02020603050405020304" pitchFamily="18" charset="0"/>
                <a:cs typeface="Times New Roman" panose="02020603050405020304" pitchFamily="18" charset="0"/>
              </a:rPr>
              <a:t>Regression (Linear, Polynomial) → Predicting sales.</a:t>
            </a:r>
          </a:p>
          <a:p>
            <a:pPr marL="742950" lvl="1" indent="-285750" algn="l">
              <a:spcBef>
                <a:spcPts val="300"/>
              </a:spcBef>
              <a:buFont typeface="Arial" panose="020B0604020202020204" pitchFamily="34" charset="0"/>
              <a:buChar char="•"/>
            </a:pPr>
            <a:r>
              <a:rPr lang="en-IN" sz="2400" b="0" i="0" dirty="0">
                <a:solidFill>
                  <a:srgbClr val="404040"/>
                </a:solidFill>
                <a:effectLst/>
                <a:latin typeface="Times New Roman" panose="02020603050405020304" pitchFamily="18" charset="0"/>
                <a:cs typeface="Times New Roman" panose="02020603050405020304" pitchFamily="18" charset="0"/>
              </a:rPr>
              <a:t>Classification (Logistic Regression, Decision Trees) → Spam detection.</a:t>
            </a:r>
          </a:p>
          <a:p>
            <a:pPr>
              <a:spcBef>
                <a:spcPts val="300"/>
              </a:spcBef>
              <a:spcAft>
                <a:spcPts val="300"/>
              </a:spcAft>
            </a:pPr>
            <a:r>
              <a:rPr lang="en-IN" sz="2400" b="1" i="0" dirty="0">
                <a:solidFill>
                  <a:srgbClr val="404040"/>
                </a:solidFill>
                <a:effectLst/>
                <a:latin typeface="Times New Roman" panose="02020603050405020304" pitchFamily="18" charset="0"/>
                <a:cs typeface="Times New Roman" panose="02020603050405020304" pitchFamily="18" charset="0"/>
              </a:rPr>
              <a:t>Unsupervised Learning (</a:t>
            </a:r>
            <a:r>
              <a:rPr lang="en-IN" sz="2400" b="1" i="0" dirty="0" err="1">
                <a:solidFill>
                  <a:srgbClr val="404040"/>
                </a:solidFill>
                <a:effectLst/>
                <a:latin typeface="Times New Roman" panose="02020603050405020304" pitchFamily="18" charset="0"/>
                <a:cs typeface="Times New Roman" panose="02020603050405020304" pitchFamily="18" charset="0"/>
              </a:rPr>
              <a:t>Unlabeled</a:t>
            </a:r>
            <a:r>
              <a:rPr lang="en-IN" sz="2400" b="1" i="0" dirty="0">
                <a:solidFill>
                  <a:srgbClr val="404040"/>
                </a:solidFill>
                <a:effectLst/>
                <a:latin typeface="Times New Roman" panose="02020603050405020304" pitchFamily="18" charset="0"/>
                <a:cs typeface="Times New Roman" panose="02020603050405020304" pitchFamily="18" charset="0"/>
              </a:rPr>
              <a:t> Data):</a:t>
            </a:r>
            <a:endParaRPr lang="en-IN" sz="2400"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l">
              <a:spcBef>
                <a:spcPts val="300"/>
              </a:spcBef>
              <a:buFont typeface="Arial" panose="020B0604020202020204" pitchFamily="34" charset="0"/>
              <a:buChar char="•"/>
            </a:pPr>
            <a:r>
              <a:rPr lang="en-IN" sz="2400" b="0" i="0" dirty="0">
                <a:solidFill>
                  <a:srgbClr val="404040"/>
                </a:solidFill>
                <a:effectLst/>
                <a:latin typeface="Times New Roman" panose="02020603050405020304" pitchFamily="18" charset="0"/>
                <a:cs typeface="Times New Roman" panose="02020603050405020304" pitchFamily="18" charset="0"/>
              </a:rPr>
              <a:t>Clustering (K-Means) → Customer segmentation.</a:t>
            </a:r>
          </a:p>
          <a:p>
            <a:pPr marL="742950" lvl="1" indent="-285750" algn="l">
              <a:spcBef>
                <a:spcPts val="300"/>
              </a:spcBef>
              <a:buFont typeface="Arial" panose="020B0604020202020204" pitchFamily="34" charset="0"/>
              <a:buChar char="•"/>
            </a:pPr>
            <a:r>
              <a:rPr lang="en-IN" sz="2400" b="0" i="0" dirty="0">
                <a:solidFill>
                  <a:srgbClr val="404040"/>
                </a:solidFill>
                <a:effectLst/>
                <a:latin typeface="Times New Roman" panose="02020603050405020304" pitchFamily="18" charset="0"/>
                <a:cs typeface="Times New Roman" panose="02020603050405020304" pitchFamily="18" charset="0"/>
              </a:rPr>
              <a:t>Dimensionality Reduction (PCA) → Reducing noise in data.</a:t>
            </a:r>
          </a:p>
          <a:p>
            <a:pPr>
              <a:spcBef>
                <a:spcPts val="300"/>
              </a:spcBef>
              <a:spcAft>
                <a:spcPts val="300"/>
              </a:spcAft>
            </a:pPr>
            <a:r>
              <a:rPr lang="en-US" sz="2400" b="1" i="0" dirty="0">
                <a:solidFill>
                  <a:srgbClr val="404040"/>
                </a:solidFill>
                <a:effectLst/>
                <a:latin typeface="Times New Roman" panose="02020603050405020304" pitchFamily="18" charset="0"/>
                <a:cs typeface="Times New Roman" panose="02020603050405020304" pitchFamily="18" charset="0"/>
              </a:rPr>
              <a:t>Deep Learning (Neural Networks):</a:t>
            </a:r>
            <a:endParaRPr lang="en-US" sz="2400"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l">
              <a:spcBef>
                <a:spcPts val="300"/>
              </a:spcBef>
              <a:buFont typeface="Arial" panose="020B0604020202020204" pitchFamily="34" charset="0"/>
              <a:buChar char="•"/>
            </a:pPr>
            <a:r>
              <a:rPr lang="en-US" sz="2400" b="0" i="0" dirty="0">
                <a:solidFill>
                  <a:srgbClr val="404040"/>
                </a:solidFill>
                <a:effectLst/>
                <a:latin typeface="Times New Roman" panose="02020603050405020304" pitchFamily="18" charset="0"/>
                <a:cs typeface="Times New Roman" panose="02020603050405020304" pitchFamily="18" charset="0"/>
              </a:rPr>
              <a:t>CNN (Image recognition), RNN (Time-series forecasting).</a:t>
            </a:r>
          </a:p>
          <a:p>
            <a:endParaRPr lang="en-IN" sz="2400" dirty="0"/>
          </a:p>
        </p:txBody>
      </p:sp>
    </p:spTree>
    <p:extLst>
      <p:ext uri="{BB962C8B-B14F-4D97-AF65-F5344CB8AC3E}">
        <p14:creationId xmlns:p14="http://schemas.microsoft.com/office/powerpoint/2010/main" val="107934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4A0457-896F-535E-3803-47928B618CC3}"/>
              </a:ext>
            </a:extLst>
          </p:cNvPr>
          <p:cNvSpPr>
            <a:spLocks noGrp="1"/>
          </p:cNvSpPr>
          <p:nvPr>
            <p:ph idx="1"/>
          </p:nvPr>
        </p:nvSpPr>
        <p:spPr>
          <a:xfrm>
            <a:off x="2589212" y="380144"/>
            <a:ext cx="8915400" cy="5531078"/>
          </a:xfrm>
        </p:spPr>
        <p:txBody>
          <a:bodyPr/>
          <a:lstStyle/>
          <a:p>
            <a:pPr algn="l">
              <a:buNone/>
            </a:pPr>
            <a:r>
              <a:rPr lang="en-IN" sz="2400" b="1" i="0" dirty="0">
                <a:solidFill>
                  <a:srgbClr val="404040"/>
                </a:solidFill>
                <a:effectLst/>
                <a:latin typeface="Times New Roman" panose="02020603050405020304" pitchFamily="18" charset="0"/>
                <a:cs typeface="Times New Roman" panose="02020603050405020304" pitchFamily="18" charset="0"/>
              </a:rPr>
              <a:t>Step 6: Model Evaluation</a:t>
            </a:r>
          </a:p>
          <a:p>
            <a:pPr>
              <a:spcAft>
                <a:spcPts val="300"/>
              </a:spcAft>
            </a:pPr>
            <a:r>
              <a:rPr lang="en-IN" sz="2400" b="1" i="0" dirty="0">
                <a:solidFill>
                  <a:srgbClr val="404040"/>
                </a:solidFill>
                <a:effectLst/>
                <a:latin typeface="Times New Roman" panose="02020603050405020304" pitchFamily="18" charset="0"/>
                <a:cs typeface="Times New Roman" panose="02020603050405020304" pitchFamily="18" charset="0"/>
              </a:rPr>
              <a:t>Metrics:</a:t>
            </a:r>
            <a:endParaRPr lang="en-IN" sz="2400" b="0" i="0" dirty="0">
              <a:solidFill>
                <a:srgbClr val="404040"/>
              </a:solidFill>
              <a:effectLst/>
              <a:latin typeface="Times New Roman" panose="02020603050405020304" pitchFamily="18" charset="0"/>
              <a:cs typeface="Times New Roman" panose="02020603050405020304" pitchFamily="18" charset="0"/>
            </a:endParaRPr>
          </a:p>
          <a:p>
            <a:pPr marL="342900" lvl="1" indent="-342900">
              <a:lnSpc>
                <a:spcPct val="150000"/>
              </a:lnSpc>
              <a:spcBef>
                <a:spcPts val="300"/>
              </a:spcBef>
              <a:buFont typeface="Arial" panose="020B0604020202020204" pitchFamily="34" charset="0"/>
              <a:buChar char="•"/>
            </a:pPr>
            <a:r>
              <a:rPr lang="en-IN" sz="2400" b="1" dirty="0">
                <a:solidFill>
                  <a:srgbClr val="404040"/>
                </a:solidFill>
                <a:latin typeface="Times New Roman" panose="02020603050405020304" pitchFamily="18" charset="0"/>
                <a:cs typeface="Times New Roman" panose="02020603050405020304" pitchFamily="18" charset="0"/>
              </a:rPr>
              <a:t>Classification: Accuracy, Precision, Recall, F1-Score, ROC-AUC.</a:t>
            </a:r>
          </a:p>
          <a:p>
            <a:pPr marL="342900" lvl="1" indent="-342900">
              <a:lnSpc>
                <a:spcPct val="150000"/>
              </a:lnSpc>
              <a:spcBef>
                <a:spcPts val="300"/>
              </a:spcBef>
              <a:buFont typeface="Arial" panose="020B0604020202020204" pitchFamily="34" charset="0"/>
              <a:buChar char="•"/>
            </a:pPr>
            <a:r>
              <a:rPr lang="en-IN" sz="2400" b="1" dirty="0">
                <a:solidFill>
                  <a:srgbClr val="404040"/>
                </a:solidFill>
                <a:latin typeface="Times New Roman" panose="02020603050405020304" pitchFamily="18" charset="0"/>
                <a:cs typeface="Times New Roman" panose="02020603050405020304" pitchFamily="18" charset="0"/>
              </a:rPr>
              <a:t>Regression: MSE (Mean Squared Error), RMSE, R².</a:t>
            </a:r>
          </a:p>
          <a:p>
            <a:pPr>
              <a:lnSpc>
                <a:spcPct val="150000"/>
              </a:lnSpc>
              <a:spcBef>
                <a:spcPts val="300"/>
              </a:spcBef>
              <a:buFont typeface="Arial" panose="020B0604020202020204" pitchFamily="34" charset="0"/>
              <a:buChar char="•"/>
            </a:pPr>
            <a:r>
              <a:rPr lang="en-IN" sz="2400" b="1" dirty="0">
                <a:solidFill>
                  <a:srgbClr val="404040"/>
                </a:solidFill>
                <a:latin typeface="Times New Roman" panose="02020603050405020304" pitchFamily="18" charset="0"/>
                <a:cs typeface="Times New Roman" panose="02020603050405020304" pitchFamily="18" charset="0"/>
              </a:rPr>
              <a:t>Cross-Validation: K-Fold validation to prevent overfitting.</a:t>
            </a:r>
          </a:p>
          <a:p>
            <a:pPr algn="l">
              <a:buNone/>
            </a:pPr>
            <a:r>
              <a:rPr lang="en-IN" sz="2400" b="1" i="0" dirty="0">
                <a:solidFill>
                  <a:srgbClr val="404040"/>
                </a:solidFill>
                <a:effectLst/>
                <a:latin typeface="Times New Roman" panose="02020603050405020304" pitchFamily="18" charset="0"/>
                <a:cs typeface="Times New Roman" panose="02020603050405020304" pitchFamily="18" charset="0"/>
              </a:rPr>
              <a:t>Step 7: Deployment &amp; Monitoring</a:t>
            </a:r>
          </a:p>
          <a:p>
            <a:pPr algn="l">
              <a:buFont typeface="Arial" panose="020B0604020202020204" pitchFamily="34" charset="0"/>
              <a:buChar char="•"/>
            </a:pPr>
            <a:r>
              <a:rPr lang="en-IN" sz="2400" b="1" i="0" dirty="0">
                <a:solidFill>
                  <a:srgbClr val="404040"/>
                </a:solidFill>
                <a:effectLst/>
                <a:latin typeface="Times New Roman" panose="02020603050405020304" pitchFamily="18" charset="0"/>
                <a:cs typeface="Times New Roman" panose="02020603050405020304" pitchFamily="18" charset="0"/>
              </a:rPr>
              <a:t>Deployment:</a:t>
            </a:r>
            <a:r>
              <a:rPr lang="en-IN" sz="2400" b="0" i="0" dirty="0">
                <a:solidFill>
                  <a:srgbClr val="404040"/>
                </a:solidFill>
                <a:effectLst/>
                <a:latin typeface="Times New Roman" panose="02020603050405020304" pitchFamily="18" charset="0"/>
                <a:cs typeface="Times New Roman" panose="02020603050405020304" pitchFamily="18" charset="0"/>
              </a:rPr>
              <a:t> Using Flask, </a:t>
            </a:r>
            <a:r>
              <a:rPr lang="en-IN" sz="2400" b="0" i="0" dirty="0" err="1">
                <a:solidFill>
                  <a:srgbClr val="404040"/>
                </a:solidFill>
                <a:effectLst/>
                <a:latin typeface="Times New Roman" panose="02020603050405020304" pitchFamily="18" charset="0"/>
                <a:cs typeface="Times New Roman" panose="02020603050405020304" pitchFamily="18" charset="0"/>
              </a:rPr>
              <a:t>FastAPI</a:t>
            </a:r>
            <a:r>
              <a:rPr lang="en-IN" sz="2400" b="0" i="0" dirty="0">
                <a:solidFill>
                  <a:srgbClr val="404040"/>
                </a:solidFill>
                <a:effectLst/>
                <a:latin typeface="Times New Roman" panose="02020603050405020304" pitchFamily="18" charset="0"/>
                <a:cs typeface="Times New Roman" panose="02020603050405020304" pitchFamily="18" charset="0"/>
              </a:rPr>
              <a:t>, or cloud services (AWS </a:t>
            </a:r>
            <a:r>
              <a:rPr lang="en-IN" sz="2400" b="0" i="0" dirty="0" err="1">
                <a:solidFill>
                  <a:srgbClr val="404040"/>
                </a:solidFill>
                <a:effectLst/>
                <a:latin typeface="Times New Roman" panose="02020603050405020304" pitchFamily="18" charset="0"/>
                <a:cs typeface="Times New Roman" panose="02020603050405020304" pitchFamily="18" charset="0"/>
              </a:rPr>
              <a:t>SageMaker</a:t>
            </a:r>
            <a:r>
              <a:rPr lang="en-IN" sz="2400" b="0" i="0" dirty="0">
                <a:solidFill>
                  <a:srgbClr val="404040"/>
                </a:solidFill>
                <a:effectLst/>
                <a:latin typeface="Times New Roman" panose="02020603050405020304" pitchFamily="18" charset="0"/>
                <a:cs typeface="Times New Roman" panose="02020603050405020304" pitchFamily="18" charset="0"/>
              </a:rPr>
              <a:t>).</a:t>
            </a:r>
          </a:p>
          <a:p>
            <a:pPr algn="l">
              <a:spcBef>
                <a:spcPts val="300"/>
              </a:spcBef>
              <a:buFont typeface="Arial" panose="020B0604020202020204" pitchFamily="34" charset="0"/>
              <a:buChar char="•"/>
            </a:pPr>
            <a:r>
              <a:rPr lang="en-IN" sz="2400" b="1" i="0" dirty="0">
                <a:solidFill>
                  <a:srgbClr val="404040"/>
                </a:solidFill>
                <a:effectLst/>
                <a:latin typeface="Times New Roman" panose="02020603050405020304" pitchFamily="18" charset="0"/>
                <a:cs typeface="Times New Roman" panose="02020603050405020304" pitchFamily="18" charset="0"/>
              </a:rPr>
              <a:t>Monitoring:</a:t>
            </a:r>
            <a:r>
              <a:rPr lang="en-IN" sz="2400" b="0" i="0" dirty="0">
                <a:solidFill>
                  <a:srgbClr val="404040"/>
                </a:solidFill>
                <a:effectLst/>
                <a:latin typeface="Times New Roman" panose="02020603050405020304" pitchFamily="18" charset="0"/>
                <a:cs typeface="Times New Roman" panose="02020603050405020304" pitchFamily="18" charset="0"/>
              </a:rPr>
              <a:t> Tracking model performance (A/B testing, drift detection).</a:t>
            </a:r>
          </a:p>
          <a:p>
            <a:endParaRPr lang="en-IN" dirty="0"/>
          </a:p>
        </p:txBody>
      </p:sp>
    </p:spTree>
    <p:extLst>
      <p:ext uri="{BB962C8B-B14F-4D97-AF65-F5344CB8AC3E}">
        <p14:creationId xmlns:p14="http://schemas.microsoft.com/office/powerpoint/2010/main" val="2748697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141C-0659-02A6-1D22-14BC44A4E191}"/>
              </a:ext>
            </a:extLst>
          </p:cNvPr>
          <p:cNvSpPr>
            <a:spLocks noGrp="1"/>
          </p:cNvSpPr>
          <p:nvPr>
            <p:ph type="title"/>
          </p:nvPr>
        </p:nvSpPr>
        <p:spPr>
          <a:xfrm>
            <a:off x="2592925" y="106121"/>
            <a:ext cx="8911687" cy="798005"/>
          </a:xfrm>
        </p:spPr>
        <p:txBody>
          <a:bodyPr/>
          <a:lstStyle/>
          <a:p>
            <a:r>
              <a:rPr lang="en-IN" b="1" i="0" dirty="0">
                <a:solidFill>
                  <a:srgbClr val="404040"/>
                </a:solidFill>
                <a:effectLst/>
                <a:latin typeface="DeepSeek-CJK-patch"/>
              </a:rPr>
              <a:t>Benefits of Data Science</a:t>
            </a:r>
            <a:endParaRPr lang="en-IN" dirty="0"/>
          </a:p>
        </p:txBody>
      </p:sp>
      <p:sp>
        <p:nvSpPr>
          <p:cNvPr id="3" name="Content Placeholder 2">
            <a:extLst>
              <a:ext uri="{FF2B5EF4-FFF2-40B4-BE49-F238E27FC236}">
                <a16:creationId xmlns:a16="http://schemas.microsoft.com/office/drawing/2014/main" id="{CBFDE81B-8E17-053A-BEE9-F1E5F0BEA6A3}"/>
              </a:ext>
            </a:extLst>
          </p:cNvPr>
          <p:cNvSpPr>
            <a:spLocks noGrp="1"/>
          </p:cNvSpPr>
          <p:nvPr>
            <p:ph idx="1"/>
          </p:nvPr>
        </p:nvSpPr>
        <p:spPr>
          <a:xfrm>
            <a:off x="2589212" y="647272"/>
            <a:ext cx="8915400" cy="5938463"/>
          </a:xfrm>
        </p:spPr>
        <p:txBody>
          <a:bodyPr>
            <a:normAutofit lnSpcReduction="10000"/>
          </a:bodyPr>
          <a:lstStyle/>
          <a:p>
            <a:pPr algn="l">
              <a:buNone/>
            </a:pPr>
            <a:r>
              <a:rPr lang="en-IN" sz="2400" b="1" i="0" dirty="0">
                <a:solidFill>
                  <a:srgbClr val="404040"/>
                </a:solidFill>
                <a:effectLst/>
                <a:latin typeface="Times New Roman" panose="02020603050405020304" pitchFamily="18" charset="0"/>
                <a:cs typeface="Times New Roman" panose="02020603050405020304" pitchFamily="18" charset="0"/>
              </a:rPr>
              <a:t>	For Businesses:</a:t>
            </a:r>
          </a:p>
          <a:p>
            <a:pPr>
              <a:buFont typeface="Wingdings" panose="05000000000000000000" pitchFamily="2" charset="2"/>
              <a:buChar char="ü"/>
            </a:pPr>
            <a:r>
              <a:rPr lang="en-IN" sz="2400" b="1" i="0" dirty="0">
                <a:solidFill>
                  <a:srgbClr val="404040"/>
                </a:solidFill>
                <a:effectLst/>
                <a:latin typeface="Times New Roman" panose="02020603050405020304" pitchFamily="18" charset="0"/>
                <a:cs typeface="Times New Roman" panose="02020603050405020304" pitchFamily="18" charset="0"/>
              </a:rPr>
              <a:t>Improved Decision-Making:</a:t>
            </a:r>
            <a:r>
              <a:rPr lang="en-IN" sz="2400" b="0" i="0" dirty="0">
                <a:solidFill>
                  <a:srgbClr val="404040"/>
                </a:solidFill>
                <a:effectLst/>
                <a:latin typeface="Times New Roman" panose="02020603050405020304" pitchFamily="18" charset="0"/>
                <a:cs typeface="Times New Roman" panose="02020603050405020304" pitchFamily="18" charset="0"/>
              </a:rPr>
              <a:t> Data-driven strategies over gut feelings.</a:t>
            </a:r>
          </a:p>
          <a:p>
            <a:pPr>
              <a:buFont typeface="Wingdings" panose="05000000000000000000" pitchFamily="2" charset="2"/>
              <a:buChar char="ü"/>
            </a:pPr>
            <a:r>
              <a:rPr lang="en-IN" sz="2400" b="1" i="0" dirty="0">
                <a:solidFill>
                  <a:srgbClr val="404040"/>
                </a:solidFill>
                <a:effectLst/>
                <a:latin typeface="Times New Roman" panose="02020603050405020304" pitchFamily="18" charset="0"/>
                <a:cs typeface="Times New Roman" panose="02020603050405020304" pitchFamily="18" charset="0"/>
              </a:rPr>
              <a:t>Cost Reduction:</a:t>
            </a:r>
            <a:r>
              <a:rPr lang="en-IN" sz="2400" b="0" i="0" dirty="0">
                <a:solidFill>
                  <a:srgbClr val="404040"/>
                </a:solidFill>
                <a:effectLst/>
                <a:latin typeface="Times New Roman" panose="02020603050405020304" pitchFamily="18" charset="0"/>
                <a:cs typeface="Times New Roman" panose="02020603050405020304" pitchFamily="18" charset="0"/>
              </a:rPr>
              <a:t> Optimizes operations (supply chain, inventory).</a:t>
            </a:r>
          </a:p>
          <a:p>
            <a:pPr>
              <a:buFont typeface="Wingdings" panose="05000000000000000000" pitchFamily="2" charset="2"/>
              <a:buChar char="ü"/>
            </a:pPr>
            <a:r>
              <a:rPr lang="en-IN" sz="2400" b="1" i="0" dirty="0">
                <a:solidFill>
                  <a:srgbClr val="404040"/>
                </a:solidFill>
                <a:effectLst/>
                <a:latin typeface="Times New Roman" panose="02020603050405020304" pitchFamily="18" charset="0"/>
                <a:cs typeface="Times New Roman" panose="02020603050405020304" pitchFamily="18" charset="0"/>
              </a:rPr>
              <a:t>Customer Personalization:</a:t>
            </a:r>
            <a:r>
              <a:rPr lang="en-IN" sz="2400" b="0" i="0" dirty="0">
                <a:solidFill>
                  <a:srgbClr val="404040"/>
                </a:solidFill>
                <a:effectLst/>
                <a:latin typeface="Times New Roman" panose="02020603050405020304" pitchFamily="18" charset="0"/>
                <a:cs typeface="Times New Roman" panose="02020603050405020304" pitchFamily="18" charset="0"/>
              </a:rPr>
              <a:t> Recommender systems (Netflix, Amazon).</a:t>
            </a:r>
          </a:p>
          <a:p>
            <a:pPr>
              <a:buFont typeface="Wingdings" panose="05000000000000000000" pitchFamily="2" charset="2"/>
              <a:buChar char="ü"/>
            </a:pPr>
            <a:r>
              <a:rPr lang="en-IN" sz="2400" b="1" i="0" dirty="0">
                <a:solidFill>
                  <a:srgbClr val="404040"/>
                </a:solidFill>
                <a:effectLst/>
                <a:latin typeface="Times New Roman" panose="02020603050405020304" pitchFamily="18" charset="0"/>
                <a:cs typeface="Times New Roman" panose="02020603050405020304" pitchFamily="18" charset="0"/>
              </a:rPr>
              <a:t>Fraud Detection:</a:t>
            </a:r>
            <a:r>
              <a:rPr lang="en-IN" sz="2400" b="0" i="0" dirty="0">
                <a:solidFill>
                  <a:srgbClr val="404040"/>
                </a:solidFill>
                <a:effectLst/>
                <a:latin typeface="Times New Roman" panose="02020603050405020304" pitchFamily="18" charset="0"/>
                <a:cs typeface="Times New Roman" panose="02020603050405020304" pitchFamily="18" charset="0"/>
              </a:rPr>
              <a:t> Anomaly detection in banking transactions.</a:t>
            </a:r>
          </a:p>
          <a:p>
            <a:pPr algn="l">
              <a:buNone/>
            </a:pPr>
            <a:r>
              <a:rPr lang="en-US" sz="2400" b="1" i="0" dirty="0">
                <a:solidFill>
                  <a:srgbClr val="404040"/>
                </a:solidFill>
                <a:effectLst/>
                <a:latin typeface="Times New Roman" panose="02020603050405020304" pitchFamily="18" charset="0"/>
                <a:cs typeface="Times New Roman" panose="02020603050405020304" pitchFamily="18" charset="0"/>
              </a:rPr>
              <a:t>	For Healthcare:</a:t>
            </a:r>
          </a:p>
          <a:p>
            <a:pPr algn="l">
              <a:buFont typeface="Wingdings" panose="05000000000000000000" pitchFamily="2" charset="2"/>
              <a:buChar char="ü"/>
            </a:pPr>
            <a:r>
              <a:rPr lang="en-US" sz="2400" b="1" i="0" dirty="0">
                <a:solidFill>
                  <a:srgbClr val="404040"/>
                </a:solidFill>
                <a:effectLst/>
                <a:latin typeface="Times New Roman" panose="02020603050405020304" pitchFamily="18" charset="0"/>
                <a:cs typeface="Times New Roman" panose="02020603050405020304" pitchFamily="18" charset="0"/>
              </a:rPr>
              <a:t>Disease Prediction:</a:t>
            </a:r>
            <a:r>
              <a:rPr lang="en-US" sz="2400" b="0" i="0" dirty="0">
                <a:solidFill>
                  <a:srgbClr val="404040"/>
                </a:solidFill>
                <a:effectLst/>
                <a:latin typeface="Times New Roman" panose="02020603050405020304" pitchFamily="18" charset="0"/>
                <a:cs typeface="Times New Roman" panose="02020603050405020304" pitchFamily="18" charset="0"/>
              </a:rPr>
              <a:t> AI models detect cancer from X-rays.</a:t>
            </a:r>
          </a:p>
          <a:p>
            <a:pPr algn="l">
              <a:buFont typeface="Wingdings" panose="05000000000000000000" pitchFamily="2" charset="2"/>
              <a:buChar char="ü"/>
            </a:pPr>
            <a:r>
              <a:rPr lang="en-US" sz="2400" b="1" i="0" dirty="0">
                <a:solidFill>
                  <a:srgbClr val="404040"/>
                </a:solidFill>
                <a:effectLst/>
                <a:latin typeface="Times New Roman" panose="02020603050405020304" pitchFamily="18" charset="0"/>
                <a:cs typeface="Times New Roman" panose="02020603050405020304" pitchFamily="18" charset="0"/>
              </a:rPr>
              <a:t>Drug Discovery:</a:t>
            </a:r>
            <a:r>
              <a:rPr lang="en-US" sz="2400" b="0" i="0" dirty="0">
                <a:solidFill>
                  <a:srgbClr val="404040"/>
                </a:solidFill>
                <a:effectLst/>
                <a:latin typeface="Times New Roman" panose="02020603050405020304" pitchFamily="18" charset="0"/>
                <a:cs typeface="Times New Roman" panose="02020603050405020304" pitchFamily="18" charset="0"/>
              </a:rPr>
              <a:t> ML accelerates pharmaceutical research.</a:t>
            </a:r>
          </a:p>
          <a:p>
            <a:pPr algn="l">
              <a:buNone/>
            </a:pPr>
            <a:r>
              <a:rPr lang="en-US" sz="2400" b="1" i="0" dirty="0">
                <a:solidFill>
                  <a:srgbClr val="404040"/>
                </a:solidFill>
                <a:effectLst/>
                <a:latin typeface="Times New Roman" panose="02020603050405020304" pitchFamily="18" charset="0"/>
                <a:cs typeface="Times New Roman" panose="02020603050405020304" pitchFamily="18" charset="0"/>
              </a:rPr>
              <a:t>For Society:</a:t>
            </a:r>
          </a:p>
          <a:p>
            <a:pPr algn="l">
              <a:buFont typeface="Wingdings" panose="05000000000000000000" pitchFamily="2" charset="2"/>
              <a:buChar char="ü"/>
            </a:pPr>
            <a:r>
              <a:rPr lang="en-US" sz="2400" b="1" i="0" dirty="0">
                <a:solidFill>
                  <a:srgbClr val="404040"/>
                </a:solidFill>
                <a:effectLst/>
                <a:latin typeface="Times New Roman" panose="02020603050405020304" pitchFamily="18" charset="0"/>
                <a:cs typeface="Times New Roman" panose="02020603050405020304" pitchFamily="18" charset="0"/>
              </a:rPr>
              <a:t>Smart Cities:</a:t>
            </a:r>
            <a:r>
              <a:rPr lang="en-US" sz="2400" b="0" i="0" dirty="0">
                <a:solidFill>
                  <a:srgbClr val="404040"/>
                </a:solidFill>
                <a:effectLst/>
                <a:latin typeface="Times New Roman" panose="02020603050405020304" pitchFamily="18" charset="0"/>
                <a:cs typeface="Times New Roman" panose="02020603050405020304" pitchFamily="18" charset="0"/>
              </a:rPr>
              <a:t> Traffic optimization, energy management.</a:t>
            </a:r>
            <a:endParaRPr lang="en-US" sz="2400" dirty="0">
              <a:solidFill>
                <a:srgbClr val="404040"/>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ü"/>
            </a:pPr>
            <a:r>
              <a:rPr lang="en-US" sz="2400" b="1" i="0" dirty="0">
                <a:solidFill>
                  <a:srgbClr val="404040"/>
                </a:solidFill>
                <a:effectLst/>
                <a:latin typeface="Times New Roman" panose="02020603050405020304" pitchFamily="18" charset="0"/>
                <a:cs typeface="Times New Roman" panose="02020603050405020304" pitchFamily="18" charset="0"/>
              </a:rPr>
              <a:t>Climate Science:</a:t>
            </a:r>
            <a:r>
              <a:rPr lang="en-US" sz="2400" b="0" i="0" dirty="0">
                <a:solidFill>
                  <a:srgbClr val="404040"/>
                </a:solidFill>
                <a:effectLst/>
                <a:latin typeface="Times New Roman" panose="02020603050405020304" pitchFamily="18" charset="0"/>
                <a:cs typeface="Times New Roman" panose="02020603050405020304" pitchFamily="18" charset="0"/>
              </a:rPr>
              <a:t> Predictive models for weather forecasting.</a:t>
            </a:r>
          </a:p>
          <a:p>
            <a:pPr marL="0" indent="0" algn="l">
              <a:buNone/>
            </a:pPr>
            <a:endParaRPr lang="en-IN" sz="2400" b="0" i="0" dirty="0">
              <a:solidFill>
                <a:srgbClr val="40404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6789329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1139</TotalTime>
  <Words>3950</Words>
  <Application>Microsoft Office PowerPoint</Application>
  <PresentationFormat>Widescreen</PresentationFormat>
  <Paragraphs>502</Paragraphs>
  <Slides>49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Calibri</vt:lpstr>
      <vt:lpstr>Century Gothic</vt:lpstr>
      <vt:lpstr>DeepSeek-CJK-patch</vt:lpstr>
      <vt:lpstr>Segoe UI</vt:lpstr>
      <vt:lpstr>Times New Roman</vt:lpstr>
      <vt:lpstr>Wingdings</vt:lpstr>
      <vt:lpstr>Wingdings 3</vt:lpstr>
      <vt:lpstr>Wisp</vt:lpstr>
      <vt:lpstr>Data Science: Definition, Working, Benefits &amp; Applications, Data Science vs. Business Intelligence, The data science process,  Role of a Data Scientist.</vt:lpstr>
      <vt:lpstr>What is Data Science?</vt:lpstr>
      <vt:lpstr>Definition of Data Science</vt:lpstr>
      <vt:lpstr>Key Components of Data Science</vt:lpstr>
      <vt:lpstr>How Data Science Works</vt:lpstr>
      <vt:lpstr>PowerPoint Presentation</vt:lpstr>
      <vt:lpstr>PowerPoint Presentation</vt:lpstr>
      <vt:lpstr>PowerPoint Presentation</vt:lpstr>
      <vt:lpstr>Benefits of Data Science</vt:lpstr>
      <vt:lpstr>Applications of Data Science </vt:lpstr>
      <vt:lpstr>Future of Data Science </vt:lpstr>
      <vt:lpstr>Data Science vs. Business Intelligence (BI)</vt:lpstr>
      <vt:lpstr>Key Similarities </vt:lpstr>
      <vt:lpstr>PowerPoint Presentation</vt:lpstr>
      <vt:lpstr>Role of a Data Scientist</vt:lpstr>
      <vt:lpstr>Core Responsibilities </vt:lpstr>
      <vt:lpstr>Core Responsibilities </vt:lpstr>
      <vt:lpstr>Data Processing</vt:lpstr>
      <vt:lpstr>Stages of Data Processing</vt:lpstr>
      <vt:lpstr>Stages of Data Processing</vt:lpstr>
      <vt:lpstr>Stages of Data Processing</vt:lpstr>
      <vt:lpstr>Data Processing Techniques</vt:lpstr>
      <vt:lpstr>Data Formatting</vt:lpstr>
      <vt:lpstr>Data Formatting Functions</vt:lpstr>
      <vt:lpstr>Exploratory Data Analysis (EDA) Functions</vt:lpstr>
      <vt:lpstr>Data Filtering Functions</vt:lpstr>
      <vt:lpstr>Hierarchical Indexing (MultiIndex) Functions </vt:lpstr>
      <vt:lpstr>What Is Data Visualization?</vt:lpstr>
      <vt:lpstr>Why Is Data Visualization Important?</vt:lpstr>
      <vt:lpstr>What Are Data Visualization Tools?</vt:lpstr>
      <vt:lpstr>Common types of visualizations include:</vt:lpstr>
      <vt:lpstr>Basic Visualization Tools</vt:lpstr>
      <vt:lpstr>PowerPoint Presentation</vt:lpstr>
      <vt:lpstr>PowerPoint Presentation</vt:lpstr>
      <vt:lpstr>Specialized Visualization Tools</vt:lpstr>
      <vt:lpstr>1. Tableau (Professional)</vt:lpstr>
      <vt:lpstr>2. Power BI (Advanced)</vt:lpstr>
      <vt:lpstr>3. D3.js</vt:lpstr>
      <vt:lpstr>4. Plotly</vt:lpstr>
      <vt:lpstr>When to Use Basic vs Specialized Tools</vt:lpstr>
      <vt:lpstr>Visualize Distributions With Seaborn </vt:lpstr>
      <vt:lpstr>Key Features of Seaborn:</vt:lpstr>
      <vt:lpstr>Common Seaborn Plots:</vt:lpstr>
      <vt:lpstr>PowerPoint Presentation</vt:lpstr>
      <vt:lpstr>Seaborn Installation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Seema Gulati</dc:creator>
  <cp:lastModifiedBy>Seema Gulati</cp:lastModifiedBy>
  <cp:revision>30</cp:revision>
  <dcterms:created xsi:type="dcterms:W3CDTF">2025-03-31T16:55:21Z</dcterms:created>
  <dcterms:modified xsi:type="dcterms:W3CDTF">2025-04-15T03:52:01Z</dcterms:modified>
</cp:coreProperties>
</file>